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  <p:sldId id="279" r:id="rId23"/>
    <p:sldId id="280" r:id="rId24"/>
  </p:sldIdLst>
  <p:sldSz cx="9906000" cy="6858000" type="A4"/>
  <p:notesSz cx="5029200" cy="320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362" y="-3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179470" cy="159847"/>
          </a:xfrm>
          <a:prstGeom prst="rect">
            <a:avLst/>
          </a:prstGeom>
        </p:spPr>
        <p:txBody>
          <a:bodyPr vert="horz" lIns="43406" tIns="21703" rIns="43406" bIns="21703" rtlCol="0"/>
          <a:lstStyle>
            <a:lvl1pPr algn="l">
              <a:defRPr sz="5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2848606" y="0"/>
            <a:ext cx="2179470" cy="159847"/>
          </a:xfrm>
          <a:prstGeom prst="rect">
            <a:avLst/>
          </a:prstGeom>
        </p:spPr>
        <p:txBody>
          <a:bodyPr vert="horz" lIns="43406" tIns="21703" rIns="43406" bIns="21703" rtlCol="0"/>
          <a:lstStyle>
            <a:lvl1pPr algn="r">
              <a:defRPr sz="500"/>
            </a:lvl1pPr>
          </a:lstStyle>
          <a:p>
            <a:fld id="{E6169E94-F7F3-40B9-9691-E193356D2E4D}" type="datetimeFigureOut">
              <a:rPr lang="fr-FR" smtClean="0"/>
              <a:t>17/09/2013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3040057"/>
            <a:ext cx="2179470" cy="159847"/>
          </a:xfrm>
          <a:prstGeom prst="rect">
            <a:avLst/>
          </a:prstGeom>
        </p:spPr>
        <p:txBody>
          <a:bodyPr vert="horz" lIns="43406" tIns="21703" rIns="43406" bIns="21703" rtlCol="0" anchor="b"/>
          <a:lstStyle>
            <a:lvl1pPr algn="l">
              <a:defRPr sz="5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2848606" y="3040057"/>
            <a:ext cx="2179470" cy="159847"/>
          </a:xfrm>
          <a:prstGeom prst="rect">
            <a:avLst/>
          </a:prstGeom>
        </p:spPr>
        <p:txBody>
          <a:bodyPr vert="horz" lIns="43406" tIns="21703" rIns="43406" bIns="21703" rtlCol="0" anchor="b"/>
          <a:lstStyle>
            <a:lvl1pPr algn="r">
              <a:defRPr sz="500"/>
            </a:lvl1pPr>
          </a:lstStyle>
          <a:p>
            <a:fld id="{C67FDF59-9A6E-4AB2-BC8D-C4DCB6AB8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60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179319" cy="160020"/>
          </a:xfrm>
          <a:prstGeom prst="rect">
            <a:avLst/>
          </a:prstGeom>
        </p:spPr>
        <p:txBody>
          <a:bodyPr vert="horz" lIns="43406" tIns="21703" rIns="43406" bIns="21703" rtlCol="0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2848717" y="0"/>
            <a:ext cx="2179319" cy="160020"/>
          </a:xfrm>
          <a:prstGeom prst="rect">
            <a:avLst/>
          </a:prstGeom>
        </p:spPr>
        <p:txBody>
          <a:bodyPr vert="horz" lIns="43406" tIns="21703" rIns="43406" bIns="21703" rtlCol="0"/>
          <a:lstStyle>
            <a:lvl1pPr algn="r">
              <a:defRPr sz="500"/>
            </a:lvl1pPr>
          </a:lstStyle>
          <a:p>
            <a:fld id="{E8279CC2-9226-435C-A5BF-D7EF1BBC153A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649413" y="241300"/>
            <a:ext cx="1730375" cy="119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3406" tIns="21703" rIns="43406" bIns="21703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502920" y="1520190"/>
            <a:ext cx="4023360" cy="1440180"/>
          </a:xfrm>
          <a:prstGeom prst="rect">
            <a:avLst/>
          </a:prstGeom>
        </p:spPr>
        <p:txBody>
          <a:bodyPr vert="horz" lIns="43406" tIns="21703" rIns="43406" bIns="21703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3039825"/>
            <a:ext cx="2179319" cy="160020"/>
          </a:xfrm>
          <a:prstGeom prst="rect">
            <a:avLst/>
          </a:prstGeom>
        </p:spPr>
        <p:txBody>
          <a:bodyPr vert="horz" lIns="43406" tIns="21703" rIns="43406" bIns="21703" rtlCol="0" anchor="b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2848717" y="3039825"/>
            <a:ext cx="2179319" cy="160020"/>
          </a:xfrm>
          <a:prstGeom prst="rect">
            <a:avLst/>
          </a:prstGeom>
        </p:spPr>
        <p:txBody>
          <a:bodyPr vert="horz" lIns="43406" tIns="21703" rIns="43406" bIns="21703" rtlCol="0" anchor="b"/>
          <a:lstStyle>
            <a:lvl1pPr algn="r">
              <a:defRPr sz="500"/>
            </a:lvl1pPr>
          </a:lstStyle>
          <a:p>
            <a:fld id="{3DF488C1-595F-4A2B-9260-D1883B94A8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 userDrawn="1"/>
        </p:nvSpPr>
        <p:spPr>
          <a:xfrm>
            <a:off x="-123564" y="548680"/>
            <a:ext cx="9937104" cy="6140042"/>
          </a:xfrm>
          <a:prstGeom prst="roundRect">
            <a:avLst>
              <a:gd name="adj" fmla="val 5995"/>
            </a:avLst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448300" y="6553200"/>
            <a:ext cx="44577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54483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381000"/>
          </a:xfrm>
          <a:solidFill>
            <a:schemeClr val="tx1"/>
          </a:solidFill>
          <a:ln>
            <a:noFill/>
          </a:ln>
        </p:spPr>
        <p:txBody>
          <a:bodyPr anchor="t" anchorCtr="0">
            <a:noAutofit/>
          </a:bodyPr>
          <a:lstStyle>
            <a:lvl1pPr algn="r">
              <a:tabLst>
                <a:tab pos="4572000" algn="l"/>
              </a:tabLst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981200" y="2057400"/>
            <a:ext cx="5715000" cy="2057400"/>
          </a:xfrm>
        </p:spPr>
        <p:txBody>
          <a:bodyPr/>
          <a:lstStyle>
            <a:lvl1pPr>
              <a:buClr>
                <a:schemeClr val="tx2"/>
              </a:buClr>
              <a:buSzPct val="79000"/>
              <a:buFontTx/>
              <a:buNone/>
              <a:defRPr sz="2400"/>
            </a:lvl1pPr>
            <a:lvl2pPr>
              <a:buSzPct val="110000"/>
              <a:buFont typeface="Wingdings" pitchFamily="2" charset="2"/>
              <a:buNone/>
              <a:defRPr sz="2000"/>
            </a:lvl2pPr>
            <a:lvl3pPr>
              <a:buSzPct val="80000"/>
              <a:buFont typeface="Courier New" pitchFamily="49" charset="0"/>
              <a:buNone/>
              <a:defRPr sz="20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 dirty="0" smtClean="0"/>
              <a:t>Modifiez les styles </a:t>
            </a:r>
            <a:r>
              <a:rPr lang="fr-FR" dirty="0" err="1" smtClean="0"/>
              <a:t>Thdu</a:t>
            </a:r>
            <a:r>
              <a:rPr lang="fr-FR" dirty="0" smtClean="0"/>
              <a:t> texte du masque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486400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00" y="5882641"/>
            <a:ext cx="1219200" cy="97535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10600" y="0"/>
            <a:ext cx="12954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 hasCustomPrompt="1"/>
          </p:nvPr>
        </p:nvSpPr>
        <p:spPr>
          <a:xfrm>
            <a:off x="0" y="685800"/>
            <a:ext cx="8763000" cy="457200"/>
          </a:xfrm>
          <a:gradFill flip="none" rotWithShape="1">
            <a:gsLst>
              <a:gs pos="1300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prstMaterial="softEdge"/>
        </p:spPr>
        <p:txBody>
          <a:bodyPr>
            <a:noAutofit/>
          </a:bodyPr>
          <a:lstStyle>
            <a:lvl1pPr marL="342900" indent="-173038">
              <a:buFontTx/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0" y="0"/>
            <a:ext cx="3810000" cy="685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marL="342900" indent="-223838" algn="l">
              <a:spcBef>
                <a:spcPts val="0"/>
              </a:spcBef>
              <a:buFontTx/>
              <a:buNone/>
              <a:defRPr sz="14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Texte1</a:t>
            </a:r>
          </a:p>
          <a:p>
            <a:pPr lvl="0"/>
            <a:endParaRPr lang="fr-FR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4953000" y="6553200"/>
            <a:ext cx="4953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4953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  <a:solidFill>
            <a:schemeClr val="tx1"/>
          </a:solidFill>
          <a:ln>
            <a:noFill/>
          </a:ln>
        </p:spPr>
        <p:txBody>
          <a:bodyPr rIns="288000" anchor="t" anchorCtr="0">
            <a:noAutofit/>
          </a:bodyPr>
          <a:lstStyle>
            <a:lvl1pPr marL="176213" indent="1588" algn="r"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292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/>
            </a:lvl1pPr>
            <a:lvl2pPr marL="742950" indent="-285750"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/>
            </a:lvl2pPr>
            <a:lvl3pPr>
              <a:buClr>
                <a:schemeClr val="tx2"/>
              </a:buClr>
              <a:buSzPct val="80000"/>
              <a:buFont typeface="Courier New" pitchFamily="49" charset="0"/>
              <a:buChar char="o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238752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152400"/>
            <a:ext cx="1143000" cy="99060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Fichier:Mur_analogie_elec.png" TargetMode="External"/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jpg"/><Relationship Id="rId4" Type="http://schemas.openxmlformats.org/officeDocument/2006/relationships/image" Target="../media/image6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24.jpg"/><Relationship Id="rId7" Type="http://schemas.openxmlformats.org/officeDocument/2006/relationships/image" Target="../media/image85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image" Target="../media/image92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10" Type="http://schemas.openxmlformats.org/officeDocument/2006/relationships/image" Target="../media/image94.png"/><Relationship Id="rId4" Type="http://schemas.openxmlformats.org/officeDocument/2006/relationships/hyperlink" Target="http://bricologie.free.fr/photos/revelateur.jpg" TargetMode="External"/><Relationship Id="rId9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964668" y="2348880"/>
            <a:ext cx="6408712" cy="2520280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latin typeface="Adobe Garamond Pro Bold" pitchFamily="18" charset="0"/>
              </a:rPr>
              <a:t>Thème1</a:t>
            </a:r>
          </a:p>
          <a:p>
            <a:pPr algn="ctr"/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Fonction Réguler</a:t>
            </a:r>
          </a:p>
          <a:p>
            <a:pPr algn="ctr"/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Fonction Temporiser</a:t>
            </a:r>
          </a:p>
          <a:p>
            <a:pPr algn="ctr"/>
            <a:r>
              <a:rPr lang="fr-FR" sz="3200" dirty="0">
                <a:latin typeface="Andalus" pitchFamily="18" charset="-78"/>
                <a:cs typeface="Andalus" pitchFamily="18" charset="-78"/>
              </a:rPr>
              <a:t>Fonction 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Interrupteur commandé</a:t>
            </a:r>
            <a:endParaRPr lang="fr-FR" sz="3200" dirty="0">
              <a:latin typeface="Andalus" pitchFamily="18" charset="-78"/>
              <a:cs typeface="Andalus" pitchFamily="18" charset="-78"/>
            </a:endParaRPr>
          </a:p>
          <a:p>
            <a:pPr algn="ctr"/>
            <a:endParaRPr lang="fr-FR" sz="3200" dirty="0" smtClean="0">
              <a:latin typeface="Adobe Garamond Pro Bold" pitchFamily="18" charset="0"/>
            </a:endParaRPr>
          </a:p>
          <a:p>
            <a:pPr algn="ctr"/>
            <a:endParaRPr lang="en-US" sz="3200" dirty="0">
              <a:latin typeface="Adobe Garamond Pro Bold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Modèles équivalents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fr-FR" sz="2400" dirty="0"/>
              <a:t>Modèle thermique </a:t>
            </a:r>
            <a:r>
              <a:rPr lang="fr-FR" sz="2400" dirty="0" smtClean="0"/>
              <a:t>équivalent</a:t>
            </a:r>
          </a:p>
          <a:p>
            <a:pPr lvl="1"/>
            <a:r>
              <a:rPr lang="fr-FR" dirty="0"/>
              <a:t>Basé sur un analogie entre la loi de Fourier et les lois </a:t>
            </a:r>
            <a:r>
              <a:rPr lang="fr-FR" dirty="0" smtClean="0"/>
              <a:t>électriques</a:t>
            </a:r>
          </a:p>
          <a:p>
            <a:pPr lvl="1"/>
            <a:endParaRPr lang="fr-FR" sz="2000" dirty="0"/>
          </a:p>
          <a:p>
            <a:pPr lvl="1"/>
            <a:endParaRPr lang="fr-FR" sz="2000" dirty="0" smtClean="0"/>
          </a:p>
          <a:p>
            <a:pPr lvl="1"/>
            <a:endParaRPr lang="fr-FR" sz="2000" dirty="0"/>
          </a:p>
          <a:p>
            <a:pPr lvl="1"/>
            <a:r>
              <a:rPr lang="fr-FR" sz="2000" dirty="0"/>
              <a:t>Modèles équivalents d’un composant intégré</a:t>
            </a:r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9" y="2241834"/>
            <a:ext cx="14478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1700073" y="2347403"/>
            <a:ext cx="1066800" cy="228600"/>
          </a:xfrm>
          <a:prstGeom prst="curvedDownArrow">
            <a:avLst>
              <a:gd name="adj1" fmla="val 93333"/>
              <a:gd name="adj2" fmla="val 18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2" y="3686453"/>
            <a:ext cx="2380473" cy="26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 descr="radia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372" y="4489461"/>
            <a:ext cx="1590675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adiat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89" y="6071469"/>
            <a:ext cx="2084388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radia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006" y="3953137"/>
            <a:ext cx="2362200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2996087" y="2162737"/>
            <a:ext cx="4267200" cy="747435"/>
            <a:chOff x="2996087" y="2162737"/>
            <a:chExt cx="4267200" cy="747435"/>
          </a:xfrm>
        </p:grpSpPr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087" y="2241834"/>
              <a:ext cx="4267200" cy="66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3148180" y="2510306"/>
              <a:ext cx="7355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i="1" dirty="0" err="1" smtClean="0"/>
                <a:t>R</a:t>
              </a:r>
              <a:r>
                <a:rPr lang="fr-FR" i="1" baseline="-25000" dirty="0" err="1" smtClean="0"/>
                <a:t>th</a:t>
              </a:r>
              <a:endParaRPr lang="fr-FR" i="1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471938" y="2162737"/>
              <a:ext cx="7163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i="1" dirty="0" err="1" smtClean="0"/>
                <a:t>R</a:t>
              </a:r>
              <a:r>
                <a:rPr lang="fr-FR" i="1" baseline="-25000" dirty="0" err="1" smtClean="0"/>
                <a:t>th</a:t>
              </a:r>
              <a:endParaRPr lang="fr-FR" i="1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7241783" y="1232612"/>
            <a:ext cx="2510901" cy="2567967"/>
            <a:chOff x="7329043" y="1232612"/>
            <a:chExt cx="2510901" cy="2567967"/>
          </a:xfrm>
        </p:grpSpPr>
        <p:pic>
          <p:nvPicPr>
            <p:cNvPr id="6146" name="Picture 2" descr="http://upload.wikimedia.org/wikipedia/commons/thumb/2/26/Mur_analogie_elec.png/220px-Mur_analogie_elec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043" y="1232612"/>
              <a:ext cx="2510901" cy="2567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8631842" y="2779367"/>
              <a:ext cx="71634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endParaRPr lang="fr-FR" sz="1050" i="1" dirty="0"/>
            </a:p>
          </p:txBody>
        </p:sp>
      </p:grpSp>
      <p:sp>
        <p:nvSpPr>
          <p:cNvPr id="17" name="Ellipse 16"/>
          <p:cNvSpPr/>
          <p:nvPr/>
        </p:nvSpPr>
        <p:spPr>
          <a:xfrm>
            <a:off x="1700073" y="5486400"/>
            <a:ext cx="1312416" cy="967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0" name="Flèche droite 19"/>
          <p:cNvSpPr/>
          <p:nvPr/>
        </p:nvSpPr>
        <p:spPr>
          <a:xfrm>
            <a:off x="3213717" y="4901900"/>
            <a:ext cx="1100831" cy="664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3023474" y="5906029"/>
            <a:ext cx="1708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</a:rPr>
              <a:t>Résistances thermiques négligées en général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53471" y="4362932"/>
            <a:ext cx="1809380" cy="20831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8584494" y="4147488"/>
            <a:ext cx="132150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</a:rPr>
              <a:t>Modèle classique retenu</a:t>
            </a:r>
            <a:endParaRPr lang="fr-FR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40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Modèles équivalents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Régulation de tension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Interrupteur commandé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Exemple de manipulation d’un </a:t>
            </a:r>
            <a:r>
              <a:rPr lang="fr-FR" sz="2000" dirty="0"/>
              <a:t>schéma</a:t>
            </a:r>
            <a:r>
              <a:rPr lang="fr-FR" dirty="0"/>
              <a:t> équivalent thermique</a:t>
            </a:r>
          </a:p>
          <a:p>
            <a:pPr lvl="1"/>
            <a:r>
              <a:rPr lang="fr-FR" dirty="0"/>
              <a:t>Mise en parallèle de deux puces sur un même radiateur</a:t>
            </a:r>
          </a:p>
          <a:p>
            <a:pPr lvl="2"/>
            <a:endParaRPr lang="fr-FR" sz="1400" dirty="0"/>
          </a:p>
          <a:p>
            <a:pPr lvl="2"/>
            <a:endParaRPr lang="fr-FR" sz="1400" dirty="0"/>
          </a:p>
          <a:p>
            <a:pPr lvl="2"/>
            <a:endParaRPr lang="fr-FR" sz="1400" dirty="0"/>
          </a:p>
          <a:p>
            <a:pPr lvl="2"/>
            <a:endParaRPr lang="fr-FR" sz="1400" dirty="0"/>
          </a:p>
          <a:p>
            <a:pPr lvl="2"/>
            <a:endParaRPr lang="fr-FR" sz="1400" dirty="0"/>
          </a:p>
          <a:p>
            <a:r>
              <a:rPr lang="fr-FR" dirty="0"/>
              <a:t>Ordre de grandeurs des résistances </a:t>
            </a:r>
            <a:r>
              <a:rPr lang="fr-FR" sz="2000" dirty="0"/>
              <a:t>thermiques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29645"/>
            <a:ext cx="29718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61" y="2053445"/>
            <a:ext cx="3595172" cy="175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16" y="3895533"/>
            <a:ext cx="3020336" cy="234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1" y="3808521"/>
            <a:ext cx="2877105" cy="269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52" y="4337649"/>
            <a:ext cx="3665773" cy="156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2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5251847" y="1269634"/>
            <a:ext cx="1983581" cy="1133556"/>
            <a:chOff x="6103938" y="1305145"/>
            <a:chExt cx="1983581" cy="1133556"/>
          </a:xfrm>
        </p:grpSpPr>
        <p:grpSp>
          <p:nvGrpSpPr>
            <p:cNvPr id="12" name="Groupe 11"/>
            <p:cNvGrpSpPr/>
            <p:nvPr/>
          </p:nvGrpSpPr>
          <p:grpSpPr>
            <a:xfrm>
              <a:off x="6103938" y="1305145"/>
              <a:ext cx="1983581" cy="1133556"/>
              <a:chOff x="6103938" y="1305145"/>
              <a:chExt cx="1983581" cy="1133556"/>
            </a:xfrm>
          </p:grpSpPr>
          <p:pic>
            <p:nvPicPr>
              <p:cNvPr id="8195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3938" y="1353566"/>
                <a:ext cx="1983581" cy="1085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ZoneTexte 14"/>
              <p:cNvSpPr txBox="1"/>
              <p:nvPr/>
            </p:nvSpPr>
            <p:spPr>
              <a:xfrm>
                <a:off x="6994287" y="1305145"/>
                <a:ext cx="3705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T</a:t>
                </a:r>
                <a:r>
                  <a:rPr lang="fr-FR" sz="1400" baseline="-25000" dirty="0" smtClean="0"/>
                  <a:t>c</a:t>
                </a:r>
                <a:endParaRPr lang="fr-FR" sz="1400" baseline="-25000" dirty="0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6385997" y="1305145"/>
                <a:ext cx="3705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err="1" smtClean="0"/>
                  <a:t>T</a:t>
                </a:r>
                <a:r>
                  <a:rPr lang="fr-FR" sz="1400" baseline="-25000" dirty="0" err="1" smtClean="0"/>
                  <a:t>j</a:t>
                </a:r>
                <a:endParaRPr lang="fr-FR" sz="1400" baseline="-25000" dirty="0"/>
              </a:p>
            </p:txBody>
          </p:sp>
        </p:grpSp>
        <p:sp>
          <p:nvSpPr>
            <p:cNvPr id="16" name="ZoneTexte 15"/>
            <p:cNvSpPr txBox="1"/>
            <p:nvPr/>
          </p:nvSpPr>
          <p:spPr>
            <a:xfrm>
              <a:off x="7074490" y="1904768"/>
              <a:ext cx="3705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T</a:t>
              </a:r>
              <a:r>
                <a:rPr lang="fr-FR" sz="1400" baseline="-25000" dirty="0"/>
                <a:t>a</a:t>
              </a:r>
            </a:p>
          </p:txBody>
        </p:sp>
      </p:grpSp>
      <p:pic>
        <p:nvPicPr>
          <p:cNvPr id="7" name="Picture 15" descr="radia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48" y="3608743"/>
            <a:ext cx="3852111" cy="281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Le dissipateur thermique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Régulation de tension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Interrupteur commandé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dirty="0"/>
              <a:t>Calcul d’un radiateur</a:t>
            </a:r>
          </a:p>
          <a:p>
            <a:pPr lvl="1"/>
            <a:r>
              <a:rPr lang="fr-FR" sz="1400" dirty="0"/>
              <a:t>Les étapes de </a:t>
            </a:r>
            <a:r>
              <a:rPr lang="fr-FR" sz="1400" dirty="0" smtClean="0"/>
              <a:t>calculs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calculer </a:t>
            </a:r>
            <a:r>
              <a:rPr lang="fr-FR" sz="105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05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Pmax</a:t>
            </a:r>
            <a:r>
              <a:rPr lang="fr-FR" sz="105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05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dissipable</a:t>
            </a:r>
            <a:r>
              <a:rPr lang="fr-FR" sz="105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sans radiateur (</a:t>
            </a:r>
            <a:r>
              <a:rPr lang="fr-FR" sz="105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105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fr-FR" sz="105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environ  125°)</a:t>
            </a:r>
            <a:endParaRPr lang="fr-FR" sz="105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05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Estimer ou calculer Pd (puissance </a:t>
            </a:r>
            <a:r>
              <a:rPr lang="fr-FR" sz="105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pertte</a:t>
            </a:r>
            <a:r>
              <a:rPr lang="fr-FR" sz="105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à dissiper): </a:t>
            </a:r>
            <a:r>
              <a:rPr lang="fr-FR" sz="1050" b="1" dirty="0">
                <a:solidFill>
                  <a:srgbClr val="FF0000"/>
                </a:solidFill>
                <a:latin typeface="Arial" pitchFamily="34" charset="0"/>
              </a:rPr>
              <a:t>Si Pd&lt;</a:t>
            </a:r>
            <a:r>
              <a:rPr lang="fr-FR" sz="1050" b="1" dirty="0" err="1">
                <a:solidFill>
                  <a:srgbClr val="FF0000"/>
                </a:solidFill>
                <a:latin typeface="Arial" pitchFamily="34" charset="0"/>
              </a:rPr>
              <a:t>Pmax</a:t>
            </a:r>
            <a:r>
              <a:rPr lang="fr-FR" sz="1050" b="1" dirty="0">
                <a:solidFill>
                  <a:srgbClr val="FF0000"/>
                </a:solidFill>
                <a:latin typeface="Arial" pitchFamily="34" charset="0"/>
              </a:rPr>
              <a:t> alors il faut un dissipateur thermique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endParaRPr lang="fr-FR" sz="105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05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déterminer </a:t>
            </a:r>
            <a:r>
              <a:rPr lang="fr-FR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RTH ra = RTH totale - (RTH </a:t>
            </a:r>
            <a:r>
              <a:rPr lang="fr-FR" sz="105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fr-FR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RTH </a:t>
            </a:r>
            <a:r>
              <a:rPr lang="fr-FR" sz="105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jb</a:t>
            </a:r>
            <a:r>
              <a:rPr lang="fr-FR" sz="105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85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Tj</a:t>
            </a:r>
            <a:r>
              <a:rPr lang="fr-FR" sz="85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environ 125° , </a:t>
            </a:r>
            <a:r>
              <a:rPr lang="fr-FR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RTH </a:t>
            </a:r>
            <a:r>
              <a:rPr lang="fr-FR" sz="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jb</a:t>
            </a:r>
            <a:r>
              <a:rPr lang="fr-FR" sz="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trouver dans la </a:t>
            </a:r>
            <a:r>
              <a:rPr lang="fr-FR" sz="9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datasheet</a:t>
            </a:r>
            <a:r>
              <a:rPr lang="fr-FR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(dépend du boitier)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RTH </a:t>
            </a:r>
            <a:r>
              <a:rPr lang="fr-FR" sz="9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fr-FR" sz="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estimé (voir page précédente) </a:t>
            </a:r>
            <a:endParaRPr lang="fr-FR" sz="85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2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Chercher dans les abaques le radiateur adéquat</a:t>
            </a:r>
            <a:endParaRPr lang="fr-FR" sz="1050" dirty="0">
              <a:solidFill>
                <a:srgbClr val="000000"/>
              </a:solidFill>
              <a:latin typeface="Arial" pitchFamily="34" charset="0"/>
            </a:endParaRPr>
          </a:p>
          <a:p>
            <a:pPr lvl="1"/>
            <a:endParaRPr lang="fr-FR" sz="1400" dirty="0"/>
          </a:p>
          <a:p>
            <a:pPr marL="457200" lvl="1" indent="0">
              <a:buNone/>
            </a:pPr>
            <a:endParaRPr lang="fr-FR" sz="1400" dirty="0"/>
          </a:p>
          <a:p>
            <a:pPr lvl="1"/>
            <a:r>
              <a:rPr lang="fr-FR" sz="1400" dirty="0"/>
              <a:t>Un exemple de </a:t>
            </a:r>
            <a:r>
              <a:rPr lang="fr-FR" sz="1400" dirty="0" smtClean="0"/>
              <a:t>dimensionnement</a:t>
            </a:r>
            <a:endParaRPr lang="fr-FR" sz="1400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16" descr="radiat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1150938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radiat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1366838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6" y="4228082"/>
            <a:ext cx="41148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6070435" y="2610404"/>
            <a:ext cx="2641135" cy="1162605"/>
            <a:chOff x="6103938" y="2308564"/>
            <a:chExt cx="2641135" cy="1162605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938" y="2308564"/>
              <a:ext cx="2641135" cy="1162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6385997" y="2308564"/>
              <a:ext cx="3705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/>
                <a:t>T</a:t>
              </a:r>
              <a:r>
                <a:rPr lang="fr-FR" sz="1400" baseline="-25000" dirty="0" err="1" smtClean="0"/>
                <a:t>j</a:t>
              </a:r>
              <a:endParaRPr lang="fr-FR" sz="1400" baseline="-250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173257" y="3024834"/>
              <a:ext cx="3705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T</a:t>
              </a:r>
              <a:r>
                <a:rPr lang="fr-FR" sz="1400" baseline="-25000" dirty="0"/>
                <a:t>a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023693" y="2308564"/>
              <a:ext cx="3705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T</a:t>
              </a:r>
              <a:r>
                <a:rPr lang="fr-FR" sz="1400" baseline="-25000" dirty="0" smtClean="0"/>
                <a:t>c</a:t>
              </a:r>
              <a:endParaRPr lang="fr-FR" sz="1400" baseline="-250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902247" y="2308564"/>
              <a:ext cx="3705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T</a:t>
              </a:r>
              <a:r>
                <a:rPr lang="fr-FR" sz="1400" baseline="-25000" dirty="0"/>
                <a:t>r</a:t>
              </a:r>
            </a:p>
          </p:txBody>
        </p:sp>
      </p:grpSp>
      <p:pic>
        <p:nvPicPr>
          <p:cNvPr id="21" name="Espace réservé du contenu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28" y="1386812"/>
            <a:ext cx="313376" cy="323302"/>
          </a:xfrm>
          <a:prstGeom prst="rect">
            <a:avLst/>
          </a:prstGeom>
        </p:spPr>
      </p:pic>
      <p:cxnSp>
        <p:nvCxnSpPr>
          <p:cNvPr id="23" name="Connecteur droit 22"/>
          <p:cNvCxnSpPr/>
          <p:nvPr/>
        </p:nvCxnSpPr>
        <p:spPr>
          <a:xfrm>
            <a:off x="1455938" y="2610405"/>
            <a:ext cx="6871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548804" y="1436232"/>
            <a:ext cx="1969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</a:rPr>
              <a:t>L’objectif du dissipateur est de diminuer </a:t>
            </a:r>
            <a:r>
              <a:rPr lang="fr-FR" sz="1100" b="1" dirty="0" err="1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fr-FR" sz="1100" b="1" baseline="-25000" dirty="0" err="1" smtClean="0">
                <a:solidFill>
                  <a:schemeClr val="accent1">
                    <a:lumMod val="75000"/>
                  </a:schemeClr>
                </a:solidFill>
              </a:rPr>
              <a:t>thca</a:t>
            </a:r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</a:rPr>
              <a:t> en augmentant la surface d’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</a:rPr>
              <a:t>é</a:t>
            </a:r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</a:rPr>
              <a:t>change avec le milieu extérieur</a:t>
            </a:r>
            <a:endParaRPr lang="fr-FR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12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Astable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Régulation de tension</a:t>
            </a:r>
          </a:p>
          <a:p>
            <a:pPr lvl="0"/>
            <a:r>
              <a:rPr lang="fr-FR" dirty="0"/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Interrupteur commandé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Objectif: créer un signal impulsionnel calibré en temps</a:t>
            </a:r>
          </a:p>
          <a:p>
            <a:pPr lvl="1"/>
            <a:r>
              <a:rPr lang="fr-FR" dirty="0" smtClean="0"/>
              <a:t>Solution technique retenue: composant 555</a:t>
            </a:r>
          </a:p>
          <a:p>
            <a:pPr lvl="2"/>
            <a:r>
              <a:rPr lang="fr-FR" dirty="0" smtClean="0"/>
              <a:t>De nombreuses solutions existent (</a:t>
            </a:r>
            <a:r>
              <a:rPr lang="fr-FR" i="1" dirty="0" smtClean="0"/>
              <a:t>complément module EN2</a:t>
            </a:r>
            <a:r>
              <a:rPr lang="fr-FR" dirty="0" smtClean="0"/>
              <a:t>)</a:t>
            </a:r>
          </a:p>
          <a:p>
            <a:r>
              <a:rPr lang="fr-FR" dirty="0" smtClean="0"/>
              <a:t>Le 555</a:t>
            </a:r>
          </a:p>
          <a:p>
            <a:pPr lvl="1"/>
            <a:r>
              <a:rPr lang="fr-FR" dirty="0" smtClean="0"/>
              <a:t>Le composant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Câblage en monostable</a:t>
            </a:r>
          </a:p>
          <a:p>
            <a:pPr lvl="2"/>
            <a:r>
              <a:rPr lang="fr-FR" dirty="0" smtClean="0"/>
              <a:t>Il existe principalement 2 type de câblage pour le 555 : astable ou monostable</a:t>
            </a:r>
          </a:p>
          <a:p>
            <a:pPr marL="1371600" lvl="3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7271" y="2440617"/>
            <a:ext cx="2389217" cy="1805803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2605" y="3406501"/>
            <a:ext cx="3839149" cy="440388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Espace réservé du conten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05" y="2830947"/>
            <a:ext cx="620273" cy="51689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267635" y="2837129"/>
            <a:ext cx="343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rgbClr val="FF0000"/>
                </a:solidFill>
              </a:rPr>
              <a:t>Toujours</a:t>
            </a:r>
            <a:r>
              <a:rPr lang="fr-FR" sz="1400" b="1" dirty="0" smtClean="0">
                <a:solidFill>
                  <a:srgbClr val="FF0000"/>
                </a:solidFill>
              </a:rPr>
              <a:t> penser à vérifier les tensions nominales et maxi d’alimentation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11" y="4784995"/>
            <a:ext cx="2317250" cy="172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16" y="4702665"/>
            <a:ext cx="2608468" cy="18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4" descr="data:image/jpeg;base64,/9j/4AAQSkZJRgABAQAAAQABAAD/2wBDAAkGBwgHBgkIBwgKCgkLDRYPDQwMDRsUFRAWIB0iIiAdHx8kKDQsJCYxJx8fLT0tMTU3Ojo6Iys/RD84QzQ5Ojf/2wBDAQoKCg0MDRoPDxo3JR8lNzc3Nzc3Nzc3Nzc3Nzc3Nzc3Nzc3Nzc3Nzc3Nzc3Nzc3Nzc3Nzc3Nzc3Nzc3Nzc3Nzf/wAARCADhAOEDASIAAhEBAxEB/8QAHAABAAEFAQEAAAAAAAAAAAAAAAYBAgQFBwMI/8QAPRAAAQQBAgQEAggDBgcAAAAAAQACAxEEBSEGEjFBE1FhcSKBBxQjMkJSkdFDobEVM1NicsEkNGOCwuHx/8QAFgEBAQEAAAAAAAAAAAAAAAAAAAEC/8QAGBEBAQEBAQAAAAAAAAAAAAAAAAERITH/2gAMAwEAAhEDEQA/AO3oiKIIiICIiAiIgIiICIiAiIgIiICIiAiWqWP1QVREQEREBERAREQEREBERAREQEREBERAREQEREBERARWSyxxML5XtYxvVzjQCiOt/SLoWmBzIZTmTDbkg3APqeiLiY2tfqut6bpMfPqGZFBW/K4/EfkN1x3XPpN1nUC6LELMKI7fZbur3ULyMuWeUyTyvleTZLjZTVx1rWvpVgj5o9HxTIe0sx5R8h1WZwHx07WJjg6oY2ZX3onsbTZB5e64o5/e9/Mr1x8uTHmbLE4sex3M0g7g+iaY+pGvDhsVcoZwJxTHrmCBI4DKiAErP/IehUya7mAKJVUREQREQEREBERAREQEREBERAREQEReOTkwYsZlyJo4mDq6RwaEHsig2u/SbounF0eFz50rf8P4Wj/uP7LneufSNrmqc8cUwxITsGQbGv8AV1/oi47PrPEek6Mwuz82JhrZgdbj8lz7XPpasGPRcWv+tP8A7N/dcslnfLLzyOc9zvvOcbcfmvJ3Tso1jb6xxHq2sv5tQzZJd75Lpo9gFqS+labFAgi06UAgqXONgbpdGj18lbzdQDSbne+vdBW9z3QDyCofe1c34evzQbPh/V8jRtQizMc05h3b2cO4/RfQXDms4+r6fFk477Y8bj8p7hfNJIDgDfuOilnAnE79Cz2tle52HMQ2Qfl8nV5hNMfQg6IsTCyo8mFkkbg5rm8wIOxCywqwIiICIiAiIgIiICIiAix8zNxsGIzZmRFBGOrpHBo/UqD679KWlYYczS45M6Qbc4FR/r+yLjoBWi1vi3RNEDhm5sfij+FH8bj8guNa7x7rur8zH5X1eE/woPhB9z3UWfI4/ETZ6k+aauOm659LORLzR6Litgaek03xOr2HRQDVdb1HVpPEz8yWYns52w+XRa2iST5blAVFwJJBHZKNF3l2VrjV3uO6rdnrdoK3Spe5VL2672qVvZNIK8199/VL267I0bb906bVfqgAHlJVdtqG6AqgdXTqguvt3VAa6ISTvY3VD+tILvS1cLG6sFdCLKrvYAHug6b9GXFngPZpOdIeRxqBx7H8vz7LrsEokaDYv0Xy3DIWSNcw0QV2r6O+KhquIMXJf/xkLQN/4jfP3VSp+itY4OANq5GRERAREQEREA2ua/SJxtqekZj8LS2RxNaKfOQHOv0B2XSXdCuM8WEZes591TpXAEjpRRYgmoatnajOZs7KlnkP53XXt5fJYnMSSSr9QxHYc3Id2/hIXjZLdgo0qTv0VCTSrRq/JWmzugF2/XaqS6NWVRoPsq+doKAcxHl3Ve5tBdEBOXfqgoPbb0S+nZVAHbqh3A2QXUQB3Vps7nYKtmvJUaSTuLCChJICrVGlV4pUFlBQ/wBFUEA0D13Qm6VO5tBVp9LKry24Ek2qDZXUgvHW63WfpefPp+XHk4zyyRjuZpHT2WC0WvRja69UH0JwlxDBrenMnjcA8fDIzux37KRArh/0Z57sTV3Qh1MmYdvMil2jDl8SNtdwqljJRERkREQEREFH3ymlxXUyXZ+WXij4rrB912mT7pXI+K2HH1bLDWbCQucR+U90VGNSw25MTm/ibu00ok8GGQse4Bw6i1O5mHcjfoRS5jr8xj1nJ8w5RY2wNiwbCoOvW1rcHUKoX8itnzNeOZgq+oRVCQRsqO+EWq11PQeq8pZWxtDiyRwJoFrD1QXghXXtVeysYXEAmORg83sIH6q6qG5pBTq72VwG1+eyCgE26+Xkgq0NrrugCo511sqE7UgPPmUa7bZUJ2sqrI3OBoIK3fZKtx/2Xo2AAfFuV6hoHQAeyDybEerjQV7WAHb+au2TsUAChuqg7qwna1Y6VrN3bDzRG84ayPq2tYsgsfGAfnsu86PLzRj0XzVj5rvHaMdjnSA2A0WV3bgbUp8zTo3ZcL4ZQKIcKv1VhU2RUabAKqjIiIgIiIKOGy51x1jGPUmTcvwysonzIXRlHOLcNuRp7g5o5m7td5FFcwljdB8FfYuNx/5fRQjivQ2ue7MgBBO76XRAWtBx8htiv5rU5cFtex4tl8o8iFBy/DxpnyFkcfiVuRXZbqKPwYms613W307T/qOpTuaPs3sIF+qxc2A48xaRt+E+iNaxDM2B7ZHxGRg7dkzdf8SAxthrba+y9ow0inttv9Fa7Dx3bhw+aDAxNbyIhyFrXt8jeyyWztyYzKyPwx3ar/qmNHuSCfRUdXRrQAPLugp2VAO/RXtY4+y9GxAdd0HgNyQCSV6NiJHxml7AAdNvZBt2RFrY2joPmvTzVnNSrzAi/VBVWl3e0596G5OwpbLA4e1TUuV0UBjjP8SXYfp1QapzwO6xpMprDQ3PkpPrHA8+HjMyHZbnxg/a8rNxt2UeOPBBtFFZ/PIeYj27D9EVIuG+GpdYibkyzsigP5Rbj+ym2BwRp4hMbcQyucKMkhs/+loPov1ZsOqfUMpofHPsx3TlcAuszZsMDS1nbyRK41qmjy6FqwwGRtjaXNLXMFc49T1vf+S6Zw+HAMAuhW/mtPxAxuqSwTBoDoJw5zj3FdFI+H4aaDW/krBJ4b5BavVGimgKqMiIiAiIgLUcR/8AIvsrbrUcSmsB5pFiA5mK2dpcyhMAeTyd6FR/IYZGlhBbRsA9ipY2PxAAB0Ws17TXBgyI2kDpIB5+agjc8ZjkLH0SDRpYeZjtyYyDVjoVszFzEvA5ifv+o8/dY8sJjcKIPqgi0jXRuLXH4m7dOq8yC47brbatDGOWSyHk17rXgeoRXmI+5IV4aG0ioSivQdEXiZAAr2P5yA3cnoBuSiLnbLzfJy91utO4Z1PUCHeF9Xi/xJfhH6KV6ZwFicgOT4mU/wA+jAhscwmy2gHlIPurYRkvLZSxwhvd3Sx3q+qnPF3CreH5m5cMLeSf8RF+GfKuyiM7XSSgbuN0B6+iLMdZ4Y4ZwPqsGVg4zZC9gIlkPMf2Usx9HjjNzP5j2A6KA8C6nqGl45xJmvaA4fBIKNKfGeeW2i2sU1K982HF+qSQva3lezlII89lwvP0PKbqk+LDA9wY8gE7Cvdds8Mhp3JPmVoJcY5GpTbAW7t3oKoh/D2gS4OXFkTvbYO7AOnzXRcDE+z55S4ud2JtIdGqPmrerWZAPsWi6oBLFYGditpzhQ2uh6f/AFbnRGARha7Noxu26ArY6G64grEbxEREEREBERAWFqsInxnRuGxCzVa9gcCEEMh090Ly2y7fqtnNpzZcYtc2wRRW1+ptL7pZAiAZSquQalgu0rPogmFx+B3l6LAyYBGLaD4Lz8NfhPl7LpnEWkMzMZ7SBe5a6uhpQERuhlkwslpsCi3zHooIjrcZjDLAHxFakH17recRtMeLTjzcr/hcB95qiolmkfULCR51t+qlWM0upecjJuQvZDI5o/FymlPeC+GsLUMWPKdE/IeT0cfhb6FdAg4fg8ERzRxhgFcgaK/RC8fPsWDm5jS5rRFHW8kh5W0t3wpJiaVrUHPkNnZI4McRGByOOwIPzWbxtpz8DW54rcYSeaK/y+Sj+LETktAYXHm3A8rTFl4+hsXS8cDnkIlNWQTssp0uPjtIHKABsGqLcPyZT22+R/KGU4b0fZbvwGuPMbvyRlq+Kov7X0ueAMGzedljuFz7B4VBeJcqVxPXlZ6dN11PLY0YcwA/AVr9I04StaaVgwtGwo2zCWQEusDc30CkoAAoAC15zYAxi2QDYFe3MKs0BSgt6dd1g4TA7UZtvxrPLmtFmqG5PosHSnCTMkc2iC/YhWCTsib4FV2Wkk5YZJA93KOYkWpBGLiHstTq2H4rHECylGtyrfG4iqq7+RWXoDvgCwSSI+UM/CRaytBNADuEgkoRB0REEREBERAREQEREHlPGHsNhQvirRXSDx4G/bR7j/N6KcrFy8cStqgqrg+tcpwXF7fiZJ8IPa+tqLTve8cpPK0dmrqfHPDc72STYUZe55+ONo39wodi8KZkrgcgiEeXU/opVjcfRlqsmmtlY91473gOaD913Y+y6Y/P8Zn2Zonqf2UD0jh9mNC7HgY9xfXM5x8jamkMAggjjZuWirUX1GuLtJg1OTGkn5uZhIpvVwXlp+ixY7QIIGsHtuVv9Sht8DXDqT/st1p2AwxWQOisZa7TGBkIja0ANWYFZLF4GW5g2BFq6/MjZRXnmEDFk/0r14fA8NqwNTy4o2mG+aRwqmrY6A2o27dFYjb5sQkhIrso/JJ4bxC9t3spQ8W0haPV8bkPiAbg9Uo0utOkfBEGOLWufTgO4WfoWKWgGljZoDmAb7PC32kNAibQ7JBsmCmgK2Zgcw2vRUduERFJHMaZI3nu4D9V6aIacR5FWZg5MiSmWedNJJGQ4HzUjSVN+6PZVVsZtgKuVZEREBERAREQEREBCL6oiDAzsNszSOVaZ2igyH4dlKCAVTlHkquo8dMbA0PAFgK0Npo26LeZjbhdt2UfkkMcT3N3c0HqpVYupEfWYKO4PRSPTd4R7KH4BmzMgSzEk3sOw9FNNPZyxAeiqMLVscuPiNvmAWphleGES7kKVSxh46KPajD4UzwBs5u36qUaV+MZNVkdW5IUt0vH8KMdgtDG2s+z3AUqxP7oJCvbssHVmc2JJ7Ws5Y+a3mgePNpQRKZzuV7HkH8QW/0Z1xtWjka2jtuWX/RbbQ3fZtSLW8VHfdKqh6Iyi2qANzJCSRvdBeWlurJPus/WsdzpBI0DpRHmsLTYnDI5iOqRUph/uwr1ZCKYFeiCIiAiIgIiICIiAiIgIiIPOcXGVGpBs9vmCpPILYVG8gD6w9veypVjy0KAbbdFKY2hrQAo1orqeR5FSZv3QqKrS6wwGRjqvYrdLVa037Nput0pGiaT9YiJ7/upVhG4gorIA18RHmRak2nG4R7JPCsxecwuM+y9Fa8W3ZERSQ/fG1CwPRZmhmgqajhXK5zARzdQFkaVjmKkit0EQdERHhkQCQV2XhDhtY6wFnIqqgFClVEUQREQEREBERAREQEREBERBR33So3qNMyH+dqSO6KP6oAMk2NiLSrGNpZ5cp7ewcpQzdg9lFcM1mu9Tf8AJSiE3GEHosDV2F2MeUW7qFnrznZzsI9EEQlc4uawjcOvZSTS78JtrEfpwMvNS2eNF4bKQe6IiI8nwtd1CuZE1nRXoqCIigIiICIiAiIgIiICIiAiIgIiICIiAehWl1mBzqe3qP5rdLxyIRI2lViL4UbvrPMQpTj/AN2Fix4QY+6Wc0UEFURFEUoKqIgIiICIiAiIgIiICIiAiIgIiICIiAiIgIiICIiAiIgp3KqiICIiAiIgIiICIiAiIgIiICIiAiIg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67" y="3089394"/>
            <a:ext cx="939138" cy="93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919875" y="3343519"/>
            <a:ext cx="6478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Format DIL8</a:t>
            </a:r>
            <a:endParaRPr lang="fr-FR" sz="1100" i="1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5237825" y="5779363"/>
            <a:ext cx="93505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7174541" y="5607465"/>
                <a:ext cx="1620444" cy="36933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e>
                      </m:func>
                      <m:r>
                        <a:rPr lang="fr-FR" b="0" i="1" smtClean="0">
                          <a:latin typeface="Cambria Math"/>
                        </a:rPr>
                        <m:t>.</m:t>
                      </m:r>
                      <m:r>
                        <a:rPr lang="fr-FR" b="0" i="1" smtClean="0">
                          <a:latin typeface="Cambria Math"/>
                        </a:rPr>
                        <m:t>𝑅</m:t>
                      </m:r>
                      <m:r>
                        <a:rPr lang="fr-FR" b="0" i="1" smtClean="0">
                          <a:latin typeface="Cambria Math"/>
                        </a:rPr>
                        <m:t>.</m:t>
                      </m:r>
                      <m:r>
                        <a:rPr lang="fr-FR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541" y="5607465"/>
                <a:ext cx="162044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23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Régulation de tension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Interrupteur commandé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Charge</a:t>
                </a:r>
              </a:p>
              <a:p>
                <a:pPr lvl="1"/>
                <a:r>
                  <a:rPr lang="fr-FR" dirty="0"/>
                  <a:t>L’utilisateur envoie une impulsion (0) en entrée ⇒ SET</a:t>
                </a:r>
              </a:p>
              <a:p>
                <a:pPr lvl="1"/>
                <a:r>
                  <a:rPr lang="fr-FR" dirty="0"/>
                  <a:t>Q passe à 1, Q passeà0 et le transistor ne conduit plus.</a:t>
                </a:r>
              </a:p>
              <a:p>
                <a:pPr lvl="1"/>
                <a:r>
                  <a:rPr lang="fr-FR" dirty="0"/>
                  <a:t>C se charge à travers R jusqu’à ce que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𝑉𝑐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fr-F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𝑐𝑐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=3,3</m:t>
                    </m:r>
                    <m:r>
                      <a:rPr lang="fr-FR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fr-FR" dirty="0" smtClean="0"/>
                  <a:t>⇒ </a:t>
                </a:r>
                <a:r>
                  <a:rPr lang="fr-FR" dirty="0"/>
                  <a:t>RESET</a:t>
                </a:r>
              </a:p>
              <a:p>
                <a:pPr marL="457200" lvl="1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8" name="Espace réservé du contenu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74" y="3253757"/>
            <a:ext cx="4478241" cy="272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593" y="4209755"/>
            <a:ext cx="698551" cy="63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/>
          <p:nvPr/>
        </p:nvCxnSpPr>
        <p:spPr>
          <a:xfrm>
            <a:off x="6239087" y="3291683"/>
            <a:ext cx="2385614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8624701" y="3291683"/>
            <a:ext cx="0" cy="111898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8624701" y="4613860"/>
            <a:ext cx="0" cy="122080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3777808" y="5834666"/>
            <a:ext cx="4833412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à coins arrondis 27"/>
          <p:cNvSpPr/>
          <p:nvPr/>
        </p:nvSpPr>
        <p:spPr>
          <a:xfrm>
            <a:off x="3881437" y="3378753"/>
            <a:ext cx="4626156" cy="23623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/>
          <p:cNvCxnSpPr>
            <a:endCxn id="28" idx="1"/>
          </p:cNvCxnSpPr>
          <p:nvPr/>
        </p:nvCxnSpPr>
        <p:spPr>
          <a:xfrm>
            <a:off x="3881437" y="4285005"/>
            <a:ext cx="0" cy="2749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7567535" y="3378753"/>
            <a:ext cx="23121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7712774" y="5741120"/>
            <a:ext cx="17195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ZoneTexte 2048"/>
          <p:cNvSpPr txBox="1"/>
          <p:nvPr/>
        </p:nvSpPr>
        <p:spPr>
          <a:xfrm>
            <a:off x="3480774" y="5228097"/>
            <a:ext cx="80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++    ++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480774" y="5446347"/>
            <a:ext cx="80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-- 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 smtClean="0">
                <a:solidFill>
                  <a:srgbClr val="FF0000"/>
                </a:solidFill>
              </a:rPr>
              <a:t> --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2062" name="Espace réservé du contenu 206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Fonctionnement du 555</a:t>
            </a:r>
            <a:endParaRPr lang="fr-FR" dirty="0"/>
          </a:p>
        </p:txBody>
      </p:sp>
      <p:pic>
        <p:nvPicPr>
          <p:cNvPr id="52" name="Espace réservé du contenu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96" y="3177584"/>
            <a:ext cx="1939586" cy="2872551"/>
          </a:xfrm>
          <a:prstGeom prst="rect">
            <a:avLst/>
          </a:prstGeom>
        </p:spPr>
      </p:pic>
      <p:sp>
        <p:nvSpPr>
          <p:cNvPr id="2063" name="ZoneTexte 2062"/>
          <p:cNvSpPr txBox="1"/>
          <p:nvPr/>
        </p:nvSpPr>
        <p:spPr>
          <a:xfrm>
            <a:off x="1500325" y="614158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t=0</a:t>
            </a:r>
            <a:endParaRPr lang="fr-FR" dirty="0"/>
          </a:p>
        </p:txBody>
      </p:sp>
      <p:cxnSp>
        <p:nvCxnSpPr>
          <p:cNvPr id="2065" name="Connecteur droit 2064"/>
          <p:cNvCxnSpPr/>
          <p:nvPr/>
        </p:nvCxnSpPr>
        <p:spPr>
          <a:xfrm>
            <a:off x="1746000" y="3018408"/>
            <a:ext cx="0" cy="313381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2352582" y="5005005"/>
            <a:ext cx="584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t=t</a:t>
            </a:r>
            <a:r>
              <a:rPr lang="fr-FR" baseline="-25000" dirty="0" smtClean="0"/>
              <a:t>d</a:t>
            </a:r>
            <a:endParaRPr lang="fr-FR" baseline="-25000" dirty="0"/>
          </a:p>
        </p:txBody>
      </p:sp>
      <p:cxnSp>
        <p:nvCxnSpPr>
          <p:cNvPr id="2069" name="Connecteur droit avec flèche 2068"/>
          <p:cNvCxnSpPr>
            <a:endCxn id="2072" idx="2"/>
          </p:cNvCxnSpPr>
          <p:nvPr/>
        </p:nvCxnSpPr>
        <p:spPr>
          <a:xfrm flipV="1">
            <a:off x="3244172" y="4654337"/>
            <a:ext cx="1" cy="11305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2" name="ZoneTexte 2071"/>
          <p:cNvSpPr txBox="1"/>
          <p:nvPr/>
        </p:nvSpPr>
        <p:spPr>
          <a:xfrm>
            <a:off x="2937037" y="4285005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U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(t)</a:t>
            </a:r>
            <a:endParaRPr lang="fr-FR" dirty="0"/>
          </a:p>
        </p:txBody>
      </p:sp>
      <p:sp>
        <p:nvSpPr>
          <p:cNvPr id="25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9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3724694" y="3065790"/>
            <a:ext cx="5826370" cy="2720205"/>
            <a:chOff x="3724694" y="3065790"/>
            <a:chExt cx="5826370" cy="2720205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2513" y="4109065"/>
              <a:ext cx="698551" cy="633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" name="Groupe 24"/>
            <p:cNvGrpSpPr/>
            <p:nvPr/>
          </p:nvGrpSpPr>
          <p:grpSpPr>
            <a:xfrm>
              <a:off x="3724694" y="3065790"/>
              <a:ext cx="5244927" cy="2720205"/>
              <a:chOff x="3724694" y="3153067"/>
              <a:chExt cx="5244927" cy="2720205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4694" y="3153067"/>
                <a:ext cx="4478241" cy="2720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3" name="Connecteur droit 12"/>
              <p:cNvCxnSpPr/>
              <p:nvPr/>
            </p:nvCxnSpPr>
            <p:spPr>
              <a:xfrm>
                <a:off x="6584007" y="3190993"/>
                <a:ext cx="2385614" cy="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 flipV="1">
                <a:off x="8969621" y="3190993"/>
                <a:ext cx="0" cy="1118981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flipV="1">
                <a:off x="8969621" y="4513170"/>
                <a:ext cx="0" cy="1220806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 flipH="1">
                <a:off x="4136209" y="5733976"/>
                <a:ext cx="4833412" cy="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ZoneTexte 20"/>
              <p:cNvSpPr txBox="1"/>
              <p:nvPr/>
            </p:nvSpPr>
            <p:spPr>
              <a:xfrm>
                <a:off x="3825694" y="5127407"/>
                <a:ext cx="8013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rgbClr val="FF0000"/>
                    </a:solidFill>
                  </a:rPr>
                  <a:t>++  </a:t>
                </a:r>
                <a:endParaRPr lang="fr-FR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3825694" y="5370919"/>
                <a:ext cx="8013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rgbClr val="FF0000"/>
                    </a:solidFill>
                  </a:rPr>
                  <a:t>--   </a:t>
                </a:r>
                <a:endParaRPr lang="fr-FR" sz="16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Fonctionnement du 555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Régulation de tension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Interrupteur commandé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Décharge</a:t>
            </a:r>
          </a:p>
          <a:p>
            <a:pPr lvl="1"/>
            <a:r>
              <a:rPr lang="fr-FR" dirty="0" smtClean="0"/>
              <a:t>Le condensateur a atteint le seuil haut</a:t>
            </a:r>
          </a:p>
          <a:p>
            <a:pPr lvl="1"/>
            <a:r>
              <a:rPr lang="fr-FR" dirty="0"/>
              <a:t>Q passe à 0, </a:t>
            </a:r>
            <a:r>
              <a:rPr lang="fr-FR" i="1" dirty="0"/>
              <a:t>Q </a:t>
            </a:r>
            <a:r>
              <a:rPr lang="fr-FR" dirty="0" smtClean="0"/>
              <a:t>passe à 1 </a:t>
            </a:r>
            <a:r>
              <a:rPr lang="fr-FR" dirty="0"/>
              <a:t>et le transistor conduit</a:t>
            </a:r>
            <a:r>
              <a:rPr lang="fr-FR" dirty="0" smtClean="0"/>
              <a:t>.</a:t>
            </a:r>
          </a:p>
          <a:p>
            <a:pPr lvl="1"/>
            <a:r>
              <a:rPr lang="fr-FR" i="1" dirty="0"/>
              <a:t>C </a:t>
            </a:r>
            <a:r>
              <a:rPr lang="fr-FR" dirty="0" smtClean="0"/>
              <a:t>se </a:t>
            </a:r>
            <a:r>
              <a:rPr lang="fr-FR" dirty="0"/>
              <a:t>décharge instantanément</a:t>
            </a:r>
            <a:endParaRPr lang="fr-FR" dirty="0" smtClean="0"/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9" name="Espace réservé du conten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1" y="2880761"/>
            <a:ext cx="2523834" cy="3090263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 flipH="1">
            <a:off x="5629029" y="6007815"/>
            <a:ext cx="194722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7617639" y="5294045"/>
            <a:ext cx="0" cy="16927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rme libre 22"/>
          <p:cNvSpPr/>
          <p:nvPr/>
        </p:nvSpPr>
        <p:spPr>
          <a:xfrm>
            <a:off x="4226357" y="4747185"/>
            <a:ext cx="3595457" cy="1242874"/>
          </a:xfrm>
          <a:custGeom>
            <a:avLst/>
            <a:gdLst>
              <a:gd name="connsiteX0" fmla="*/ 0 w 3595457"/>
              <a:gd name="connsiteY0" fmla="*/ 408373 h 1242874"/>
              <a:gd name="connsiteX1" fmla="*/ 381740 w 3595457"/>
              <a:gd name="connsiteY1" fmla="*/ 408373 h 1242874"/>
              <a:gd name="connsiteX2" fmla="*/ 381740 w 3595457"/>
              <a:gd name="connsiteY2" fmla="*/ 949910 h 1242874"/>
              <a:gd name="connsiteX3" fmla="*/ 3586579 w 3595457"/>
              <a:gd name="connsiteY3" fmla="*/ 932155 h 1242874"/>
              <a:gd name="connsiteX4" fmla="*/ 3595457 w 3595457"/>
              <a:gd name="connsiteY4" fmla="*/ 0 h 1242874"/>
              <a:gd name="connsiteX5" fmla="*/ 3400148 w 3595457"/>
              <a:gd name="connsiteY5" fmla="*/ 8877 h 1242874"/>
              <a:gd name="connsiteX6" fmla="*/ 3391270 w 3595457"/>
              <a:gd name="connsiteY6" fmla="*/ 399495 h 1242874"/>
              <a:gd name="connsiteX7" fmla="*/ 3400148 w 3595457"/>
              <a:gd name="connsiteY7" fmla="*/ 1242874 h 1242874"/>
              <a:gd name="connsiteX8" fmla="*/ 17756 w 3595457"/>
              <a:gd name="connsiteY8" fmla="*/ 1242874 h 1242874"/>
              <a:gd name="connsiteX9" fmla="*/ 0 w 3595457"/>
              <a:gd name="connsiteY9" fmla="*/ 408373 h 124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5457" h="1242874">
                <a:moveTo>
                  <a:pt x="0" y="408373"/>
                </a:moveTo>
                <a:lnTo>
                  <a:pt x="381740" y="408373"/>
                </a:lnTo>
                <a:lnTo>
                  <a:pt x="381740" y="949910"/>
                </a:lnTo>
                <a:lnTo>
                  <a:pt x="3586579" y="932155"/>
                </a:lnTo>
                <a:cubicBezTo>
                  <a:pt x="3589538" y="621437"/>
                  <a:pt x="3592498" y="310718"/>
                  <a:pt x="3595457" y="0"/>
                </a:cubicBezTo>
                <a:lnTo>
                  <a:pt x="3400148" y="8877"/>
                </a:lnTo>
                <a:lnTo>
                  <a:pt x="3391270" y="399495"/>
                </a:lnTo>
                <a:cubicBezTo>
                  <a:pt x="3394229" y="680621"/>
                  <a:pt x="3397189" y="961748"/>
                  <a:pt x="3400148" y="1242874"/>
                </a:cubicBezTo>
                <a:lnTo>
                  <a:pt x="17756" y="1242874"/>
                </a:lnTo>
                <a:lnTo>
                  <a:pt x="0" y="408373"/>
                </a:ln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4369092" y="5168128"/>
            <a:ext cx="171952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>
            <a:off x="2379216" y="4222697"/>
            <a:ext cx="195308" cy="6245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470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Interrupteur commandé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Régulation de tension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Interrupteur commandé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Plusieurs solutions techniques</a:t>
            </a:r>
          </a:p>
          <a:p>
            <a:pPr lvl="1"/>
            <a:r>
              <a:rPr lang="fr-FR" dirty="0" smtClean="0"/>
              <a:t>Transistor en commutation</a:t>
            </a:r>
          </a:p>
          <a:p>
            <a:pPr lvl="1"/>
            <a:r>
              <a:rPr lang="fr-FR" dirty="0" smtClean="0"/>
              <a:t>Relais</a:t>
            </a:r>
            <a:endParaRPr lang="fr-FR" dirty="0"/>
          </a:p>
          <a:p>
            <a:r>
              <a:rPr lang="fr-FR" dirty="0" smtClean="0"/>
              <a:t>Le transistor</a:t>
            </a:r>
          </a:p>
          <a:p>
            <a:pPr lvl="1"/>
            <a:r>
              <a:rPr lang="fr-FR" dirty="0" smtClean="0"/>
              <a:t>En régime linéaire</a:t>
            </a:r>
          </a:p>
          <a:p>
            <a:pPr lvl="2"/>
            <a:r>
              <a:rPr lang="fr-FR" dirty="0" smtClean="0"/>
              <a:t>Source de courant commandée en courant </a:t>
            </a:r>
          </a:p>
          <a:p>
            <a:pPr lvl="1"/>
            <a:r>
              <a:rPr lang="fr-FR" dirty="0" smtClean="0"/>
              <a:t>en commutation</a:t>
            </a:r>
          </a:p>
          <a:p>
            <a:pPr lvl="2"/>
            <a:r>
              <a:rPr lang="fr-FR" dirty="0" smtClean="0"/>
              <a:t>2 états: Bloqué =&gt; le transistor se comporte comme un interrupteur ouvert</a:t>
            </a:r>
          </a:p>
          <a:p>
            <a:pPr marL="1371600" lvl="3" indent="0">
              <a:buNone/>
            </a:pPr>
            <a:r>
              <a:rPr lang="fr-FR" dirty="0"/>
              <a:t> </a:t>
            </a:r>
            <a:r>
              <a:rPr lang="fr-FR" dirty="0" smtClean="0"/>
              <a:t>	</a:t>
            </a:r>
            <a:r>
              <a:rPr lang="fr-FR" sz="1600" dirty="0"/>
              <a:t>Saturé =&gt;  le transistor se comporte comme un interrupteur fermé</a:t>
            </a:r>
          </a:p>
          <a:p>
            <a:pPr marL="914400" lvl="2" indent="0">
              <a:buNone/>
            </a:pPr>
            <a:endParaRPr lang="fr-FR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707" y="2810107"/>
            <a:ext cx="2669502" cy="105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46" y="4468647"/>
            <a:ext cx="2669499" cy="118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interru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74" y="4539669"/>
            <a:ext cx="1461020" cy="181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3" y="4468647"/>
            <a:ext cx="3097349" cy="208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6646127" y="3479180"/>
            <a:ext cx="372219" cy="386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646127" y="4468647"/>
            <a:ext cx="289932" cy="292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251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Transistor commuté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Régulation de tension</a:t>
            </a:r>
          </a:p>
          <a:p>
            <a:pPr lvl="0"/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Astable</a:t>
            </a:r>
          </a:p>
          <a:p>
            <a:pPr lvl="0"/>
            <a:r>
              <a:rPr lang="fr-FR" dirty="0"/>
              <a:t>Interrupteur commandé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Simulation du circuit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57" y="1582069"/>
            <a:ext cx="6202729" cy="277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H="1">
            <a:off x="3475996" y="3670916"/>
            <a:ext cx="1107476" cy="6880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941903" y="1322773"/>
            <a:ext cx="0" cy="5166804"/>
          </a:xfrm>
          <a:prstGeom prst="line">
            <a:avLst/>
          </a:prstGeom>
          <a:ln w="38100">
            <a:solidFill>
              <a:srgbClr val="FF0000">
                <a:alpha val="44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814874" y="3670916"/>
            <a:ext cx="506027" cy="6880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71022" y="4358936"/>
            <a:ext cx="4812900" cy="2024109"/>
          </a:xfrm>
          <a:prstGeom prst="roundRect">
            <a:avLst>
              <a:gd name="adj" fmla="val 83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008485" y="4358935"/>
            <a:ext cx="4812900" cy="2024109"/>
          </a:xfrm>
          <a:prstGeom prst="roundRect">
            <a:avLst>
              <a:gd name="adj" fmla="val 83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8" y="1836910"/>
            <a:ext cx="3299708" cy="226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2147668" y="3446737"/>
            <a:ext cx="18820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 smtClean="0"/>
              <a:t>Un moteur se modélise normalement par un dipôle R,L,E</a:t>
            </a:r>
          </a:p>
        </p:txBody>
      </p:sp>
      <p:pic>
        <p:nvPicPr>
          <p:cNvPr id="24" name="Espace réservé du conten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72" y="3082837"/>
            <a:ext cx="390015" cy="325012"/>
          </a:xfrm>
          <a:prstGeom prst="rect">
            <a:avLst/>
          </a:prstGeom>
        </p:spPr>
      </p:pic>
      <p:sp>
        <p:nvSpPr>
          <p:cNvPr id="1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2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Relais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Régulation de tension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Interrupteur commandé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relais</a:t>
            </a:r>
          </a:p>
          <a:p>
            <a:pPr lvl="1"/>
            <a:r>
              <a:rPr lang="fr-FR" dirty="0" smtClean="0"/>
              <a:t>Composant et symbole</a:t>
            </a:r>
          </a:p>
          <a:p>
            <a:pPr lvl="1"/>
            <a:endParaRPr lang="fr-FR" dirty="0" smtClean="0"/>
          </a:p>
          <a:p>
            <a:pPr lvl="1"/>
            <a:r>
              <a:rPr lang="fr-FR" dirty="0"/>
              <a:t>Entrées/sorties du relais</a:t>
            </a:r>
          </a:p>
          <a:p>
            <a:pPr lvl="2"/>
            <a:r>
              <a:rPr lang="fr-FR" dirty="0"/>
              <a:t>Un partie commande ou « entrée »</a:t>
            </a:r>
          </a:p>
          <a:p>
            <a:pPr lvl="2"/>
            <a:r>
              <a:rPr lang="fr-FR" dirty="0"/>
              <a:t>Une partie </a:t>
            </a:r>
            <a:r>
              <a:rPr lang="fr-FR" dirty="0" smtClean="0"/>
              <a:t>puissance</a:t>
            </a:r>
          </a:p>
          <a:p>
            <a:pPr marL="914400" lvl="2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Principe de fonctionnement</a:t>
            </a:r>
          </a:p>
          <a:p>
            <a:pPr lvl="2"/>
            <a:r>
              <a:rPr lang="fr-FR" sz="1400" dirty="0"/>
              <a:t>Phase d’enclenchement</a:t>
            </a:r>
          </a:p>
          <a:p>
            <a:pPr lvl="3"/>
            <a:r>
              <a:rPr lang="fr-FR" sz="1200" dirty="0"/>
              <a:t>Électroaimant excité</a:t>
            </a:r>
          </a:p>
          <a:p>
            <a:pPr lvl="3"/>
            <a:r>
              <a:rPr lang="fr-FR" sz="1200" dirty="0"/>
              <a:t>Lames mobiles entre en contact</a:t>
            </a:r>
          </a:p>
          <a:p>
            <a:pPr lvl="2"/>
            <a:r>
              <a:rPr lang="fr-FR" sz="1400" dirty="0"/>
              <a:t>Phase de déclenchement</a:t>
            </a:r>
          </a:p>
          <a:p>
            <a:pPr lvl="3"/>
            <a:r>
              <a:rPr lang="fr-FR" sz="1200" dirty="0"/>
              <a:t>Électroaimant désexcité</a:t>
            </a:r>
          </a:p>
          <a:p>
            <a:pPr lvl="3"/>
            <a:r>
              <a:rPr lang="fr-FR" sz="1200" dirty="0"/>
              <a:t>Rappel ( système à ressort)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18" descr="relais%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13" y="1607023"/>
            <a:ext cx="7429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relais%2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29" y="1423588"/>
            <a:ext cx="2080020" cy="144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477429"/>
            <a:ext cx="1293088" cy="102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 descr="relais%2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8419" y="4540925"/>
            <a:ext cx="1698472" cy="13405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relais%2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92" y="3145824"/>
            <a:ext cx="1342360" cy="126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67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2" y="4105680"/>
            <a:ext cx="2809857" cy="1723885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Régulation de tension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Interrupteur commandé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caractéristiques du relais</a:t>
            </a:r>
          </a:p>
          <a:p>
            <a:pPr lvl="1"/>
            <a:r>
              <a:rPr lang="fr-FR" dirty="0"/>
              <a:t>Nombre de contact commutés: 1RT, 2RT….4RT</a:t>
            </a:r>
          </a:p>
          <a:p>
            <a:pPr lvl="1"/>
            <a:r>
              <a:rPr lang="fr-FR" dirty="0"/>
              <a:t>Sa tension nominale d’</a:t>
            </a:r>
            <a:r>
              <a:rPr lang="fr-FR" u="sng" dirty="0"/>
              <a:t>excitation</a:t>
            </a:r>
            <a:r>
              <a:rPr lang="fr-FR" dirty="0"/>
              <a:t>: 5Vdc, 6Vdc….24Vdc ….</a:t>
            </a:r>
          </a:p>
          <a:p>
            <a:pPr lvl="1"/>
            <a:r>
              <a:rPr lang="fr-FR" dirty="0"/>
              <a:t>Courant nominal commuté en sortie: 1A, 2A …..</a:t>
            </a:r>
          </a:p>
          <a:p>
            <a:pPr lvl="1"/>
            <a:r>
              <a:rPr lang="fr-FR" dirty="0"/>
              <a:t>Autres paramètres</a:t>
            </a:r>
          </a:p>
          <a:p>
            <a:pPr lvl="2"/>
            <a:r>
              <a:rPr lang="fr-FR" dirty="0"/>
              <a:t>Résistance bobine excitation</a:t>
            </a:r>
          </a:p>
          <a:p>
            <a:pPr lvl="2"/>
            <a:r>
              <a:rPr lang="fr-FR" dirty="0"/>
              <a:t>Tension max en sortie</a:t>
            </a:r>
          </a:p>
          <a:p>
            <a:pPr lvl="2"/>
            <a:r>
              <a:rPr lang="fr-FR" dirty="0"/>
              <a:t>Courant nominal </a:t>
            </a:r>
            <a:r>
              <a:rPr lang="fr-FR" dirty="0" smtClean="0"/>
              <a:t>bobine</a:t>
            </a:r>
            <a:endParaRPr lang="fr-FR" dirty="0"/>
          </a:p>
          <a:p>
            <a:r>
              <a:rPr lang="fr-FR" dirty="0" smtClean="0"/>
              <a:t>Solution alternative le thème 1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Relais</a:t>
            </a:r>
          </a:p>
          <a:p>
            <a:endParaRPr lang="fr-FR" dirty="0"/>
          </a:p>
        </p:txBody>
      </p:sp>
      <p:pic>
        <p:nvPicPr>
          <p:cNvPr id="10" name="Espace réservé du contenu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0" y="5627138"/>
            <a:ext cx="390015" cy="32501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02974" y="5647402"/>
            <a:ext cx="25478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Lors de la phase de relâchement le 555 doit ‘absorber’ l’énergie stockée dans la bobine d’excitation </a:t>
            </a:r>
          </a:p>
          <a:p>
            <a:r>
              <a:rPr lang="fr-FR" sz="1100" dirty="0" smtClean="0"/>
              <a:t>Vérifier les caractéristiques du 555 avec le cahier des charges</a:t>
            </a:r>
            <a:endParaRPr lang="fr-FR" sz="1100" dirty="0"/>
          </a:p>
        </p:txBody>
      </p:sp>
      <p:sp>
        <p:nvSpPr>
          <p:cNvPr id="12" name="Flèche droite 11"/>
          <p:cNvSpPr/>
          <p:nvPr/>
        </p:nvSpPr>
        <p:spPr>
          <a:xfrm>
            <a:off x="7301746" y="4855056"/>
            <a:ext cx="514905" cy="346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utoShape 4" descr="data:image/jpeg;base64,/9j/4AAQSkZJRgABAQAAAQABAAD/2wCEAAkGBhISEBIUERAVERUVGBcSFxUXGBUWGBcVGBcZGRgVFRcXHSYeGBkkGRgVHy8gIycpLCwvFR8xNTAqNSYrLCkBCQoKBQUFDQUFDSkYEhgpKSkpKSkpKSkpKSkpKSkpKSkpKSkpKSkpKSkpKSkpKSkpKSkpKSkpKSkpKSkpKSkpKf/AABEIANEA8QMBIgACEQEDEQH/xAAcAAEAAwEBAQEBAAAAAAAAAAAABAUGAwIBBwj/xABREAACAQMCAgUEChADBQkAAAABAgMABBEFEhMhBiIxQVEUMlRhBxYzUnFzgZGU0RUjNDVCcnSTobGys7TE09QkVaMlQ2KiwQhEU2OCg5LS8P/EABQBAQAAAAAAAAAAAAAAAAAAAAD/xAAUEQEAAAAAAAAAAAAAAAAAAAAA/9oADAMBAAIRAxEAPwD9xpSlApSlApSlApSlApSlAqBruoNBbySonEMY4hXvKKQZNuPwtm4gd5AFT6+EUFBddLo0mZcb41SPrJl2kmmJMUMSr5x2KXPgGU8hk12TpbDw5GdZImiZY2idDxN8mOGqqud5ckAbSc8x3HFPPoEVstvHayK80M/lQhllUPIpieHhg922FgEyOyJQT2mpOoWl5cpvaFIjDNDPBCzAs3DzvEsi7kUsGIUDO0qCSc4AXGla2s7OnDkikj2lo5V2sFbO1hglWU7WGQTzUg4qxqs0q4uXd2mhWCPCiNCweQtz3u5QlAvNQFGT1SSeeBZ0ClKUClKUClKUClKUClKUClKUClKUClKUClKUClCarvbFaelwfnY/roLGlV/titfSoPzsf109sVr6VB+dj+ugsKVX+2K19Kg/Ox/XXG76WWcUbyPdw7UUu2JEY4AycKDkn1DnQW1KyPRT2UtPv1kMcvBMZAKz7I2IPYy9Ygg4PYcjHMDIq+9sVr6VB+dj+ugsKVX+2K19Kg/Ox/XT2xWvpUH52P66ClulKRyWzQs0s7y8OXA2Mzb5EkaTOVZFA5ecOH1QQBWoQYAyc+vx9dYDpf7J+n295ZRvNvIcyO0eHRFaKSMF2B8XBwMnAJ8M/oANB9pSlApSlApSlApSlApSvMkgUEk4A7TQeqV5jlDAFSCD3ivVApSlApSlApSlApSlBH1F8QynwRj/AMpqJ0eRTaWx2jnDEewf+GtTL+EvFIo7WRlHwlSBVX0Wv0MKW+4Ca3jijmiPnI2wAZHgdpwwyDjkaC44S+9HzCnCX3o+YV7pQeOEvvR8wrldWEckbxyRq6OpRlIGCrDBB9RFSKUGT6AdELSzim8nhCl5plYkliRHLIiDLZOAo/ST31qeEvvR8wqv6P8AuUnx9z/ESVZ0HjhL70fMKcJfej5hXulBjel3Qeyubyxlntw78Qxk5YBkWKWRVcKQGAdQefrHYcVsqqtX93svjn/hp6taBSlKBSlKBSlKBSlcXnOcKpbHb3Y+s+qg7VUzzvIxCnBTB4bDzx25rtdyKZNkhKAgFSDgZ7+fj2V9gtN6qZDuKE4bsLL3c/Cg+WEOTvTdGrcyhAxu8R4CrClKBSlKBSlKBSlKBSlKDNdNdNvZkTySbaqkmWFW4Mky8uolxg8E9vYvPPnL2156D31kUlhtIPJpIWAngZcSo7ZwZGyeITgkPubPjXrpppV5MsfksuEUkzQBzA869ypcqCYvkAznzlr50H1OzdJILSDyVoGCzW5UK0bn37KSrk4PWDHOOdBx6WdIJILiNBM0MfAlndlt3uCOG8Y5hAdqgMxJPLkOdXnR+7lltYXnUJIyhmA5Dn2HGTtyMHGTjOMnFSH0+MyiUrl1RogcnzGZWYYzjmUXnjPKqe81e205YLdY5m3h+FFFHJMwVMFsAZIRd6gDsAIA5DkGgpWZ9vcfoV/9Dn+qnt7j9Cv/AKHP9VBZ9H/cpPj7n+IkqzrGaV0xWNGDWV/kyzScrSfseV3X8HwYVN9vcfoV/wDQ5/qoNNSsz7e4/Qr/AOhz/VT29x+hX/0Of6qCx1f3ey+Of+Gnq1rF3/S9XktmFlf4jkZ2/wAJP2GGVOXV59Z1qd7e4/Qr/wChz/VQaalZn29x+hX/ANDn+qpuh9KYrqSSNEmjeMI7JNE8TbXLBWAccxlG+aguaUpQKUry7gDJ7BQeqr4bwRsySdXrFlbuIJz2+NcjfO7ExnzcZiYYLDxqXbOznd2IQMKRgg95oPakPzxle7I7T4jNd6UoFKUoFKUoFKUoFKUoFKUoM70w0iWZARO6wxhmlgRjFxxjO0zIN6AAHkOTZwasej1vAtrD5NCsETIsixqoUAOobmF5Z58zXXWHAt5iSFHDfJJAA6p5knkBUfouwNla4II4MXMEEe5r2EcjQWlZjWPvxpvxN9/LVp6y+sffjTfib7+WoNRXG9vEhjeSVgiICzMewAdprjf61bwECe4ihLZIEkiJnHbjcRmvmpaZDdRbJVEkbFXGGYZKkMrBkIPIgEEHuoOXR7WvK7dZuE8O5pF2PydeHK8fWHcernHdnHdVlVZ0e0COzhMUZYgySS5ZmY5kctjLE8hkD14yeZJqzoFKUoOF/dcKKSTaz7EZ9q82baCdqjvJxgVV9FukovEkYKg2MF3RycaNtyK/Vk2rkjdgjHIirHVNPWeCWFyQsqNExXkQHUqSPXg1E0XRDA0rvLxZJdgYhFjXEa7VARc88E5OefqAAAWtZnT/AL83n5LafvLmtNWZ0z78X35NZ/t3FBpqUry8gUZJwPE0H1mwCT3c6rLmdZDw5AUB81s8ie7OOw9hxUHUuk6RTRBkkkV0d1ESPIcKyqzOF7suox66lWTxThZFmWSKU70UjGW7D24ORg5UjIxg9lB2t7RnIMoBKHAcHBcev1VZUApQKUpQKUpQKUpQKUpQKUpQKUpQZf2Seirahp8sCy8E5WQHmVOzntcDtU/oIB7qrfY76ENa6dAhvZiWHFIQqqLxMNtUMpOBn5Tk8s1tL33KT8Vv1Go2g/ctv8VH+wtBx+wTel3P/wA0/wDpVFd2Jj1jTszSS5hvfdCpxjyfswo//CtlWY1j78ab8Tffy1BO6SWTTCGIJuSSQLM3LqwKrOy57cOVWM47pDVwq4GByr7SgUpSgUpSgUpSgVmdK+/GofEWf67itNWRsLnGralhGfENmDtxyH288/XzoNYzgDPdUCS54h2odjod21x2jGOweo1xS4CKrIoMPYRz3Kc5yc+vurN9LumUOnG1e7QyRSu6iRPOUdu5lPnDnjA7snn2UEq9tLk3EU0MMToqSwPHJIYiWlkiflhG6o4dZ7Wre1idbWdoUuZPt01y2cQK9xJNstM8xLvdwpGMAKzZIVT+gaNf21yguLZ0lV/w1OefeD71vEHB8a+6JqvlEbvs2bZp4MZzngzPFu7B27M47s0FjSlKBSlKBSlKBSlKBSlKBSlKBSlKDje+5Sfit+o1G0H7lt/io/2FqTe+5Sfit+o1G0H7lt/io/2FoJ9ZjWPvxpvxN9/LVp6zGsffjTfib7+WoNPSlKBSlKBSlKBSlc7jGxtx2jHM5xj5aDFdNJ4luY9kxW5D2/ULSK5iMuD5KPMYnrb+TdUYO3kR40m6nTVb9ESJ24VmOvI8eQFmIK7Y3z2nIOOytLcqMqkmVUYEcmckN/xGqPQIOJqmo8UBiqWJyOwnZNz+XNBawG865FvbFXOcceXHZg/9376/K/8AtDSTmCz40cSDiSY2SPJnqr2ho0x+mv3Ksh7IHserqptVkmMccLu7hR1nDADapPJeztwaD+dfY7vdTS7A0ve0hxuQc42X/wA4Hqhf+I4xnkQa/oLoJPfeSNmC2LeU3hf7dKoEnlc28KOC3VDZwcnIxWk0Do3bWUIitYViQduO1j752PNj6zTo9pTW8TozBi09zNkZ82aeSVRz7wHAPrFB48ovfR7f6RL/AG9PKL30e3+kS/29W1KCp8ovfR7f6RL/AG9fnvsoXuvLLa+RqI0LBftD8TMpbqiUyIuFxjAxt7c91frFVXSDsg/KIf26DnDPf7V3QWxbAzieUDOOeBwDgZ9de/KL30e3+kS/29Rtd6SmCeKFRAC8by7p5uCvUZF2g7GyTvz8hquHT7d5PtSCLjQmfNxPwlGH2bUYI28HzgeWRg99BdeUXvo9v9Il/t6eUXvo9v8ASJf7evejawZzMCqgxMiEo29W3QxS7lbAyv2zAOOeM99VqdMC3lPDtmfg9dAGG6eFZGjlkiGObKyPhfwupzG8UFxpN8ZYyzIEYPJGQGLDMbshIJAyDtz2CptZroTq3HSdo1zCJpjHNnIlLSuxKD3gBUbs823DA289LQKUpQKUpQZX2TekM9lps01vEJXGFOQSEVuTSMB2gf8AUE8hVd7GvSu5uNNgeaxlyBsVk4Sq6JgK4EkgbmB8HLIra3vucn4rfqNRtB+5bf4qP9haDn9l5PQrj57b+tVDeXbPrGnboJIcQ3vnmI5+5+zhu3Z68dtbGsxrH34034m+/lqD50yvblGj4DOsaRzTzGNrZZNqbNoUTq2Rzc8hjIALDNaO1nDxo6kkMoYE8iQRkEjuNR9R0WC428eFJducbhnAONw9anAyOw4GeypgFB9pVbF0it2nMCyZkyyY2vtLqu5kEmNhcLzKg5GDy5GrKgUpXFrnD7SCBjO4+b24xnxoOrNgZNV1zcnkXTMR5EY6ynxYVHutYjEghmk4LSnhxIfOc4Lblxz7Bz7hirG1SX/eFTjwzz9ZzQR7G1JUgndFnKBgc4B5Zz3VTaD999U/Fsv3ctXWm69BcM6wuX2EgnZIq5DFTtdlCthgR1SeyqbQPvrqvwWf7p6DU0pSgVG1K6MUMsgXeURnC++KqTj5cYqTSgoJLqaAwtxWu+M20xqsK9qM++E9XqjbzDs3I9uRzmfZeT0K4+e2/rV3tNHgiYtHCiMeRIAHLtIHgM9w8KmUEPTtSE3E+1vG0b8NlfbkHYjjmjMCNrr31E6RvgW/ruYR/wA1e9I92vfj1/hbeu2r6NFdRcOZSy5DdV5IyGU5BDRsrDn4Gg46h0einmEkqiQcGS3MbKCpWRkYk57+pj5TVd7UZA0TpdtujiNvukjSUtHv3LuJxlgAq7u/GTzNQTpq2F9ZLbSS7LlpYpIZJZpgQkTSCZeM7FSrKqnBwRIM91bOgz0XRy4RpmS9K8Yqz/aU88QpFuQ56vKNTjnzr1p3Qu3t3ge3XhNEpjYjtlRlAKyE9vXVHz4r6zV/SgoOhGniC0MSksEmugCcZObmU93w1f1V9Hfc5Pj7n9/JVpQKUpQKUpQRtSfEMp8Ec/MpqP0cbNnbHxhiP+mtU2pdPLExSqJyWKOoHDm7dpGPM8a4aD06sUtbdHnKssUSsOHNyYIoIPU8aDY1l9Z+/Gm/E338tWnBzWY1G1tL+eMxXzxz24kANvLGG2uUEgOVYMuUUEjsIxQajNfM1mvaU/8AmuofnYf6NPaW/wDmuofnYf6NB5t7a6fUN89uBDGziArIm1coQZnTzmlbLL4KrnvLGtRmsZovRaWW3ikbVb/c6hjiSHGfV9qqSnRIndjV9QO3kftsPL/RoNHPJzVAcbs8+/A7ceuvL2abCrZK8zzJ5fL+mskOiMrsP9qX2ANwfixHbn3w4Q7RUmHoRN+Hq18fxZIh+uKgkaloUkr2pIR+BcK+9sBzEEcEZ7xuZeXfitJWMv8AovKkluo1W/xJIyNmSHsEMj8vtXblB+mp3tKf/NdQ/Ow/0aDl0S0OWCT3I28SxcNozO86vLvzxY9xJVQu4ZO0nfzHVFe+j/301X4bT9wa9e0p/wDNdQ/Ow/0a9ad0LELyut7ds8pUu7vExbYu1f8AddwoNJSqr7Cv6bcfPD/SrisckNzAvlEsqycQEPwyBtXcCNqA5+XvoLulKUCvjMACScAcyT3D119qr1T7a6247CN83xWcBP8A1sCPxVf1UDQlJEs2MCeTiqD2hOHHGpP4yxh8d2/HdUnVNMSeMxu0iqSDmOSSJuRz58ZDY9Wal1D1TTRPGY2kkjBIO6KRon5HuZTnFBkm0COx1OxeF5JPKONaus0kk7KojaYSRtKSyANGFYA4O8eArc1hRoK2Wp2UiTTXHlHFtStxI0zRjhGXfCz80GYtrDv3L4VuqBSlY/pjomnww3F7dLL1VLttubpNzcgqqqSBQScAYHfQXPRg/apfym7/AImWrev589h3UbS9nmtrxZBI7NNCVubpAQSWeLCyjJHnAnJPWyeVfvGl6XHbxiOIMEBJG55JDzOT1pGLH56CXSlKBSlKDL3Ot6mgdvsbAVUFvus5wOfZwfCudl0g1OWOORdNg2uquM3ZztYAjI4Pbg1odW9wm+Lf9k1H6M/cVr8RD+7WglahbtJBIitsZ0ZA3vWZSAfkJz8lUehO/wDhY2sDEYI9jSPsCxEIF2QEElwxA5jA2jnzwK0tKBQ0rzJIAMkgDxPKgq+jcgWygJ7Agr4SGYtEpjkUc0YYDr6x/wBar9BkWS0t0kBjygZGzyPgfh9Xrq0tbk8QLLgOBhSPwwSOYPyUHqwtARuG9VPPhkjH14qxpSgqtX93svjn/hp6taqtX93svjn/AIaerWgVkel00DTQC5ObZOOsoOdgmMSNEGx37GkK+sjHPFa6lBidNtZhNpDzNKZDbOsisWwriFCSy+/LE5J58q0Oo/dVp/737urWqXVpCLyxHiZwfkiJoLqlKUHC9u1ijZ2zhRnlzJ8FUd7E4AHeSK4aTaMiFpMcWQ8STHcxAAQH3qqAo8due81OqNqV5woZZNu7hoz48doJx+igk1E1TT+NGUE0sGSDviYK4wc4BIPI/BUETzxSQ8SVZRM/DKqm3Y2x3BQ5JK9XBByeec8sV46WGQxRJHM8BknijLx7d4Vm5gb1YfooKH7Bmz1Oyka5nvBNxrYC4cO0LGIy8SHaFABEJVsg+cOY7DuqodL6JLFMJ5bm4u5FBWMzshEQbG/hrGiqC2ACxBOBjxzfUCvyX2a9M1O+4dtZ2kjwIeJI4Mah5PwQMsCVUE/K3qr9apQfyjo/sb6ykizW9pIHikO1g0XVkjcqe1+5lI8OVf09oF5NLbRPcQG3lK/bIyVO1xyOCpI2kjI59hGedR+i/uUv5Td/xMtXFApSlApSvhNBH1J8QynwRz8ymo/Rxs2dsfGGI/6a1Q3/AE4R45EFjqOWVlH+Dnxkgjwrjo3TRYraCNrDUdyRxo2LOcjKoAcHHiKDa0rlaXHEjRwrLuUNtdSrDIzhlPNW8QeylyGKNt87Bx8NB4mnIwVKlQTv58wMd2O+oV1Lv2yACSLvXHMf8XwjwpxJiMpGsQUc93a2O74KkQWQ3bx1QwBZO4t4kUFV0RtM2cG4ho9oZQRzHz93hWg4YznHMcs+qq3ov9xwfiCrSgUpSgqtX93svjn/AIaerWqrWPd7L45/4aerWgUpSghatqnAj3mKWbmF2woZH59+0d3rrJ6h0pL3NrIun3+2Iylv8M+evGVGOfPnWs1cXHD/AMKYhJke7Bym3v8AMIOeyszdahq6TQRE2BMxcA7bnA2JuOetQXej9JBcOUFrdQ4XdumhaNTzAwGPfz7PUauKptHF/vPlZtSm044ImDbsjGd5IxjP6KsdRu+FDLJt3cNGk29mdqk4+XFBIr4RntqjmvZ4DEzt5SJW2cONFBBKM4MRLDKgKchiTjnkYwe/2cf0K5+aH+pQcNL06OO8nCqQEji2AszBN5l3CMMSEB2ryXA5Cu/SEcrf8oh/br5pRd7ieRoXiVkiQB9gJKmQnAVm5dZe2sJ7MPsg3FhNZxQ2wkVmWcu27DMj8ok24w3YT2+cOVB+pUqmh192VSbG5UkA4xFyyOz3Svf2cf0K5+aH+pQW1Kqfs4/oVz80P9Sn2cf0K5+aH+pQfeja4ik/KLo/PcSGrWqzo9G4hYvG0ZaWeTa23cFeZ2XO0kdhB7e+rOgUpSgUpSgy/SpXiPGbVJ7SIlUCRwQTANg8+cLvzwe04qL0adriTdFrFxcLGVLo9tBEGBz1STbo3PB805rZUoFKUoOT24Jyc/BnkfhHfXWlDQVfRf7jg/EFWlVfRf7jg/EFWlAqLqOqw26b7iaOBCdu6R1RcnsGWIGeR5eqpVcbqAMpBRX7wHGV3d2eRoMvqnTTTzNaEahakLK5YieLkPJ5hk9bkMkD5RVxZ9LbGV1jivraV25KiTRsx5Z5KGyeQPzVn5I79ThrbSFPgZZQf0w1d9H7SbrNcwWkZ5GNrcs2QQckl0XHdjGe00F3SlKBWf1wny7Tcd73APweTsf1gVYa1eTxRhre28pfcAU4iRYXB625+XbgY9dZa9vtTknt5fsTjgmQ48rg62+Mp4csZzQbmlZ7TNavnlVZtM4CHO6TymGTbyJHUUZPPA+WtDQQrTRoYm3RxhTjA5sQoPaEBOEHqXA5CptKUCqXpN2W35TB+13eFT9UuJY4maGHjuMYj3rHu5gHrtyGBk/JWT1PUNTmEX+yNvDlSb7rg57DnHZ30G3pWatdd1BnRX0nhqWAZ/KoW2qTzbaBk4HPArS0ClKUClKUClKUClKUCvEcqt5rBsHHIg8x2jl31E1uF3gdUBJO3Kg4LIGBdAe4sgZflqpity0ytZRi2ARldngdFY5TYvDzGXIAfrA4Ge/OKDSUqo8mvvSbf6NL/c08mvvSbf6NL/c0FvQ1UeTX3pNv9Gl/uaeTX3pNv9Gl/uaD30X+44PxBVpUTSbEwwRxlt5RQpYDaCR3gZOPgyal0ClKUFXfdF7OdzJNZ28znALyQxOxA5DLMpNWFvbqiKiKEVQFVVAVVUDACgcgAO4V0pQKUpQeJYwylTkAgjkSp5jHIjmD6xWG1PSooZSi2mrzgAHiRXlwUORnluugeXZ2VvKUFXoGlJDHuTygcQKxSeaWZkOPN+2SOFIzg7Tjl34q0pSgUpSgViNa0eKGQBbfVbncNxaG8uNoJJ6vWuVwe/AGOYrb0oKPozpSIglVbuNnGDHc3E0zLg+9eV1U8s5Bzg1eUpQKUpQKUpQKUpQKUpQK+CvtKBSlKBSlKBSlKBSlKBSlKBSlKBSlKBSlKBSlKBSlKBSlKBSlKBSlKBSlKD//2Q=="/>
          <p:cNvSpPr>
            <a:spLocks noChangeAspect="1" noChangeArrowheads="1"/>
          </p:cNvSpPr>
          <p:nvPr/>
        </p:nvSpPr>
        <p:spPr bwMode="auto">
          <a:xfrm>
            <a:off x="63500" y="-962025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02" y="4344285"/>
            <a:ext cx="1731659" cy="150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6010" y="1439768"/>
            <a:ext cx="3409441" cy="146402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6171458" y="2187071"/>
            <a:ext cx="3734541" cy="301841"/>
          </a:xfrm>
          <a:prstGeom prst="ellipse">
            <a:avLst/>
          </a:prstGeom>
          <a:noFill/>
          <a:ln w="19050">
            <a:solidFill>
              <a:srgbClr val="00B050">
                <a:alpha val="64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H="1">
            <a:off x="5903748" y="2488912"/>
            <a:ext cx="276589" cy="287338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4472088" y="2797085"/>
            <a:ext cx="18310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/>
              <a:t>Phénomène d’hystérésis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34" y="3488924"/>
            <a:ext cx="5166531" cy="43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34" y="3925680"/>
            <a:ext cx="5163525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95345" y="5257564"/>
            <a:ext cx="1327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Si courant/tension </a:t>
            </a:r>
            <a:r>
              <a:rPr lang="fr-FR" sz="1100" b="1" dirty="0" smtClean="0">
                <a:solidFill>
                  <a:srgbClr val="FF0000"/>
                </a:solidFill>
              </a:rPr>
              <a:t>KO</a:t>
            </a:r>
            <a:r>
              <a:rPr lang="fr-FR" sz="1100" b="1" dirty="0" smtClean="0"/>
              <a:t> alors solution</a:t>
            </a:r>
            <a:endParaRPr lang="fr-FR" sz="1100" b="1" dirty="0"/>
          </a:p>
        </p:txBody>
      </p:sp>
      <p:sp>
        <p:nvSpPr>
          <p:cNvPr id="7" name="Ellipse 6"/>
          <p:cNvSpPr/>
          <p:nvPr/>
        </p:nvSpPr>
        <p:spPr>
          <a:xfrm>
            <a:off x="7559199" y="3325157"/>
            <a:ext cx="476903" cy="8877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76" y="4344285"/>
            <a:ext cx="1916328" cy="197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cteur droit 14"/>
          <p:cNvCxnSpPr/>
          <p:nvPr/>
        </p:nvCxnSpPr>
        <p:spPr>
          <a:xfrm>
            <a:off x="6578353" y="4105680"/>
            <a:ext cx="856014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341180" y="5042517"/>
            <a:ext cx="8878" cy="103158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605813" y="5043997"/>
            <a:ext cx="744245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50" y="4263852"/>
            <a:ext cx="1777486" cy="205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Connecteur droit 31"/>
          <p:cNvCxnSpPr/>
          <p:nvPr/>
        </p:nvCxnSpPr>
        <p:spPr>
          <a:xfrm>
            <a:off x="6171459" y="5100736"/>
            <a:ext cx="8878" cy="103158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5392227" y="5473008"/>
            <a:ext cx="78811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551069" y="6236856"/>
            <a:ext cx="1615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/>
              <a:t>Enclenchement </a:t>
            </a:r>
            <a:r>
              <a:rPr lang="fr-FR" sz="1200" b="1" i="1" dirty="0" smtClean="0">
                <a:solidFill>
                  <a:srgbClr val="00B050"/>
                </a:solidFill>
              </a:rPr>
              <a:t>OK</a:t>
            </a:r>
            <a:endParaRPr lang="fr-FR" sz="1200" b="1" i="1" dirty="0">
              <a:solidFill>
                <a:srgbClr val="00B05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123894" y="6236855"/>
            <a:ext cx="2095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/>
              <a:t>Relâchement </a:t>
            </a:r>
            <a:r>
              <a:rPr lang="fr-FR" sz="1200" b="1" i="1" dirty="0" smtClean="0">
                <a:solidFill>
                  <a:srgbClr val="00B050"/>
                </a:solidFill>
              </a:rPr>
              <a:t>OK (mais juste!) </a:t>
            </a:r>
            <a:endParaRPr lang="fr-FR" sz="1200" b="1" i="1" dirty="0">
              <a:solidFill>
                <a:srgbClr val="00B05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80337" y="4625266"/>
            <a:ext cx="666299" cy="2297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3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Le robot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953000" y="0"/>
            <a:ext cx="3810000" cy="685800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Plate-</a:t>
            </a:r>
            <a:r>
              <a:rPr lang="en-US" dirty="0" err="1">
                <a:latin typeface="+mn-lt"/>
              </a:rPr>
              <a:t>forme</a:t>
            </a:r>
            <a:endParaRPr lang="en-US" dirty="0">
              <a:latin typeface="+mn-lt"/>
            </a:endParaRPr>
          </a:p>
          <a:p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Architecture 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électronique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</p:spPr>
        <p:txBody>
          <a:bodyPr/>
          <a:lstStyle/>
          <a:p>
            <a:pPr marL="88900" indent="0">
              <a:tabLst/>
            </a:pPr>
            <a:r>
              <a:rPr lang="en-US" dirty="0" err="1" smtClean="0"/>
              <a:t>Présentation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Tests</a:t>
            </a:r>
            <a:b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100" dirty="0"/>
              <a:t/>
            </a:r>
            <a:br>
              <a:rPr lang="en-US" sz="1100" dirty="0"/>
            </a:br>
            <a:endParaRPr lang="en-US" sz="1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52399" y="1371600"/>
            <a:ext cx="5772335" cy="5117740"/>
          </a:xfrm>
        </p:spPr>
        <p:txBody>
          <a:bodyPr>
            <a:normAutofit fontScale="92500" lnSpcReduction="10000"/>
          </a:bodyPr>
          <a:lstStyle/>
          <a:p>
            <a:pPr marL="266700" indent="-266700"/>
            <a:r>
              <a:rPr lang="en-US" dirty="0" smtClean="0"/>
              <a:t>Chassis</a:t>
            </a:r>
          </a:p>
          <a:p>
            <a:pPr marL="666750" lvl="1" indent="-266700"/>
            <a:r>
              <a:rPr lang="en-US" i="1" dirty="0" err="1" smtClean="0"/>
              <a:t>Motoréducteur</a:t>
            </a:r>
            <a:endParaRPr lang="en-US" i="1" dirty="0" smtClean="0"/>
          </a:p>
          <a:p>
            <a:pPr marL="1066800" lvl="2" indent="-266700"/>
            <a:r>
              <a:rPr lang="en-US" i="1" dirty="0" err="1" smtClean="0"/>
              <a:t>Moteurs</a:t>
            </a:r>
            <a:r>
              <a:rPr lang="en-US" i="1" dirty="0" smtClean="0"/>
              <a:t> à courant </a:t>
            </a:r>
            <a:r>
              <a:rPr lang="en-US" i="1" dirty="0" err="1" smtClean="0"/>
              <a:t>continu</a:t>
            </a:r>
            <a:r>
              <a:rPr lang="en-US" i="1" dirty="0" smtClean="0"/>
              <a:t> + </a:t>
            </a:r>
            <a:r>
              <a:rPr lang="en-US" i="1" dirty="0" err="1" smtClean="0"/>
              <a:t>réducteurs</a:t>
            </a:r>
            <a:endParaRPr lang="en-US" i="1" dirty="0" smtClean="0"/>
          </a:p>
          <a:p>
            <a:pPr marL="1066800" lvl="2" indent="-266700"/>
            <a:endParaRPr lang="en-US" i="1" dirty="0" smtClean="0"/>
          </a:p>
          <a:p>
            <a:pPr marL="800100" lvl="2" indent="0">
              <a:buNone/>
            </a:pPr>
            <a:endParaRPr lang="en-US" i="1" dirty="0" smtClean="0"/>
          </a:p>
          <a:p>
            <a:pPr marL="800100" lvl="2" indent="0">
              <a:buNone/>
            </a:pPr>
            <a:endParaRPr lang="en-US" i="1" dirty="0"/>
          </a:p>
          <a:p>
            <a:pPr marL="800100" lvl="2" indent="0">
              <a:buNone/>
            </a:pPr>
            <a:endParaRPr lang="en-US" i="1" dirty="0" smtClean="0"/>
          </a:p>
          <a:p>
            <a:pPr marL="800100" lvl="2" indent="0">
              <a:buNone/>
            </a:pPr>
            <a:endParaRPr lang="en-US" i="1" dirty="0" smtClean="0"/>
          </a:p>
          <a:p>
            <a:pPr marL="1066800" lvl="2" indent="-266700"/>
            <a:r>
              <a:rPr lang="fr-FR" i="1" dirty="0"/>
              <a:t>La vitesse proportionnelle à la valeur moyenne </a:t>
            </a:r>
            <a:r>
              <a:rPr lang="fr-FR" i="1" dirty="0" smtClean="0"/>
              <a:t>de la tension d’alimentation du moteur</a:t>
            </a:r>
          </a:p>
          <a:p>
            <a:pPr marL="1066800" lvl="2" indent="-266700"/>
            <a:r>
              <a:rPr lang="fr-FR" i="1" dirty="0"/>
              <a:t>Le couple proportionnel au courant qui est quasiment </a:t>
            </a:r>
            <a:r>
              <a:rPr lang="fr-FR" i="1" dirty="0" smtClean="0"/>
              <a:t>continu</a:t>
            </a:r>
            <a:endParaRPr lang="en-US" i="1" dirty="0" smtClean="0"/>
          </a:p>
          <a:p>
            <a:pPr marL="1066800" lvl="2" indent="-266700"/>
            <a:r>
              <a:rPr lang="en-US" i="1" dirty="0" err="1" smtClean="0"/>
              <a:t>Consommation</a:t>
            </a:r>
            <a:r>
              <a:rPr lang="en-US" i="1" dirty="0" smtClean="0"/>
              <a:t> à vide </a:t>
            </a:r>
            <a:r>
              <a:rPr lang="en-US" i="1" dirty="0" err="1" smtClean="0"/>
              <a:t>d’environ</a:t>
            </a:r>
            <a:r>
              <a:rPr lang="en-US" i="1" dirty="0" smtClean="0"/>
              <a:t> 250 mA /</a:t>
            </a:r>
            <a:r>
              <a:rPr lang="en-US" i="1" dirty="0" err="1" smtClean="0"/>
              <a:t>moteur</a:t>
            </a:r>
            <a:r>
              <a:rPr lang="en-US" i="1" dirty="0" smtClean="0"/>
              <a:t> </a:t>
            </a:r>
          </a:p>
          <a:p>
            <a:pPr marL="800100" lvl="2" indent="0">
              <a:buNone/>
            </a:pPr>
            <a:endParaRPr lang="en-US" i="1" dirty="0" smtClean="0"/>
          </a:p>
          <a:p>
            <a:pPr marL="266700" indent="-266700"/>
            <a:r>
              <a:rPr lang="en-US" i="1" dirty="0" smtClean="0"/>
              <a:t>Source </a:t>
            </a:r>
            <a:r>
              <a:rPr lang="en-US" i="1" dirty="0" err="1" smtClean="0"/>
              <a:t>d’énergie</a:t>
            </a:r>
            <a:endParaRPr lang="en-US" i="1" dirty="0" smtClean="0"/>
          </a:p>
          <a:p>
            <a:pPr marL="666750" lvl="1" indent="-266700"/>
            <a:r>
              <a:rPr lang="en-US" i="1" dirty="0" smtClean="0"/>
              <a:t>Piles :  6F22 </a:t>
            </a:r>
            <a:r>
              <a:rPr lang="en-US" i="1" dirty="0" err="1" smtClean="0"/>
              <a:t>ou</a:t>
            </a:r>
            <a:r>
              <a:rPr lang="en-US" i="1" dirty="0" smtClean="0"/>
              <a:t> 4xAAAA</a:t>
            </a:r>
          </a:p>
          <a:p>
            <a:pPr marL="666750" lvl="1" indent="-266700"/>
            <a:endParaRPr lang="en-US" i="1" dirty="0" smtClean="0"/>
          </a:p>
          <a:p>
            <a:pPr marL="666750" lvl="1" indent="-266700"/>
            <a:r>
              <a:rPr lang="en-US" i="1" dirty="0" smtClean="0"/>
              <a:t>Alimentation </a:t>
            </a:r>
            <a:r>
              <a:rPr lang="en-US" i="1" dirty="0" err="1" smtClean="0"/>
              <a:t>stabilisé</a:t>
            </a:r>
            <a:r>
              <a:rPr lang="en-US" i="1" dirty="0" smtClean="0"/>
              <a:t> de </a:t>
            </a:r>
            <a:r>
              <a:rPr lang="en-US" i="1" dirty="0" err="1" smtClean="0"/>
              <a:t>laboratoire</a:t>
            </a:r>
            <a:endParaRPr lang="en-US" i="1" dirty="0" smtClean="0"/>
          </a:p>
          <a:p>
            <a:pPr marL="1066800" lvl="2" indent="-266700"/>
            <a:endParaRPr lang="en-US" i="1" dirty="0"/>
          </a:p>
          <a:p>
            <a:pPr marL="1066800" lvl="2" indent="-266700"/>
            <a:endParaRPr lang="en-US" i="1" dirty="0" smtClean="0"/>
          </a:p>
          <a:p>
            <a:pPr marL="1066800" lvl="2" indent="-266700"/>
            <a:endParaRPr lang="en-US" i="1" dirty="0"/>
          </a:p>
          <a:p>
            <a:pPr marL="1066800" lvl="2" indent="-266700"/>
            <a:endParaRPr lang="en-US" i="1" dirty="0" smtClean="0"/>
          </a:p>
          <a:p>
            <a:pPr marL="1066800" lvl="2" indent="-266700"/>
            <a:endParaRPr lang="en-US" i="1" dirty="0"/>
          </a:p>
          <a:p>
            <a:pPr marL="1066800" lvl="2" indent="-26670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3" name="Picture 19" descr="chassisa.jpg (13754 octets)"/>
          <p:cNvPicPr>
            <a:picLocks noChangeAspect="1" noChangeArrowheads="1"/>
          </p:cNvPicPr>
          <p:nvPr/>
        </p:nvPicPr>
        <p:blipFill>
          <a:blip r:embed="rId2">
            <a:lum brigh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2528900"/>
            <a:ext cx="1412304" cy="89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chassisb.jpg (16005 octets)"/>
          <p:cNvPicPr>
            <a:picLocks noChangeAspect="1" noChangeArrowheads="1"/>
          </p:cNvPicPr>
          <p:nvPr/>
        </p:nvPicPr>
        <p:blipFill>
          <a:blip r:embed="rId3">
            <a:lum bright="28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351" y="2464804"/>
            <a:ext cx="1539545" cy="102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34" y="1724828"/>
            <a:ext cx="2072850" cy="86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230" y="3817943"/>
            <a:ext cx="3396782" cy="78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20" y="2586717"/>
            <a:ext cx="32766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35" y="1687588"/>
            <a:ext cx="692473" cy="71440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579786" y="1520787"/>
            <a:ext cx="242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Rappels de mécaniques</a:t>
            </a:r>
            <a:endParaRPr lang="fr-FR" b="1" i="1" dirty="0">
              <a:solidFill>
                <a:srgbClr val="FF0000"/>
              </a:solidFill>
            </a:endParaRPr>
          </a:p>
        </p:txBody>
      </p:sp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83" y="4905164"/>
            <a:ext cx="1060723" cy="89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 descr="http://t1.gstatic.com/images?q=tbn:ANd9GcTurp-Aki9_HPvJnab2tkgwEJ9__V9r2tXuwQ_YBREAmBwIW7o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724" y="4769150"/>
            <a:ext cx="1027886" cy="102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://t0.gstatic.com/images?q=tbn:ANd9GcTlGHhJ3Hiu-CyDbtwOAToNRHKEuUB5Tc1FUsjNUSzqWPOPwG1h9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26" y="5136631"/>
            <a:ext cx="2257665" cy="1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pox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724" y="1876869"/>
            <a:ext cx="2666389" cy="7081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Réalisation de votre carte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Process</a:t>
            </a:r>
            <a:r>
              <a:rPr lang="fr-FR" dirty="0"/>
              <a:t> de fabrication</a:t>
            </a:r>
          </a:p>
          <a:p>
            <a:pPr lvl="0"/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</a:rPr>
              <a:t>Validation </a:t>
            </a:r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des fonctions</a:t>
            </a:r>
          </a:p>
          <a:p>
            <a:pPr lvl="0"/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Consignes de rédaction</a:t>
            </a:r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dirty="0" err="1"/>
              <a:t>Réalisation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399" y="1371600"/>
            <a:ext cx="4277557" cy="51712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700" dirty="0"/>
              <a:t>Fabrication d’une carte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Le support physique </a:t>
            </a:r>
          </a:p>
          <a:p>
            <a:pPr lvl="1">
              <a:lnSpc>
                <a:spcPct val="90000"/>
              </a:lnSpc>
            </a:pPr>
            <a:endParaRPr lang="fr-FR" sz="1400" dirty="0" smtClean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400" dirty="0"/>
          </a:p>
          <a:p>
            <a:pPr lvl="1">
              <a:lnSpc>
                <a:spcPct val="90000"/>
              </a:lnSpc>
            </a:pPr>
            <a:r>
              <a:rPr lang="fr-FR" sz="1600" dirty="0"/>
              <a:t>L’insolation à partir du typon</a:t>
            </a:r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400" dirty="0"/>
          </a:p>
          <a:p>
            <a:pPr lvl="1">
              <a:lnSpc>
                <a:spcPct val="90000"/>
              </a:lnSpc>
            </a:pPr>
            <a:r>
              <a:rPr lang="fr-FR" sz="1600" dirty="0"/>
              <a:t>La révélation</a:t>
            </a:r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r>
              <a:rPr lang="fr-FR" sz="1600" dirty="0"/>
              <a:t>La gravure</a:t>
            </a:r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Picture 5" descr="Vue en coupe de l´inso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212" y="2885827"/>
            <a:ext cx="2670175" cy="1063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revelateur.jpg (15240 octets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7" y="4351062"/>
            <a:ext cx="437276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361362" y="4378733"/>
            <a:ext cx="22320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900" dirty="0">
                <a:solidFill>
                  <a:schemeClr val="hlink"/>
                </a:solidFill>
                <a:latin typeface="Times New Roman" pitchFamily="18" charset="0"/>
              </a:rPr>
              <a:t>Solution à base de soude =&gt;</a:t>
            </a:r>
          </a:p>
          <a:p>
            <a:pPr eaLnBrk="1" hangingPunct="1">
              <a:spcBef>
                <a:spcPct val="50000"/>
              </a:spcBef>
            </a:pPr>
            <a:r>
              <a:rPr lang="fr-FR" sz="900" b="1" dirty="0">
                <a:solidFill>
                  <a:schemeClr val="hlink"/>
                </a:solidFill>
                <a:latin typeface="Times New Roman" pitchFamily="18" charset="0"/>
              </a:rPr>
              <a:t>DANGER: produits </a:t>
            </a:r>
            <a:r>
              <a:rPr lang="fr-FR" sz="900" b="1" dirty="0" err="1">
                <a:solidFill>
                  <a:schemeClr val="hlink"/>
                </a:solidFill>
                <a:latin typeface="Times New Roman" pitchFamily="18" charset="0"/>
              </a:rPr>
              <a:t>dangeureux</a:t>
            </a:r>
            <a:endParaRPr lang="fr-FR" sz="900" b="1" dirty="0">
              <a:solidFill>
                <a:schemeClr val="hlink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900" b="1" dirty="0">
                <a:solidFill>
                  <a:schemeClr val="hlink"/>
                </a:solidFill>
                <a:latin typeface="Times New Roman" pitchFamily="18" charset="0"/>
              </a:rPr>
              <a:t>utilisation de GANTS</a:t>
            </a:r>
            <a:endParaRPr kumimoji="1" lang="fr-FR" sz="9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12" name="Picture 11" descr="graveuse HOBBY"/>
          <p:cNvPicPr>
            <a:picLocks noChangeAspect="1" noChangeArrowheads="1"/>
          </p:cNvPicPr>
          <p:nvPr/>
        </p:nvPicPr>
        <p:blipFill>
          <a:blip r:embed="rId6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7" y="5522009"/>
            <a:ext cx="1873250" cy="80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imag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46" y="3081746"/>
            <a:ext cx="2592387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3" descr="plac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084" y="4671051"/>
            <a:ext cx="2520950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contenu 4"/>
          <p:cNvSpPr txBox="1">
            <a:spLocks/>
          </p:cNvSpPr>
          <p:nvPr/>
        </p:nvSpPr>
        <p:spPr>
          <a:xfrm>
            <a:off x="5132769" y="1433961"/>
            <a:ext cx="4277557" cy="4429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9000"/>
              <a:buFontTx/>
              <a:buBlip>
                <a:blip r:embed="rId9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None/>
            </a:pPr>
            <a:endParaRPr lang="fr-FR" sz="1400" dirty="0" smtClean="0"/>
          </a:p>
          <a:p>
            <a:pPr lvl="1">
              <a:lnSpc>
                <a:spcPct val="90000"/>
              </a:lnSpc>
            </a:pPr>
            <a:r>
              <a:rPr lang="fr-FR" sz="1600" dirty="0"/>
              <a:t>Perçage, étamage, vernissage </a:t>
            </a:r>
          </a:p>
          <a:p>
            <a:pPr lvl="1">
              <a:lnSpc>
                <a:spcPct val="90000"/>
              </a:lnSpc>
            </a:pPr>
            <a:endParaRPr lang="fr-FR" sz="1100" dirty="0" smtClean="0"/>
          </a:p>
          <a:p>
            <a:pPr lvl="1">
              <a:lnSpc>
                <a:spcPct val="90000"/>
              </a:lnSpc>
            </a:pPr>
            <a:r>
              <a:rPr lang="fr-FR" sz="1600" dirty="0" smtClean="0"/>
              <a:t>Souder</a:t>
            </a:r>
          </a:p>
          <a:p>
            <a:pPr lvl="2"/>
            <a:r>
              <a:rPr lang="fr-FR" sz="1100" dirty="0"/>
              <a:t>le matériel</a:t>
            </a:r>
          </a:p>
          <a:p>
            <a:pPr lvl="3">
              <a:lnSpc>
                <a:spcPct val="90000"/>
              </a:lnSpc>
            </a:pPr>
            <a:r>
              <a:rPr lang="fr-FR" sz="900" dirty="0"/>
              <a:t>Pince plate et coupante</a:t>
            </a:r>
          </a:p>
          <a:p>
            <a:pPr lvl="3">
              <a:lnSpc>
                <a:spcPct val="90000"/>
              </a:lnSpc>
            </a:pPr>
            <a:r>
              <a:rPr lang="fr-FR" sz="900" dirty="0"/>
              <a:t>Pince à dénuder</a:t>
            </a:r>
          </a:p>
          <a:p>
            <a:pPr lvl="3">
              <a:lnSpc>
                <a:spcPct val="90000"/>
              </a:lnSpc>
            </a:pPr>
            <a:r>
              <a:rPr lang="fr-FR" sz="900" dirty="0"/>
              <a:t>Fer à souder ( JBC 25Watt ou Weller</a:t>
            </a:r>
            <a:r>
              <a:rPr lang="fr-FR" sz="900" dirty="0" smtClean="0"/>
              <a:t>)</a:t>
            </a:r>
          </a:p>
          <a:p>
            <a:pPr lvl="2">
              <a:lnSpc>
                <a:spcPct val="90000"/>
              </a:lnSpc>
            </a:pPr>
            <a:endParaRPr lang="fr-FR" sz="11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r>
              <a:rPr lang="fr-FR" sz="1100" dirty="0" smtClean="0"/>
              <a:t>Placement des composants cohérents</a:t>
            </a:r>
          </a:p>
          <a:p>
            <a:pPr lvl="2">
              <a:lnSpc>
                <a:spcPct val="90000"/>
              </a:lnSpc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endParaRPr lang="fr-FR" sz="1100" dirty="0" smtClean="0"/>
          </a:p>
          <a:p>
            <a:pPr marL="914400" lvl="2" indent="0">
              <a:lnSpc>
                <a:spcPct val="90000"/>
              </a:lnSpc>
              <a:buNone/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r>
              <a:rPr lang="fr-FR" sz="1100" dirty="0" smtClean="0"/>
              <a:t>Soudure soigneuse</a:t>
            </a:r>
          </a:p>
          <a:p>
            <a:endParaRPr lang="fr-FR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674388" y="5709879"/>
            <a:ext cx="14992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1000" dirty="0">
                <a:latin typeface="Times New Roman" pitchFamily="18" charset="0"/>
              </a:rPr>
              <a:t>Gravure dans un bain de </a:t>
            </a:r>
            <a:r>
              <a:rPr kumimoji="1" lang="fr-FR" sz="1000" b="1" dirty="0">
                <a:latin typeface="Times New Roman" pitchFamily="18" charset="0"/>
              </a:rPr>
              <a:t>Perchlorure de Fer</a:t>
            </a:r>
            <a:r>
              <a:rPr kumimoji="1" lang="fr-FR" sz="1000" dirty="0">
                <a:latin typeface="Times New Roman" pitchFamily="18" charset="0"/>
              </a:rPr>
              <a:t>  </a:t>
            </a:r>
            <a:r>
              <a:rPr kumimoji="1" lang="fr-FR" sz="1000" dirty="0">
                <a:solidFill>
                  <a:schemeClr val="hlink"/>
                </a:solidFill>
                <a:latin typeface="Times New Roman" pitchFamily="18" charset="0"/>
              </a:rPr>
              <a:t>(</a:t>
            </a:r>
            <a:r>
              <a:rPr lang="fr-FR" sz="1000" b="1" dirty="0">
                <a:solidFill>
                  <a:schemeClr val="hlink"/>
                </a:solidFill>
                <a:latin typeface="Times New Roman" pitchFamily="18" charset="0"/>
              </a:rPr>
              <a:t>produits </a:t>
            </a:r>
            <a:r>
              <a:rPr lang="fr-FR" sz="1000" b="1" dirty="0" err="1">
                <a:solidFill>
                  <a:schemeClr val="hlink"/>
                </a:solidFill>
                <a:latin typeface="Times New Roman" pitchFamily="18" charset="0"/>
              </a:rPr>
              <a:t>dangeureux</a:t>
            </a:r>
            <a:r>
              <a:rPr lang="fr-FR" sz="1000" b="1" dirty="0">
                <a:solidFill>
                  <a:schemeClr val="hlink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17" name="Picture 14" descr="sou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46" y="5709879"/>
            <a:ext cx="3453580" cy="7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987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Tests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900" dirty="0" err="1">
                <a:solidFill>
                  <a:srgbClr val="4F81BD">
                    <a:lumMod val="75000"/>
                  </a:srgbClr>
                </a:solidFill>
              </a:rPr>
              <a:t>Process</a:t>
            </a:r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 de fabrication</a:t>
            </a:r>
          </a:p>
          <a:p>
            <a:pPr lvl="0"/>
            <a:r>
              <a:rPr lang="fr-FR" dirty="0"/>
              <a:t>Validation des fonctions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Consignes de rédaction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r-FR" sz="1600" dirty="0"/>
              <a:t>Le matériel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Alimentation du système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Alim stabilisée, piles, 220V EDF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Générateur de signaux basses fréquences </a:t>
            </a:r>
          </a:p>
          <a:p>
            <a:pPr lvl="2">
              <a:lnSpc>
                <a:spcPct val="90000"/>
              </a:lnSpc>
            </a:pPr>
            <a:r>
              <a:rPr lang="fr-FR" i="1" dirty="0"/>
              <a:t>GBF: permet d’injecter des signaux à l’entrée de la carte</a:t>
            </a:r>
          </a:p>
          <a:p>
            <a:pPr lvl="1">
              <a:lnSpc>
                <a:spcPct val="90000"/>
              </a:lnSpc>
            </a:pPr>
            <a:r>
              <a:rPr lang="fr-FR" sz="1600" i="1" dirty="0"/>
              <a:t>Instruments de mesures</a:t>
            </a:r>
          </a:p>
          <a:p>
            <a:pPr lvl="2">
              <a:lnSpc>
                <a:spcPct val="90000"/>
              </a:lnSpc>
            </a:pPr>
            <a:r>
              <a:rPr lang="fr-FR" i="1" dirty="0"/>
              <a:t>Visualisation de certaines caractéristiques d’un signal</a:t>
            </a:r>
          </a:p>
          <a:p>
            <a:pPr lvl="3">
              <a:lnSpc>
                <a:spcPct val="90000"/>
              </a:lnSpc>
            </a:pPr>
            <a:r>
              <a:rPr lang="fr-FR" sz="1600" i="1" dirty="0"/>
              <a:t>Valeur  instantanée y(t), valeur moyenne, valeur </a:t>
            </a:r>
            <a:r>
              <a:rPr lang="fr-FR" sz="1600" i="1" dirty="0" smtClean="0"/>
              <a:t>efficace</a:t>
            </a:r>
          </a:p>
          <a:p>
            <a:pPr lvl="3">
              <a:lnSpc>
                <a:spcPct val="90000"/>
              </a:lnSpc>
            </a:pPr>
            <a:endParaRPr lang="fr-FR" sz="1600" i="1" dirty="0"/>
          </a:p>
          <a:p>
            <a:pPr>
              <a:lnSpc>
                <a:spcPct val="90000"/>
              </a:lnSpc>
            </a:pPr>
            <a:r>
              <a:rPr lang="fr-FR" sz="1600" dirty="0"/>
              <a:t>Le test de la carte: une affaire de méthode!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Avant toute chose: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Vérifiez les alimentations ( présence de </a:t>
            </a:r>
            <a:r>
              <a:rPr lang="fr-FR" dirty="0" err="1"/>
              <a:t>court-circuits</a:t>
            </a:r>
            <a:r>
              <a:rPr lang="fr-FR" dirty="0"/>
              <a:t> etc..)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Vérifiez les signaux du GBF ( fréquence, tension etc…)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Test unitaire: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Validez fonction par fonction ( voir découpage fonctionnel)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Comparez si sortie observé à sortie théorique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Test d’intégration: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Interaction de fonction entres elles ( notions d’impédances d’entrée et de sortie)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Intégration d’un sous-système ( carte fille )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Validation finale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Validation globale de la carte dans son environnement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/>
              <a:t>Réalisation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29" y="1277120"/>
            <a:ext cx="1919288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342447" y="2645545"/>
            <a:ext cx="1331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1200" i="1" dirty="0">
                <a:latin typeface="Times New Roman" pitchFamily="18" charset="0"/>
              </a:rPr>
              <a:t>Multimètre digital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101120" y="2645545"/>
            <a:ext cx="1657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1200" i="1" dirty="0">
                <a:latin typeface="Times New Roman" pitchFamily="18" charset="0"/>
              </a:rPr>
              <a:t>Alimentation </a:t>
            </a:r>
            <a:r>
              <a:rPr kumimoji="1" lang="fr-FR" sz="1200" i="1" dirty="0" smtClean="0">
                <a:latin typeface="Times New Roman" pitchFamily="18" charset="0"/>
              </a:rPr>
              <a:t>stabilisée</a:t>
            </a:r>
            <a:endParaRPr kumimoji="1" lang="fr-FR" sz="1200" i="1" dirty="0">
              <a:latin typeface="Times New Roman" pitchFamily="18" charset="0"/>
            </a:endParaRPr>
          </a:p>
        </p:txBody>
      </p:sp>
      <p:sp>
        <p:nvSpPr>
          <p:cNvPr id="11" name="AutoShape 2" descr="data:image/jpeg;base64,/9j/4AAQSkZJRgABAQAAAQABAAD/2wCEAAkGBhQSERUUEhQVFBUWGBcaFRUXFhgYFBYWFRUXFxcXFBgXGyYeFxojGhcXHy8gJCcpLCwsFx4xNTAqNSYrLCkBCQoKDgwOFw8PGSwcHBwpLCksKSkqKSkpKSwpLCksKSkpKSksKSksKSkpKSkpKSksKSwuLCopKSwsLCksKSkpKf/AABEIALEBHAMBIgACEQEDEQH/xAAbAAABBQEBAAAAAAAAAAAAAAAAAgMEBQYHAf/EAEUQAAIBAgQCBwQHBQcEAgMAAAECEQADBBIhMQVBBiJRYXGBsRMykaEHM0JywdHwFCNigrIkQ1KSosLxFRbS4RezU3OD/8QAGAEBAQEBAQAAAAAAAAAAAAAAAAECAwT/xAAiEQEAAgIBBAMBAQAAAAAAAAAAAQIRExIDITFRMkFhQiL/2gAMAwEAAhEDEQA/AO40UUUBRRRQFFFFAUUUUBRRRQFFFFAUU3fuhVLHQAEnwAmudP0wxUmHEToMi6d21brSbeHO/Uinl0miub/964ofaQ+KD8DTq9O8SNxbP8pH+6tabMb6Oh0VgU+kC/ztWz4Zh+Jp639JHbZHlc/Namq3prdT23FFZG19Its+9auDwKn1IqXb6dYc7+0XxQn+kmprt6XZT20dFUi9McKf72PFXH+2pFnpJhm2v2/Ngv8AVFZ4z6a519rOimrWIVhKsGHcQfSnJqNPaK8mvaAooooCiiigKKKKAooooCiiigKKKKAoorwmgKgcQ47ZsEC7cCk7DUn4AE1R9IOm6W5Sx132z7ovh/iPyrn+KvNcJLEktuSTmPmDIrpWkz5cb9WK9odSHTHC/wD5R/lf/wAacTpVhT/fL5yPUVyPXMPe0B0BhSe/tPnSLgcA/WAsdCUBCjsWDHmfGt64Y3T6dkXpBhztet/5hTy8UtHa7bP86/nXFMTiShUljl2ygZrlxuQHrp8hSf2+5JUQbh1j7FoHbOw3J3jny01rM9P9ajq/juiYhTswPgQaXNcIHEzEhhkT37rCAYmRbA310nbkJpxePXFj3gX+qtqTnIjVn1hRtPZz10qa/wBXb+OsdLcXlsZBvcMeQ1P4DzrDGxSeH4i49tTeYs3ZmLAeGbXlS8ViRbQueWw7TsB5kiu9I4w4dSeUsV0k6S3LN8raYAL1T1QZbc7jt08qjW+nF7mtpvFY/pIrT8JPDnQti7HtSSQFWcwMyzsQyxuABPb2U8/BuBvMLibcb5WJg+bNWJtOXSK1wzlrpyftWVPgzD1mn7fTOzzsuPBlP4CrV+g3Cn+rxt+3O2dAw/oHrTTfRVZb6ridg9gdcp84ufhSOpJPTgxa6TYU87i+Kz/STT68Vwp2vKPEMPVaR/8ADGKP1d/C3PB3B/oPrTN36HOIDYWW8Lv5qKu1nSsLd203u3rbfzr2zzNSUwZO0N2RB9Ky2K+jPiSb4Yt9x7bfINPyqrv9GMbb97C4hfC0/qorW1nS3v7IV7R8RUhOJ37Y6l64OwZiR8DIrl7cWxFnd71s9hLr8jWn6D8Qv4lna5cZ7aACDB67HTXfQA/EVYtE/STSa/be2emGKXdlf7yfisVc8H6aNcupbuWwM5gMrHeJ1BH41mhh6ldG8GbmKUjZDM9y6n5wPOsXrXHhrp2tM4y6PRXk17XmewUUUUBRRRQFFFFAUUUUBRRRQFR8Q06cuf5VIqkTHsoPcT60C7nCbLe9atnxRfyqJd6KYZv7oD7pZfQxSj0nQMVYgFRJB0ga668tD8DUpOMKeVXumIlT3OguHOxuL4MD6g1Eu/R8v2LzD7yA+hFadeJIeXzpa4tDzNXnMM8K+mJu/R485g9piJAJVgYO4BgxUDEfR/fysuRSGMtkuAFp3mYPdXSRcU/apQA/xCrslnVVyjEdDb8rNh4T3VXKUBGxyqTJHKq+/wAGu287ZH9o2hZ1IgToNtFXUwN67R7LvFe+zP6Na2T6TTHty+3jrQEZwI2kEbadlVfSS97RVtoZUnM5U9nujzJ8orr9zCBveUN4qD61BvdHcO3vWLXkgHpFa2/jM9CfqXE7qMAEQROmbYKOccy3Z8ajsukEFbKfZg5rhHaNys+bHurs93oVhG/usv3XcfjFQ7n0d4c+611f5gfVauyssabQ5KbjSGYfvGkWrZ2Qcy0bmNz5ClKxMorExrdu8weYXkG+Sjvrplz6NU+zeI8UB9GFRLv0WypX2qEHkbZAPPUA0519s67x9MAmPjrgEIOqgHv3GOxHd2eZ2qXb47iLcKt1/atrC3GyIvaYOoG3edq1l/6NLsgq9piAQNWWJ3gRG2lV1z6OsSofKur6lluIW/1dnLsq5rJxvH0i2OnGKVmjEvlQddmgrPYMwO3Ps0FTLX0nYtUDEqcxhFa2udp20WIJ3jkN6rr/AEJvqFBsXMia5QpZSeRYrMwZOvPWoVzhF1XZ3Vs8QmZGCoOwDfXmedONZOdoa239Kl7N7N7NpzEtGYAA7TJIk6/CpZxovRcFpbWYDqrEeJIAkn8qwFnCFQBOZmYZ2JjViAWPYAOXYK3Nm8kAKywNBDDYaDnVrSI7k3m3aXmPxQtWnc/ZBPidgPjFP9EeOLh8Mb10S9wkWkHvMq+8x7BmJE/w1nul15mVbKfaOZm5AL7viSeX8NZ/KzH2YZgqgB7pnRdepbnnE67LJ50vGVrbi65hvpDtNvbceBDD8KsLPTPDN9sr4qfwmuL/ALSAFuEEIsLh7I95zsrR2kbDkDJp39puK2Wc165rln93aQaSe0A892Nc+EN7JdyscbsP7t1D3ZgD8DUxXB2M+FcGtcTJJg/urch7rfaYe8F5acz5U7h+PuqC51kzEC0oYh3nRdtid45DU1Nf61u9w7rNe1yKx03xCXBbF1maMxBhgo2BYsNJOg56VZ4P6TbkEsLbqpIY6rqN9ZiprlrbX7dKorGWvpIT7dlgOZDA+oFavB41LqK9shlYSD+tqxMTHluLRbwkUUUVGhRTRvd1Ht+6gdrPZJLD+JvU1ee37qpZ67feb1qSKjiPBrLnPdXUADMTsBMcwBufjUQdHrMdR3XXcOZ0AUakHkBU3pen9jvnsRj8BNW/DujSWnZlZ2Uz+7fKyDNDdUZRlgz/AJj21cyYZyzwR1YEYhyBGjEGQDqpmNCJ75NTMThbhM22ju3GndBHZV/i+DK8ZMqQZ0WJ7jB2/WlB4KnYQf4WP+6aDOut9QIykwJnQTJ/DL869tY6+CAV56kGY0Bnc85qTheFYwIfaGyXDNAQvlKdXKZIkN70iI21qdg8EXSTcEywMDMso5Xc89NewyKCvXijgajXwI28RT+G42TpIB7yPzpWOtXLcQvtZze4u2UAwdee1QcRxEIAXRhM7q2kHKZkcj+dBbLxk9vzmvf+vHs+QqnS2Lqh0tllOxUA7GDMagg0glLZ1BQ9jaeGjRQXScfU8wfhT68SBrNDhNo6hzMyD1Tv2aHn+FXGGsjLvPf20FrbxSwTXg4jbqHyNQ1vKPe1rMzIu1xKGlhk7apEwdwjMFEdkjN8KQ91QkyVOs7wviJ7achf5ByIr02j2/OsyzYkKWCiACd1JgTuBcnbWNTSjxK6MsBXzAHq5ydpJhUMCOZq5F5e4Yje9bRvFVPqKhXui+Gbexb8lj+kioeE445bKy5TEnXYaiSDDRpvFep0s1IIaROkSZHLqk/CnJMRJN7oPhW/u2X7rt+M1Ef6PLH2Xur5qf8AaKuT0gAUM0AHadOU7HUHxpdnpAjmAVJ3gEEx26GtReWZ6dZ+mbu/R0Ps3tRtmtjTzDVDf6ObgLFWtEtuespMbScp2rapxe2ezyNOri0P/NXZKaquaYj6Ob2RU9mhRSIVXAGmoBBiRzg71Hv9DMR7QXGtXCVBC7MqzuQF5naezaurC6nbSgV/xVdspqhxV+jd63bZQLiu5l7rW2zGd40gQNByFR34bBtoMq2k1yfaZgZXN3A9Y8yRXdAnYRTOKtDKSwDDvAPrV2fjOn1LjDyzBRWy6CXGGJuKs5BaE9mYlcp8feqo43g0TEsUUKGAOUbAmZgcttqt+geFY4i7cPuBFReySQxJ79I8I7a1a2YZpTjLd+1NHtTTgsij2Iri9JVxJFRql0wqSaAtW+dVN0fvG+8avQKo7/1rfe/AVJFb0rT+xYj/APVc/oNabCtIB7QvzUVn+kSThb47bVz+g1d8KebVs9tu2fioqiqwli4La3fb3Os6nJ1cmV7oDKZBJ1ZoIIgZRsIqx4pduj2Ys5czPBzzlyhWJ21nSe+I0mQw5/sYP8KkeRBH4VMxP1lrxf8AoP686BPD7tw5lulCykDMgKqQVBBykkg6nmai3eLursPYObamDcDIABpqAxlo60xtA3nSVY+vuD+G0fM+0H+0fCm8cv8AZ73hdPmJNBIx2LW0hd9lidJ3IG3iRTeDxtu9OSdImVZTB1BhgJB5EaGlY8Sq/ftf/ahpKH+0N320/wBL3J/qFA3iLltCQXVe4uBuCRoTzhj5Guc8a+kbBJirqX8NcL23No3FKEkJBzalYUZp3MTXQv2FHuX2ZVZtFBIBIX2amNeUmao+JdBeG3f3t+0ga7qWNx7eYsoJ2cCdB8KDP8K6ZcOcslgXUu3BcVA6T1gpmGDNH1R1P+GtNw291AD2mqT/AON8DbzYjDl5th2XLezpIS5vIJ/vH586tMABHWk9kMV38N6kizvvCt4VXYPUgnlqAe2pipJuLqVGXKTrussJ56+vwq7V2LS3QraqrZQJbrAcucT8qg0FrFnmZ+FQL3XZvKfGq+9xsKwUzJ27+VLu4+2vVZokTsTptQSnZipBU5SCA2VhpEE6iD29lQ7uL/Zxm1IhVEHXTbx0qRhuOKHLe1JkRlJGTaBAgRHme+m3ZNC2VwBA0VuWpA79aBhcf7ds6loCZesCDJadzygVNwvEsOIVzZkbqyrI7dxvM1FTCqHzW0VVyEHKuWWzAglQNYE699TEwFh4zKCdCZdt+cgmoGsBaBVFuDqgSBmIG+glTrAO21OYuwiMhthhPtA3WZhASftTGsVGs4EXkW3dzAAEwAA2hIUGQY0I76P+lrhymR3YPmXK0aAIzdWI5j50EfB9FLN22lx3uB2UHQLAB1yjSSB41HtcO9sjWhcYMt05WDFQcuZJaJ0iTA5xtScF0bvtbV7eKNvMAQsvCg7ayRPlFOcFVrQuhmzurkAllAkEqTmIAA0Jk0C06P37L2ycUWT2iggFmJGpghtADESO2tAPE/E1Xe2eU9qhAzjK0oy58rRqhnaeUa15f4hkIm27g7lXcZesBsqkHQ8zO1Bahj2n5UrOSpmomFYzcEkhbhVSd4yqeQEwSR5VJX3T+udWBiukyxf/AJF9TVl9H9pfa4hs8sRblJ1VRmgx2E5tfHuqJ0k+vH3F9WqX0DT+1XwBC+zTMf8AE/Vj4Lp5mu0+HKPk2wc0sXjTZFFc3VJd4pn2vZSWaaAKD32h7apMTcPtn15j0FaEWhVNi7IF5j930qSGOKKTh7oPNH+ampXRu8Ws2hy9hhz39ZD+VN4xZtsP4T6VD4DjhasYVmDZHwtgFwpKoUX7cbTngeFUWNtZwUdls/6QfyqVij+9snvcf6CfwpnA282FUf4rcDl7ymPCmcJj1vfs7K2bVg3c4tGQfn60E1fr277af6WuT/UKReWbN0cz7UfHMKW7RiF19623+l1/8jS7AlW+8/8AUaBjFv8Au7ZHN7PwLrSrjxf7zb9HH50wbk4eyY3OH/rQ/hUm5Htk70ufJrZ/Ogh2GJa/ETmAE7fU2yJ8zTeAskrZcu0BFhYGWWtgHUDNU7BoPaXtPtr/APVb/wDVKyRbUW1SQAADIUCOwAzHZp4igrOI4chb7KVyvabMMpzStt9QQY59nKqrC4V2Xq5AR/jnWdoitDi7eWxdGYsSjyT25D7oGgHcKorDNkGVHY8wsaCOckD9Ggm4QsCyPllQD1SSsMDESB2Go2KOkDv9ak4O5JaVKtAkMIaNYPeND8DUe7vWVU9vC9YlrVtlPvOXPtB/KV5cgD868xFuFTNvlEzrr399WbWZqHilAuLmGmk89J7KIYXg7smcWxl3GsMR2gVWY/hKXIOUafxMD3AR51rsbxTJb3kmIH5VnVOlQQsLhjbbqtcUdguSvwOtPNjXB+sPgf8A3Ttq2bjBQYBMT+XfWnXDItvKEUADnBnTWdNTQZ+3xC6YBKt4iD8qlY/H3LZIS2LgAEDNG+/hTNm0BMbSY8J0p/iVwBj4D0oKy10ldIHsbygaAKVcDwkbd1PYHiVnrDLcBYksLiDUtM+OpNW1roxaKS/vkScpHVO8R3ba1XWrWUlewkdxg7iglWcLashVJy9cNOksVUgAwNusT4mpK4myx6r2yR2MJ+FN8VtjqyBzqpHAjfkoiEDcsq6nsk76VUae0wjQzThuQp8/U1l8JgAhC5chBEgSNdO+tSg6p8/U0VjOkA/fz/APU1J6CFjjLxZtPZAIs7jMhZvjA8qT0kQe2Gn2R6tT30f21/bL2ksbSkmdFXMAF8zLf812nw5R8m6pwWjSmPIU7XN1RmWKTUqkPbHhQMhjVZi7n70z2L6VZVV40fvfIfKaB2+OqfCqrhWNuJgcF7MwWt21JyFxosDMF1Ansq2ubeVUHRjhLvhFJS1cQoSitOjqzAEbZSRoTO4GwoNDh+P2vZhrjFTsxKOozALMAiQOsCO41IwmFskrdtrbnKVV1UTlJ1AI5SNqosPwcsQj4ZrQLE50vyBC6a5iQNAIiKvcBgTaBAZ3BMjO+bLvopgaUHvEOFJeyl5lCSpBIKkiJBHPsNO4XDezXKCxgnVjmYzrqedO5+4+voaoOOyzg23GZQRlF82nkwQIgq2k6MKCVY4PcWF9sGth1bKydZQryq22DAAQFGoOzHSYEjiVi4WttZy5lJkNMFGGo05khRPKSdYiqG/+1LlynEEALBD2nzCDqwIGsmD90cjWi4bi/aJJR0IMEXAA0iNdNCO8UCeGB5uNcQIWeYDBtAiLMgDfL2U5eLZBkIB7xI8DUhmiqbimO9lbDdTOZCB2yBokkZjt1ZPlQLuXg9q5pDBGDKdwch57Ed4qowWIAthpGoG57qscDjWuo+ZQhhoAurcDLHvDKe/51VcJuFUBiZC/0jt/WlSRY4VgzFwZJCjtELMf1Gkm2DvS7BzOW5FVAERqCxJP+YfCgfjUCVtgVW8VABHhVrVZxYSR4fjQZbFY988C3I5QyzG4MGInenFx4KqwDHNEAKS2onUCnm4WmfOF63aCQT4wdfOmcZwNWTKDAAAG3LbUg9lQO4fGAmNQd4YMpjTUSNtRUq90gBlC69h1E+B1015VVYfheT7RMBgNAB1ipnQfwj40wcJcFwGVKAjqmdhv2ifhQaK08jSnMdbOefA+lQuFWStsA8idttWJHrVpxHfyHpQKxHSABNFuSdB1Gy9m8QR4b1Bs3ZggzMme+dfnNQkUrdW5lvRmEQpytlgEDKAYMDUzUq0Z13kuZ21LEn4GR5UE3i7nq+dWvD74W0oUjKB3dkme+ZNQ+IpovnVFiVXSbecknMSSCFB0C5WkGJPumZoLG5ez3M3aR8BzitCnunz9TWYS0EuMqzlDjLJnTIs6nlmLVpMNeDJKmRLCe9XZT8wR5VYGW6R/X/yD1NPdArsYq+ANPZrmMbuSsAHsCj591MdJTF7+QerV70BUnF3ix/ugEX+HMpZv80Dyrt/LlHyb8GpQqKFpSsRXN1IoJqTkHZR7MdlBGqBjEi5P8I9TVs5qsx3vj7v40ChbnwiqS30VuW5GHxuJsrJISbdy2skmFW5bJAk7TVouIYfoU4uLPZ8vyoKsYTiKe7jLNzuu4Yetq4vpS14lxJPesYS8P4Lt20fgyOPnVkMZ2+tLGKHfQVo6U4lfrOH3v/5XbFz5M6H5VV47jYdnLYa4s5Sq3cLeDZlEa3LAcHSYPKa1IvilC4O350Ga4fx+3YAAREUqSwa5cGVwNFAuoIB7tJqfwzpjhrxYG5ZtsDADXrUnvGVquMoNRcVwmzcHXtI/3lB9RQQcRxFlulhdY2xrlFp2Q9URFxAdJ3/UpHFmdxbBw90E6BpV4+632gQ3LlypDdBsETIw1tT2oPZn424Nef8AaCD6u/i7cbRibrAeAuMwHw50F5b4ciEslu2pIILKoUkHXWN6zPDrQa2oYmMoOjFdco3I332qS/CMWn1eOuHsF23ZcfK2p+dJwWGKWwgIkBVzGY0GpIB7tpqSJGFt5HIUsUyg9Yyc2ZgQD4AaUonfuJpWHEEg6kcwCAdAdQSYOtMXb5BIykgnv8Oyop4t+vKqri76jmeQG/wqxunSoSqDcWewx46beU0RXHhV4iQVXsUgn4kflVe9182ViUYcuR5+f41sRY+f41k+MDM+ncJjmCfzqBhlcGS8jsKjbxpahm2RiO0KT+FS8Hw/2lwBico1YDnHL41qbVtQIAA21FBl8PcEQKm8QOv8o/GofGYW6WGh0J+YPoKe4gxLKqiSwUDznegr7XEQj++6rK5h19csA5WzCJ8CKlWGBlgZzFj/AJmJ0+MeVW9vo9ay9YZjzMmZ5wR+FVl/CeyfLJIOqk7xzB8PxoLLiR6q+fpVM9pDHtEzZiQCLjqykDQEAZVBn3j+FXHEPdX9cqpr1tSATbW4SxHvurqBtGXYGd47Z5UD9uzldlWcqsMstm0yLIDR1hmzCa0OGthEyqIEsee7OWPzJqiWyEuOqzlDALJLfYSQCdwGkTWhtjq/rtqwMp0jf9+PuD1NP9AHH7Xf+0fZLqNlUMIXxJLN/wAimeki/vh9wD5mnfo7k4q/AhAihj/iclfkFgeZrtPxco+ToUmgNQFr3LXN1e0UUUDdwVV433x4H1q4qBxK11CYkjagr1/P1r0GqPEcUvLtaVh3kqfjBqtx3Ts2I9phL5BnW0Q8R2jSsjXzRlFZbh/0g4a6JAvp9+y3qJq0s9J8M219B3NKn/VFBaZa9y0xZxyN7ro33XB9KeDd1ArXtr0XD+iaTn/WtAcdtUOC+36ilDFHsplp5R8Py2ptFI7/ADP5UyJf7X2imGAkxzrI9K7nFVv5sAqPZyLKt7GS8mcuYhoiOY2qy6J47GXbVz9vsrZuKwChdmUqDPvMJDSNDyoL62lRLKnXNvmb4Zjl/wBMVF499WOsyjrgkEg6oY1XXeNqXastlXK/JfPqjXUc6znvhrHbKUbdVnErUFSNDrFT7WeetER2CZn8qh8XeAPOqygXeMEDKTy3jWPHypoLNVGMF15a2YRHKkrB1AAOed4YgEDbMJIMVacPYtbViIJAJHKecVkPYdijBhr3eNWp4usbGqxjVHxLiQVtFdo0YqRoYOgnc91WewtcSmc5jvM1MF0JcVjtl10ncGoWDuh0VlMqwBB7QRodan41dV+6KC5F4RM6dvL41RYp893MD1QCB3zzNV9zEMNDl7hMTUjC3Sdxl86C44kOqv65VSX7KFQWRnbMRC3ChVREFRsTJPLlWmNoMonWo13hantqisXDhHdVJKhgFJMmMqnfnrI8q0Se7+u2q1OFxsflVknunz9aeBk+k7fvh9wepqT9Hthv2m65932YVQO9gST3kiP5ah9KD++H3B6mr/oWQtowNWMk+GgH67a7T8XKI/011FNo9Lmubq9ooooCiiigQ1lTuAfIVGu8JtNui/CpdEUFW/Ruyfsx51DxHQu03P5VoYooMZe+ji2diPhTH/YFxfq7zL912X5VuqKDCHo7jk92+x8Yb+oGvCMem+R/G2R/SRW8rwUGC/6viF9/Dofukr6g0HpQw3w9weDg+sVvCgO4Hwpl8BbO6L8KDFr0wt/aS8v8it/SZqTa6T4dv70D7yuv4VornAbLboKi3OiVk7Aj4VMCsvYm1dC5b1vqkn3lO6kGddN6Yw/GMMSMt+3I094CYEc/CrN+h1s9h8Vpi70Csn/ipx75XPbBxLob3WB8DPpUfFYPPvUW99GyboQPCR6Uw3QjEJ9XeuDwuN6E1cIYXoqFuEi44tMWZrI+rNxhBaYkbzA3MdlWC8OAAC6ACAABAA5DaoDcKx6bXWP3lVvnE0j9sxybrbbxVgfk1MGUm9gGntHgfwmqezw69HsbtpWMu37RKhdWLLlGjKdky7RrvU8dIr49/DA/db81pf8A3Yv2rN5fDKR8m/CpMLEl4HhjW7apE5REjY+AkmnOIXdo1gAHxpKdKsMd2ZfvI3rlNOWeJYVvdv29eRYD1INRGVu4a3fDFnGf2jKLbkFhBhQqzIDDrA5SOqdQdKuuF2WFpM0yFg5ve7s3fEb1arwqw1wXVW21zWLggtqIOuv6NTFwo7B8B+EVMLLzBW4LaRrvI1kAydNKlzTVu1BJ11+Apya0j00pfdPn60mlL7p8/WgyPSS2WxCgc1Hqa13BcIEtgDsqmfA+0xIO8KAe7UmtXh7IAitzLMRicnEWnooVaVUaFFFFAUUUUBRRRQFFFFAUUUUBRRRQFFFFAUUUUBRRRQFFFFB4RSGw6ndR8BTlFBEfhVo7ovwqJd6M2W+zFW1FBnL3Qiy3/FQL/wBG9puY/wAtbKigwR+jll+rusv3WYehpLdFMavuYm55w4/1TW/ooMW1rGIPcV/l+FZjivTvG4e4VfAMyadYF/PVVZa63STbB5VMDAcO6We0RWaxcQsASCraT3hatbPFM6nIpnv5eMitMcIh+yPhSRgUBmKYFZwbhJQZm1ZtSauVSKVFFUFFFFAUUUUBRRRQFFFFAUUUUBRRRQFFFFAUUUUBRRRQFFFFAUUUUBRRRQFFFFAUUUUBRRRQFFFFAUUUUBRRRQFFFFB//9k="/>
          <p:cNvSpPr>
            <a:spLocks noChangeAspect="1" noChangeArrowheads="1"/>
          </p:cNvSpPr>
          <p:nvPr/>
        </p:nvSpPr>
        <p:spPr bwMode="auto">
          <a:xfrm>
            <a:off x="63500" y="-817563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079" y="3213717"/>
            <a:ext cx="2376562" cy="148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588357" y="4557565"/>
            <a:ext cx="1025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1200" i="1">
                <a:latin typeface="Times New Roman" pitchFamily="18" charset="0"/>
              </a:rPr>
              <a:t>oscilloscope</a:t>
            </a:r>
          </a:p>
        </p:txBody>
      </p:sp>
    </p:spTree>
    <p:extLst>
      <p:ext uri="{BB962C8B-B14F-4D97-AF65-F5344CB8AC3E}">
        <p14:creationId xmlns:p14="http://schemas.microsoft.com/office/powerpoint/2010/main" val="3394898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Canevas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900" dirty="0" err="1">
                <a:solidFill>
                  <a:srgbClr val="4F81BD">
                    <a:lumMod val="75000"/>
                  </a:srgbClr>
                </a:solidFill>
              </a:rPr>
              <a:t>Process</a:t>
            </a:r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 de fabrication</a:t>
            </a:r>
          </a:p>
          <a:p>
            <a:pPr lvl="0"/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Validation des fonctions</a:t>
            </a:r>
          </a:p>
          <a:p>
            <a:pPr lvl="0"/>
            <a:r>
              <a:rPr lang="fr-FR" dirty="0"/>
              <a:t>Consignes de rédaction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Compte</a:t>
            </a:r>
            <a:r>
              <a:rPr lang="en-US" dirty="0"/>
              <a:t> </a:t>
            </a:r>
            <a:r>
              <a:rPr lang="en-US" dirty="0" err="1"/>
              <a:t>rendu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161277" y="1055153"/>
            <a:ext cx="4144393" cy="569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indent="0">
              <a:buNone/>
              <a:tabLst>
                <a:tab pos="1073150" algn="l"/>
              </a:tabLst>
            </a:pPr>
            <a:endParaRPr lang="fr-FR" sz="1100" b="1" dirty="0">
              <a:cs typeface="Times New Roman" pitchFamily="18" charset="0"/>
            </a:endParaRPr>
          </a:p>
          <a:p>
            <a:pPr marL="182563" indent="-182563">
              <a:buFontTx/>
              <a:buAutoNum type="arabicPeriod"/>
              <a:tabLst>
                <a:tab pos="1073150" algn="l"/>
              </a:tabLst>
            </a:pPr>
            <a:r>
              <a:rPr lang="fr-FR" sz="1100" b="1" dirty="0">
                <a:cs typeface="Times New Roman" pitchFamily="18" charset="0"/>
              </a:rPr>
              <a:t>Introduction</a:t>
            </a:r>
            <a:endParaRPr lang="fr-FR" sz="600" dirty="0"/>
          </a:p>
          <a:p>
            <a:pPr marL="0" indent="0">
              <a:buNone/>
              <a:tabLst>
                <a:tab pos="1073150" algn="l"/>
              </a:tabLst>
            </a:pPr>
            <a:r>
              <a:rPr lang="fr-FR" sz="1100" i="1" dirty="0">
                <a:cs typeface="Times New Roman" pitchFamily="18" charset="0"/>
              </a:rPr>
              <a:t>Vous présenterez ici l’objet technique étudié, son environnement et sa finalité</a:t>
            </a:r>
            <a:endParaRPr lang="fr-FR" sz="600" dirty="0"/>
          </a:p>
          <a:p>
            <a:pPr marL="182563" indent="-182563">
              <a:tabLst>
                <a:tab pos="1073150" algn="l"/>
              </a:tabLst>
            </a:pPr>
            <a:endParaRPr lang="fr-FR" sz="1100" b="1" dirty="0">
              <a:cs typeface="Times New Roman" pitchFamily="18" charset="0"/>
            </a:endParaRPr>
          </a:p>
          <a:p>
            <a:pPr marL="182563" indent="-182563">
              <a:buFontTx/>
              <a:buAutoNum type="arabicPeriod" startAt="2"/>
              <a:tabLst>
                <a:tab pos="1073150" algn="l"/>
              </a:tabLst>
            </a:pPr>
            <a:r>
              <a:rPr lang="fr-FR" sz="1100" b="1" dirty="0">
                <a:cs typeface="Times New Roman" pitchFamily="18" charset="0"/>
              </a:rPr>
              <a:t>Analyse du système</a:t>
            </a:r>
          </a:p>
          <a:p>
            <a:pPr marL="182563" indent="-182563">
              <a:tabLst>
                <a:tab pos="1073150" algn="l"/>
              </a:tabLst>
            </a:pPr>
            <a:endParaRPr lang="fr-FR" sz="600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b="1" dirty="0">
                <a:cs typeface="Times New Roman" pitchFamily="18" charset="0"/>
              </a:rPr>
              <a:t>2.1 Les spécifications ( ou cahier des charges)</a:t>
            </a:r>
            <a:endParaRPr lang="fr-FR" sz="600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i="1" dirty="0">
                <a:cs typeface="Times New Roman" pitchFamily="18" charset="0"/>
              </a:rPr>
              <a:t>Paragraphes où vous ferez apparaître clairement :</a:t>
            </a:r>
            <a:endParaRPr lang="fr-FR" sz="600" dirty="0"/>
          </a:p>
          <a:p>
            <a:pPr marL="936625" lvl="2" indent="-174625">
              <a:buFont typeface="Symbol" pitchFamily="18" charset="2"/>
              <a:buChar char=""/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 Les fonctionnalités demandées </a:t>
            </a:r>
            <a:endParaRPr lang="fr-FR" sz="400" dirty="0"/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dirty="0" smtClean="0">
                <a:cs typeface="Times New Roman" pitchFamily="18" charset="0"/>
              </a:rPr>
              <a:t>	un </a:t>
            </a:r>
            <a:r>
              <a:rPr lang="fr-FR" sz="1100" dirty="0">
                <a:cs typeface="Times New Roman" pitchFamily="18" charset="0"/>
              </a:rPr>
              <a:t>robot qui avance mais qui recule aussi, capable de </a:t>
            </a:r>
            <a:r>
              <a:rPr lang="fr-FR" sz="1100" dirty="0" smtClean="0">
                <a:cs typeface="Times New Roman" pitchFamily="18" charset="0"/>
              </a:rPr>
              <a:t>détecter </a:t>
            </a:r>
            <a:r>
              <a:rPr lang="fr-FR" sz="1100" dirty="0">
                <a:cs typeface="Times New Roman" pitchFamily="18" charset="0"/>
              </a:rPr>
              <a:t>un obstacle et de s’arrêter.</a:t>
            </a:r>
            <a:endParaRPr lang="fr-FR" sz="600" dirty="0"/>
          </a:p>
          <a:p>
            <a:pPr marL="936625" lvl="2" indent="-174625">
              <a:buFont typeface="Symbol" pitchFamily="18" charset="2"/>
              <a:buChar char=""/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 les spécifications techniques :</a:t>
            </a:r>
            <a:endParaRPr lang="fr-FR" sz="400" dirty="0"/>
          </a:p>
          <a:p>
            <a:pPr marL="1173163" lvl="3"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vitesse du robot : 0.1m/s</a:t>
            </a:r>
            <a:endParaRPr lang="fr-FR" sz="400" dirty="0"/>
          </a:p>
          <a:p>
            <a:pPr marL="1173163" lvl="3"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capteur à ultrasons : 30cm de portée</a:t>
            </a:r>
            <a:endParaRPr lang="fr-FR" sz="400" dirty="0"/>
          </a:p>
          <a:p>
            <a:pPr marL="1173163" lvl="3"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moteur XXX imposé etc……..</a:t>
            </a:r>
          </a:p>
          <a:p>
            <a:pPr marL="715963" lvl="2">
              <a:tabLst>
                <a:tab pos="1073150" algn="l"/>
              </a:tabLst>
            </a:pPr>
            <a:endParaRPr lang="fr-FR" sz="600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b="1" dirty="0">
                <a:cs typeface="Times New Roman" pitchFamily="18" charset="0"/>
              </a:rPr>
              <a:t>2.2 Découpage fonctionnel</a:t>
            </a:r>
            <a:endParaRPr lang="fr-FR" sz="600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i="1" dirty="0">
                <a:cs typeface="Times New Roman" pitchFamily="18" charset="0"/>
              </a:rPr>
              <a:t>Le système est découpé sous forme de fonctions</a:t>
            </a:r>
            <a:r>
              <a:rPr lang="fr-FR" sz="1100" dirty="0">
                <a:cs typeface="Times New Roman" pitchFamily="18" charset="0"/>
              </a:rPr>
              <a:t> :</a:t>
            </a: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6" y="4736291"/>
            <a:ext cx="3384550" cy="15351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548327" y="1235139"/>
            <a:ext cx="3894338" cy="429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9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tabLst>
                <a:tab pos="1073150" algn="l"/>
              </a:tabLst>
            </a:pPr>
            <a:endParaRPr lang="fr-FR" sz="1100" b="1" dirty="0" smtClean="0">
              <a:cs typeface="Times New Roman" pitchFamily="18" charset="0"/>
            </a:endParaRPr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b="1" dirty="0" smtClean="0"/>
              <a:t>2.3 Etude </a:t>
            </a:r>
            <a:r>
              <a:rPr lang="fr-FR" sz="1100" b="1" dirty="0"/>
              <a:t>des fonctions </a:t>
            </a:r>
            <a:r>
              <a:rPr lang="fr-FR" sz="1100" b="1" dirty="0" smtClean="0"/>
              <a:t>principales</a:t>
            </a:r>
            <a:endParaRPr lang="fr-FR" sz="1100" dirty="0"/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b="1" dirty="0" smtClean="0"/>
              <a:t> 2.3.1 </a:t>
            </a:r>
            <a:r>
              <a:rPr lang="fr-FR" sz="1100" b="1" dirty="0"/>
              <a:t>Etude la fonction FP1</a:t>
            </a:r>
            <a:endParaRPr lang="fr-FR" sz="1100" dirty="0"/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i="1" dirty="0" smtClean="0"/>
              <a:t>	Vous </a:t>
            </a:r>
            <a:r>
              <a:rPr lang="fr-FR" sz="1100" i="1" dirty="0"/>
              <a:t>mettez votre étude théorique : une schéma électrique PARTIEL, vos calculs de composants et les explications SUCCINTES du fonctionnement attendu ( ne pas hésiter à mettre des croquis , des chronogrammes </a:t>
            </a:r>
            <a:r>
              <a:rPr lang="fr-FR" sz="1100" i="1" dirty="0" smtClean="0"/>
              <a:t>!!!)</a:t>
            </a:r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i="1" dirty="0"/>
              <a:t>	 Vous </a:t>
            </a:r>
            <a:r>
              <a:rPr lang="fr-FR" sz="1100" i="1" dirty="0" smtClean="0"/>
              <a:t>pourrez inclure ici une validation par simulation de la fonction</a:t>
            </a:r>
            <a:endParaRPr lang="fr-FR" sz="1100" dirty="0"/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b="1" dirty="0"/>
              <a:t>2.3.2 Etude la fonction FP1</a:t>
            </a:r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b="1" dirty="0"/>
              <a:t>2.3.3 Etude la fonction FP2 etc….</a:t>
            </a:r>
          </a:p>
          <a:p>
            <a:pPr marL="715963" lvl="2">
              <a:tabLst>
                <a:tab pos="1073150" algn="l"/>
              </a:tabLst>
            </a:pPr>
            <a:endParaRPr lang="fr-FR" sz="1100" b="1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b="1" dirty="0"/>
              <a:t>3- Réalisation du système</a:t>
            </a:r>
            <a:endParaRPr lang="fr-FR" sz="1100" dirty="0"/>
          </a:p>
          <a:p>
            <a:pPr marL="361950" lvl="1" indent="0" algn="just">
              <a:buNone/>
              <a:tabLst>
                <a:tab pos="1073150" algn="l"/>
              </a:tabLst>
            </a:pPr>
            <a:r>
              <a:rPr lang="fr-FR" sz="1100" i="1" dirty="0"/>
              <a:t>Décrire rapidement le processus de réalisation.</a:t>
            </a:r>
            <a:endParaRPr lang="fr-FR" sz="1100" dirty="0"/>
          </a:p>
          <a:p>
            <a:pPr marL="361950" lvl="1" indent="0" algn="just">
              <a:buNone/>
              <a:tabLst>
                <a:tab pos="1073150" algn="l"/>
              </a:tabLst>
            </a:pPr>
            <a:r>
              <a:rPr lang="fr-FR" sz="1100" dirty="0"/>
              <a:t>Ex : un circuit imprimé a été réalisé à l’aide du logiciel ORCAD. Pour le routage de la carte certains paramètres ont été modifiés : etc….</a:t>
            </a:r>
          </a:p>
          <a:p>
            <a:pPr marL="361950" lvl="1" indent="0" algn="just">
              <a:buNone/>
              <a:tabLst>
                <a:tab pos="1073150" algn="l"/>
              </a:tabLst>
            </a:pPr>
            <a:r>
              <a:rPr lang="fr-FR" sz="1100" dirty="0"/>
              <a:t>Le circuit d’implantation est donnée en Annexe B3.1 etc…</a:t>
            </a:r>
          </a:p>
          <a:p>
            <a:pPr marL="536575" lvl="1" indent="-174625">
              <a:tabLst>
                <a:tab pos="1073150" algn="l"/>
              </a:tabLst>
            </a:pPr>
            <a:endParaRPr lang="fr-FR" sz="1100" dirty="0" smtClean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 smtClean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90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Canevas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 err="1">
                <a:solidFill>
                  <a:srgbClr val="4F81BD">
                    <a:lumMod val="75000"/>
                  </a:srgbClr>
                </a:solidFill>
              </a:rPr>
              <a:t>Process</a:t>
            </a:r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 de fabrication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Validation des fonctions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Consignes de rédaction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Compte</a:t>
            </a:r>
            <a:r>
              <a:rPr lang="en-US" dirty="0"/>
              <a:t> </a:t>
            </a:r>
            <a:r>
              <a:rPr lang="en-US" dirty="0" err="1"/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 smtClean="0">
                <a:cs typeface="Times New Roman" pitchFamily="18" charset="0"/>
              </a:rPr>
              <a:t>4 - Validation </a:t>
            </a:r>
            <a:r>
              <a:rPr lang="fr-FR" sz="1100" b="1" dirty="0">
                <a:cs typeface="Times New Roman" pitchFamily="18" charset="0"/>
              </a:rPr>
              <a:t>du système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L’objet est ici de montrer que le système a </a:t>
            </a:r>
            <a:r>
              <a:rPr lang="fr-FR" sz="1100" i="1" u="sng" dirty="0">
                <a:cs typeface="Times New Roman" pitchFamily="18" charset="0"/>
              </a:rPr>
              <a:t>été réalisé et testé fonction par fonction</a:t>
            </a:r>
            <a:r>
              <a:rPr lang="fr-FR" sz="1100" i="1" dirty="0">
                <a:cs typeface="Times New Roman" pitchFamily="18" charset="0"/>
              </a:rPr>
              <a:t>. La validation finale ne vient qu’à la fin de ce processus !</a:t>
            </a:r>
            <a:endParaRPr lang="fr-FR" sz="600" dirty="0"/>
          </a:p>
          <a:p>
            <a:pPr marL="457200" lvl="1" indent="0" algn="just">
              <a:buNone/>
              <a:tabLst>
                <a:tab pos="914400" algn="l"/>
              </a:tabLst>
            </a:pPr>
            <a:r>
              <a:rPr lang="fr-FR" sz="1100" b="1" dirty="0">
                <a:cs typeface="Times New Roman" pitchFamily="18" charset="0"/>
              </a:rPr>
              <a:t>4.1 Validation de </a:t>
            </a:r>
            <a:r>
              <a:rPr lang="fr-FR" sz="1100" b="1" dirty="0" err="1">
                <a:cs typeface="Times New Roman" pitchFamily="18" charset="0"/>
              </a:rPr>
              <a:t>FPxx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Décrire brièvement la stratégie de validation, le matériel utilisé. (en terme technique cela s’appelle un protocole de mesure)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>
                <a:cs typeface="Times New Roman" pitchFamily="18" charset="0"/>
              </a:rPr>
              <a:t>Ex : </a:t>
            </a:r>
            <a:r>
              <a:rPr lang="fr-FR" sz="1100" dirty="0" smtClean="0">
                <a:cs typeface="Times New Roman" pitchFamily="18" charset="0"/>
              </a:rPr>
              <a:t>Un </a:t>
            </a:r>
            <a:r>
              <a:rPr lang="fr-FR" sz="1100" dirty="0">
                <a:cs typeface="Times New Roman" pitchFamily="18" charset="0"/>
              </a:rPr>
              <a:t>signal carrée de fréquence 1Khz, d’amplitude crête de 1V </a:t>
            </a:r>
            <a:r>
              <a:rPr lang="fr-FR" sz="1100" dirty="0" smtClean="0">
                <a:cs typeface="Times New Roman" pitchFamily="18" charset="0"/>
              </a:rPr>
              <a:t>est appliqué en </a:t>
            </a:r>
            <a:r>
              <a:rPr lang="fr-FR" sz="1100" dirty="0">
                <a:cs typeface="Times New Roman" pitchFamily="18" charset="0"/>
              </a:rPr>
              <a:t>entrée de la fonction </a:t>
            </a:r>
            <a:r>
              <a:rPr lang="fr-FR" sz="1100" dirty="0" err="1">
                <a:cs typeface="Times New Roman" pitchFamily="18" charset="0"/>
              </a:rPr>
              <a:t>FPxx</a:t>
            </a:r>
            <a:r>
              <a:rPr lang="fr-FR" sz="1100" dirty="0" smtClean="0">
                <a:cs typeface="Times New Roman" pitchFamily="18" charset="0"/>
              </a:rPr>
              <a:t>. 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>
                <a:cs typeface="Times New Roman" pitchFamily="18" charset="0"/>
              </a:rPr>
              <a:t>Le signal de sortie a été relevé ( voir annexe C4.2) puis comparé aux résultats théoriques de notre étude ( voir Etude la fonction </a:t>
            </a:r>
            <a:r>
              <a:rPr lang="fr-FR" sz="1100" dirty="0" err="1">
                <a:cs typeface="Times New Roman" pitchFamily="18" charset="0"/>
              </a:rPr>
              <a:t>FPxx</a:t>
            </a:r>
            <a:r>
              <a:rPr lang="fr-FR" sz="1100" dirty="0">
                <a:cs typeface="Times New Roman" pitchFamily="18" charset="0"/>
              </a:rPr>
              <a:t>).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 smtClean="0">
                <a:cs typeface="Times New Roman" pitchFamily="18" charset="0"/>
              </a:rPr>
              <a:t>La </a:t>
            </a:r>
            <a:r>
              <a:rPr lang="fr-FR" sz="1100" dirty="0">
                <a:cs typeface="Times New Roman" pitchFamily="18" charset="0"/>
              </a:rPr>
              <a:t>fonction </a:t>
            </a:r>
            <a:r>
              <a:rPr lang="fr-FR" sz="1100" dirty="0" err="1">
                <a:cs typeface="Times New Roman" pitchFamily="18" charset="0"/>
              </a:rPr>
              <a:t>FPxx</a:t>
            </a:r>
            <a:r>
              <a:rPr lang="fr-FR" sz="1100" dirty="0">
                <a:cs typeface="Times New Roman" pitchFamily="18" charset="0"/>
              </a:rPr>
              <a:t> est validée car etc……( </a:t>
            </a:r>
            <a:r>
              <a:rPr lang="fr-FR" sz="1100" i="1" dirty="0">
                <a:cs typeface="Times New Roman" pitchFamily="18" charset="0"/>
              </a:rPr>
              <a:t>on liste les conditions de bon fonctionnement</a:t>
            </a:r>
            <a:r>
              <a:rPr lang="fr-FR" sz="1100" dirty="0">
                <a:cs typeface="Times New Roman" pitchFamily="18" charset="0"/>
              </a:rPr>
              <a:t>) OU la fonction </a:t>
            </a:r>
            <a:r>
              <a:rPr lang="fr-FR" sz="1100" dirty="0" err="1">
                <a:cs typeface="Times New Roman" pitchFamily="18" charset="0"/>
              </a:rPr>
              <a:t>FPxx</a:t>
            </a:r>
            <a:r>
              <a:rPr lang="fr-FR" sz="1100" dirty="0">
                <a:cs typeface="Times New Roman" pitchFamily="18" charset="0"/>
              </a:rPr>
              <a:t> est invalidée car etc</a:t>
            </a:r>
            <a:r>
              <a:rPr lang="fr-FR" sz="1100" dirty="0" smtClean="0">
                <a:cs typeface="Times New Roman" pitchFamily="18" charset="0"/>
              </a:rPr>
              <a:t>…</a:t>
            </a:r>
          </a:p>
          <a:p>
            <a:pPr marL="0" indent="0" algn="just">
              <a:buNone/>
              <a:tabLst>
                <a:tab pos="91440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 smtClean="0">
                <a:cs typeface="Times New Roman" pitchFamily="18" charset="0"/>
              </a:rPr>
              <a:t>Mettre ici les oscillogrammes.  N’oubliez pas les calibres. Vous pouvez à l’aide du traitement de texte faire des annotations (flèches , texte etc…)</a:t>
            </a:r>
          </a:p>
          <a:p>
            <a:pPr marL="0" indent="0" algn="just">
              <a:buNone/>
              <a:tabLst>
                <a:tab pos="914400" algn="l"/>
              </a:tabLst>
            </a:pPr>
            <a:endParaRPr lang="fr-FR" sz="600" dirty="0"/>
          </a:p>
          <a:p>
            <a:pPr marL="457200" lvl="1" indent="0" algn="just">
              <a:buNone/>
              <a:tabLst>
                <a:tab pos="914400" algn="l"/>
              </a:tabLst>
            </a:pPr>
            <a:r>
              <a:rPr lang="fr-FR" sz="1100" b="1" dirty="0">
                <a:cs typeface="Times New Roman" pitchFamily="18" charset="0"/>
              </a:rPr>
              <a:t>4.2 Validation de FPxx+1</a:t>
            </a:r>
            <a:endParaRPr lang="fr-FR" sz="600" dirty="0"/>
          </a:p>
          <a:p>
            <a:pPr marL="457200" lvl="1" indent="0" algn="just">
              <a:buNone/>
              <a:tabLst>
                <a:tab pos="914400" algn="l"/>
              </a:tabLst>
            </a:pPr>
            <a:r>
              <a:rPr lang="fr-FR" sz="1100" b="1" dirty="0"/>
              <a:t>4.3</a:t>
            </a:r>
            <a:r>
              <a:rPr lang="fr-FR" sz="1100" dirty="0"/>
              <a:t> </a:t>
            </a:r>
            <a:r>
              <a:rPr lang="fr-FR" sz="1100" b="1" dirty="0">
                <a:cs typeface="Times New Roman" pitchFamily="18" charset="0"/>
              </a:rPr>
              <a:t>Validation de FPxx+2 etc…</a:t>
            </a:r>
            <a:endParaRPr lang="fr-FR" sz="600" dirty="0"/>
          </a:p>
          <a:p>
            <a:pPr marL="457200" lvl="1" indent="0" algn="just">
              <a:buNone/>
              <a:tabLst>
                <a:tab pos="914400" algn="l"/>
              </a:tabLst>
            </a:pPr>
            <a:r>
              <a:rPr lang="fr-FR" sz="1100" b="1" dirty="0"/>
              <a:t>4.4 </a:t>
            </a:r>
            <a:r>
              <a:rPr lang="fr-FR" sz="1100" b="1" dirty="0">
                <a:cs typeface="Times New Roman" pitchFamily="18" charset="0"/>
              </a:rPr>
              <a:t>Validation globale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Tous les fonctions sont interconnecté physiquement. Conclure ici sur le bon fonctionnement GLOBAL du système. On doit se référer aux spécifications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endParaRPr lang="fr-FR" sz="1100" b="1" dirty="0">
              <a:cs typeface="Times New Roman" pitchFamily="18" charset="0"/>
            </a:endParaRP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>
                <a:cs typeface="Times New Roman" pitchFamily="18" charset="0"/>
              </a:rPr>
              <a:t>5- Bilan et perspectives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Conclusion finale. Mettre en avant son travail. Tenter d’expliquer ses échecs. Proposer des améliorations possibles aux systèmes</a:t>
            </a:r>
            <a:r>
              <a:rPr lang="fr-FR" sz="1100" dirty="0" smtClean="0">
                <a:cs typeface="Times New Roman" pitchFamily="18" charset="0"/>
              </a:rPr>
              <a:t>.</a:t>
            </a:r>
          </a:p>
          <a:p>
            <a:pPr marL="0" indent="0" algn="just">
              <a:buNone/>
              <a:tabLst>
                <a:tab pos="91440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300" b="1" dirty="0">
                <a:cs typeface="Times New Roman" pitchFamily="18" charset="0"/>
              </a:rPr>
              <a:t>ANNEXES TECHNIQUES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>
                <a:cs typeface="Times New Roman" pitchFamily="18" charset="0"/>
              </a:rPr>
              <a:t>ANNEXES A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Inclure le schéma électrique GLOBAL 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/>
              <a:t>Inclure la nomenclature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/>
              <a:t>ANNEXES B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/>
              <a:t>Typon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/>
              <a:t>Schéma d’implantation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/>
              <a:t>ANNEXES C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 smtClean="0"/>
              <a:t>Autre</a:t>
            </a:r>
            <a:endParaRPr lang="fr-FR" sz="1100" dirty="0"/>
          </a:p>
          <a:p>
            <a:pPr marL="0" indent="0" algn="just">
              <a:buNone/>
              <a:tabLst>
                <a:tab pos="914400" algn="l"/>
              </a:tabLst>
            </a:pPr>
            <a:endParaRPr lang="fr-FR" sz="1100" dirty="0"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6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Plate-</a:t>
            </a: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forme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Architecture </a:t>
            </a:r>
            <a:r>
              <a:rPr lang="en-US" dirty="0" err="1"/>
              <a:t>électronique</a:t>
            </a:r>
            <a:endParaRPr lang="en-US" dirty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 du thème 1</a:t>
            </a:r>
          </a:p>
          <a:p>
            <a:pPr lvl="1"/>
            <a:r>
              <a:rPr lang="fr-FR" dirty="0" smtClean="0"/>
              <a:t>Un bouton poussoir permet la mise en route du robot qui s’arrêtera automatiquement au bout de 6 secondes.</a:t>
            </a:r>
          </a:p>
          <a:p>
            <a:r>
              <a:rPr lang="fr-FR" dirty="0" smtClean="0"/>
              <a:t>Architecture du système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8" y="2744924"/>
            <a:ext cx="6156684" cy="372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96916" y="2672916"/>
            <a:ext cx="2412268" cy="1404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576736" y="4522442"/>
            <a:ext cx="2916324" cy="18362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890333" y="4609635"/>
            <a:ext cx="2437445" cy="18362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5890333" y="2919274"/>
            <a:ext cx="2339031" cy="1606858"/>
          </a:xfrm>
          <a:custGeom>
            <a:avLst/>
            <a:gdLst>
              <a:gd name="connsiteX0" fmla="*/ 772357 w 2139518"/>
              <a:gd name="connsiteY0" fmla="*/ 8878 h 1624614"/>
              <a:gd name="connsiteX1" fmla="*/ 754602 w 2139518"/>
              <a:gd name="connsiteY1" fmla="*/ 1189608 h 1624614"/>
              <a:gd name="connsiteX2" fmla="*/ 0 w 2139518"/>
              <a:gd name="connsiteY2" fmla="*/ 1207363 h 1624614"/>
              <a:gd name="connsiteX3" fmla="*/ 17755 w 2139518"/>
              <a:gd name="connsiteY3" fmla="*/ 1624614 h 1624614"/>
              <a:gd name="connsiteX4" fmla="*/ 2139518 w 2139518"/>
              <a:gd name="connsiteY4" fmla="*/ 1597981 h 1624614"/>
              <a:gd name="connsiteX5" fmla="*/ 2130641 w 2139518"/>
              <a:gd name="connsiteY5" fmla="*/ 0 h 1624614"/>
              <a:gd name="connsiteX6" fmla="*/ 772357 w 2139518"/>
              <a:gd name="connsiteY6" fmla="*/ 8878 h 1624614"/>
              <a:gd name="connsiteX0" fmla="*/ 781235 w 2148396"/>
              <a:gd name="connsiteY0" fmla="*/ 8878 h 1633491"/>
              <a:gd name="connsiteX1" fmla="*/ 763480 w 2148396"/>
              <a:gd name="connsiteY1" fmla="*/ 1189608 h 1633491"/>
              <a:gd name="connsiteX2" fmla="*/ 8878 w 2148396"/>
              <a:gd name="connsiteY2" fmla="*/ 1207363 h 1633491"/>
              <a:gd name="connsiteX3" fmla="*/ 0 w 2148396"/>
              <a:gd name="connsiteY3" fmla="*/ 1633491 h 1633491"/>
              <a:gd name="connsiteX4" fmla="*/ 2148396 w 2148396"/>
              <a:gd name="connsiteY4" fmla="*/ 1597981 h 1633491"/>
              <a:gd name="connsiteX5" fmla="*/ 2139519 w 2148396"/>
              <a:gd name="connsiteY5" fmla="*/ 0 h 1633491"/>
              <a:gd name="connsiteX6" fmla="*/ 781235 w 2148396"/>
              <a:gd name="connsiteY6" fmla="*/ 8878 h 1633491"/>
              <a:gd name="connsiteX0" fmla="*/ 781235 w 2148396"/>
              <a:gd name="connsiteY0" fmla="*/ 8878 h 1606858"/>
              <a:gd name="connsiteX1" fmla="*/ 763480 w 2148396"/>
              <a:gd name="connsiteY1" fmla="*/ 1189608 h 1606858"/>
              <a:gd name="connsiteX2" fmla="*/ 8878 w 2148396"/>
              <a:gd name="connsiteY2" fmla="*/ 1207363 h 1606858"/>
              <a:gd name="connsiteX3" fmla="*/ 0 w 2148396"/>
              <a:gd name="connsiteY3" fmla="*/ 1606858 h 1606858"/>
              <a:gd name="connsiteX4" fmla="*/ 2148396 w 2148396"/>
              <a:gd name="connsiteY4" fmla="*/ 1597981 h 1606858"/>
              <a:gd name="connsiteX5" fmla="*/ 2139519 w 2148396"/>
              <a:gd name="connsiteY5" fmla="*/ 0 h 1606858"/>
              <a:gd name="connsiteX6" fmla="*/ 781235 w 2148396"/>
              <a:gd name="connsiteY6" fmla="*/ 8878 h 1606858"/>
              <a:gd name="connsiteX0" fmla="*/ 772358 w 2139519"/>
              <a:gd name="connsiteY0" fmla="*/ 8878 h 1606858"/>
              <a:gd name="connsiteX1" fmla="*/ 754603 w 2139519"/>
              <a:gd name="connsiteY1" fmla="*/ 1189608 h 1606858"/>
              <a:gd name="connsiteX2" fmla="*/ 1 w 2139519"/>
              <a:gd name="connsiteY2" fmla="*/ 1207363 h 1606858"/>
              <a:gd name="connsiteX3" fmla="*/ 0 w 2139519"/>
              <a:gd name="connsiteY3" fmla="*/ 1606858 h 1606858"/>
              <a:gd name="connsiteX4" fmla="*/ 2139519 w 2139519"/>
              <a:gd name="connsiteY4" fmla="*/ 1597981 h 1606858"/>
              <a:gd name="connsiteX5" fmla="*/ 2130642 w 2139519"/>
              <a:gd name="connsiteY5" fmla="*/ 0 h 1606858"/>
              <a:gd name="connsiteX6" fmla="*/ 772358 w 2139519"/>
              <a:gd name="connsiteY6" fmla="*/ 8878 h 160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9519" h="1606858">
                <a:moveTo>
                  <a:pt x="772358" y="8878"/>
                </a:moveTo>
                <a:lnTo>
                  <a:pt x="754603" y="1189608"/>
                </a:lnTo>
                <a:lnTo>
                  <a:pt x="1" y="1207363"/>
                </a:lnTo>
                <a:cubicBezTo>
                  <a:pt x="1" y="1340528"/>
                  <a:pt x="0" y="1473693"/>
                  <a:pt x="0" y="1606858"/>
                </a:cubicBezTo>
                <a:lnTo>
                  <a:pt x="2139519" y="1597981"/>
                </a:lnTo>
                <a:lnTo>
                  <a:pt x="2130642" y="0"/>
                </a:lnTo>
                <a:lnTo>
                  <a:pt x="772358" y="8878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71262" y="4725144"/>
            <a:ext cx="209140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Fonction temporiser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370714" y="5956908"/>
            <a:ext cx="245663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Interface de puissance 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370715" y="2488250"/>
            <a:ext cx="245663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Interface de puissance 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41741" y="2305806"/>
            <a:ext cx="190263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Conversion DC/DC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63" y="1410432"/>
            <a:ext cx="4401274" cy="344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Conversion DC/DC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Régulation de tension</a:t>
            </a:r>
          </a:p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</a:rPr>
              <a:t>Astable</a:t>
            </a:r>
          </a:p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</a:rPr>
              <a:t>Interrupteur commandé</a:t>
            </a:r>
            <a:endParaRPr lang="fr-FR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5122128" cy="505955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Objectif du thème</a:t>
            </a:r>
          </a:p>
          <a:p>
            <a:pPr lvl="1"/>
            <a:r>
              <a:rPr lang="fr-FR" dirty="0" smtClean="0"/>
              <a:t>Convertir la tension d’alimentation de 9V</a:t>
            </a:r>
            <a:r>
              <a:rPr lang="fr-FR" baseline="-25000" dirty="0" smtClean="0"/>
              <a:t>dc</a:t>
            </a:r>
            <a:r>
              <a:rPr lang="fr-FR" dirty="0" smtClean="0"/>
              <a:t> en 3,3V</a:t>
            </a:r>
            <a:r>
              <a:rPr lang="fr-FR" baseline="-25000" dirty="0" smtClean="0"/>
              <a:t>dc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Cette tension de 3,3Vdc servira d’alimentation aux moteurs</a:t>
            </a:r>
          </a:p>
          <a:p>
            <a:pPr lvl="1"/>
            <a:r>
              <a:rPr lang="fr-FR" dirty="0" smtClean="0"/>
              <a:t>Un régulateur de tension sera utilisé</a:t>
            </a:r>
          </a:p>
          <a:p>
            <a:pPr lvl="2"/>
            <a:r>
              <a:rPr lang="fr-FR" dirty="0" smtClean="0"/>
              <a:t>Le pourquoi d’un régulateur</a:t>
            </a:r>
          </a:p>
          <a:p>
            <a:pPr lvl="3"/>
            <a:r>
              <a:rPr lang="fr-FR" dirty="0" smtClean="0"/>
              <a:t>Moteurs de modélisme faible puissance =&gt; rendement et échauffement </a:t>
            </a:r>
            <a:r>
              <a:rPr lang="fr-FR" b="1" dirty="0" smtClean="0">
                <a:solidFill>
                  <a:srgbClr val="00B050"/>
                </a:solidFill>
              </a:rPr>
              <a:t>OK</a:t>
            </a:r>
          </a:p>
          <a:p>
            <a:pPr lvl="3"/>
            <a:r>
              <a:rPr lang="fr-FR" dirty="0" smtClean="0"/>
              <a:t>raisons pédagogiques! Composant le plus  utilisé en électronique</a:t>
            </a:r>
          </a:p>
          <a:p>
            <a:pPr lvl="2"/>
            <a:r>
              <a:rPr lang="fr-FR" dirty="0" smtClean="0"/>
              <a:t>Solutions industrielles DC/DC </a:t>
            </a:r>
          </a:p>
          <a:p>
            <a:pPr lvl="3"/>
            <a:r>
              <a:rPr lang="fr-FR" dirty="0" smtClean="0"/>
              <a:t>Maximiser les rendements et réduire les pertes </a:t>
            </a:r>
          </a:p>
          <a:p>
            <a:pPr lvl="4"/>
            <a:r>
              <a:rPr lang="fr-FR" dirty="0" smtClean="0"/>
              <a:t>Technique de commutation utilisée</a:t>
            </a:r>
          </a:p>
          <a:p>
            <a:pPr lvl="3"/>
            <a:r>
              <a:rPr lang="fr-FR" dirty="0" smtClean="0"/>
              <a:t>Solution classique</a:t>
            </a:r>
          </a:p>
          <a:p>
            <a:pPr lvl="4"/>
            <a:r>
              <a:rPr lang="fr-FR" dirty="0" smtClean="0"/>
              <a:t>Hacheurs 1, 2 ou 4 quadrants selon cahier des charges et réversibilité de la source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812" y="5036038"/>
            <a:ext cx="2317234" cy="136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8666429" y="1410432"/>
            <a:ext cx="9721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>
                <a:solidFill>
                  <a:srgbClr val="0070C0"/>
                </a:solidFill>
              </a:rPr>
              <a:t>Un exemple: la voiture électrique</a:t>
            </a:r>
            <a:endParaRPr lang="fr-FR" sz="1100" b="1" i="1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133019" y="5910486"/>
            <a:ext cx="25309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>
                <a:solidFill>
                  <a:srgbClr val="0070C0"/>
                </a:solidFill>
              </a:rPr>
              <a:t>Structure typique: hacheurs 4 quadrants</a:t>
            </a:r>
            <a:endParaRPr lang="fr-FR" sz="11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9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Régulation de tension</a:t>
            </a:r>
          </a:p>
          <a:p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Astable</a:t>
            </a:r>
          </a:p>
          <a:p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Interrupteur commandé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22575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Les composants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Symboles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Principe de fonctionnement</a:t>
            </a:r>
          </a:p>
          <a:p>
            <a:pPr lvl="1"/>
            <a:r>
              <a:rPr lang="fr-FR" dirty="0" smtClean="0"/>
              <a:t>La tension régulée par le composant est la tension aux bornes de </a:t>
            </a:r>
            <a:r>
              <a:rPr lang="fr-FR" i="1" dirty="0" smtClean="0">
                <a:solidFill>
                  <a:srgbClr val="FF0000"/>
                </a:solidFill>
              </a:rPr>
              <a:t>OUT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et </a:t>
            </a:r>
            <a:r>
              <a:rPr lang="fr-FR" i="1" dirty="0" smtClean="0">
                <a:solidFill>
                  <a:srgbClr val="FF0000"/>
                </a:solidFill>
              </a:rPr>
              <a:t>ADJ</a:t>
            </a:r>
          </a:p>
          <a:p>
            <a:pPr lvl="1"/>
            <a:r>
              <a:rPr lang="fr-FR" dirty="0" smtClean="0"/>
              <a:t>La valeur de cette tension est spécifiée dans la document du composant</a:t>
            </a:r>
          </a:p>
          <a:p>
            <a:pPr lvl="2"/>
            <a:r>
              <a:rPr lang="fr-FR" b="1" dirty="0" smtClean="0">
                <a:solidFill>
                  <a:srgbClr val="0070C0"/>
                </a:solidFill>
              </a:rPr>
              <a:t>LM317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1,25</a:t>
            </a:r>
            <a:r>
              <a:rPr lang="fr-FR" dirty="0" smtClean="0"/>
              <a:t>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Volts</a:t>
            </a:r>
            <a:r>
              <a:rPr lang="fr-FR" dirty="0" smtClean="0"/>
              <a:t>	 	</a:t>
            </a:r>
            <a:r>
              <a:rPr lang="fr-FR" b="1" dirty="0">
                <a:solidFill>
                  <a:srgbClr val="0070C0"/>
                </a:solidFill>
              </a:rPr>
              <a:t>7805</a:t>
            </a:r>
            <a:r>
              <a:rPr lang="fr-FR" dirty="0" smtClean="0"/>
              <a:t>: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5 Volts</a:t>
            </a:r>
            <a:r>
              <a:rPr lang="fr-FR" dirty="0" smtClean="0"/>
              <a:t>	</a:t>
            </a:r>
            <a:r>
              <a:rPr lang="fr-FR" b="1" dirty="0" smtClean="0">
                <a:solidFill>
                  <a:srgbClr val="0070C0"/>
                </a:solidFill>
              </a:rPr>
              <a:t>7905</a:t>
            </a:r>
            <a:r>
              <a:rPr lang="fr-FR" dirty="0" smtClean="0"/>
              <a:t>: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-5Volts</a:t>
            </a:r>
            <a:r>
              <a:rPr lang="fr-FR" dirty="0" smtClean="0"/>
              <a:t>	</a:t>
            </a:r>
            <a:r>
              <a:rPr lang="fr-FR" b="1" dirty="0">
                <a:solidFill>
                  <a:srgbClr val="0070C0"/>
                </a:solidFill>
              </a:rPr>
              <a:t>7815</a:t>
            </a:r>
            <a:r>
              <a:rPr lang="fr-FR" dirty="0" smtClean="0"/>
              <a:t>: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15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Volts</a:t>
            </a:r>
          </a:p>
          <a:p>
            <a:pPr lvl="1"/>
            <a:r>
              <a:rPr lang="fr-FR" dirty="0"/>
              <a:t>Le LM317 nécessite des résistances supplémentaires pour obtenir les tensions </a:t>
            </a:r>
            <a:r>
              <a:rPr lang="fr-FR" dirty="0" smtClean="0"/>
              <a:t>usuelles</a:t>
            </a:r>
          </a:p>
          <a:p>
            <a:pPr lvl="2"/>
            <a:r>
              <a:rPr lang="fr-FR" dirty="0" smtClean="0"/>
              <a:t>Ce n’est pas le cas des familles 78xx par exemple</a:t>
            </a:r>
            <a:endParaRPr lang="fr-FR" dirty="0"/>
          </a:p>
          <a:p>
            <a:pPr lvl="1"/>
            <a:r>
              <a:rPr lang="fr-FR" dirty="0"/>
              <a:t>La tension d’entrée doit être supérieure à la tension de sortie</a:t>
            </a:r>
          </a:p>
          <a:p>
            <a:pPr lvl="2"/>
            <a:r>
              <a:rPr lang="fr-FR" dirty="0" smtClean="0"/>
              <a:t>Notion de tension de déchet</a:t>
            </a:r>
          </a:p>
          <a:p>
            <a:pPr lvl="1"/>
            <a:r>
              <a:rPr lang="fr-FR" dirty="0" smtClean="0"/>
              <a:t>Contraintes sur la puissance dissipée</a:t>
            </a:r>
          </a:p>
          <a:p>
            <a:pPr lvl="2"/>
            <a:r>
              <a:rPr lang="fr-FR" dirty="0" smtClean="0"/>
              <a:t>Prévoir au besoin un ‘radiateur’ pour dissiper les pertes joules</a:t>
            </a:r>
            <a:endParaRPr lang="fr-FR" dirty="0"/>
          </a:p>
          <a:p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348" y="1458393"/>
            <a:ext cx="706533" cy="101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t1.gstatic.com/images?q=tbn:ANd9GcQuRgt-7_3HoHfAhpLsNuLGPY4xts-AHu7wOiq1SJVSAB4eMu1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804" y="1352721"/>
            <a:ext cx="888756" cy="8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592960" y="2255043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70C0"/>
                </a:solidFill>
              </a:rPr>
              <a:t>7805 en TO92</a:t>
            </a:r>
            <a:endParaRPr lang="fr-FR" sz="11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791881" y="1612342"/>
            <a:ext cx="810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70C0"/>
                </a:solidFill>
              </a:rPr>
              <a:t>LM317 en TO220</a:t>
            </a:r>
            <a:endParaRPr lang="fr-FR" sz="1100" b="1" dirty="0">
              <a:solidFill>
                <a:srgbClr val="0070C0"/>
              </a:solidFill>
            </a:endParaRPr>
          </a:p>
        </p:txBody>
      </p:sp>
      <p:sp>
        <p:nvSpPr>
          <p:cNvPr id="8" name="AutoShape 7" descr="data:image/jpeg;base64,/9j/4AAQSkZJRgABAQAAAQABAAD/2wBDAAkGBwgHBgkIBwgKCgkLDRYPDQwMDRsUFRAWIB0iIiAdHx8kKDQsJCYxJx8fLT0tMTU3Ojo6Iys/RD84QzQ5Ojf/2wBDAQoKCg0MDRoPDxo3JR8lNzc3Nzc3Nzc3Nzc3Nzc3Nzc3Nzc3Nzc3Nzc3Nzc3Nzc3Nzc3Nzc3Nzc3Nzc3Nzc3Nzf/wAARCADUANQDASIAAhEBAxEB/8QAHAABAQACAwEBAAAAAAAAAAAAAAEFBwIEBgMI/8QAPBAAAQMCAwUDCQcEAwEAAAAAAQACAwQFBhEhEjFBUWEicYEHExQyUpGh0fAjM0JDYrHBFSTh8RZEwnL/xAAWAQEBAQAAAAAAAAAAAAAAAAAAAQL/xAAXEQEBAQEAAAAAAAAAAAAAAAAAAREx/9oADAMBAAIRAxEAPwDbWGMPUWGbWy328ymNpzc6R2Zc7IDPIZAbhuAHHeVl0RAREQERYfEWIqGw0+3VP25nD7OBh7TvkOqDKyyxwxukme1kbRm5zjkB3ldagudDcfOeg1UU/mjk/wA27PZWlcR4lrLs+Sor5zHTs1bCD2GDu4nqvJ4exvWWbEjbjTE+Z+7fATo+PPcevHPms6uP1Ei6Fku1HfLZDcLfIHwStzHNp4g8iF31pBERBFURBFURAUVRBFURBFURAREQEREBERAREQERYvEV7pbDbZKyqOeWkcYOsjuAH1og6eMMSw4eoNpuy+slBEER5+0eg/wtMXK4vndJWV85c49p8jzqfrkutfcRTV1dNdLpI3KTSNo3nkGjgB/leLul0muEmbzsxD1YwdB16lZ6rnfLu+4SbEebKdp7LeLjzKxbXEHMKuC4KjYHkwxzNhi4iKpc59tnIEzPZPtjqPiv0lTVENVTx1FNI2SGRocx7TmHA8V+Mo3lm4NPeFtnyQY+/psrbNdZP7GR2UUjjpA48M/ZPwTg3yigIIBGoKqqCKIgqKIgqIogqKIgqIogqKIgqKKoCKIgqIiDq3KvprZRS1lZII4Ym5uP8DmV+fMb4zlvVxfKRtMZm2GInNsbevMniveeXKhvM1rgraOVzrbT5+kwsGrSdzzzHDp4rRnnRxUquNY+WqeZJnlzzxK6RBByK7xyOoXwmjz1G9EfBcXBVEAbl96R2xKMzodCuvqFdojd70VvryQY+FZHHYLvN9uwbNLM4+uPYPXkttL8ZUlRJBKySN5Y9hBa4HIg81+kPJdjpmJqAUVc8C6QN7Wf5zfaHXmko94iqiqKiiqAoiqCKqIgKqKoCKKoCIiAiiIKiIg4SxsmifFKxr43tLXNcMw4HeCF+cfKlgWTC1wNZQsc60VD/szv8y4/gP8AB8OC/SK6l1t1JdrfPQV8LZqadpa9h4j59UH5AY/LuX0IBGiz+PcIVeELwaaXalo5c3UtQR67eR/UOPv4rzrH5aFZV8pY95C+S7rm5rryMA1VR8jquJXJCEVxC3b5DMHzNcMTXBjmM2S2jjIy2s9C/u4DxPJajo6CWKWmnqqdwikAkiEjDsygH4tzBHvX6kwXiGjxFZo5qRrIZIQI5qZunmTloAPZ5dO5B6BFEVRUURBUURBUURBUUVQEREBFFUEREQVERAREQYjFOHqHE1nmttwb2H6skA7UT+Dm9f33L8v4msFdhq8TW24sykZqx4HZlZwc3ofhuX63XlvKBg6lxfZzA7Zjroc3Us5Hqu9k/pPH38FKPzAx2mRVc3NfW4UNTbK2airoXQ1MLiyRjt4Py6pQ01RW1LKWkhknmkOTI42lznHoAoroyM2TpuWZfhq5UVHR19yo5YaWraXQFwy2xz6c+oOaz2IvJ/ecNW+iuVwYx8EhHpAj7RpznoHcDnzGmenf6jBV0o7paXYUvsm1Ryu/sqg6mnk4DPlnu78tx0Dt2eekx7hqOw3EshvdDH/Yz5ACRoG73AAjuI3LyuHbjccMXZtZAHskicWVFM4kbYz1a760K7FfZa+x3V8BLoqumdtMezMbWW5zSvaxW6kx7a3XGmcKa/wxhs7BoyY8HHvy3+BQbEsV2pr5a4LhRE+alB0dvaQciD1BXfWmsJ3yXClwkjmZI23yy7FVTEEmnk4uA/fmOoC3FDLHPEyWF7XxvaHNc05hwO4hWI5oiKiIqogqKIgqIiAiIgIiICIiAiiqAiIgIiIPJYy8n9nxbNDUVnnKeqjyBngIDns9k5jI9+8LJYdwpZcNxbNpoY4nkZOmPakd3uOqzaIPjV00FbTS01VE2WCVpa+N4zDgeBWmMW4RjsszqaghDGZ+cp3Eeu07wTxI0+it2rpXW2U11pDT1bSW55tc05OYeYKlg1hhWpp8XUsVmu5fDcaVh9EqmntFo3sdnvy/bkd/SgFfhG9meNuU9OS2phB7M0ZO8d+/Pgu5ifD0+H7jHV0cpY9jhJT1B02iN7XdfrcdPSMkpcdWRtVS7MN2pey5p/C7i0/pOuXL3qK+eJbPS4ntkd+sbWyTOZ9pHl960b2ke0N3w5LCYDxSLNUstNwkIt0rsoJH/kPO9pPBpJ8CeR0mHLxPhi5SMnje2gkfs1MOWsL/AGh9ajuCyuOMMQVELrxbmNkglbtzxs1DuUg9+vv5oNhqrX/k/wAUHbbY7nKXSN0o53H7xvsE+0Bu93DXYC0giIgiqIgiqIgIiICIiAiIgiKogiIqgiIiAiqICiIg6tyoILlRvpalubHceLTwIWqa6kuODb2KuizL2eszXZnj+vd4a7gWPvdqhu1GYZQA8axvy1afkpYPKXajo8WWht7sw2p9nKaIb3Zb2n9Q4cx4LHYLxE21TttNdJnQSnKF7zn5lx/Cf0k+5YqGpr8EX58zYj6I47NXTjPIj2xw4/WemcxZZaW50IvloIlpp27UrWcM97h8cxz8VFdTG2F/6fUCsow5tI52bdkn7B/Tx3Hw5L02B8T/ANXgNDXuAuVOO0eEzfbHXdmPmsRgfELK6D/j17+0c6PKB8n5rOLD+ocOY6hYXE1lrMPXSKpopCwRuMlPO1uvc7nlnkRxCDbaqwmFMQRX+3+cyEdXFk2ohz9R3MdDw93BZtaQRRVAREQEUVQERRBUREBEUQVFEQFVFUEVREBFEQVERBhsSWSO70pyAFQ0EMcfxD2T0WvrDdZ8I3F9NWMcbVM/ZlYR9w7dnl9ZjwW2l5nF+HI7rTPmhjBnDcnty+8b81LFeVxfh9tI5lwtpzo5SHsfEdYzvGR/YrO4dutPiy0Ptl12fTWN7WWXaA0D29eY/grzmD70+0vOH7+WyW6fswyu3Rk/hPIfsdVwxBaKvDtzjqqORzNhxkgmHHmDz6hQdeqjuGEb/HLACHs0OnYmj5HodO4hbSst1przb46ykcdl2jmH1mOG9pHMLBQS0eNrHmQ2Kth9Zu/zb/5afrULxturqvCF6keY3+Yc7Zq6fPfyc0cxw5jRUbeRfCjqoK2liqqWRskMrQ5j27iF91UEREBERAREQEREEVURAVURAVURBUURAVURBUREBERB4zG+GYqyCSrhi2sxnKwaZfqHX65rDYVvLK2N2FsQPzeBlR1Dt7xwGvEf479lrXuOsL9g1dE3ZYDtAj8l3MZcPrkpVYmaKvwnefSIdXxaOafVmjJ3d3XgR3r1l0o6PF9mZcbac59nIA6E5b2O5EfWhWIsdyZiu3utN1IivNM3OOQ/mDn8/fzWFs1fV4QvUjJmPNPJIRUQf+h1HxHgoOzha/vw3cDR1m022yvO3tf9d+ep6DmPHmtptc17Q5pBaRmCDmCF4zFtjgu9CLtay2TbYHv2PzG8x15/MLHYDxG+ikZZrm/7EnZpZXH1T7BPLl7uSo2MiIqgiIgIiICIiCKoiCIqiCIqogIqiAoqiCKoiAiIgLjIxsjHMkaHNcMiDuIXJEGr8Z4aqbfWwV9rk806OQOil4t/ST+3+13oZocZ2pz/ADbYr1SDZnh3bYHEfxy3cl7yqp4qqnfBOwPjeMiCtY3+012HbtHcLa4iePWN3CZvFruv13RXLCOIJLBXut9eXegyPzJcPuHHj3c+R15rI43w41rH11G0ejv1ka3cwniOh+C+NygpcU2n+tWxmzUsGVVT8WOy1P1vHUL6YIxD5lzbFdjnE7sU0km7X8t38e7kg7+BsTuqz/SLpJ/exj7GVx+/YP8A0PiNea9otXYvw9LaauOronPbBt7UT2nWN2/Lv00K9dg3ErL5SGKctbXwtHnWDTbHB4HLmOB8Eg9GiIqgiIgIiIIqiIIiqICKKoIqiICIiAiIgIiICIiAurcaGG4Ur6edubTuPFp5hdpEGo65twwZffToAXM/7EefZmZz/wA8PeuziS20dwoY73aTtUMx+0aBrC7kQN2vu9y2Fe7VDdqN0MgAeMzG/L1T8lrOCqqcH3WVs9OXW6U7FZTcBw2mj6+WVeowlfIr3Rvst5yfUhhDXP3zNHH/AOh/nmvK363V+F7zHVUby1zHF8MuWjxxB/YjxX3v1q9DkguNqqCaSXKSkqI97TvyJ5r1NnuFJjOyyUdbsMrYh9oG8Dwe3p08FRl8MX+mxDbG1dP2JB2ZoSdY38vkVmFpgC4YJxG6ojGTcw2aInJkrCdDny5HgfFbbtVxprrQx1lG/aikHHe08QRwIRHcREVBERAREQEREBFFUBERAREQEREBERAREQEREBYXEtjjvFKdlrRUNaQxx/EPZKzSINQ2qtOH55bPeGOfZql2y4O9anfz+v8AfC5Utbhm8sq6OUHZHnIpRq2Zh7t4I3jxXu8YYcZdaZ88MYdOG9pmX3g+a8RZq6MNOG73IW0zjnRVTxrA7kemuX+9Mq9hNHQ45sAmhDY6uMZZOOsb8tWnm08/FeHsF5qsF3SSCsZIaMv2Z4ssy3qOo+I8FyjrK/B18fI+I9jszxfhlZvzHxyPPxWwBbrDi2Klu3mxOwjMa5bWX4XjmCqM9TTxVVPFUQO24pWB7HcwRmCvquLGtY0NYA1oGQAGQAXJVBERAREQEREBERAREQEREBERAREQEREBERAREQF4jHmF21kElbSt1A2pGAcR+Ifz/te3UQazwqG4oidZr9TSvkoWAx1kT8jsHcxx+tx5a7GoqSnoKWKlpImxQRN2WMaNAFaelp6YOFPBHEHHadsMDczzOS+ygiKoqCIiAiIgKIiCoiICIiAiIgIiICIiAiIgIiICIiAiIgIiICIiAiIg/9k="/>
          <p:cNvSpPr>
            <a:spLocks noChangeAspect="1" noChangeArrowheads="1"/>
          </p:cNvSpPr>
          <p:nvPr/>
        </p:nvSpPr>
        <p:spPr bwMode="auto">
          <a:xfrm>
            <a:off x="63500" y="-976313"/>
            <a:ext cx="20193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51" y="1394969"/>
            <a:ext cx="865634" cy="86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http://t2.gstatic.com/images?q=tbn:ANd9GcTlTKUNW1r3iIWDhcWpBzKrvOqxIaCKVTHRDqDPZcUejLVk4FW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37" y="1394969"/>
            <a:ext cx="721366" cy="72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5673080" y="2255043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70C0"/>
                </a:solidFill>
              </a:rPr>
              <a:t>7805 en SOT23</a:t>
            </a:r>
            <a:endParaRPr lang="fr-FR" sz="1100" b="1" dirty="0">
              <a:solidFill>
                <a:srgbClr val="0070C0"/>
              </a:solidFill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612" y="1333596"/>
            <a:ext cx="927007" cy="92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755764" y="2260603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70C0"/>
                </a:solidFill>
              </a:rPr>
              <a:t>7815 en D</a:t>
            </a:r>
            <a:r>
              <a:rPr lang="fr-FR" sz="1100" b="1" baseline="30000" dirty="0" smtClean="0">
                <a:solidFill>
                  <a:srgbClr val="0070C0"/>
                </a:solidFill>
              </a:rPr>
              <a:t>2</a:t>
            </a:r>
            <a:r>
              <a:rPr lang="fr-FR" sz="1100" b="1" dirty="0" smtClean="0">
                <a:solidFill>
                  <a:srgbClr val="0070C0"/>
                </a:solidFill>
              </a:rPr>
              <a:t>PACK</a:t>
            </a:r>
          </a:p>
          <a:p>
            <a:endParaRPr lang="fr-FR" sz="1100" b="1" dirty="0">
              <a:solidFill>
                <a:srgbClr val="0070C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907892" y="1268760"/>
            <a:ext cx="1581612" cy="13321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188804" y="2255043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70C0"/>
                </a:solidFill>
              </a:rPr>
              <a:t>7805 en TO66</a:t>
            </a:r>
            <a:endParaRPr lang="fr-FR" sz="1100" b="1" dirty="0">
              <a:solidFill>
                <a:srgbClr val="0070C0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66" y="2887642"/>
            <a:ext cx="1310439" cy="66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2846589"/>
            <a:ext cx="1555757" cy="64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11" y="2847262"/>
            <a:ext cx="1722463" cy="63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Régulateurs de tension linéaires</a:t>
            </a:r>
            <a:endParaRPr lang="fr-FR" dirty="0"/>
          </a:p>
        </p:txBody>
      </p:sp>
      <p:pic>
        <p:nvPicPr>
          <p:cNvPr id="27" name="Espace réservé du contenu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14" y="3025694"/>
            <a:ext cx="467275" cy="38939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697389" y="2894352"/>
            <a:ext cx="20026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i="1" dirty="0" smtClean="0"/>
              <a:t>On remarquera que le numéro des broches peut varier selon les symboles. </a:t>
            </a:r>
            <a:r>
              <a:rPr lang="fr-FR" sz="800" i="1" dirty="0" smtClean="0"/>
              <a:t>Attention</a:t>
            </a:r>
            <a:r>
              <a:rPr lang="fr-FR" sz="900" i="1" dirty="0" smtClean="0"/>
              <a:t> au moment du routage!!!!! Il faudra associer ces numéros avec les pastilles dans le bon ordre</a:t>
            </a:r>
            <a:endParaRPr lang="fr-FR" sz="900" i="1" dirty="0"/>
          </a:p>
        </p:txBody>
      </p:sp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60" y="4024326"/>
            <a:ext cx="1286844" cy="65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necteur droit 16"/>
          <p:cNvCxnSpPr>
            <a:stCxn id="29" idx="2"/>
          </p:cNvCxnSpPr>
          <p:nvPr/>
        </p:nvCxnSpPr>
        <p:spPr>
          <a:xfrm>
            <a:off x="8846082" y="4677844"/>
            <a:ext cx="75588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9453268" y="4293095"/>
            <a:ext cx="0" cy="3847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9453268" y="4293095"/>
            <a:ext cx="5307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 err="1" smtClean="0">
                <a:solidFill>
                  <a:srgbClr val="FF0000"/>
                </a:solidFill>
              </a:rPr>
              <a:t>V</a:t>
            </a:r>
            <a:r>
              <a:rPr lang="fr-FR" b="1" i="1" baseline="-25000" dirty="0" err="1" smtClean="0">
                <a:solidFill>
                  <a:srgbClr val="FF0000"/>
                </a:solidFill>
              </a:rPr>
              <a:t>ref</a:t>
            </a:r>
            <a:endParaRPr lang="fr-FR" b="1" i="1" baseline="-25000" dirty="0">
              <a:solidFill>
                <a:srgbClr val="FF0000"/>
              </a:solidFill>
            </a:endParaRPr>
          </a:p>
        </p:txBody>
      </p:sp>
      <p:sp>
        <p:nvSpPr>
          <p:cNvPr id="2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/>
              <a:t/>
            </a:r>
            <a:br>
              <a:rPr lang="en-US"/>
            </a:br>
            <a:r>
              <a: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4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9" y="1809577"/>
            <a:ext cx="2418010" cy="169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LM317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Régulation de tension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Interrupteur commandé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Mise en œuvre minimum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32" y="3861048"/>
            <a:ext cx="4164911" cy="241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 flipV="1">
            <a:off x="2743679" y="2192248"/>
            <a:ext cx="0" cy="5400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79426" y="2382071"/>
            <a:ext cx="141749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i="1" dirty="0" err="1" smtClean="0">
                <a:solidFill>
                  <a:srgbClr val="FF0000"/>
                </a:solidFill>
              </a:rPr>
              <a:t>V</a:t>
            </a:r>
            <a:r>
              <a:rPr lang="fr-FR" sz="1200" b="1" i="1" baseline="-25000" dirty="0" err="1" smtClean="0">
                <a:solidFill>
                  <a:srgbClr val="FF0000"/>
                </a:solidFill>
              </a:rPr>
              <a:t>ref</a:t>
            </a:r>
            <a:r>
              <a:rPr lang="fr-FR" sz="1200" b="1" i="1" baseline="-25000" dirty="0" smtClean="0">
                <a:solidFill>
                  <a:srgbClr val="FF0000"/>
                </a:solidFill>
              </a:rPr>
              <a:t> </a:t>
            </a:r>
            <a:r>
              <a:rPr lang="fr-FR" sz="1200" b="1" i="1" dirty="0" smtClean="0">
                <a:solidFill>
                  <a:srgbClr val="FF0000"/>
                </a:solidFill>
              </a:rPr>
              <a:t>= 1,25 V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44488" y="3645024"/>
            <a:ext cx="2628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</a:rPr>
              <a:t>Résultat de simulation</a:t>
            </a:r>
            <a:endParaRPr lang="fr-FR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208584" y="5337212"/>
            <a:ext cx="141749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FF0000"/>
                </a:solidFill>
              </a:rPr>
              <a:t>V</a:t>
            </a:r>
            <a:r>
              <a:rPr lang="fr-FR" sz="1200" b="1" i="1" baseline="-25000" dirty="0">
                <a:solidFill>
                  <a:srgbClr val="FF0000"/>
                </a:solidFill>
              </a:rPr>
              <a:t>s</a:t>
            </a:r>
            <a:r>
              <a:rPr lang="fr-FR" sz="1200" b="1" i="1" baseline="-25000" dirty="0" smtClean="0">
                <a:solidFill>
                  <a:srgbClr val="FF0000"/>
                </a:solidFill>
              </a:rPr>
              <a:t> </a:t>
            </a:r>
            <a:r>
              <a:rPr lang="fr-FR" sz="1200" b="1" i="1" dirty="0" smtClean="0">
                <a:solidFill>
                  <a:srgbClr val="FF0000"/>
                </a:solidFill>
              </a:rPr>
              <a:t>= 1,9 V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326189" y="4257092"/>
            <a:ext cx="141749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FF0000"/>
                </a:solidFill>
              </a:rPr>
              <a:t>V</a:t>
            </a:r>
            <a:r>
              <a:rPr lang="fr-FR" sz="1200" b="1" i="1" baseline="-25000" dirty="0" smtClean="0">
                <a:solidFill>
                  <a:srgbClr val="FF0000"/>
                </a:solidFill>
              </a:rPr>
              <a:t>e </a:t>
            </a:r>
            <a:r>
              <a:rPr lang="fr-FR" sz="1200" b="1" i="1" dirty="0" smtClean="0">
                <a:solidFill>
                  <a:srgbClr val="FF0000"/>
                </a:solidFill>
              </a:rPr>
              <a:t>= 9 V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pic>
        <p:nvPicPr>
          <p:cNvPr id="20" name="Espace réservé du conten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29" y="1838851"/>
            <a:ext cx="626753" cy="646605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4472559" y="1592796"/>
            <a:ext cx="5232969" cy="4824536"/>
          </a:xfrm>
          <a:prstGeom prst="roundRect">
            <a:avLst>
              <a:gd name="adj" fmla="val 41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567067" y="200559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rgbClr val="FF0000"/>
                </a:solidFill>
              </a:rPr>
              <a:t>Formules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673080" y="1914418"/>
                <a:ext cx="1961114" cy="47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1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sz="11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fr-FR" sz="11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sz="1100" b="0" i="1" smtClean="0">
                              <a:latin typeface="Cambria Math"/>
                            </a:rPr>
                            <m:t>𝑟𝑒𝑓</m:t>
                          </m:r>
                        </m:sub>
                      </m:sSub>
                      <m:d>
                        <m:dPr>
                          <m:ctrlPr>
                            <a:rPr lang="fr-FR" sz="11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fr-FR" sz="11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1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1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sz="11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1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FR" sz="11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fr-FR" sz="1100" b="0" i="1" smtClean="0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fr-FR" sz="1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sz="1100" b="0" i="1" smtClean="0">
                              <a:latin typeface="Cambria Math"/>
                            </a:rPr>
                            <m:t>𝐴𝐷𝐽</m:t>
                          </m:r>
                        </m:sub>
                      </m:sSub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080" y="1914418"/>
                <a:ext cx="1961114" cy="4726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7867117" y="1925806"/>
                <a:ext cx="1349665" cy="47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1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sz="11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fr-FR" sz="11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sz="1100" b="0" i="1" smtClean="0">
                              <a:latin typeface="Cambria Math"/>
                            </a:rPr>
                            <m:t>𝑟𝑒𝑓</m:t>
                          </m:r>
                        </m:sub>
                      </m:sSub>
                      <m:d>
                        <m:dPr>
                          <m:ctrlPr>
                            <a:rPr lang="fr-FR" sz="11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fr-FR" sz="11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1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1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1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117" y="1925806"/>
                <a:ext cx="1349665" cy="4726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/>
          <p:cNvSpPr txBox="1"/>
          <p:nvPr/>
        </p:nvSpPr>
        <p:spPr>
          <a:xfrm>
            <a:off x="6393160" y="2319189"/>
            <a:ext cx="695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exacte</a:t>
            </a:r>
            <a:endParaRPr lang="fr-FR" sz="1100" i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8283532" y="2354651"/>
            <a:ext cx="93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approchée</a:t>
            </a:r>
            <a:endParaRPr lang="fr-FR" sz="1100" i="1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4567067" y="2623811"/>
            <a:ext cx="4886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551037" y="1681807"/>
            <a:ext cx="4199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solidFill>
                  <a:srgbClr val="00B050"/>
                </a:solidFill>
              </a:rPr>
              <a:t>Objectif: </a:t>
            </a:r>
            <a:r>
              <a:rPr lang="fr-FR" sz="1400" b="1" i="1" dirty="0" smtClean="0">
                <a:solidFill>
                  <a:srgbClr val="00B050"/>
                </a:solidFill>
              </a:rPr>
              <a:t>	</a:t>
            </a:r>
            <a:r>
              <a:rPr lang="fr-FR" sz="1400" b="1" i="1" dirty="0" smtClean="0"/>
              <a:t>On veut Vs=xx volts , trouver R4 er R5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729393" y="2550267"/>
            <a:ext cx="0" cy="956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012054" y="2520570"/>
            <a:ext cx="470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I</a:t>
            </a:r>
            <a:r>
              <a:rPr lang="fr-FR" sz="1400" i="1" baseline="-25000" dirty="0" err="1" smtClean="0"/>
              <a:t>adj</a:t>
            </a:r>
            <a:endParaRPr lang="fr-FR" i="1" baseline="-25000" dirty="0"/>
          </a:p>
        </p:txBody>
      </p:sp>
      <p:sp>
        <p:nvSpPr>
          <p:cNvPr id="25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8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LM317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Régulation de tension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Interrupteur commandé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 d’application constructeur</a:t>
            </a:r>
          </a:p>
          <a:p>
            <a:pPr lvl="1"/>
            <a:r>
              <a:rPr lang="fr-FR" dirty="0" smtClean="0"/>
              <a:t>Voir </a:t>
            </a:r>
            <a:r>
              <a:rPr lang="fr-FR" dirty="0" err="1" smtClean="0"/>
              <a:t>datasheet</a:t>
            </a:r>
            <a:endParaRPr lang="fr-FR" dirty="0" smtClean="0"/>
          </a:p>
          <a:p>
            <a:pPr lvl="1"/>
            <a:r>
              <a:rPr lang="fr-FR" dirty="0" smtClean="0"/>
              <a:t>Condensateurs de découplage (C2 et C5)</a:t>
            </a:r>
          </a:p>
          <a:p>
            <a:pPr lvl="1"/>
            <a:r>
              <a:rPr lang="fr-FR" dirty="0" smtClean="0"/>
              <a:t>On </a:t>
            </a:r>
            <a:r>
              <a:rPr lang="fr-FR" dirty="0" smtClean="0"/>
              <a:t>pourrait supprimer les diodes</a:t>
            </a:r>
            <a:endParaRPr lang="fr-FR" dirty="0"/>
          </a:p>
          <a:p>
            <a:r>
              <a:rPr lang="fr-FR" dirty="0" smtClean="0"/>
              <a:t>Limites de fonctionnement</a:t>
            </a:r>
          </a:p>
          <a:p>
            <a:pPr lvl="1"/>
            <a:r>
              <a:rPr lang="fr-FR" dirty="0" smtClean="0"/>
              <a:t>Tension d’entrée minimum</a:t>
            </a:r>
          </a:p>
          <a:p>
            <a:pPr lvl="2"/>
            <a:r>
              <a:rPr lang="fr-FR" dirty="0" smtClean="0"/>
              <a:t>Régulateur </a:t>
            </a:r>
            <a:r>
              <a:rPr lang="fr-FR" dirty="0" err="1" smtClean="0"/>
              <a:t>Low</a:t>
            </a:r>
            <a:r>
              <a:rPr lang="fr-FR" dirty="0" smtClean="0"/>
              <a:t> Dropout</a:t>
            </a:r>
          </a:p>
          <a:p>
            <a:pPr lvl="1"/>
            <a:r>
              <a:rPr lang="fr-FR" dirty="0" smtClean="0"/>
              <a:t>Energie dissipée</a:t>
            </a:r>
          </a:p>
          <a:p>
            <a:pPr lvl="2"/>
            <a:r>
              <a:rPr lang="fr-FR" dirty="0" smtClean="0"/>
              <a:t>Courant </a:t>
            </a:r>
            <a:r>
              <a:rPr lang="fr-FR" dirty="0" err="1" smtClean="0"/>
              <a:t>I</a:t>
            </a:r>
            <a:r>
              <a:rPr lang="fr-FR" sz="1400" baseline="-25000" dirty="0" err="1" smtClean="0"/>
              <a:t>Smax</a:t>
            </a:r>
            <a:r>
              <a:rPr lang="fr-FR" dirty="0" smtClean="0"/>
              <a:t> </a:t>
            </a:r>
          </a:p>
          <a:p>
            <a:pPr lvl="2"/>
            <a:r>
              <a:rPr lang="fr-FR" dirty="0" err="1"/>
              <a:t>P</a:t>
            </a:r>
            <a:r>
              <a:rPr lang="fr-FR" baseline="-25000" dirty="0" err="1"/>
              <a:t>max</a:t>
            </a:r>
            <a:r>
              <a:rPr lang="fr-FR" dirty="0"/>
              <a:t> </a:t>
            </a:r>
            <a:r>
              <a:rPr lang="fr-FR" sz="1200" dirty="0"/>
              <a:t>( prévoir dissipateur thermique)</a:t>
            </a:r>
          </a:p>
          <a:p>
            <a:r>
              <a:rPr lang="fr-FR" dirty="0" smtClean="0"/>
              <a:t>Autres applications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1234971"/>
            <a:ext cx="3348372" cy="163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5155679"/>
            <a:ext cx="13366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1" name="AutoShape 4" descr="data:image/jpeg;base64,/9j/4AAQSkZJRgABAQAAAQABAAD/2wCEAAkGBhIREBUUExQWERURFxUYExMXExYXExcdGhUWFhoYGBcaHCggFxojGRgWHy8iLycrLC8sFR4xNTAqNScrLCkBCQoKBQUFDQUFDSkYEhgpKSkpKSkpKSkpKSkpKSkpKSkpKSkpKSkpKSkpKSkpKSkpKSkpKSkpKSkpKSkpKSkpKf/AABEIAKAA8AMBIgACEQEDEQH/xAAcAAEBAAMBAQEBAAAAAAAAAAAABgQFBwMCAQj/xABQEAACAQMCAwIHCgoHBQkAAAABAgMABBEFEgYhMQcTIkFRYXOU0hQWFzVUVXGBkZMVIzIzNrKztMLRQlN0daGxwSZSY+HwJCVERWJkZXKi/8QAFAEBAAAAAAAAAAAAAAAAAAAAAP/EABQRAQAAAAAAAAAAAAAAAAAAAAD/2gAMAwEAAhEDEQA/AO40pSgUpSgUpSgUpSgUpWl42kZdNu2VijLbzFWUkMCI2III6Gg3VK5lwh2eLcWFvNJe35eaJHbF5IFyy5wB5K2/wVQ/LNR9ekoNrq8Mw1G0lSNpI1juI5Su3wDI0BUkEjl4DdM9KjuHuBbuO7hMgYQwSSyLiTx3KSd8CAc8iqAekJrefBVD8s1H16SnwVQ/LNR9ekoPPQ+GJo4tKDoS1o0wly+dqvHMBkZw2SUHjP8AjW54M0P3NHMTGsLXFxLL3ahQFXISMYXkPARSfOxrVfBVD8s1H16SnwVQ/LNR9ekoLalRPwVQ/LNR9ekrRavw0dP1DTTFd3kguLkpIkty8iEBCeh60HU6UpQKUpQKUpQKUpQKUpQKUpQedxcLGjO5CqilmY9AAMkn6AK87fUI5GKo6sVVGIBzhXyUP0EA4+ivWWIMpVhkMCCD0IIwR9lQ2lcN3NhHAu8zO93GsjoD+YSFoo1fzKqpnxZNBeV8q4IyDkHoR0rnvZs2oLL3d33zIlsjrJLu8JpH3lWJ/ppll8oAFV2mb2kZnjeM4P8AuiI8xzwGJY8upx9VBiHj+wCFzOAocRnKODkruBxtzt2893THjrZw65A7BVkUs0kkQXnnfGCXX6QAf+jULqfZrdXMJWWaHvmuGmeULJ4WUKKcE8ti4Cr+Tgc6pLDhIxajLdd5mOQEpDt/IkcRrK+f/UsSfa1BSV4X19HDG0krrEic2d2CqPpJqNfszkJJ/CuojJJwJ1wP/wA1M9oHZJcyWTGK/urpozvMNxKCjBQc7cAYceLPKg6pperQ3MfeQSpMhONyMGGR4sjofNWu45+LLz+zT/s2rk/ZJ2ZXElmbhr24s0uCGjS3lC7gMjc+QRnPIDzVScWdnMkdhcudTv5AkMrFHmUo21CdrDbzBxg0GboPFnuPTbJTHv32CvEd2C8id0gixjkT3inPmPKrGXiK2RlV5kVnZ0UburoNzqPOBWj4V4fgn03TWlQSNbRQSxHmNrd2OfLr16eYVrtf7OZbhXxKiv3t3NA3heA0oj7s9PFsbP8A9vHQXcE6uqupDK4DKw6EEZBH1V6Vh6RZmG3iiJBMUcaEjoSqBSR5uVec3EFsiys00YW2IE53jEZOCA/kPMfbQYnEfEwsjEZF/Fyd9ufdjaUiaVRjHPcEcfTjrmvuy4ohZ44ZHWO4kRC0OSSrMm/ZuxjdgE45EgZxXlqYsL+3jErRzwySp3RD+C0iklQCDzOQRjzGtVc8GTNqIn3x9z7oiuT+V325LZrfZjG0qchs5z4sUG8m4rtEjMjTKECq5bmQFZmQMcDku5GGfNUjx3epLc6NJGdyveZVsEZG3yHnXtadn9wLe5heSLMlqbWBl39N8zh5MjkcygYGfyTz51g9qel95JpMG94t1yE7yNtsi/iwMq3iPnoOmVoNX490+1nWCe5SOVseCc8s9NxAwmfPitOOzJh/5pqXrI9iuT8d9ksyarBElwZvwizbJZmJlBRQX7wgeFyIwR9FB/RwOa/ahLXssKIqDU9RARVUBbgBRgAcht5DzV6/Bm3zpqXrK+xQW1amHiyze5NstxE04zmION+R1GPKPJ1qePZm3zpqXrK+xXHNL7Jrv8Nm0MuwxYna4VyH7vfydPH3hJ+o0H9NV5yTqpUMwUucKCQCxwTgeU4BOPMajD2Zt86al6yvsV9XXAs0Vswgup7mdJYpoDdS71VoyeQIXkrKzA/VQWUMyuNysGHPmCCORweY8hBH1V91zTUNPntZraGNpj3UdisITvO6dvdR91s+3wSTHgnd4m5VsNHa4muHgl78In4Q7w5lT8q6jNviQYz+LDbcHkM0FPqnEMdvNBE6yFrpmVCsbMoIUt4RHTp/r051+6Fr8d2rtGsiiOR4yHRkOVOCQD1H/RrV8I6Jmzsnm70zRKJD3juz948RR92/JHJjy5Yrf2VisQYL/Td3P0udx/xoMilKUClKUClKUCsXVPzEvo3/AFTWVWLqn5iX0b/qmgnOyf4ls/RfxtWx46P/AHZef2af9m1YHZWuNGsvQg/aSaprm2WRGR1Do4KspGQQRggjyYoJHgbiuzXTLRXurdGW3hDKZ4wwIQDBBbIPKt5777D5ZbesRe1WB8GmlfIbf7sV6L2d6YP/AANt9yn8qDLPF9j8stvWIvarm50lBHcD8I2MjXaI0gM8aKJUuu/HhAkspVnXcRnwV5Y6X3we6Z8htvuU/lUd2s8D2MWmO8NrDE6yQ4ZI1VucqqRkeUGg+rQIGhDXtgE93S3koF0pZCzsyoh5BxhuZIXnVz777D5ZbesRe1WGnZ3pgGPcNty/4Kn/AEr6+D3TPkNt9yn8qDK999h8stvWIvaqP411i2uL/SVimimK3ZJEcqOR4HInaTjnVMezzTPkNt9yn8q+rHgLToJFkitIY3Q5V1jAYHyg0G/rnnaLdRw6ro8srCNFluQzscKMxoBk9BzxXQ64xxbrEmp37adfMulWytlN6BpLnacApKw2ID1+vHPpQdmVgQCDkHmCOhr9qVvyNJ0+GO2BZUkhiTeHlbEkoUnapBc+ESACK89D4umn9xFkjAu2uUkwWDK0W/aAhztyEOQSSDy89BXVC2I/2luD/wCwh/bVdVDWH6S3P9gh/bGguaUpQKUpQKUpQKUpQKUpQKUpQKxdU/MS+jf9U1lVi6p+Yl9G/wCqaCf7Lfiay9Cv+ZqqqV7LDnRrL0I/zNVVApSlAqM7XPiqT0tt+8R1Z1GdrnxVJ6W2/eI6CzFKClApSlArivE2sSa1ftplx3emQxvkd8ubmbB5d0zeCucZGD0PVuldqri3Euotr9+2mlI7FYGyZJ0zdvtJz3K8sAgZ68xzz4qDpEtpBp1hGndy3EdqF2jHeS+CdwckkAbeueQGK1y8X6arDYhLRQ+612xYI78qOWekjd8uR/xOdbG74Q36elkJ5AqBFaRsSPIqkEq+eqtjBHk5VhXvZvBI7yd5IkkkRRiCNhYvC/eCM8gcwr4I5fYKCh0fVUuYVlQMobcNrDDAqxRgQD1DKR9VSdh+ktz/AGCH9saqdB0gWtusQYybS5LkAFi7tIxwOQ8JjyqWsP0luf7BD+2NBc0pSgUpSgUpSgUpSgUpSgUpSgVi6p+Yl9G/6prVcTcRz2rIIrKe93gljEUATBGAdx6n/SpzUOO754ZFXSLwFkcKSYyASpAJA8WTQbXsn+JbP0X8bVW1yvgviS/srCC2fSbt2hXaWBQA+ET0JyORqt4c4tuLmYxyafc2gCk95Ls2csYXkeZOT9lBT0rm0IuHs78B7wXgS5JGZBGCJ5TCIsjAYxhBhOqkeOqK64Xllv7e790PGsMYDwD8lyQev0Z855npQU9Rna58VSeltv3iOrOuV9u/GUVvbLabS8s5jk64VVjlVsk+PJUgDzH6w6oKVEaD2waZcwLI9wls5/KhlcBlOemejDyGtj8JelfLrf70UFNSpn4S9K+XW/3op8JelfLrf70UFNULxiijWdIbABLXY3YGSO5UgZ8mSftrafCZpXy63+8FSuvcUWl5rGkC2njnMclyX2Nu25hAGfpwfsoOoV53E4RGYgkKCSFUsxwM8lHMnzV6Vj6hdGKJ3CNKUUsI0ALvgZ2qCQMmg0HCnGy3ss6d1LH3MrIpaCVFKhUPhFhhXyT4PI4xyrWWLf7TXA8thD/hN/zryj49li3lNHvxvYu/4tMliACcbj4gK0NtxHdrq8l9+C77u5LZYQndrvBVw5bGcY8XWg67SoE9qj5x+CtSz/Zx7VZ+vcRz5tBGy2fuiOeWQ3CA933SRsEkG7wfyzk5yMcqCsllVQSxCgdSSAB9Zr7qFuop9Qa/tmdJoFCqjKpTZLvLGMMGO/amzcT/AEjjxYFxGgUADoBgUH1SlKBSlKBSlKBSlKCf4l47stPdEuZTG0gJUbHbIBwT4IOOdao9sukfKh91L7NWbID1GawdbtFe2mUgYaOQdB40YUEz8M2j/Kh93L7NbTQO0Gwvpe6tpu8kCltux15DAJyygeMVr+yi2Q6NZnaue767Rn8tqsFQDoMUGj0Hi6O7eZFR1MPMZ2nvF3yx7lAOR4cTjBwenlrM0XXo7m3jmGYxLuwjlQ4w/dkEA9d2B9YrB0Xg6O0lkkjlkJlI5NsIVA8sndr4Ocb5XOevQZr5tODEiMYWWQRxfkp4PMmc3B3EjmN20YGOS+OgyOF+J1vkd0XYEYrjvEZuTMvhKpJQ+D0PPnUb25cKQXFkLhgRLA0aI48aySqpVh4xzyPP9Jq/0jSY7aIRR52qWIzzPhMXOT4+bGtD2oaTPc6XNHbrvlzGyruAzskVzgnlnAoMvQOBbKzgWGOFGC9XdFeRj42ZiOZrY/gG2/qIfuk/lWu4O42t9ShMkJIMZCyxsMMjYzg+I+PmDjlWlve1a3e6SzsR7tuJG25U4gjH9JnkwchRknGenWgq/wAA239RD90n8qfgG2/qIfuk/lWcK/aDA/ANt/UQ/dJ/KvSHSIEYMkMasOjLGgI+ggVl0oFfLuFBJIAAJJJwAB1JPir6r4ngV1ZXAZXBDKRkEEYII8YIoIWbtEnu5Gj0m291BDh7uVjHaAjqFPWQ/R/jWjTXuIDqTWQlse8SATkd3J3W0sF27sbs5NdSsrGOGNY4kWNEGFRQAoHmAqKt4f8AaiQ//HLn78D/AEoPyHtDntJFj1a2FoJDhLqNu8tSfIx6xn6f8KouILm2/wCzieEXAmmRIj3ayIjMCVck8lHLr562eoafHPE0UqLJHIMMjDKkfRWNd6FE6QoBsW2eN41XAA7sEKuP93FBgavqVrYKZ1ij3TyIjMndIzMzEZkkYgYyG5k9QfHW9hk3KG6bgD1B6jPUcjWht+D02qJXaYq8T81QLmNpHAA29N0jnnk+eqACg/aUpQKUpQKUpQKUpQKxdU/MS+jf9U1lVi6p+Yl9G/6poJzsn+JbP0X8bVW1Jdk/xLZ+i/jaq2gUpSgVzDtb0jUZWR033FggBubSF+7nYA+Ec4JcY8Xm6eOun1yDtI1O/uJcxd8+lRlVuXtcCV8Z7zDHm6DoSPB6jxUFBwfxBaT2wi0iMQIBmZ2j2iDIPNgfz0pAOBkjlknHI+XCmn6Lp7TXUEwJcRh3dixAfJBQbc4kILchg7eXIVuOA49NaxI0zYImyGxnfu24/G58LdjHX6q1Fv2eXMFu8cMqMZoLSGUySSbsRd4sqxybSY1ZGCqMcstyFB0CGZXUMpDKwBVh0IIyCPNivuvGzh2RooUJtVRtUkquABgEgZA6dK9qBSlKBSlKBUPbfpNL/dyfvFXFQ9t+k0v93J+8UFxSlKBSlKBSlKBSlKBSlKBSlKBWLqn5iX0b/qmsqsXVfzEvo3/VNBOdk/xLZ+i/jaq2pLsn+JbP0X8bVW0ClKUGov7GW4kKP+LtgBuCt+Mnz1UkfkRjoR1bpyHWA7VLu/imhj3Nb6W5jjkltgvfjd4O1skbFyQBjljynlXVqiO2L4rb09r+3Sg3ug8KW1hbGG1j7sEEk8y7NjG5m6k1z7h671SOe0Xu5mhQyRTTNHMC6k2uZXjkYnfv3rnpjcwGAa62KUClKUClKUClKUCoe2/SaX+7k/eKuKh7b9Jpf7uT94oLilKUClKUClKUClKUClKUClKUCsTV4We3lVBlmjkCjOMkoQBnxc8Vl0oOV8IajrVjZw2x0nvBCu0P7rjXPhE5IwcdfLW999Ws/NA9fi9irelBEe+rWfmgevxexT31az80D1+L2Kt6UER76tZ+aB6/F7Fcz7aeK9UeKKG4tfcMMhLYEqy94ykEAuANu3kdv11/QdQvbTEG0lwfHNbj7ZkH+RoNFwHxlrk1jE/uFbocwtw9ysLSAHAO0rz8m7x4qg98Wt/NUXr6exVqiAAAcgOQFfVBEe+LW/mqL19PYp74tb+aovX09irelBEe+LW/mqL19PYp74tb+aovX09irelBEe+LW/mqL19PYp74tb+aovX09irelBDniLXMfFUXr6ezXD9M431U60JvCe6d+5aAjCld/OEr/RUHx+LGa/qiscafEJO97tO8IwZNi78eTdjOKCOPEOuY+K4c+X3cuPs21u+F9Qv5e8922sdrt293snEu7O7dnA8HHg/bW+pQKUpQKUpQKUpQKUpQKUpQKUpQKUpQKUpQYerW8skDpDL3ErDCSlA4Q567ScH/AJ1xHi6/74SWl5ryfi3AkjGnsMMjZxuU+Jh5fFXeqmOKtFvpWU2c1vAMHvBLbiQsc8iD4uVBK8E6tc3s4EetrdCHa8sQsAhZM4I3seWemfPXUa1nDunyw26LO0ckwB7ySOIRq3M4wo6csD6q2dApSlApSlApSlApSlApSlApSlApSlB//9k="/>
          <p:cNvSpPr>
            <a:spLocks noChangeAspect="1" noChangeArrowheads="1"/>
          </p:cNvSpPr>
          <p:nvPr/>
        </p:nvSpPr>
        <p:spPr bwMode="auto">
          <a:xfrm>
            <a:off x="63500" y="-741363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9" y="5107265"/>
            <a:ext cx="1853952" cy="123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http://t2.gstatic.com/images?q=tbn:ANd9GcS_Lm2D_r2u0Wh8xbx5ah9KeefMwWwq4inKTDKAL5QipFffkcFoj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23" y="4846411"/>
            <a:ext cx="1782198" cy="163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t1.gstatic.com/images?q=tbn:ANd9GcQEwCIkR7eqLqg0UDMAokhXl2NPGTvDPRbYpRUm9xov14IytRG0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56" y="4730630"/>
            <a:ext cx="3715524" cy="161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à coins arrondis 17"/>
          <p:cNvSpPr/>
          <p:nvPr/>
        </p:nvSpPr>
        <p:spPr>
          <a:xfrm>
            <a:off x="4268924" y="3022910"/>
            <a:ext cx="5232969" cy="1697674"/>
          </a:xfrm>
          <a:prstGeom prst="roundRect">
            <a:avLst>
              <a:gd name="adj" fmla="val 41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4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Autres régulateurs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Régulation de tension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Interrupteur commandé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 typiques d’applications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8" y="2077658"/>
            <a:ext cx="2520280" cy="100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1520788"/>
            <a:ext cx="2736304" cy="180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dash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124" name="Picture 4" descr="http://t2.gstatic.com/images?q=tbn:ANd9GcRcGaM2B1XmAEtIoqczg3Mx8T-Ja3b0y0jbB5OFVCf_6-ZjcR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338187"/>
            <a:ext cx="3362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0" y="4977172"/>
            <a:ext cx="3667119" cy="141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/>
          <p:nvPr/>
        </p:nvCxnSpPr>
        <p:spPr>
          <a:xfrm>
            <a:off x="344488" y="3326594"/>
            <a:ext cx="9109012" cy="11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44488" y="4869160"/>
            <a:ext cx="9109012" cy="11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4520952" y="1560001"/>
            <a:ext cx="0" cy="4749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12" y="4895268"/>
            <a:ext cx="2768352" cy="157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00" y="3389855"/>
            <a:ext cx="2835335" cy="147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1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gr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309" y="2017507"/>
            <a:ext cx="2581398" cy="180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Échauffement des semi-conducteurs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Origine </a:t>
            </a:r>
            <a:r>
              <a:rPr lang="fr-FR" sz="2000" dirty="0"/>
              <a:t>des pertes </a:t>
            </a:r>
            <a:endParaRPr lang="fr-FR" sz="2000" dirty="0" smtClean="0"/>
          </a:p>
          <a:p>
            <a:pPr lvl="1"/>
            <a:r>
              <a:rPr lang="fr-FR" sz="1400" dirty="0" smtClean="0"/>
              <a:t>Présence </a:t>
            </a:r>
            <a:r>
              <a:rPr lang="fr-FR" sz="1400" dirty="0"/>
              <a:t>simultanée de </a:t>
            </a:r>
            <a:r>
              <a:rPr lang="fr-FR" sz="1400" dirty="0" smtClean="0"/>
              <a:t>tension/courant</a:t>
            </a:r>
          </a:p>
          <a:p>
            <a:pPr lvl="1"/>
            <a:endParaRPr lang="fr-FR" sz="1400" dirty="0"/>
          </a:p>
          <a:p>
            <a:pPr lvl="1"/>
            <a:endParaRPr lang="fr-FR" sz="1400" dirty="0" smtClean="0"/>
          </a:p>
          <a:p>
            <a:pPr lvl="1"/>
            <a:endParaRPr lang="fr-FR" sz="1400" dirty="0"/>
          </a:p>
          <a:p>
            <a:endParaRPr lang="fr-FR" sz="1600" dirty="0" smtClean="0"/>
          </a:p>
          <a:p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r>
              <a:rPr lang="fr-FR" sz="2000" dirty="0"/>
              <a:t>Les principaux modes de transferts de chaleur</a:t>
            </a:r>
          </a:p>
          <a:p>
            <a:pPr lvl="1"/>
            <a:r>
              <a:rPr lang="fr-FR" sz="1400" dirty="0"/>
              <a:t>Conduction</a:t>
            </a:r>
          </a:p>
          <a:p>
            <a:pPr lvl="1"/>
            <a:r>
              <a:rPr lang="fr-FR" sz="1400" dirty="0"/>
              <a:t>Rayonnement</a:t>
            </a:r>
          </a:p>
          <a:p>
            <a:pPr lvl="1"/>
            <a:r>
              <a:rPr lang="fr-FR" sz="1400" dirty="0" smtClean="0"/>
              <a:t>Convection</a:t>
            </a:r>
          </a:p>
          <a:p>
            <a:pPr lvl="1"/>
            <a:endParaRPr lang="fr-FR" sz="1400" dirty="0" smtClean="0"/>
          </a:p>
          <a:p>
            <a:r>
              <a:rPr lang="fr-FR" sz="2000" dirty="0"/>
              <a:t>Refroidissement des semi-conducteurs</a:t>
            </a:r>
          </a:p>
          <a:p>
            <a:pPr lvl="1"/>
            <a:r>
              <a:rPr lang="fr-FR" sz="1400" dirty="0"/>
              <a:t>Dissipateur thermique ( radiateur )</a:t>
            </a:r>
          </a:p>
          <a:p>
            <a:pPr lvl="1"/>
            <a:r>
              <a:rPr lang="fr-FR" sz="1400" dirty="0"/>
              <a:t>Convection forcée</a:t>
            </a:r>
          </a:p>
          <a:p>
            <a:pPr lvl="2"/>
            <a:r>
              <a:rPr lang="fr-FR" sz="1200" dirty="0"/>
              <a:t>Circulation d’air ou de </a:t>
            </a:r>
            <a:r>
              <a:rPr lang="fr-FR" sz="1200" dirty="0" smtClean="0"/>
              <a:t>liquide</a:t>
            </a:r>
          </a:p>
          <a:p>
            <a:pPr lvl="3"/>
            <a:endParaRPr lang="fr-FR" sz="1000" dirty="0"/>
          </a:p>
          <a:p>
            <a:endParaRPr lang="fr-FR" sz="1600" dirty="0" smtClean="0"/>
          </a:p>
          <a:p>
            <a:pPr lvl="2"/>
            <a:endParaRPr lang="fr-FR" sz="1200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09"/>
          <a:stretch>
            <a:fillRect/>
          </a:stretch>
        </p:blipFill>
        <p:spPr>
          <a:xfrm>
            <a:off x="6486988" y="3687326"/>
            <a:ext cx="2082554" cy="1123964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radia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63" y="5257433"/>
            <a:ext cx="1656425" cy="128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648" y="5057511"/>
            <a:ext cx="2325210" cy="148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6" descr="pui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92" y="1506258"/>
            <a:ext cx="40322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10184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2013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2013 v3</Template>
  <TotalTime>2937</TotalTime>
  <Words>1421</Words>
  <Application>Microsoft Office PowerPoint</Application>
  <PresentationFormat>Format A4 (210 x 297 mm)</PresentationFormat>
  <Paragraphs>480</Paragraphs>
  <Slides>23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Modele 2013 v3</vt:lpstr>
      <vt:lpstr>Présentation PowerPoint</vt:lpstr>
      <vt:lpstr>Présentation Fonctions Tests Compte rendu  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PowerPoint</vt:lpstr>
      <vt:lpstr>Présentation PowerPoint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Jb</dc:creator>
  <cp:lastModifiedBy>Admin</cp:lastModifiedBy>
  <cp:revision>65</cp:revision>
  <dcterms:created xsi:type="dcterms:W3CDTF">2012-07-20T12:14:19Z</dcterms:created>
  <dcterms:modified xsi:type="dcterms:W3CDTF">2013-09-17T08:15:54Z</dcterms:modified>
</cp:coreProperties>
</file>