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9" r:id="rId2"/>
    <p:sldId id="329" r:id="rId3"/>
    <p:sldId id="258" r:id="rId4"/>
    <p:sldId id="318" r:id="rId5"/>
    <p:sldId id="263" r:id="rId6"/>
    <p:sldId id="319" r:id="rId7"/>
    <p:sldId id="320" r:id="rId8"/>
    <p:sldId id="322" r:id="rId9"/>
    <p:sldId id="262" r:id="rId10"/>
    <p:sldId id="323" r:id="rId11"/>
    <p:sldId id="327" r:id="rId12"/>
    <p:sldId id="330" r:id="rId13"/>
    <p:sldId id="328" r:id="rId14"/>
    <p:sldId id="325" r:id="rId15"/>
  </p:sldIdLst>
  <p:sldSz cx="9906000" cy="6858000" type="A4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6092"/>
    <a:srgbClr val="3760BA"/>
    <a:srgbClr val="00339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3" autoAdjust="0"/>
    <p:restoredTop sz="94704" autoAdjust="0"/>
  </p:normalViewPr>
  <p:slideViewPr>
    <p:cSldViewPr>
      <p:cViewPr varScale="1">
        <p:scale>
          <a:sx n="107" d="100"/>
          <a:sy n="107" d="100"/>
        </p:scale>
        <p:origin x="-1710" y="-3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29274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79CC2-9226-435C-A5BF-D7EF1BBC153A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488C1-595F-4A2B-9260-D1883B94A84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4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Commenter les composants de la carte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2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Décomposer blocs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24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Décomposer blocs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59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Compléter modèle et fléchage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73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Compléter modèle et fléchage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73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à coins arrondis 16"/>
          <p:cNvSpPr/>
          <p:nvPr userDrawn="1"/>
        </p:nvSpPr>
        <p:spPr>
          <a:xfrm>
            <a:off x="-123564" y="548680"/>
            <a:ext cx="9937104" cy="6140042"/>
          </a:xfrm>
          <a:prstGeom prst="roundRect">
            <a:avLst>
              <a:gd name="adj" fmla="val 5995"/>
            </a:avLst>
          </a:prstGeom>
          <a:blipFill dpi="0" rotWithShape="1">
            <a:blip r:embed="rId2">
              <a:alphaModFix amt="9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448300" y="6553200"/>
            <a:ext cx="44577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553200"/>
            <a:ext cx="54483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381000"/>
          </a:xfrm>
          <a:solidFill>
            <a:schemeClr val="tx1"/>
          </a:solidFill>
          <a:ln>
            <a:noFill/>
          </a:ln>
        </p:spPr>
        <p:txBody>
          <a:bodyPr anchor="t" anchorCtr="0">
            <a:noAutofit/>
          </a:bodyPr>
          <a:lstStyle>
            <a:lvl1pPr algn="r">
              <a:tabLst>
                <a:tab pos="4572000" algn="l"/>
              </a:tabLst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981200" y="2057400"/>
            <a:ext cx="5715000" cy="2057400"/>
          </a:xfrm>
        </p:spPr>
        <p:txBody>
          <a:bodyPr/>
          <a:lstStyle>
            <a:lvl1pPr>
              <a:buClr>
                <a:schemeClr val="tx2"/>
              </a:buClr>
              <a:buSzPct val="79000"/>
              <a:buFontTx/>
              <a:buNone/>
              <a:defRPr sz="2400"/>
            </a:lvl1pPr>
            <a:lvl2pPr>
              <a:buSzPct val="110000"/>
              <a:buFont typeface="Wingdings" pitchFamily="2" charset="2"/>
              <a:buNone/>
              <a:defRPr sz="2000"/>
            </a:lvl2pPr>
            <a:lvl3pPr>
              <a:buSzPct val="80000"/>
              <a:buFont typeface="Courier New" pitchFamily="49" charset="0"/>
              <a:buNone/>
              <a:defRPr sz="20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fr-FR" dirty="0" smtClean="0"/>
              <a:t>Modifiez les styles </a:t>
            </a:r>
            <a:r>
              <a:rPr lang="fr-FR" dirty="0" err="1" smtClean="0"/>
              <a:t>Thdu</a:t>
            </a:r>
            <a:r>
              <a:rPr lang="fr-FR" dirty="0" smtClean="0"/>
              <a:t> texte du masque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47650" y="6519446"/>
            <a:ext cx="239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ER/EN1-</a:t>
            </a:r>
            <a:r>
              <a:rPr lang="fr-FR" sz="1600" baseline="0" dirty="0" smtClean="0">
                <a:solidFill>
                  <a:schemeClr val="bg1"/>
                </a:solidFill>
              </a:rPr>
              <a:t> IUT GEII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5486400" y="6581001"/>
            <a:ext cx="189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Juan Bravo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8150" y="6553200"/>
            <a:ext cx="577850" cy="304800"/>
          </a:xfrm>
          <a:ln>
            <a:noFill/>
          </a:ln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Image 8" descr="iu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86800" y="5882641"/>
            <a:ext cx="1219200" cy="975359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8610600" y="0"/>
            <a:ext cx="12954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4" hasCustomPrompt="1"/>
          </p:nvPr>
        </p:nvSpPr>
        <p:spPr>
          <a:xfrm>
            <a:off x="0" y="685800"/>
            <a:ext cx="8763000" cy="457200"/>
          </a:xfrm>
          <a:gradFill flip="none" rotWithShape="1">
            <a:gsLst>
              <a:gs pos="1300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reezing" dir="t">
              <a:rot lat="0" lon="0" rev="2400000"/>
            </a:lightRig>
          </a:scene3d>
          <a:sp3d prstMaterial="softEdge"/>
        </p:spPr>
        <p:txBody>
          <a:bodyPr>
            <a:noAutofit/>
          </a:bodyPr>
          <a:lstStyle>
            <a:lvl1pPr marL="342900" indent="-173038">
              <a:buFontTx/>
              <a:buNone/>
              <a:defRPr sz="2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0" y="0"/>
            <a:ext cx="3810000" cy="6858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marL="342900" indent="-223838" algn="l">
              <a:spcBef>
                <a:spcPts val="0"/>
              </a:spcBef>
              <a:buFontTx/>
              <a:buNone/>
              <a:defRPr sz="1400" b="1" i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Texte1</a:t>
            </a:r>
          </a:p>
          <a:p>
            <a:pPr lvl="0"/>
            <a:endParaRPr lang="fr-FR" dirty="0" smtClean="0"/>
          </a:p>
        </p:txBody>
      </p:sp>
      <p:sp>
        <p:nvSpPr>
          <p:cNvPr id="16" name="Rectangle 15"/>
          <p:cNvSpPr/>
          <p:nvPr userDrawn="1"/>
        </p:nvSpPr>
        <p:spPr>
          <a:xfrm>
            <a:off x="4953000" y="6553200"/>
            <a:ext cx="4953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553200"/>
            <a:ext cx="4953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685800"/>
          </a:xfrm>
          <a:solidFill>
            <a:schemeClr val="tx1"/>
          </a:solidFill>
          <a:ln>
            <a:noFill/>
          </a:ln>
        </p:spPr>
        <p:txBody>
          <a:bodyPr rIns="288000" anchor="t" anchorCtr="0">
            <a:noAutofit/>
          </a:bodyPr>
          <a:lstStyle>
            <a:lvl1pPr marL="176213" indent="1588" algn="r"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5029200"/>
          </a:xfrm>
        </p:spPr>
        <p:txBody>
          <a:bodyPr/>
          <a:lstStyle>
            <a:lvl1pPr marL="342900" indent="-342900">
              <a:buClr>
                <a:schemeClr val="tx2"/>
              </a:buClr>
              <a:buSzPct val="79000"/>
              <a:buFontTx/>
              <a:buBlip>
                <a:blip r:embed="rId2"/>
              </a:buBlip>
              <a:defRPr sz="2200"/>
            </a:lvl1pPr>
            <a:lvl2pPr marL="742950" indent="-285750">
              <a:buClr>
                <a:schemeClr val="accent5"/>
              </a:buClr>
              <a:buSzPct val="110000"/>
              <a:buFont typeface="Wingdings" pitchFamily="2" charset="2"/>
              <a:buChar char="§"/>
              <a:defRPr sz="1800"/>
            </a:lvl2pPr>
            <a:lvl3pPr>
              <a:buClr>
                <a:schemeClr val="tx2"/>
              </a:buClr>
              <a:buSzPct val="80000"/>
              <a:buFont typeface="Courier New" pitchFamily="49" charset="0"/>
              <a:buChar char="o"/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47650" y="6519446"/>
            <a:ext cx="239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ER/EN1-</a:t>
            </a:r>
            <a:r>
              <a:rPr lang="fr-FR" sz="1600" baseline="0" dirty="0" smtClean="0">
                <a:solidFill>
                  <a:schemeClr val="bg1"/>
                </a:solidFill>
              </a:rPr>
              <a:t> IUT GEII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5238752" y="6581001"/>
            <a:ext cx="189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Juan Bravo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8150" y="6553200"/>
            <a:ext cx="577850" cy="304800"/>
          </a:xfrm>
          <a:ln>
            <a:noFill/>
          </a:ln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Image 8" descr="iu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152400"/>
            <a:ext cx="1143000" cy="990601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8.jp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964667" y="2348880"/>
            <a:ext cx="6708815" cy="3004356"/>
          </a:xfrm>
        </p:spPr>
        <p:txBody>
          <a:bodyPr>
            <a:noAutofit/>
          </a:bodyPr>
          <a:lstStyle/>
          <a:p>
            <a:pPr algn="ctr"/>
            <a:r>
              <a:rPr lang="fr-FR" sz="3200" dirty="0" smtClean="0">
                <a:latin typeface="Adobe Garamond Pro Bold" pitchFamily="18" charset="0"/>
              </a:rPr>
              <a:t>Thème2</a:t>
            </a:r>
          </a:p>
          <a:p>
            <a:pPr algn="ctr"/>
            <a:r>
              <a:rPr lang="fr-FR" sz="2800" i="1" dirty="0" smtClean="0">
                <a:latin typeface="Adobe Garamond Pro Bold" pitchFamily="18" charset="0"/>
              </a:rPr>
              <a:t>Récepteur </a:t>
            </a:r>
            <a:r>
              <a:rPr lang="fr-FR" sz="2800" i="1" dirty="0" err="1" smtClean="0">
                <a:latin typeface="Adobe Garamond Pro Bold" pitchFamily="18" charset="0"/>
              </a:rPr>
              <a:t>deTélécommande</a:t>
            </a:r>
            <a:r>
              <a:rPr lang="fr-FR" sz="2800" i="1" dirty="0" smtClean="0">
                <a:latin typeface="Adobe Garamond Pro Bold" pitchFamily="18" charset="0"/>
              </a:rPr>
              <a:t> à Ultrason</a:t>
            </a:r>
          </a:p>
          <a:p>
            <a:pPr algn="ctr"/>
            <a:r>
              <a:rPr lang="fr-FR" dirty="0">
                <a:latin typeface="Andalus" pitchFamily="18" charset="-78"/>
                <a:cs typeface="Andalus" pitchFamily="18" charset="-78"/>
              </a:rPr>
              <a:t>Fonction 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Alimenter</a:t>
            </a:r>
          </a:p>
          <a:p>
            <a:pPr algn="ctr"/>
            <a:r>
              <a:rPr lang="fr-FR" dirty="0" smtClean="0">
                <a:latin typeface="Andalus" pitchFamily="18" charset="-78"/>
                <a:cs typeface="Andalus" pitchFamily="18" charset="-78"/>
              </a:rPr>
              <a:t>Fonction Amplifier</a:t>
            </a:r>
            <a:endParaRPr lang="fr-FR" dirty="0" smtClean="0">
              <a:latin typeface="Adobe Garamond Pro Bold" pitchFamily="18" charset="0"/>
            </a:endParaRPr>
          </a:p>
          <a:p>
            <a:pPr algn="ctr"/>
            <a:r>
              <a:rPr lang="fr-FR" dirty="0" smtClean="0">
                <a:latin typeface="Andalus" pitchFamily="18" charset="-78"/>
                <a:cs typeface="Andalus" pitchFamily="18" charset="-78"/>
              </a:rPr>
              <a:t>Fonction Filtrer</a:t>
            </a:r>
          </a:p>
          <a:p>
            <a:pPr algn="ctr"/>
            <a:r>
              <a:rPr lang="fr-FR" dirty="0">
                <a:latin typeface="Andalus" pitchFamily="18" charset="-78"/>
                <a:cs typeface="Andalus" pitchFamily="18" charset="-78"/>
              </a:rPr>
              <a:t>Fonction C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omparer</a:t>
            </a:r>
            <a:endParaRPr lang="fr-FR" dirty="0">
              <a:latin typeface="Andalus" pitchFamily="18" charset="-78"/>
              <a:cs typeface="Andalus" pitchFamily="18" charset="-78"/>
            </a:endParaRPr>
          </a:p>
          <a:p>
            <a:pPr algn="ctr"/>
            <a:endParaRPr lang="fr-FR" sz="3200" dirty="0" smtClean="0">
              <a:latin typeface="Adobe Garamond Pro Bold" pitchFamily="18" charset="0"/>
            </a:endParaRPr>
          </a:p>
          <a:p>
            <a:pPr algn="ctr"/>
            <a:endParaRPr lang="en-US" sz="3200" dirty="0">
              <a:latin typeface="Adobe Garamond Pro Bold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Structure carte réceptrice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Carte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Arduino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64" y="4221088"/>
            <a:ext cx="2507989" cy="226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1208757"/>
            <a:ext cx="9318599" cy="302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591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823" y="1224896"/>
            <a:ext cx="3494359" cy="168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La diode </a:t>
            </a:r>
            <a:r>
              <a:rPr lang="fr-FR" dirty="0" err="1"/>
              <a:t>zéner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Carte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Arduino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0" y="1380711"/>
            <a:ext cx="9372600" cy="5029200"/>
          </a:xfrm>
        </p:spPr>
        <p:txBody>
          <a:bodyPr/>
          <a:lstStyle/>
          <a:p>
            <a:r>
              <a:rPr lang="fr-FR" dirty="0" smtClean="0"/>
              <a:t>Symbole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/>
              <a:t>Caractéristique </a:t>
            </a:r>
            <a:r>
              <a:rPr lang="fr-FR" dirty="0" smtClean="0"/>
              <a:t>tension/courant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12" descr="http://t3.gstatic.com/images?q=tbn:ANd9GcSNJg2VcSHQMFuscXxF4luvb8pgcOmA8VyIVR9jMQqpeUM-qz2wf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1389239"/>
            <a:ext cx="995645" cy="99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700972" y="154047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composants</a:t>
            </a:r>
            <a:endParaRPr lang="fr-FR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489969" y="3329821"/>
            <a:ext cx="3224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7030A0"/>
                </a:solidFill>
              </a:rPr>
              <a:t>Se comporte comme une diode en polarisation directe</a:t>
            </a:r>
            <a:endParaRPr lang="fr-FR" sz="1600" b="1" dirty="0">
              <a:solidFill>
                <a:srgbClr val="7030A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32709" y="4640542"/>
            <a:ext cx="21850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7030A0"/>
                </a:solidFill>
              </a:rPr>
              <a:t>Se comporte comme une source de tension en polarisation </a:t>
            </a:r>
            <a:r>
              <a:rPr lang="fr-FR" sz="1600" b="1" dirty="0" smtClean="0">
                <a:solidFill>
                  <a:srgbClr val="FF0000"/>
                </a:solidFill>
              </a:rPr>
              <a:t>inverse</a:t>
            </a:r>
            <a:endParaRPr lang="fr-FR" sz="1600" b="1" dirty="0">
              <a:solidFill>
                <a:srgbClr val="FF0000"/>
              </a:solidFill>
            </a:endParaRPr>
          </a:p>
          <a:p>
            <a:endParaRPr lang="fr-FR" sz="1600" b="1" dirty="0">
              <a:solidFill>
                <a:srgbClr val="7030A0"/>
              </a:solidFill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2555367" y="3083881"/>
            <a:ext cx="3935279" cy="3137124"/>
            <a:chOff x="2092418" y="3155245"/>
            <a:chExt cx="3935279" cy="3137124"/>
          </a:xfrm>
        </p:grpSpPr>
        <p:pic>
          <p:nvPicPr>
            <p:cNvPr id="24583" name="Picture 7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092418" y="3155245"/>
              <a:ext cx="3935279" cy="3137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ZoneTexte 25"/>
            <p:cNvSpPr txBox="1"/>
            <p:nvPr/>
          </p:nvSpPr>
          <p:spPr>
            <a:xfrm>
              <a:off x="2547890" y="3871369"/>
              <a:ext cx="46805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V</a:t>
              </a:r>
              <a:r>
                <a:rPr lang="fr-FR" baseline="-25000" dirty="0" smtClean="0"/>
                <a:t>z0</a:t>
              </a:r>
              <a:endParaRPr lang="fr-FR" baseline="-25000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5045107" y="5817833"/>
              <a:ext cx="4320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I</a:t>
              </a:r>
              <a:r>
                <a:rPr lang="fr-FR" baseline="-25000" dirty="0" err="1" smtClean="0"/>
                <a:t>z</a:t>
              </a:r>
              <a:endParaRPr lang="fr-FR" baseline="-25000" dirty="0"/>
            </a:p>
          </p:txBody>
        </p:sp>
      </p:grpSp>
      <p:sp>
        <p:nvSpPr>
          <p:cNvPr id="43" name="ZoneTexte 42"/>
          <p:cNvSpPr txBox="1"/>
          <p:nvPr/>
        </p:nvSpPr>
        <p:spPr>
          <a:xfrm>
            <a:off x="5607810" y="4392368"/>
            <a:ext cx="4495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V</a:t>
            </a:r>
            <a:r>
              <a:rPr lang="fr-FR" baseline="-25000" dirty="0" smtClean="0"/>
              <a:t>F</a:t>
            </a:r>
            <a:endParaRPr lang="fr-FR" baseline="-25000" dirty="0"/>
          </a:p>
        </p:txBody>
      </p:sp>
      <p:grpSp>
        <p:nvGrpSpPr>
          <p:cNvPr id="23" name="Groupe 22"/>
          <p:cNvGrpSpPr/>
          <p:nvPr/>
        </p:nvGrpSpPr>
        <p:grpSpPr>
          <a:xfrm>
            <a:off x="7078899" y="5357446"/>
            <a:ext cx="1048014" cy="1122792"/>
            <a:chOff x="6789700" y="4833954"/>
            <a:chExt cx="1330171" cy="1293552"/>
          </a:xfrm>
        </p:grpSpPr>
        <p:pic>
          <p:nvPicPr>
            <p:cNvPr id="36" name="Picture 12" descr="http://t3.gstatic.com/images?q=tbn:ANd9GcSNJg2VcSHQMFuscXxF4luvb8pgcOmA8VyIVR9jMQqpeUM-qz2wf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789700" y="4833954"/>
              <a:ext cx="995645" cy="995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7" name="Connecteur droit avec flèche 36"/>
            <p:cNvCxnSpPr/>
            <p:nvPr/>
          </p:nvCxnSpPr>
          <p:spPr>
            <a:xfrm>
              <a:off x="6789700" y="5748059"/>
              <a:ext cx="99564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ZoneTexte 43"/>
            <p:cNvSpPr txBox="1"/>
            <p:nvPr/>
          </p:nvSpPr>
          <p:spPr>
            <a:xfrm>
              <a:off x="7101766" y="5758174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V</a:t>
              </a:r>
              <a:r>
                <a:rPr lang="fr-FR" baseline="-25000" dirty="0" err="1"/>
                <a:t>z</a:t>
              </a:r>
              <a:endParaRPr lang="fr-FR" baseline="-25000" dirty="0"/>
            </a:p>
          </p:txBody>
        </p:sp>
        <p:cxnSp>
          <p:nvCxnSpPr>
            <p:cNvPr id="45" name="Connecteur droit avec flèche 44"/>
            <p:cNvCxnSpPr/>
            <p:nvPr/>
          </p:nvCxnSpPr>
          <p:spPr>
            <a:xfrm flipH="1">
              <a:off x="7461806" y="5331776"/>
              <a:ext cx="17530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ZoneTexte 47"/>
            <p:cNvSpPr txBox="1"/>
            <p:nvPr/>
          </p:nvSpPr>
          <p:spPr>
            <a:xfrm>
              <a:off x="7399791" y="4833954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I</a:t>
              </a:r>
              <a:r>
                <a:rPr lang="fr-FR" baseline="-25000" dirty="0" err="1"/>
                <a:t>z</a:t>
              </a:r>
              <a:endParaRPr lang="fr-FR" baseline="-25000" dirty="0"/>
            </a:p>
          </p:txBody>
        </p:sp>
      </p:grpSp>
      <p:sp>
        <p:nvSpPr>
          <p:cNvPr id="29" name="ZoneTexte 28"/>
          <p:cNvSpPr txBox="1"/>
          <p:nvPr/>
        </p:nvSpPr>
        <p:spPr>
          <a:xfrm>
            <a:off x="3478891" y="3064866"/>
            <a:ext cx="15070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7030A0"/>
                </a:solidFill>
              </a:rPr>
              <a:t>Se comporte comme un interrupteur ouvert</a:t>
            </a:r>
            <a:endParaRPr lang="fr-FR" sz="1600" b="1" dirty="0">
              <a:solidFill>
                <a:srgbClr val="FF0000"/>
              </a:solidFill>
            </a:endParaRPr>
          </a:p>
          <a:p>
            <a:endParaRPr lang="fr-FR" sz="1600" b="1" dirty="0">
              <a:solidFill>
                <a:srgbClr val="7030A0"/>
              </a:solidFill>
            </a:endParaRPr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4239268" y="3918430"/>
            <a:ext cx="105131" cy="284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321" y="4736519"/>
            <a:ext cx="460905" cy="475504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7559577" y="4652443"/>
            <a:ext cx="246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Le fléchage en convention </a:t>
            </a:r>
            <a:r>
              <a:rPr lang="fr-FR" sz="1400" b="1" dirty="0" err="1" smtClean="0">
                <a:solidFill>
                  <a:srgbClr val="FF0000"/>
                </a:solidFill>
              </a:rPr>
              <a:t>zéner</a:t>
            </a:r>
            <a:r>
              <a:rPr lang="fr-FR" sz="1400" b="1" dirty="0" smtClean="0">
                <a:solidFill>
                  <a:srgbClr val="FF0000"/>
                </a:solidFill>
              </a:rPr>
              <a:t> est souvent utilisé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34200" y="4652443"/>
            <a:ext cx="2971800" cy="18898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8675914" y="5246914"/>
            <a:ext cx="10886" cy="1111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8518927" y="6179818"/>
            <a:ext cx="1219201" cy="14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12" descr="http://t3.gstatic.com/images?q=tbn:ANd9GcSNJg2VcSHQMFuscXxF4luvb8pgcOmA8VyIVR9jMQqpeUM-qz2wf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28351" y="4869617"/>
            <a:ext cx="995645" cy="99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Connecteur droit avec flèche 40"/>
          <p:cNvCxnSpPr/>
          <p:nvPr/>
        </p:nvCxnSpPr>
        <p:spPr>
          <a:xfrm>
            <a:off x="3582801" y="5367439"/>
            <a:ext cx="144016" cy="117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H="1">
            <a:off x="3438785" y="4921236"/>
            <a:ext cx="77408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3690813" y="454771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</a:t>
            </a:r>
            <a:r>
              <a:rPr lang="fr-FR" baseline="-25000" dirty="0" smtClean="0"/>
              <a:t>F</a:t>
            </a:r>
            <a:endParaRPr lang="fr-FR" baseline="-25000" dirty="0"/>
          </a:p>
        </p:txBody>
      </p:sp>
      <p:sp>
        <p:nvSpPr>
          <p:cNvPr id="47" name="ZoneTexte 46"/>
          <p:cNvSpPr txBox="1"/>
          <p:nvPr/>
        </p:nvSpPr>
        <p:spPr>
          <a:xfrm>
            <a:off x="3428351" y="537920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</a:t>
            </a:r>
            <a:r>
              <a:rPr lang="fr-FR" baseline="-25000" dirty="0" smtClean="0"/>
              <a:t>F</a:t>
            </a:r>
            <a:endParaRPr lang="fr-FR" baseline="-25000" dirty="0"/>
          </a:p>
        </p:txBody>
      </p:sp>
      <p:sp>
        <p:nvSpPr>
          <p:cNvPr id="49" name="ZoneTexte 48"/>
          <p:cNvSpPr txBox="1"/>
          <p:nvPr/>
        </p:nvSpPr>
        <p:spPr>
          <a:xfrm>
            <a:off x="2192955" y="3933055"/>
            <a:ext cx="4495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endParaRPr lang="fr-FR" baseline="-25000" dirty="0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2000672" y="4652443"/>
            <a:ext cx="663608" cy="291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5832587" y="3730648"/>
            <a:ext cx="523681" cy="1229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996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La diode </a:t>
            </a:r>
            <a:r>
              <a:rPr lang="fr-FR" dirty="0" err="1"/>
              <a:t>zéner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Carte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Arduino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0" y="1380711"/>
            <a:ext cx="9372600" cy="5029200"/>
          </a:xfrm>
        </p:spPr>
        <p:txBody>
          <a:bodyPr/>
          <a:lstStyle/>
          <a:p>
            <a:r>
              <a:rPr lang="fr-FR" dirty="0" smtClean="0"/>
              <a:t>Convention de fléchage « </a:t>
            </a:r>
            <a:r>
              <a:rPr lang="fr-FR" dirty="0" err="1" smtClean="0"/>
              <a:t>zéner</a:t>
            </a:r>
            <a:r>
              <a:rPr lang="fr-FR" dirty="0" smtClean="0"/>
              <a:t> »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Modèles </a:t>
            </a:r>
            <a:r>
              <a:rPr lang="fr-FR" b="1" dirty="0" smtClean="0">
                <a:solidFill>
                  <a:srgbClr val="00B050"/>
                </a:solidFill>
              </a:rPr>
              <a:t>statiques</a:t>
            </a:r>
            <a:r>
              <a:rPr lang="fr-FR" dirty="0" smtClean="0"/>
              <a:t> en </a:t>
            </a:r>
            <a:r>
              <a:rPr lang="fr-FR" b="1" dirty="0" smtClean="0">
                <a:solidFill>
                  <a:srgbClr val="7030A0"/>
                </a:solidFill>
              </a:rPr>
              <a:t>fonctionnement </a:t>
            </a:r>
            <a:r>
              <a:rPr lang="fr-FR" b="1" dirty="0" err="1" smtClean="0">
                <a:solidFill>
                  <a:srgbClr val="7030A0"/>
                </a:solidFill>
              </a:rPr>
              <a:t>zéner</a:t>
            </a:r>
            <a:endParaRPr lang="fr-FR" b="1" dirty="0">
              <a:solidFill>
                <a:srgbClr val="7030A0"/>
              </a:solidFill>
            </a:endParaRPr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23" name="Groupe 22"/>
          <p:cNvGrpSpPr/>
          <p:nvPr/>
        </p:nvGrpSpPr>
        <p:grpSpPr>
          <a:xfrm rot="16200000">
            <a:off x="1213774" y="2420183"/>
            <a:ext cx="1048014" cy="1122792"/>
            <a:chOff x="6789700" y="4833954"/>
            <a:chExt cx="1330171" cy="1293552"/>
          </a:xfrm>
        </p:grpSpPr>
        <p:pic>
          <p:nvPicPr>
            <p:cNvPr id="36" name="Picture 12" descr="http://t3.gstatic.com/images?q=tbn:ANd9GcSNJg2VcSHQMFuscXxF4luvb8pgcOmA8VyIVR9jMQqpeUM-qz2wf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789700" y="4833954"/>
              <a:ext cx="995645" cy="995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7" name="Connecteur droit avec flèche 36"/>
            <p:cNvCxnSpPr/>
            <p:nvPr/>
          </p:nvCxnSpPr>
          <p:spPr>
            <a:xfrm>
              <a:off x="6789700" y="5748059"/>
              <a:ext cx="99564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ZoneTexte 43"/>
            <p:cNvSpPr txBox="1"/>
            <p:nvPr/>
          </p:nvSpPr>
          <p:spPr>
            <a:xfrm>
              <a:off x="7101766" y="5758174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V</a:t>
              </a:r>
              <a:r>
                <a:rPr lang="fr-FR" baseline="-25000" dirty="0" err="1"/>
                <a:t>z</a:t>
              </a:r>
              <a:endParaRPr lang="fr-FR" baseline="-25000" dirty="0"/>
            </a:p>
          </p:txBody>
        </p:sp>
        <p:cxnSp>
          <p:nvCxnSpPr>
            <p:cNvPr id="45" name="Connecteur droit avec flèche 44"/>
            <p:cNvCxnSpPr/>
            <p:nvPr/>
          </p:nvCxnSpPr>
          <p:spPr>
            <a:xfrm flipH="1">
              <a:off x="7461806" y="5331776"/>
              <a:ext cx="17530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ZoneTexte 47"/>
            <p:cNvSpPr txBox="1"/>
            <p:nvPr/>
          </p:nvSpPr>
          <p:spPr>
            <a:xfrm>
              <a:off x="7399791" y="4833954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I</a:t>
              </a:r>
              <a:r>
                <a:rPr lang="fr-FR" baseline="-25000" dirty="0" err="1"/>
                <a:t>z</a:t>
              </a:r>
              <a:endParaRPr lang="fr-FR" baseline="-25000" dirty="0"/>
            </a:p>
          </p:txBody>
        </p:sp>
      </p:grpSp>
      <p:pic>
        <p:nvPicPr>
          <p:cNvPr id="33" name="Imag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21" y="1841329"/>
            <a:ext cx="460905" cy="475504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809192" y="1765043"/>
            <a:ext cx="246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Le fléchage en convention </a:t>
            </a:r>
            <a:r>
              <a:rPr lang="fr-FR" sz="1400" b="1" dirty="0" err="1" smtClean="0">
                <a:solidFill>
                  <a:srgbClr val="FF0000"/>
                </a:solidFill>
              </a:rPr>
              <a:t>zéner</a:t>
            </a:r>
            <a:r>
              <a:rPr lang="fr-FR" sz="1400" b="1" dirty="0" smtClean="0">
                <a:solidFill>
                  <a:srgbClr val="FF0000"/>
                </a:solidFill>
              </a:rPr>
              <a:t> est souvent utilisé</a:t>
            </a:r>
            <a:endParaRPr lang="fr-FR" sz="1400" b="1" dirty="0">
              <a:solidFill>
                <a:srgbClr val="FF0000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4749947" y="1757253"/>
            <a:ext cx="10886" cy="17421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4412940" y="3028008"/>
            <a:ext cx="30963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992560" y="4293095"/>
            <a:ext cx="2462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Modèle 1: le + simple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6573180" y="4324197"/>
            <a:ext cx="2462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Modèle2</a:t>
            </a:r>
            <a:endParaRPr lang="fr-FR" sz="1400" b="1" dirty="0">
              <a:solidFill>
                <a:srgbClr val="FF0000"/>
              </a:solidFill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760834" y="4293095"/>
            <a:ext cx="0" cy="211681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982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Amplificateur opérationnel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Carte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Arduino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9481120" cy="5029200"/>
          </a:xfrm>
        </p:spPr>
        <p:txBody>
          <a:bodyPr>
            <a:normAutofit/>
          </a:bodyPr>
          <a:lstStyle/>
          <a:p>
            <a:r>
              <a:rPr lang="fr-FR" dirty="0" smtClean="0"/>
              <a:t>Symboles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Alimentation</a:t>
            </a:r>
          </a:p>
          <a:p>
            <a:pPr lvl="1"/>
            <a:r>
              <a:rPr lang="fr-FR" dirty="0" smtClean="0"/>
              <a:t>Alimentation double ( montages traditionnels): +Vcc ,0V,-Vcc</a:t>
            </a:r>
          </a:p>
          <a:p>
            <a:pPr lvl="1"/>
            <a:r>
              <a:rPr lang="fr-FR" dirty="0" smtClean="0"/>
              <a:t>Alimentation </a:t>
            </a:r>
            <a:r>
              <a:rPr lang="fr-FR" dirty="0" err="1" smtClean="0"/>
              <a:t>monotension</a:t>
            </a:r>
            <a:r>
              <a:rPr lang="fr-FR" dirty="0" smtClean="0"/>
              <a:t> (single </a:t>
            </a:r>
            <a:r>
              <a:rPr lang="fr-FR" dirty="0" err="1" smtClean="0"/>
              <a:t>supply</a:t>
            </a:r>
            <a:r>
              <a:rPr lang="fr-FR" dirty="0" smtClean="0"/>
              <a:t>): </a:t>
            </a:r>
            <a:r>
              <a:rPr lang="fr-FR" dirty="0"/>
              <a:t>+Vcc ,</a:t>
            </a:r>
            <a:r>
              <a:rPr lang="fr-FR" dirty="0" smtClean="0"/>
              <a:t>0V</a:t>
            </a:r>
          </a:p>
          <a:p>
            <a:pPr lvl="2"/>
            <a:r>
              <a:rPr lang="fr-FR" dirty="0" smtClean="0"/>
              <a:t>Nécessite des adaptations ou des montages spécifiques </a:t>
            </a:r>
            <a:endParaRPr lang="fr-FR" dirty="0"/>
          </a:p>
          <a:p>
            <a:pPr lvl="1"/>
            <a:r>
              <a:rPr lang="fr-FR" dirty="0" smtClean="0">
                <a:cs typeface="Arial" pitchFamily="34" charset="0"/>
              </a:rPr>
              <a:t>Notre solution: récréer une nouvelle référence de tension</a:t>
            </a:r>
            <a:endParaRPr lang="en-US" dirty="0" smtClean="0">
              <a:cs typeface="Arial" pitchFamily="34" charset="0"/>
            </a:endParaRPr>
          </a:p>
          <a:p>
            <a:pPr marL="582613" lvl="1" indent="0">
              <a:buClr>
                <a:schemeClr val="tx1"/>
              </a:buClr>
              <a:buNone/>
            </a:pPr>
            <a:endParaRPr lang="en-US" dirty="0" smtClean="0">
              <a:cs typeface="Arial" pitchFamily="34" charset="0"/>
            </a:endParaRPr>
          </a:p>
          <a:p>
            <a:pPr marL="582613" lvl="1" indent="0">
              <a:buClr>
                <a:schemeClr val="tx1"/>
              </a:buClr>
              <a:buFont typeface="Wingdings" pitchFamily="2" charset="2"/>
              <a:buChar char="ü"/>
            </a:pPr>
            <a:endParaRPr lang="en-US" dirty="0">
              <a:cs typeface="Arial" pitchFamily="34" charset="0"/>
            </a:endParaRPr>
          </a:p>
          <a:p>
            <a:pPr lvl="2"/>
            <a:endParaRPr lang="fr-FR" b="1" dirty="0" smtClean="0"/>
          </a:p>
          <a:p>
            <a:pPr lvl="2"/>
            <a:endParaRPr lang="fr-FR" b="1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878" y="1366420"/>
            <a:ext cx="1634035" cy="137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204" y="1247659"/>
            <a:ext cx="1404156" cy="161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646343"/>
            <a:ext cx="2710145" cy="185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Espace réservé du numéro de diapositive 5"/>
          <p:cNvSpPr txBox="1">
            <a:spLocks/>
          </p:cNvSpPr>
          <p:nvPr/>
        </p:nvSpPr>
        <p:spPr>
          <a:xfrm>
            <a:off x="9328150" y="6553200"/>
            <a:ext cx="577850" cy="304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85A644-3D3D-429D-A9CD-4A8B08FF027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8" y="4726499"/>
            <a:ext cx="1419064" cy="182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895192" y="4509346"/>
            <a:ext cx="278963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/>
            <a:r>
              <a:rPr kumimoji="0" lang="fr-FR" sz="1400" b="1" dirty="0">
                <a:solidFill>
                  <a:srgbClr val="00B050"/>
                </a:solidFill>
              </a:rPr>
              <a:t>Etape 1</a:t>
            </a:r>
          </a:p>
          <a:p>
            <a:pPr lvl="1"/>
            <a:r>
              <a:rPr kumimoji="0" lang="fr-FR" sz="1400" b="1" dirty="0"/>
              <a:t>Scinder l’alimentation </a:t>
            </a:r>
            <a:r>
              <a:rPr kumimoji="0" lang="fr-FR" sz="1400" b="1" dirty="0" smtClean="0"/>
              <a:t>en 2 </a:t>
            </a:r>
            <a:r>
              <a:rPr kumimoji="0" lang="fr-FR" sz="1400" b="1" dirty="0"/>
              <a:t>sources égales</a:t>
            </a:r>
            <a:endParaRPr lang="fr-FR" sz="1400" dirty="0"/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1496616" y="5796339"/>
            <a:ext cx="37414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972454" y="5355732"/>
            <a:ext cx="19446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dirty="0"/>
              <a:t>2ème </a:t>
            </a:r>
            <a:r>
              <a:rPr lang="fr-FR" sz="1400" dirty="0" err="1"/>
              <a:t>réferentiel</a:t>
            </a:r>
            <a:r>
              <a:rPr lang="fr-FR" sz="1400" dirty="0"/>
              <a:t> de tension !! </a:t>
            </a:r>
            <a:r>
              <a:rPr lang="fr-FR" sz="1400" dirty="0" smtClean="0"/>
              <a:t>GND_MID</a:t>
            </a:r>
            <a:endParaRPr lang="fr-FR" sz="1400" dirty="0"/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972454" y="5948671"/>
            <a:ext cx="172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dirty="0"/>
              <a:t>1er </a:t>
            </a:r>
            <a:r>
              <a:rPr lang="fr-FR" sz="1400" dirty="0" err="1"/>
              <a:t>réferentiel</a:t>
            </a:r>
            <a:r>
              <a:rPr lang="fr-FR" sz="1400" dirty="0"/>
              <a:t> de tension !! GND_A</a:t>
            </a:r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>
            <a:off x="1187450" y="6092825"/>
            <a:ext cx="792163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23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141" y="4989513"/>
            <a:ext cx="16383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4720316" y="6057026"/>
            <a:ext cx="649287" cy="431800"/>
          </a:xfrm>
          <a:prstGeom prst="star8">
            <a:avLst>
              <a:gd name="adj" fmla="val 3825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5830094" y="4578635"/>
            <a:ext cx="2089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fr-FR" sz="1400" b="1" dirty="0">
                <a:solidFill>
                  <a:srgbClr val="00B050"/>
                </a:solidFill>
              </a:rPr>
              <a:t>Etape 3</a:t>
            </a:r>
          </a:p>
          <a:p>
            <a:pPr lvl="1"/>
            <a:r>
              <a:rPr kumimoji="0" lang="fr-FR" sz="1400" b="1" dirty="0" err="1"/>
              <a:t>Cablâge</a:t>
            </a:r>
            <a:r>
              <a:rPr kumimoji="0" lang="fr-FR" sz="1400" b="1" dirty="0"/>
              <a:t> de l’AOP</a:t>
            </a:r>
            <a:endParaRPr lang="fr-FR" sz="900" dirty="0"/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3548844" y="4592612"/>
            <a:ext cx="0" cy="18792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AutoShape 30"/>
          <p:cNvSpPr>
            <a:spLocks noChangeArrowheads="1"/>
          </p:cNvSpPr>
          <p:nvPr/>
        </p:nvSpPr>
        <p:spPr bwMode="auto">
          <a:xfrm>
            <a:off x="7836042" y="6241229"/>
            <a:ext cx="287338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AutoShape 32"/>
          <p:cNvSpPr>
            <a:spLocks noChangeArrowheads="1"/>
          </p:cNvSpPr>
          <p:nvPr/>
        </p:nvSpPr>
        <p:spPr bwMode="auto">
          <a:xfrm rot="18955943">
            <a:off x="7618286" y="5827990"/>
            <a:ext cx="287337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3323030" y="4515529"/>
            <a:ext cx="293965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fr-FR" sz="1400" b="1" dirty="0">
                <a:solidFill>
                  <a:srgbClr val="00B050"/>
                </a:solidFill>
              </a:rPr>
              <a:t>Etape 2</a:t>
            </a:r>
          </a:p>
          <a:p>
            <a:pPr lvl="1"/>
            <a:r>
              <a:rPr kumimoji="0" lang="fr-FR" sz="1400" b="1" dirty="0"/>
              <a:t>La source </a:t>
            </a:r>
            <a:r>
              <a:rPr kumimoji="0" lang="fr-FR" sz="1400" b="1" dirty="0" smtClean="0"/>
              <a:t>d’entrée est </a:t>
            </a:r>
            <a:r>
              <a:rPr kumimoji="0" lang="fr-FR" sz="1400" b="1" dirty="0"/>
              <a:t>REFERENCEE à </a:t>
            </a:r>
            <a:r>
              <a:rPr kumimoji="0" lang="fr-FR" sz="1400" b="1" dirty="0" smtClean="0"/>
              <a:t>GND_MID (</a:t>
            </a:r>
            <a:r>
              <a:rPr kumimoji="0" lang="fr-FR" sz="1400" b="1" u="sng" dirty="0" smtClean="0"/>
              <a:t>si flottante</a:t>
            </a:r>
            <a:r>
              <a:rPr kumimoji="0" lang="fr-FR" sz="1400" b="1" dirty="0" smtClean="0"/>
              <a:t>)</a:t>
            </a:r>
            <a:endParaRPr lang="fr-FR" sz="1400" dirty="0"/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>
            <a:off x="6069124" y="4577850"/>
            <a:ext cx="0" cy="18792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93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L’</a:t>
            </a:r>
            <a:r>
              <a:rPr lang="fr-FR" dirty="0" err="1" smtClean="0"/>
              <a:t>AoP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Carte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Arduino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4080520" cy="2165412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« Masse virtuelle »</a:t>
            </a:r>
          </a:p>
          <a:p>
            <a:pPr lvl="1"/>
            <a:r>
              <a:rPr lang="fr-FR" dirty="0" smtClean="0"/>
              <a:t>Notre nouvelle référence des tensions est GNDMID</a:t>
            </a:r>
          </a:p>
          <a:p>
            <a:pPr lvl="1"/>
            <a:r>
              <a:rPr lang="fr-FR" dirty="0" smtClean="0"/>
              <a:t>Lors de vos mesures soyez attentif au placement de la « masse » de votre </a:t>
            </a:r>
            <a:r>
              <a:rPr lang="fr-FR" dirty="0" err="1" smtClean="0"/>
              <a:t>oscillo</a:t>
            </a:r>
            <a:r>
              <a:rPr lang="fr-FR" dirty="0" smtClean="0"/>
              <a:t> et de votre GBF (reliés à la terre!!!!)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Espace réservé du contenu 4"/>
          <p:cNvSpPr txBox="1">
            <a:spLocks/>
          </p:cNvSpPr>
          <p:nvPr/>
        </p:nvSpPr>
        <p:spPr>
          <a:xfrm>
            <a:off x="236476" y="3832594"/>
            <a:ext cx="7380820" cy="2165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9000"/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Travail à réaliser</a:t>
            </a:r>
          </a:p>
          <a:p>
            <a:pPr lvl="1"/>
            <a:r>
              <a:rPr lang="fr-FR" dirty="0"/>
              <a:t>Etude des fonctions ( </a:t>
            </a:r>
            <a:r>
              <a:rPr lang="fr-FR" b="1" dirty="0">
                <a:solidFill>
                  <a:srgbClr val="FF0000"/>
                </a:solidFill>
              </a:rPr>
              <a:t>voir polycopié EN1- AOP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Calcul des valeurs des composants passifs</a:t>
            </a:r>
          </a:p>
          <a:p>
            <a:pPr lvl="1"/>
            <a:r>
              <a:rPr lang="fr-FR" dirty="0"/>
              <a:t>Simulation sur </a:t>
            </a:r>
            <a:r>
              <a:rPr lang="fr-FR" dirty="0" err="1"/>
              <a:t>Ltspice</a:t>
            </a:r>
            <a:endParaRPr lang="fr-FR" dirty="0"/>
          </a:p>
          <a:p>
            <a:pPr lvl="1"/>
            <a:r>
              <a:rPr lang="fr-FR" dirty="0"/>
              <a:t>Routage de la carte</a:t>
            </a:r>
          </a:p>
          <a:p>
            <a:pPr lvl="1"/>
            <a:r>
              <a:rPr lang="fr-FR" dirty="0"/>
              <a:t>Validation et mesures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marL="457200" lvl="1" indent="0">
              <a:buFont typeface="Wingdings" pitchFamily="2" charset="2"/>
              <a:buNone/>
            </a:pPr>
            <a:endParaRPr lang="fr-FR" dirty="0" smtClean="0"/>
          </a:p>
          <a:p>
            <a:pPr lvl="1"/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602" y="1304764"/>
            <a:ext cx="5157766" cy="2784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33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prstClr val="white"/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Carte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Arduino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Recepteur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Présentation des fonctions électroniques</a:t>
            </a:r>
          </a:p>
          <a:p>
            <a:pPr lvl="1"/>
            <a:r>
              <a:rPr lang="fr-FR" dirty="0" err="1" smtClean="0"/>
              <a:t>Convertion</a:t>
            </a:r>
            <a:r>
              <a:rPr lang="fr-FR" dirty="0" smtClean="0"/>
              <a:t> DC/DC (Régulateur de tension linéaire)</a:t>
            </a:r>
          </a:p>
          <a:p>
            <a:pPr lvl="1"/>
            <a:r>
              <a:rPr lang="fr-FR" dirty="0" smtClean="0"/>
              <a:t>Amplifier</a:t>
            </a:r>
          </a:p>
          <a:p>
            <a:pPr lvl="1"/>
            <a:r>
              <a:rPr lang="fr-FR" dirty="0" smtClean="0"/>
              <a:t>Filtrer</a:t>
            </a:r>
          </a:p>
          <a:p>
            <a:pPr lvl="1"/>
            <a:r>
              <a:rPr lang="fr-FR" dirty="0" smtClean="0"/>
              <a:t>Comparer</a:t>
            </a:r>
          </a:p>
          <a:p>
            <a:pPr marL="457200" lvl="1" indent="0">
              <a:buNone/>
            </a:pPr>
            <a:endParaRPr lang="fr-FR" dirty="0" smtClean="0"/>
          </a:p>
          <a:p>
            <a:r>
              <a:rPr lang="fr-FR" dirty="0" smtClean="0"/>
              <a:t>Pratique des outils de CAO</a:t>
            </a:r>
          </a:p>
          <a:p>
            <a:pPr lvl="1"/>
            <a:r>
              <a:rPr lang="fr-FR" dirty="0" smtClean="0"/>
              <a:t>Simulation avec LT </a:t>
            </a:r>
            <a:r>
              <a:rPr lang="fr-FR" dirty="0" err="1" smtClean="0"/>
              <a:t>Spice</a:t>
            </a:r>
            <a:endParaRPr lang="fr-FR" dirty="0" smtClean="0"/>
          </a:p>
          <a:p>
            <a:pPr lvl="1"/>
            <a:r>
              <a:rPr lang="fr-FR" dirty="0" smtClean="0"/>
              <a:t>Conception de circuit imprimé en « autonomie »</a:t>
            </a:r>
          </a:p>
          <a:p>
            <a:pPr lvl="2"/>
            <a:r>
              <a:rPr lang="fr-FR" dirty="0" smtClean="0"/>
              <a:t>Choix des empreintes physiques</a:t>
            </a:r>
          </a:p>
          <a:p>
            <a:pPr lvl="2"/>
            <a:r>
              <a:rPr lang="fr-FR" dirty="0" smtClean="0"/>
              <a:t>Routage de carte</a:t>
            </a:r>
          </a:p>
          <a:p>
            <a:pPr lvl="2"/>
            <a:r>
              <a:rPr lang="fr-FR" dirty="0" smtClean="0"/>
              <a:t>Réalisation</a:t>
            </a:r>
          </a:p>
          <a:p>
            <a:pPr lvl="2"/>
            <a:r>
              <a:rPr lang="fr-FR" dirty="0" smtClean="0"/>
              <a:t>Dépannage</a:t>
            </a:r>
          </a:p>
          <a:p>
            <a:pPr lvl="2"/>
            <a:endParaRPr lang="fr-FR" dirty="0" smtClean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20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953000" y="0"/>
            <a:ext cx="3810000" cy="685800"/>
          </a:xfrm>
        </p:spPr>
        <p:txBody>
          <a:bodyPr>
            <a:noAutofit/>
          </a:bodyPr>
          <a:lstStyle/>
          <a:p>
            <a:endParaRPr lang="en-US" sz="9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685800"/>
          </a:xfrm>
        </p:spPr>
        <p:txBody>
          <a:bodyPr/>
          <a:lstStyle/>
          <a:p>
            <a:pPr marL="88900" indent="0">
              <a:tabLst/>
            </a:pPr>
            <a:r>
              <a:rPr lang="en-US" dirty="0" err="1" smtClean="0"/>
              <a:t>Présentation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Carte </a:t>
            </a: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Arduino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Recepteur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12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52399" y="1371600"/>
            <a:ext cx="9399973" cy="5117740"/>
          </a:xfrm>
        </p:spPr>
        <p:txBody>
          <a:bodyPr>
            <a:normAutofit/>
          </a:bodyPr>
          <a:lstStyle/>
          <a:p>
            <a:pPr marL="266700" indent="-266700"/>
            <a:r>
              <a:rPr lang="fr-FR" dirty="0" smtClean="0"/>
              <a:t>Objectif</a:t>
            </a:r>
          </a:p>
          <a:p>
            <a:pPr marL="666750" lvl="1" indent="-266700"/>
            <a:r>
              <a:rPr lang="fr-FR" dirty="0" smtClean="0"/>
              <a:t>Concevoir le récepteur de la télécommande par </a:t>
            </a:r>
            <a:r>
              <a:rPr lang="fr-FR" dirty="0"/>
              <a:t>ultrason qui permettra de faire avancer le robot par appui sur un Bouton Poussoir. </a:t>
            </a:r>
            <a:endParaRPr lang="fr-FR" dirty="0" smtClean="0"/>
          </a:p>
          <a:p>
            <a:pPr marL="666750" lvl="1" indent="-266700"/>
            <a:endParaRPr lang="fr-FR" dirty="0" smtClean="0"/>
          </a:p>
          <a:p>
            <a:r>
              <a:rPr lang="fr-FR" dirty="0" smtClean="0"/>
              <a:t>Synoptique</a:t>
            </a:r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Le </a:t>
            </a:r>
            <a:r>
              <a:rPr lang="fr-FR" dirty="0">
                <a:solidFill>
                  <a:srgbClr val="FF0000"/>
                </a:solidFill>
              </a:rPr>
              <a:t>récepteur</a:t>
            </a:r>
          </a:p>
          <a:p>
            <a:pPr lvl="2"/>
            <a:r>
              <a:rPr lang="fr-FR" dirty="0">
                <a:solidFill>
                  <a:srgbClr val="FF0000"/>
                </a:solidFill>
              </a:rPr>
              <a:t>Capte le signal sonore (transducteur   récepteur à ultrason)</a:t>
            </a:r>
          </a:p>
          <a:p>
            <a:pPr lvl="2"/>
            <a:r>
              <a:rPr lang="fr-FR" dirty="0">
                <a:solidFill>
                  <a:srgbClr val="FF0000"/>
                </a:solidFill>
              </a:rPr>
              <a:t>Amplifie le signal</a:t>
            </a:r>
          </a:p>
          <a:p>
            <a:pPr lvl="2"/>
            <a:r>
              <a:rPr lang="fr-FR" dirty="0" smtClean="0">
                <a:solidFill>
                  <a:srgbClr val="FF0000"/>
                </a:solidFill>
              </a:rPr>
              <a:t>Transmet le signal analogique à la carte </a:t>
            </a:r>
            <a:r>
              <a:rPr lang="fr-FR" dirty="0" err="1" smtClean="0">
                <a:solidFill>
                  <a:srgbClr val="FF0000"/>
                </a:solidFill>
              </a:rPr>
              <a:t>arduino</a:t>
            </a:r>
            <a:r>
              <a:rPr lang="fr-FR" dirty="0" smtClean="0">
                <a:solidFill>
                  <a:srgbClr val="FF0000"/>
                </a:solidFill>
              </a:rPr>
              <a:t> pour traitement</a:t>
            </a:r>
          </a:p>
          <a:p>
            <a:pPr lvl="2"/>
            <a:r>
              <a:rPr lang="fr-FR" dirty="0" smtClean="0">
                <a:solidFill>
                  <a:srgbClr val="FF0000"/>
                </a:solidFill>
              </a:rPr>
              <a:t>Transmet aussi un signal tout ou rien de détection d’un appui </a:t>
            </a:r>
            <a:r>
              <a:rPr lang="fr-FR" dirty="0" err="1" smtClean="0">
                <a:solidFill>
                  <a:srgbClr val="FF0000"/>
                </a:solidFill>
              </a:rPr>
              <a:t>boutton</a:t>
            </a:r>
            <a:endParaRPr lang="fr-FR" dirty="0" smtClean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fr-FR" dirty="0"/>
          </a:p>
          <a:p>
            <a:pPr marL="1066800" lvl="2" indent="-266700"/>
            <a:endParaRPr lang="en-US" i="1" dirty="0" smtClean="0"/>
          </a:p>
          <a:p>
            <a:pPr marL="1066800" lvl="2" indent="-266700"/>
            <a:endParaRPr lang="en-US" i="1" dirty="0"/>
          </a:p>
          <a:p>
            <a:pPr marL="1066800" lvl="2" indent="-266700"/>
            <a:endParaRPr lang="en-US" i="1" dirty="0" smtClean="0"/>
          </a:p>
          <a:p>
            <a:pPr marL="1066800" lvl="2" indent="-266700"/>
            <a:endParaRPr lang="en-US" i="1" dirty="0"/>
          </a:p>
          <a:p>
            <a:pPr marL="1066800" lvl="2" indent="-26670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557" y="3140968"/>
            <a:ext cx="532606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29164" y="3248980"/>
            <a:ext cx="864096" cy="5400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Carte </a:t>
            </a:r>
            <a:r>
              <a:rPr lang="fr-FR" sz="1400" b="1" dirty="0" err="1" smtClean="0">
                <a:solidFill>
                  <a:srgbClr val="FF0000"/>
                </a:solidFill>
              </a:rPr>
              <a:t>arduino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45660" y="3248980"/>
            <a:ext cx="864096" cy="5400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solidFill>
                  <a:srgbClr val="FF0000"/>
                </a:solidFill>
              </a:rPr>
              <a:t>Shield</a:t>
            </a:r>
            <a:r>
              <a:rPr lang="fr-FR" sz="1400" b="1" dirty="0" smtClean="0">
                <a:solidFill>
                  <a:srgbClr val="FF0000"/>
                </a:solidFill>
              </a:rPr>
              <a:t> Hacheur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4" name="Connecteur droit avec flèche 3"/>
          <p:cNvCxnSpPr>
            <a:stCxn id="2" idx="3"/>
            <a:endCxn id="11" idx="1"/>
          </p:cNvCxnSpPr>
          <p:nvPr/>
        </p:nvCxnSpPr>
        <p:spPr>
          <a:xfrm>
            <a:off x="7293260" y="3519010"/>
            <a:ext cx="1524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8309756" y="3519010"/>
            <a:ext cx="1524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8462156" y="3175396"/>
            <a:ext cx="919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Moteurs robot</a:t>
            </a:r>
            <a:endParaRPr lang="fr-FR" sz="1200" i="1" dirty="0"/>
          </a:p>
        </p:txBody>
      </p:sp>
      <p:sp>
        <p:nvSpPr>
          <p:cNvPr id="13" name="Rectangle 12"/>
          <p:cNvSpPr/>
          <p:nvPr/>
        </p:nvSpPr>
        <p:spPr>
          <a:xfrm>
            <a:off x="4880992" y="2744924"/>
            <a:ext cx="1440160" cy="1512168"/>
          </a:xfrm>
          <a:prstGeom prst="rect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5961112" y="2410448"/>
            <a:ext cx="206017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Objectif du thème 2</a:t>
            </a:r>
            <a:endParaRPr lang="fr-FR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Carte </a:t>
            </a:r>
            <a:r>
              <a:rPr lang="fr-FR" dirty="0" err="1" smtClean="0"/>
              <a:t>arduino</a:t>
            </a:r>
            <a:r>
              <a:rPr lang="fr-FR" dirty="0" smtClean="0"/>
              <a:t> </a:t>
            </a:r>
            <a:r>
              <a:rPr lang="fr-FR" dirty="0" err="1" smtClean="0"/>
              <a:t>uno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 smtClean="0">
                <a:solidFill>
                  <a:prstClr val="white"/>
                </a:solidFill>
              </a:rPr>
              <a:t>Généralités</a:t>
            </a:r>
            <a:endParaRPr lang="fr-FR" dirty="0">
              <a:solidFill>
                <a:prstClr val="white"/>
              </a:solidFill>
            </a:endParaRPr>
          </a:p>
          <a:p>
            <a:pPr lvl="0"/>
            <a:r>
              <a:rPr lang="fr-FR" sz="900" dirty="0" smtClean="0">
                <a:solidFill>
                  <a:srgbClr val="4F81BD">
                    <a:lumMod val="75000"/>
                  </a:srgbClr>
                </a:solidFill>
              </a:rPr>
              <a:t>Fonction  régulation de tension</a:t>
            </a:r>
            <a:endParaRPr lang="fr-FR" sz="900" dirty="0">
              <a:solidFill>
                <a:srgbClr val="4F81BD">
                  <a:lumMod val="75000"/>
                </a:srgbClr>
              </a:solidFill>
            </a:endParaRP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Carte </a:t>
            </a:r>
            <a:r>
              <a:rPr lang="en-US" dirty="0" err="1">
                <a:solidFill>
                  <a:prstClr val="white"/>
                </a:solidFill>
              </a:rPr>
              <a:t>Arduino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Recepteur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4224536" cy="5029200"/>
          </a:xfrm>
        </p:spPr>
        <p:txBody>
          <a:bodyPr>
            <a:normAutofit/>
          </a:bodyPr>
          <a:lstStyle/>
          <a:p>
            <a:r>
              <a:rPr lang="fr-FR" dirty="0" smtClean="0"/>
              <a:t>Rôle</a:t>
            </a:r>
          </a:p>
          <a:p>
            <a:pPr lvl="1"/>
            <a:r>
              <a:rPr lang="fr-FR" sz="1600" dirty="0" smtClean="0"/>
              <a:t>Récupère le signal analogique et prend une décision ( détection appui bouton)</a:t>
            </a:r>
          </a:p>
          <a:p>
            <a:pPr lvl="1"/>
            <a:r>
              <a:rPr lang="fr-FR" sz="1600" dirty="0" smtClean="0"/>
              <a:t>Commande en conséquence l’activation des moteurs au travers d’une interface de puissance</a:t>
            </a:r>
          </a:p>
          <a:p>
            <a:pPr lvl="2"/>
            <a:r>
              <a:rPr lang="fr-FR" sz="1400" dirty="0" smtClean="0"/>
              <a:t>Carte fille HACHEUR ( basé un composant L298)</a:t>
            </a:r>
          </a:p>
          <a:p>
            <a:pPr lvl="1"/>
            <a:r>
              <a:rPr lang="fr-FR" sz="1600" dirty="0" smtClean="0"/>
              <a:t>En option : peut récupérer aussi le signal tout ou rien de détection de la carte récepteur</a:t>
            </a:r>
          </a:p>
          <a:p>
            <a:pPr marL="457200" lvl="1" indent="0">
              <a:buNone/>
            </a:pPr>
            <a:endParaRPr lang="fr-FR" sz="1600" dirty="0" smtClean="0"/>
          </a:p>
          <a:p>
            <a:r>
              <a:rPr lang="fr-FR" dirty="0" smtClean="0"/>
              <a:t>Schéma électrique</a:t>
            </a:r>
          </a:p>
          <a:p>
            <a:pPr lvl="1"/>
            <a:r>
              <a:rPr lang="fr-FR" dirty="0" smtClean="0"/>
              <a:t>Objectifs:</a:t>
            </a:r>
          </a:p>
          <a:p>
            <a:pPr lvl="2"/>
            <a:r>
              <a:rPr lang="fr-FR" sz="1400" dirty="0" smtClean="0"/>
              <a:t>Comprendre le minimum pour mettre en œuvre un microcontrôleur</a:t>
            </a:r>
          </a:p>
          <a:p>
            <a:pPr lvl="2"/>
            <a:r>
              <a:rPr lang="fr-FR" sz="1400" dirty="0" smtClean="0"/>
              <a:t>Comprendre la fonction régulation </a:t>
            </a:r>
            <a:endParaRPr lang="fr-FR" sz="1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924" y="1520788"/>
            <a:ext cx="552782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891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Schéma structurel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Généralités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 régulation de tension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Carte </a:t>
            </a:r>
            <a:r>
              <a:rPr lang="en-US" dirty="0" err="1">
                <a:solidFill>
                  <a:prstClr val="white"/>
                </a:solidFill>
              </a:rPr>
              <a:t>Arduino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Recepteur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Schéma partiel</a:t>
            </a:r>
            <a:endParaRPr lang="fr-FR" dirty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196" y="1520788"/>
            <a:ext cx="4137471" cy="144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116" y="4545124"/>
            <a:ext cx="2770541" cy="121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24" y="1988840"/>
            <a:ext cx="5667307" cy="4016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60" y="3224147"/>
            <a:ext cx="1721742" cy="112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39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fr-FR" sz="900" dirty="0">
                <a:solidFill>
                  <a:srgbClr val="376092"/>
                </a:solidFill>
              </a:rPr>
              <a:t>Généralités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 régulation de tension</a:t>
            </a:r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5225752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Les composants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Symboles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Principe de fonctionnement</a:t>
            </a:r>
          </a:p>
          <a:p>
            <a:pPr lvl="1"/>
            <a:r>
              <a:rPr lang="fr-FR" dirty="0" smtClean="0"/>
              <a:t>La tension régulée par le composant est la tension aux bornes de </a:t>
            </a:r>
            <a:r>
              <a:rPr lang="fr-FR" i="1" dirty="0" smtClean="0">
                <a:solidFill>
                  <a:srgbClr val="FF0000"/>
                </a:solidFill>
              </a:rPr>
              <a:t>OUT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et </a:t>
            </a:r>
            <a:r>
              <a:rPr lang="fr-FR" i="1" dirty="0" smtClean="0">
                <a:solidFill>
                  <a:srgbClr val="FF0000"/>
                </a:solidFill>
              </a:rPr>
              <a:t>ADJ</a:t>
            </a:r>
          </a:p>
          <a:p>
            <a:pPr lvl="1"/>
            <a:r>
              <a:rPr lang="fr-FR" dirty="0" smtClean="0"/>
              <a:t>La valeur de cette tension est spécifiée dans la document du composant</a:t>
            </a:r>
          </a:p>
          <a:p>
            <a:pPr lvl="2"/>
            <a:r>
              <a:rPr lang="fr-FR" b="1" dirty="0" smtClean="0">
                <a:solidFill>
                  <a:srgbClr val="0070C0"/>
                </a:solidFill>
              </a:rPr>
              <a:t>LM317</a:t>
            </a:r>
            <a:r>
              <a:rPr lang="fr-FR" dirty="0" smtClean="0"/>
              <a:t>: 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1,25</a:t>
            </a:r>
            <a:r>
              <a:rPr lang="fr-FR" dirty="0" smtClean="0"/>
              <a:t> 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Volts</a:t>
            </a:r>
            <a:r>
              <a:rPr lang="fr-FR" dirty="0" smtClean="0"/>
              <a:t>	 	</a:t>
            </a:r>
            <a:r>
              <a:rPr lang="fr-FR" b="1" dirty="0">
                <a:solidFill>
                  <a:srgbClr val="0070C0"/>
                </a:solidFill>
              </a:rPr>
              <a:t>7805</a:t>
            </a:r>
            <a:r>
              <a:rPr lang="fr-FR" dirty="0" smtClean="0"/>
              <a:t>: 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5 Volts</a:t>
            </a:r>
            <a:r>
              <a:rPr lang="fr-FR" dirty="0" smtClean="0"/>
              <a:t>	</a:t>
            </a:r>
            <a:r>
              <a:rPr lang="fr-FR" b="1" dirty="0" smtClean="0">
                <a:solidFill>
                  <a:srgbClr val="0070C0"/>
                </a:solidFill>
              </a:rPr>
              <a:t>7905</a:t>
            </a:r>
            <a:r>
              <a:rPr lang="fr-FR" dirty="0" smtClean="0"/>
              <a:t>: 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-5Volts</a:t>
            </a:r>
            <a:r>
              <a:rPr lang="fr-FR" dirty="0" smtClean="0"/>
              <a:t>	</a:t>
            </a:r>
            <a:r>
              <a:rPr lang="fr-FR" b="1" dirty="0">
                <a:solidFill>
                  <a:srgbClr val="0070C0"/>
                </a:solidFill>
              </a:rPr>
              <a:t>7815</a:t>
            </a:r>
            <a:r>
              <a:rPr lang="fr-FR" dirty="0" smtClean="0"/>
              <a:t>: 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15 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Volts</a:t>
            </a:r>
          </a:p>
          <a:p>
            <a:pPr lvl="1"/>
            <a:r>
              <a:rPr lang="fr-FR" dirty="0"/>
              <a:t>Le LM317 nécessite des résistances supplémentaires pour obtenir les tensions </a:t>
            </a:r>
            <a:r>
              <a:rPr lang="fr-FR" dirty="0" smtClean="0"/>
              <a:t>usuelles</a:t>
            </a:r>
          </a:p>
          <a:p>
            <a:pPr lvl="2"/>
            <a:r>
              <a:rPr lang="fr-FR" dirty="0" smtClean="0"/>
              <a:t>Ce n’est pas le cas des familles 78xx par exemple</a:t>
            </a:r>
            <a:endParaRPr lang="fr-FR" dirty="0"/>
          </a:p>
          <a:p>
            <a:pPr lvl="1"/>
            <a:r>
              <a:rPr lang="fr-FR" dirty="0"/>
              <a:t>La tension d’entrée doit être supérieure à la tension de sortie</a:t>
            </a:r>
          </a:p>
          <a:p>
            <a:pPr lvl="2"/>
            <a:r>
              <a:rPr lang="fr-FR" dirty="0" smtClean="0"/>
              <a:t>Notion de tension de déchet</a:t>
            </a:r>
          </a:p>
          <a:p>
            <a:pPr lvl="1"/>
            <a:r>
              <a:rPr lang="fr-FR" dirty="0" smtClean="0"/>
              <a:t>Contraintes sur la puissance dissipée</a:t>
            </a:r>
          </a:p>
          <a:p>
            <a:pPr lvl="2"/>
            <a:r>
              <a:rPr lang="fr-FR" dirty="0" smtClean="0"/>
              <a:t>Prévoir au besoin un ‘radiateur’ pour dissiper les pertes joules</a:t>
            </a:r>
            <a:endParaRPr lang="fr-FR" dirty="0"/>
          </a:p>
          <a:p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348" y="1458393"/>
            <a:ext cx="706533" cy="101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t1.gstatic.com/images?q=tbn:ANd9GcQuRgt-7_3HoHfAhpLsNuLGPY4xts-AHu7wOiq1SJVSAB4eMu1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804" y="1352721"/>
            <a:ext cx="888756" cy="88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592960" y="2255043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70C0"/>
                </a:solidFill>
              </a:rPr>
              <a:t>7805 en TO92</a:t>
            </a:r>
            <a:endParaRPr lang="fr-FR" sz="1100" b="1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791881" y="1612342"/>
            <a:ext cx="8100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70C0"/>
                </a:solidFill>
              </a:rPr>
              <a:t>LM317 en TO220</a:t>
            </a:r>
            <a:endParaRPr lang="fr-FR" sz="1100" b="1" dirty="0">
              <a:solidFill>
                <a:srgbClr val="0070C0"/>
              </a:solidFill>
            </a:endParaRPr>
          </a:p>
        </p:txBody>
      </p:sp>
      <p:sp>
        <p:nvSpPr>
          <p:cNvPr id="8" name="AutoShape 7" descr="data:image/jpeg;base64,/9j/4AAQSkZJRgABAQAAAQABAAD/2wBDAAkGBwgHBgkIBwgKCgkLDRYPDQwMDRsUFRAWIB0iIiAdHx8kKDQsJCYxJx8fLT0tMTU3Ojo6Iys/RD84QzQ5Ojf/2wBDAQoKCg0MDRoPDxo3JR8lNzc3Nzc3Nzc3Nzc3Nzc3Nzc3Nzc3Nzc3Nzc3Nzc3Nzc3Nzc3Nzc3Nzc3Nzc3Nzc3Nzf/wAARCADUANQDASIAAhEBAxEB/8QAHAABAQACAwEBAAAAAAAAAAAAAAEFBwIEBgMI/8QAPBAAAQMCAwUDCQcEAwEAAAAAAQACAwQFBhEhEjFBUWEicYEHExQyUpGh0fAjM0JDYrHBFSTh8RZEwnL/xAAWAQEBAQAAAAAAAAAAAAAAAAAAAQL/xAAXEQEBAQEAAAAAAAAAAAAAAAAAAREx/9oADAMBAAIRAxEAPwDbWGMPUWGbWy328ymNpzc6R2Zc7IDPIZAbhuAHHeVl0RAREQERYfEWIqGw0+3VP25nD7OBh7TvkOqDKyyxwxukme1kbRm5zjkB3ldagudDcfOeg1UU/mjk/wA27PZWlcR4lrLs+Sor5zHTs1bCD2GDu4nqvJ4exvWWbEjbjTE+Z+7fATo+PPcevHPms6uP1Ei6Fku1HfLZDcLfIHwStzHNp4g8iF31pBERBFURBFURAUVRBFURBFURAREQEREBERAREQERYvEV7pbDbZKyqOeWkcYOsjuAH1og6eMMSw4eoNpuy+slBEER5+0eg/wtMXK4vndJWV85c49p8jzqfrkutfcRTV1dNdLpI3KTSNo3nkGjgB/leLul0muEmbzsxD1YwdB16lZ6rnfLu+4SbEebKdp7LeLjzKxbXEHMKuC4KjYHkwxzNhi4iKpc59tnIEzPZPtjqPiv0lTVENVTx1FNI2SGRocx7TmHA8V+Mo3lm4NPeFtnyQY+/psrbNdZP7GR2UUjjpA48M/ZPwTg3yigIIBGoKqqCKIgqKIgqIogqKIgqIogqKIgqKKoCKIgqIiDq3KvprZRS1lZII4Ym5uP8DmV+fMb4zlvVxfKRtMZm2GInNsbevMniveeXKhvM1rgraOVzrbT5+kwsGrSdzzzHDp4rRnnRxUquNY+WqeZJnlzzxK6RBByK7xyOoXwmjz1G9EfBcXBVEAbl96R2xKMzodCuvqFdojd70VvryQY+FZHHYLvN9uwbNLM4+uPYPXkttL8ZUlRJBKySN5Y9hBa4HIg81+kPJdjpmJqAUVc8C6QN7Wf5zfaHXmko94iqiqKiiqAoiqCKqIgKqKoCKKoCIiAiiIKiIg4SxsmifFKxr43tLXNcMw4HeCF+cfKlgWTC1wNZQsc60VD/szv8y4/gP8AB8OC/SK6l1t1JdrfPQV8LZqadpa9h4j59UH5AY/LuX0IBGiz+PcIVeELwaaXalo5c3UtQR67eR/UOPv4rzrH5aFZV8pY95C+S7rm5rryMA1VR8jquJXJCEVxC3b5DMHzNcMTXBjmM2S2jjIy2s9C/u4DxPJajo6CWKWmnqqdwikAkiEjDsygH4tzBHvX6kwXiGjxFZo5qRrIZIQI5qZunmTloAPZ5dO5B6BFEVRUURBUURBUURBUUVQEREBFFUEREQVERAREQYjFOHqHE1nmttwb2H6skA7UT+Dm9f33L8v4msFdhq8TW24sykZqx4HZlZwc3ofhuX63XlvKBg6lxfZzA7Zjroc3Us5Hqu9k/pPH38FKPzAx2mRVc3NfW4UNTbK2airoXQ1MLiyRjt4Py6pQ01RW1LKWkhknmkOTI42lznHoAoroyM2TpuWZfhq5UVHR19yo5YaWraXQFwy2xz6c+oOaz2IvJ/ecNW+iuVwYx8EhHpAj7RpznoHcDnzGmenf6jBV0o7paXYUvsm1Ryu/sqg6mnk4DPlnu78tx0Dt2eekx7hqOw3EshvdDH/Yz5ACRoG73AAjuI3LyuHbjccMXZtZAHskicWVFM4kbYz1a760K7FfZa+x3V8BLoqumdtMezMbWW5zSvaxW6kx7a3XGmcKa/wxhs7BoyY8HHvy3+BQbEsV2pr5a4LhRE+alB0dvaQciD1BXfWmsJ3yXClwkjmZI23yy7FVTEEmnk4uA/fmOoC3FDLHPEyWF7XxvaHNc05hwO4hWI5oiKiIqogqKIgqIiAiIgIiICIiAiiqAiIgIiIPJYy8n9nxbNDUVnnKeqjyBngIDns9k5jI9+8LJYdwpZcNxbNpoY4nkZOmPakd3uOqzaIPjV00FbTS01VE2WCVpa+N4zDgeBWmMW4RjsszqaghDGZ+cp3Eeu07wTxI0+it2rpXW2U11pDT1bSW55tc05OYeYKlg1hhWpp8XUsVmu5fDcaVh9EqmntFo3sdnvy/bkd/SgFfhG9meNuU9OS2phB7M0ZO8d+/Pgu5ifD0+H7jHV0cpY9jhJT1B02iN7XdfrcdPSMkpcdWRtVS7MN2pey5p/C7i0/pOuXL3qK+eJbPS4ntkd+sbWyTOZ9pHl960b2ke0N3w5LCYDxSLNUstNwkIt0rsoJH/kPO9pPBpJ8CeR0mHLxPhi5SMnje2gkfs1MOWsL/AGh9ajuCyuOMMQVELrxbmNkglbtzxs1DuUg9+vv5oNhqrX/k/wAUHbbY7nKXSN0o53H7xvsE+0Bu93DXYC0giIgiqIgiqIgIiICIiAiIgiKogiIqgiIiAiqICiIg6tyoILlRvpalubHceLTwIWqa6kuODb2KuizL2eszXZnj+vd4a7gWPvdqhu1GYZQA8axvy1afkpYPKXajo8WWht7sw2p9nKaIb3Zb2n9Q4cx4LHYLxE21TttNdJnQSnKF7zn5lx/Cf0k+5YqGpr8EX58zYj6I47NXTjPIj2xw4/WemcxZZaW50IvloIlpp27UrWcM97h8cxz8VFdTG2F/6fUCsow5tI52bdkn7B/Tx3Hw5L02B8T/ANXgNDXuAuVOO0eEzfbHXdmPmsRgfELK6D/j17+0c6PKB8n5rOLD+ocOY6hYXE1lrMPXSKpopCwRuMlPO1uvc7nlnkRxCDbaqwmFMQRX+3+cyEdXFk2ohz9R3MdDw93BZtaQRRVAREQEUVQERRBUREBEUQVFEQFVFUEVREBFEQVERBhsSWSO70pyAFQ0EMcfxD2T0WvrDdZ8I3F9NWMcbVM/ZlYR9w7dnl9ZjwW2l5nF+HI7rTPmhjBnDcnty+8b81LFeVxfh9tI5lwtpzo5SHsfEdYzvGR/YrO4dutPiy0Ptl12fTWN7WWXaA0D29eY/grzmD70+0vOH7+WyW6fswyu3Rk/hPIfsdVwxBaKvDtzjqqORzNhxkgmHHmDz6hQdeqjuGEb/HLACHs0OnYmj5HodO4hbSst1przb46ykcdl2jmH1mOG9pHMLBQS0eNrHmQ2Kth9Zu/zb/5afrULxturqvCF6keY3+Yc7Zq6fPfyc0cxw5jRUbeRfCjqoK2liqqWRskMrQ5j27iF91UEREBERAREQEREEVURAVURAVURBUURAVURBUREBERB4zG+GYqyCSrhi2sxnKwaZfqHX65rDYVvLK2N2FsQPzeBlR1Dt7xwGvEf479lrXuOsL9g1dE3ZYDtAj8l3MZcPrkpVYmaKvwnefSIdXxaOafVmjJ3d3XgR3r1l0o6PF9mZcbac59nIA6E5b2O5EfWhWIsdyZiu3utN1IivNM3OOQ/mDn8/fzWFs1fV4QvUjJmPNPJIRUQf+h1HxHgoOzha/vw3cDR1m022yvO3tf9d+ep6DmPHmtptc17Q5pBaRmCDmCF4zFtjgu9CLtay2TbYHv2PzG8x15/MLHYDxG+ikZZrm/7EnZpZXH1T7BPLl7uSo2MiIqgiIgIiICIiCKoiCIqiCIqogIqiAoqiCKoiAiIgLjIxsjHMkaHNcMiDuIXJEGr8Z4aqbfWwV9rk806OQOil4t/ST+3+13oZocZ2pz/ADbYr1SDZnh3bYHEfxy3cl7yqp4qqnfBOwPjeMiCtY3+012HbtHcLa4iePWN3CZvFruv13RXLCOIJLBXut9eXegyPzJcPuHHj3c+R15rI43w41rH11G0ejv1ka3cwniOh+C+NygpcU2n+tWxmzUsGVVT8WOy1P1vHUL6YIxD5lzbFdjnE7sU0km7X8t38e7kg7+BsTuqz/SLpJ/exj7GVx+/YP8A0PiNea9otXYvw9LaauOronPbBt7UT2nWN2/Lv00K9dg3ErL5SGKctbXwtHnWDTbHB4HLmOB8Eg9GiIqgiIgIiIIqiIIiqICKKoIqiICIiAiIgIiICIiAurcaGG4Ur6edubTuPFp5hdpEGo65twwZffToAXM/7EefZmZz/wA8PeuziS20dwoY73aTtUMx+0aBrC7kQN2vu9y2Fe7VDdqN0MgAeMzG/L1T8lrOCqqcH3WVs9OXW6U7FZTcBw2mj6+WVeowlfIr3Rvst5yfUhhDXP3zNHH/AOh/nmvK363V+F7zHVUby1zHF8MuWjxxB/YjxX3v1q9DkguNqqCaSXKSkqI97TvyJ5r1NnuFJjOyyUdbsMrYh9oG8Dwe3p08FRl8MX+mxDbG1dP2JB2ZoSdY38vkVmFpgC4YJxG6ojGTcw2aInJkrCdDny5HgfFbbtVxprrQx1lG/aikHHe08QRwIRHcREVBERAREQEREBFFUBERAREQEREBERAREQEREBYXEtjjvFKdlrRUNaQxx/EPZKzSINQ2qtOH55bPeGOfZql2y4O9anfz+v8AfC5Utbhm8sq6OUHZHnIpRq2Zh7t4I3jxXu8YYcZdaZ88MYdOG9pmX3g+a8RZq6MNOG73IW0zjnRVTxrA7kemuX+9Mq9hNHQ45sAmhDY6uMZZOOsb8tWnm08/FeHsF5qsF3SSCsZIaMv2Z4ssy3qOo+I8FyjrK/B18fI+I9jszxfhlZvzHxyPPxWwBbrDi2Klu3mxOwjMa5bWX4XjmCqM9TTxVVPFUQO24pWB7HcwRmCvquLGtY0NYA1oGQAGQAXJVBERAREQEREBERAREQEREBERAREQEREBERAREQF4jHmF21kElbSt1A2pGAcR+Ifz/te3UQazwqG4oidZr9TSvkoWAx1kT8jsHcxx+tx5a7GoqSnoKWKlpImxQRN2WMaNAFaelp6YOFPBHEHHadsMDczzOS+ygiKoqCIiAiIgKIiCoiICIiAiIgIiICIiAiIgIiICIiAiIgIiICIiAiIg/9k="/>
          <p:cNvSpPr>
            <a:spLocks noChangeAspect="1" noChangeArrowheads="1"/>
          </p:cNvSpPr>
          <p:nvPr/>
        </p:nvSpPr>
        <p:spPr bwMode="auto">
          <a:xfrm>
            <a:off x="63500" y="-976313"/>
            <a:ext cx="20193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151" y="1394969"/>
            <a:ext cx="865634" cy="86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 descr="http://t2.gstatic.com/images?q=tbn:ANd9GcTlTKUNW1r3iIWDhcWpBzKrvOqxIaCKVTHRDqDPZcUejLVk4FW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737" y="1394969"/>
            <a:ext cx="721366" cy="72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5673080" y="2255043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70C0"/>
                </a:solidFill>
              </a:rPr>
              <a:t>7805 en SOT23</a:t>
            </a:r>
            <a:endParaRPr lang="fr-FR" sz="1100" b="1" dirty="0">
              <a:solidFill>
                <a:srgbClr val="0070C0"/>
              </a:solidFill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612" y="1333596"/>
            <a:ext cx="927007" cy="92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6755764" y="2260603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70C0"/>
                </a:solidFill>
              </a:rPr>
              <a:t>7815 en D</a:t>
            </a:r>
            <a:r>
              <a:rPr lang="fr-FR" sz="1100" b="1" baseline="30000" dirty="0" smtClean="0">
                <a:solidFill>
                  <a:srgbClr val="0070C0"/>
                </a:solidFill>
              </a:rPr>
              <a:t>2</a:t>
            </a:r>
            <a:r>
              <a:rPr lang="fr-FR" sz="1100" b="1" dirty="0" smtClean="0">
                <a:solidFill>
                  <a:srgbClr val="0070C0"/>
                </a:solidFill>
              </a:rPr>
              <a:t>PACK</a:t>
            </a:r>
          </a:p>
          <a:p>
            <a:endParaRPr lang="fr-FR" sz="1100" b="1" dirty="0">
              <a:solidFill>
                <a:srgbClr val="0070C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188804" y="2255043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70C0"/>
                </a:solidFill>
              </a:rPr>
              <a:t>7805 en TO66</a:t>
            </a:r>
            <a:endParaRPr lang="fr-FR" sz="1100" b="1" dirty="0">
              <a:solidFill>
                <a:srgbClr val="0070C0"/>
              </a:solidFill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666" y="2887642"/>
            <a:ext cx="1310439" cy="665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5" y="2846589"/>
            <a:ext cx="1555757" cy="644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11" y="2847262"/>
            <a:ext cx="1722463" cy="63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Espace réservé du contenu 1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Régulateurs de tension linéaires</a:t>
            </a:r>
            <a:endParaRPr lang="fr-FR" dirty="0"/>
          </a:p>
        </p:txBody>
      </p:sp>
      <p:pic>
        <p:nvPicPr>
          <p:cNvPr id="27" name="Espace réservé du contenu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14" y="3025694"/>
            <a:ext cx="467275" cy="38939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7697389" y="2894352"/>
            <a:ext cx="200261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900" i="1" dirty="0" smtClean="0"/>
              <a:t>On remarquera que le numéro des broches peut varier selon les symboles. </a:t>
            </a:r>
            <a:r>
              <a:rPr lang="fr-FR" sz="800" i="1" dirty="0" smtClean="0"/>
              <a:t>Attention</a:t>
            </a:r>
            <a:r>
              <a:rPr lang="fr-FR" sz="900" i="1" dirty="0" smtClean="0"/>
              <a:t> au moment du routage!!!!! Il faudra associer ces numéros avec les pastilles dans le bon ordre</a:t>
            </a:r>
            <a:endParaRPr lang="fr-FR" sz="900" i="1" dirty="0"/>
          </a:p>
        </p:txBody>
      </p:sp>
      <p:pic>
        <p:nvPicPr>
          <p:cNvPr id="29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660" y="4024326"/>
            <a:ext cx="1286844" cy="65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Connecteur droit 16"/>
          <p:cNvCxnSpPr>
            <a:stCxn id="29" idx="2"/>
          </p:cNvCxnSpPr>
          <p:nvPr/>
        </p:nvCxnSpPr>
        <p:spPr>
          <a:xfrm>
            <a:off x="8846082" y="4677844"/>
            <a:ext cx="75588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9453268" y="4293095"/>
            <a:ext cx="0" cy="38474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9453268" y="4293095"/>
            <a:ext cx="53072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i="1" dirty="0" err="1" smtClean="0">
                <a:solidFill>
                  <a:srgbClr val="FF0000"/>
                </a:solidFill>
              </a:rPr>
              <a:t>V</a:t>
            </a:r>
            <a:r>
              <a:rPr lang="fr-FR" b="1" i="1" baseline="-25000" dirty="0" err="1" smtClean="0">
                <a:solidFill>
                  <a:srgbClr val="FF0000"/>
                </a:solidFill>
              </a:rPr>
              <a:t>ref</a:t>
            </a:r>
            <a:endParaRPr lang="fr-FR" b="1" i="1" baseline="-25000" dirty="0">
              <a:solidFill>
                <a:srgbClr val="FF0000"/>
              </a:solidFill>
            </a:endParaRPr>
          </a:p>
        </p:txBody>
      </p:sp>
      <p:sp>
        <p:nvSpPr>
          <p:cNvPr id="2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Carte </a:t>
            </a:r>
            <a:r>
              <a:rPr lang="en-US" dirty="0" err="1">
                <a:solidFill>
                  <a:prstClr val="white"/>
                </a:solidFill>
              </a:rPr>
              <a:t>Arduino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Recepteur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51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29" y="1809577"/>
            <a:ext cx="2418010" cy="169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LM317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376092"/>
                </a:solidFill>
              </a:rPr>
              <a:t>Généralités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 régulation de tension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Mise en œuvre minimum</a:t>
            </a:r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32" y="3861048"/>
            <a:ext cx="4164911" cy="241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necteur droit avec flèche 9"/>
          <p:cNvCxnSpPr/>
          <p:nvPr/>
        </p:nvCxnSpPr>
        <p:spPr>
          <a:xfrm flipV="1">
            <a:off x="2743679" y="2192248"/>
            <a:ext cx="0" cy="54006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779426" y="2382071"/>
            <a:ext cx="141749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i="1" dirty="0" err="1" smtClean="0">
                <a:solidFill>
                  <a:srgbClr val="FF0000"/>
                </a:solidFill>
              </a:rPr>
              <a:t>V</a:t>
            </a:r>
            <a:r>
              <a:rPr lang="fr-FR" sz="1200" b="1" i="1" baseline="-25000" dirty="0" err="1" smtClean="0">
                <a:solidFill>
                  <a:srgbClr val="FF0000"/>
                </a:solidFill>
              </a:rPr>
              <a:t>ref</a:t>
            </a:r>
            <a:r>
              <a:rPr lang="fr-FR" sz="1200" b="1" i="1" baseline="-25000" dirty="0" smtClean="0">
                <a:solidFill>
                  <a:srgbClr val="FF0000"/>
                </a:solidFill>
              </a:rPr>
              <a:t> </a:t>
            </a:r>
            <a:r>
              <a:rPr lang="fr-FR" sz="1200" b="1" i="1" dirty="0" smtClean="0">
                <a:solidFill>
                  <a:srgbClr val="FF0000"/>
                </a:solidFill>
              </a:rPr>
              <a:t>= 1,25 V</a:t>
            </a:r>
            <a:endParaRPr lang="fr-FR" sz="1200" b="1" i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44488" y="3645024"/>
            <a:ext cx="2628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chemeClr val="accent1">
                    <a:lumMod val="75000"/>
                  </a:schemeClr>
                </a:solidFill>
              </a:rPr>
              <a:t>Résultat de simulation</a:t>
            </a:r>
            <a:endParaRPr lang="fr-FR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208584" y="5337212"/>
            <a:ext cx="141749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solidFill>
                  <a:srgbClr val="FF0000"/>
                </a:solidFill>
              </a:rPr>
              <a:t>V</a:t>
            </a:r>
            <a:r>
              <a:rPr lang="fr-FR" sz="1200" b="1" i="1" baseline="-25000" dirty="0">
                <a:solidFill>
                  <a:srgbClr val="FF0000"/>
                </a:solidFill>
              </a:rPr>
              <a:t>s</a:t>
            </a:r>
            <a:r>
              <a:rPr lang="fr-FR" sz="1200" b="1" i="1" baseline="-25000" dirty="0" smtClean="0">
                <a:solidFill>
                  <a:srgbClr val="FF0000"/>
                </a:solidFill>
              </a:rPr>
              <a:t> </a:t>
            </a:r>
            <a:r>
              <a:rPr lang="fr-FR" sz="1200" b="1" i="1" dirty="0" smtClean="0">
                <a:solidFill>
                  <a:srgbClr val="FF0000"/>
                </a:solidFill>
              </a:rPr>
              <a:t>= 1,9 V</a:t>
            </a:r>
            <a:endParaRPr lang="fr-FR" sz="1200" b="1" i="1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326189" y="4257092"/>
            <a:ext cx="141749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solidFill>
                  <a:srgbClr val="FF0000"/>
                </a:solidFill>
              </a:rPr>
              <a:t>V</a:t>
            </a:r>
            <a:r>
              <a:rPr lang="fr-FR" sz="1200" b="1" i="1" baseline="-25000" dirty="0" smtClean="0">
                <a:solidFill>
                  <a:srgbClr val="FF0000"/>
                </a:solidFill>
              </a:rPr>
              <a:t>e </a:t>
            </a:r>
            <a:r>
              <a:rPr lang="fr-FR" sz="1200" b="1" i="1" dirty="0" smtClean="0">
                <a:solidFill>
                  <a:srgbClr val="FF0000"/>
                </a:solidFill>
              </a:rPr>
              <a:t>= 9 V</a:t>
            </a:r>
            <a:endParaRPr lang="fr-FR" sz="1200" b="1" i="1" dirty="0">
              <a:solidFill>
                <a:srgbClr val="FF0000"/>
              </a:solidFill>
            </a:endParaRPr>
          </a:p>
        </p:txBody>
      </p:sp>
      <p:pic>
        <p:nvPicPr>
          <p:cNvPr id="20" name="Espace réservé du contenu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529" y="1838851"/>
            <a:ext cx="626753" cy="646605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4472559" y="1592796"/>
            <a:ext cx="5232969" cy="4824536"/>
          </a:xfrm>
          <a:prstGeom prst="roundRect">
            <a:avLst>
              <a:gd name="adj" fmla="val 41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4567067" y="200559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>
                <a:solidFill>
                  <a:srgbClr val="FF0000"/>
                </a:solidFill>
              </a:rPr>
              <a:t>Formules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5673080" y="1914418"/>
                <a:ext cx="1961114" cy="472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1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1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sz="11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fr-FR" sz="11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11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1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sz="1100" b="0" i="1" smtClean="0">
                              <a:latin typeface="Cambria Math"/>
                            </a:rPr>
                            <m:t>𝑟𝑒𝑓</m:t>
                          </m:r>
                        </m:sub>
                      </m:sSub>
                      <m:d>
                        <m:dPr>
                          <m:ctrlPr>
                            <a:rPr lang="fr-FR" sz="11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100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fr-FR" sz="11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11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1100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FR" sz="11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sz="11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1100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FR" sz="11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fr-FR" sz="1100" b="0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FR" sz="11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1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fr-FR" sz="11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fr-FR" sz="1100" b="0" i="1" smtClean="0"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fr-FR" sz="11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1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fr-FR" sz="1100" b="0" i="1" smtClean="0">
                              <a:latin typeface="Cambria Math"/>
                            </a:rPr>
                            <m:t>𝐴𝐷𝐽</m:t>
                          </m:r>
                        </m:sub>
                      </m:sSub>
                    </m:oMath>
                  </m:oMathPara>
                </a14:m>
                <a:endParaRPr lang="fr-FR" sz="1100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080" y="1914418"/>
                <a:ext cx="1961114" cy="4726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7867117" y="1925806"/>
                <a:ext cx="1349665" cy="472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1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1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sz="11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fr-FR" sz="11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11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1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sz="1100" b="0" i="1" smtClean="0">
                              <a:latin typeface="Cambria Math"/>
                            </a:rPr>
                            <m:t>𝑟𝑒𝑓</m:t>
                          </m:r>
                        </m:sub>
                      </m:sSub>
                      <m:d>
                        <m:dPr>
                          <m:ctrlPr>
                            <a:rPr lang="fr-FR" sz="11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100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fr-FR" sz="11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11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1100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FR" sz="11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sz="11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1100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FR" sz="11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fr-FR" sz="1100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7117" y="1925806"/>
                <a:ext cx="1349665" cy="47269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ZoneTexte 20"/>
          <p:cNvSpPr txBox="1"/>
          <p:nvPr/>
        </p:nvSpPr>
        <p:spPr>
          <a:xfrm>
            <a:off x="6393160" y="2319189"/>
            <a:ext cx="6958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/>
              <a:t>exacte</a:t>
            </a:r>
            <a:endParaRPr lang="fr-FR" sz="1100" i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8283532" y="2354651"/>
            <a:ext cx="933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/>
              <a:t>approchée</a:t>
            </a:r>
            <a:endParaRPr lang="fr-FR" sz="1100" i="1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4567067" y="2623811"/>
            <a:ext cx="48864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4551037" y="1681807"/>
            <a:ext cx="4199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>
                <a:solidFill>
                  <a:srgbClr val="00B050"/>
                </a:solidFill>
              </a:rPr>
              <a:t>Objectif: </a:t>
            </a:r>
            <a:r>
              <a:rPr lang="fr-FR" sz="1400" b="1" i="1" dirty="0" smtClean="0">
                <a:solidFill>
                  <a:srgbClr val="00B050"/>
                </a:solidFill>
              </a:rPr>
              <a:t>	</a:t>
            </a:r>
            <a:r>
              <a:rPr lang="fr-FR" sz="1400" b="1" i="1" dirty="0" smtClean="0"/>
              <a:t>On veut Vs=xx volts , trouver R4 er R5</a:t>
            </a: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1729393" y="2550267"/>
            <a:ext cx="0" cy="956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1012054" y="2520570"/>
            <a:ext cx="470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 smtClean="0"/>
              <a:t>I</a:t>
            </a:r>
            <a:r>
              <a:rPr lang="fr-FR" sz="1400" i="1" baseline="-25000" dirty="0" err="1" smtClean="0"/>
              <a:t>adj</a:t>
            </a:r>
            <a:endParaRPr lang="fr-FR" i="1" baseline="-25000" dirty="0"/>
          </a:p>
        </p:txBody>
      </p:sp>
      <p:sp>
        <p:nvSpPr>
          <p:cNvPr id="25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Carte </a:t>
            </a:r>
            <a:r>
              <a:rPr lang="en-US" dirty="0" err="1">
                <a:solidFill>
                  <a:prstClr val="white"/>
                </a:solidFill>
              </a:rPr>
              <a:t>Arduino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Recepteur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34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Autres régulateurs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376092"/>
                </a:solidFill>
              </a:rPr>
              <a:t>Généralités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 régulation de tension</a:t>
            </a:r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Schéma typiques d’applications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48" y="2077658"/>
            <a:ext cx="2520280" cy="100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16" y="1520788"/>
            <a:ext cx="2736304" cy="180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dash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5124" name="Picture 4" descr="http://t2.gstatic.com/images?q=tbn:ANd9GcRcGaM2B1XmAEtIoqczg3Mx8T-Ja3b0y0jbB5OFVCf_6-ZjcR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338187"/>
            <a:ext cx="33623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90" y="4977172"/>
            <a:ext cx="3667119" cy="141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necteur droit 9"/>
          <p:cNvCxnSpPr/>
          <p:nvPr/>
        </p:nvCxnSpPr>
        <p:spPr>
          <a:xfrm>
            <a:off x="344488" y="3326594"/>
            <a:ext cx="9109012" cy="11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344488" y="4869160"/>
            <a:ext cx="9109012" cy="11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4520952" y="1560001"/>
            <a:ext cx="0" cy="47493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812" y="4895268"/>
            <a:ext cx="2768352" cy="157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500" y="3389855"/>
            <a:ext cx="2835335" cy="147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Carte </a:t>
            </a:r>
            <a:r>
              <a:rPr lang="en-US" dirty="0" err="1">
                <a:solidFill>
                  <a:prstClr val="white"/>
                </a:solidFill>
              </a:rPr>
              <a:t>Arduino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Recepteur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48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Structure carte réceptrice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Carte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Arduino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8256984" cy="1877380"/>
          </a:xfrm>
        </p:spPr>
        <p:txBody>
          <a:bodyPr>
            <a:normAutofit/>
          </a:bodyPr>
          <a:lstStyle/>
          <a:p>
            <a:r>
              <a:rPr lang="fr-FR" dirty="0" smtClean="0"/>
              <a:t>Architecture</a:t>
            </a:r>
            <a:endParaRPr lang="fr-FR" dirty="0"/>
          </a:p>
          <a:p>
            <a:pPr lvl="1"/>
            <a:r>
              <a:rPr lang="fr-FR" dirty="0"/>
              <a:t>contraintes</a:t>
            </a:r>
          </a:p>
          <a:p>
            <a:pPr lvl="2"/>
            <a:r>
              <a:rPr lang="fr-FR" dirty="0"/>
              <a:t>Alimentation générale: </a:t>
            </a:r>
            <a:r>
              <a:rPr lang="fr-FR" dirty="0" smtClean="0"/>
              <a:t>Vcc=5V (fournie par la carte </a:t>
            </a:r>
            <a:r>
              <a:rPr lang="fr-FR" dirty="0" err="1" smtClean="0"/>
              <a:t>arduino</a:t>
            </a:r>
            <a:r>
              <a:rPr lang="fr-FR" dirty="0" smtClean="0"/>
              <a:t>)</a:t>
            </a:r>
            <a:endParaRPr lang="fr-FR" dirty="0"/>
          </a:p>
          <a:p>
            <a:pPr lvl="2"/>
            <a:r>
              <a:rPr lang="fr-FR" dirty="0" smtClean="0"/>
              <a:t>Alimentation </a:t>
            </a:r>
            <a:r>
              <a:rPr lang="fr-FR" dirty="0"/>
              <a:t>mono-tension </a:t>
            </a:r>
            <a:r>
              <a:rPr lang="fr-FR" dirty="0" smtClean="0"/>
              <a:t>des </a:t>
            </a:r>
            <a:r>
              <a:rPr lang="fr-FR" dirty="0"/>
              <a:t>AOP</a:t>
            </a:r>
          </a:p>
          <a:p>
            <a:pPr lvl="2"/>
            <a:r>
              <a:rPr lang="fr-FR" dirty="0" smtClean="0"/>
              <a:t>La carte doit être compatible avec un émetteur infrarouge (évolution future)</a:t>
            </a:r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0" y="3062183"/>
            <a:ext cx="9181020" cy="334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29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 2013 v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 2013 v3</Template>
  <TotalTime>6813</TotalTime>
  <Words>650</Words>
  <Application>Microsoft Office PowerPoint</Application>
  <PresentationFormat>Format A4 (210 x 297 mm)</PresentationFormat>
  <Paragraphs>220</Paragraphs>
  <Slides>14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Modele 2013 v3</vt:lpstr>
      <vt:lpstr>Présentation PowerPoint</vt:lpstr>
      <vt:lpstr>Présentation Carte Arduino Recepteur  </vt:lpstr>
      <vt:lpstr>Présentation Carte Arduino Recepteur  </vt:lpstr>
      <vt:lpstr>Présentation Carte Arduino Recepteur  </vt:lpstr>
      <vt:lpstr>Présentation Carte Arduino Recepteur </vt:lpstr>
      <vt:lpstr>Présentation Carte Arduino Recepteur</vt:lpstr>
      <vt:lpstr>Présentation Carte Arduino Recepteur</vt:lpstr>
      <vt:lpstr>Présentation Carte Arduino Recepteur</vt:lpstr>
      <vt:lpstr>Présentation Carte Arduino Recepteur </vt:lpstr>
      <vt:lpstr>Présentation Carte Arduino Recepteur</vt:lpstr>
      <vt:lpstr>Présentation Carte Arduino Recepteur</vt:lpstr>
      <vt:lpstr>Présentation Carte Arduino Recepteur</vt:lpstr>
      <vt:lpstr>Présentation Carte Arduino Recepteur</vt:lpstr>
      <vt:lpstr>Présentation Carte Arduino Recepteur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Jb</dc:creator>
  <cp:lastModifiedBy>Admin</cp:lastModifiedBy>
  <cp:revision>120</cp:revision>
  <dcterms:created xsi:type="dcterms:W3CDTF">2012-07-20T12:14:19Z</dcterms:created>
  <dcterms:modified xsi:type="dcterms:W3CDTF">2015-09-09T09:49:03Z</dcterms:modified>
</cp:coreProperties>
</file>