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9" r:id="rId2"/>
    <p:sldId id="320" r:id="rId3"/>
    <p:sldId id="264" r:id="rId4"/>
    <p:sldId id="306" r:id="rId5"/>
    <p:sldId id="265" r:id="rId6"/>
    <p:sldId id="267" r:id="rId7"/>
    <p:sldId id="268" r:id="rId8"/>
    <p:sldId id="271" r:id="rId9"/>
    <p:sldId id="269" r:id="rId10"/>
    <p:sldId id="270" r:id="rId11"/>
    <p:sldId id="272" r:id="rId12"/>
    <p:sldId id="274" r:id="rId13"/>
    <p:sldId id="273" r:id="rId14"/>
    <p:sldId id="276" r:id="rId15"/>
    <p:sldId id="318" r:id="rId16"/>
    <p:sldId id="277" r:id="rId17"/>
    <p:sldId id="308" r:id="rId18"/>
    <p:sldId id="278" r:id="rId19"/>
    <p:sldId id="279" r:id="rId20"/>
    <p:sldId id="280" r:id="rId21"/>
    <p:sldId id="284" r:id="rId22"/>
    <p:sldId id="285" r:id="rId23"/>
    <p:sldId id="281" r:id="rId24"/>
    <p:sldId id="282" r:id="rId25"/>
    <p:sldId id="287" r:id="rId26"/>
    <p:sldId id="288" r:id="rId27"/>
    <p:sldId id="296" r:id="rId28"/>
    <p:sldId id="289" r:id="rId29"/>
    <p:sldId id="290" r:id="rId30"/>
    <p:sldId id="293" r:id="rId31"/>
    <p:sldId id="294" r:id="rId32"/>
    <p:sldId id="297" r:id="rId33"/>
    <p:sldId id="299" r:id="rId34"/>
    <p:sldId id="300" r:id="rId35"/>
    <p:sldId id="301" r:id="rId36"/>
    <p:sldId id="321" r:id="rId37"/>
    <p:sldId id="307" r:id="rId38"/>
    <p:sldId id="310" r:id="rId39"/>
    <p:sldId id="311" r:id="rId40"/>
    <p:sldId id="312" r:id="rId41"/>
    <p:sldId id="313" r:id="rId42"/>
    <p:sldId id="315" r:id="rId43"/>
    <p:sldId id="316" r:id="rId44"/>
    <p:sldId id="317" r:id="rId45"/>
    <p:sldId id="314" r:id="rId46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704" autoAdjust="0"/>
  </p:normalViewPr>
  <p:slideViewPr>
    <p:cSldViewPr>
      <p:cViewPr>
        <p:scale>
          <a:sx n="125" d="100"/>
          <a:sy n="125" d="100"/>
        </p:scale>
        <p:origin x="-192" y="78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b\IUT%20Toulon\EN-ER\Ressources\Signau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6886793137534"/>
          <c:y val="9.7529090578339306E-2"/>
          <c:w val="0.81996989433987466"/>
          <c:h val="0.8049418188433213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  <c:pt idx="94">
                  <c:v>11.407139620686763</c:v>
                </c:pt>
                <c:pt idx="95">
                  <c:v>9.9702056147303182</c:v>
                </c:pt>
                <c:pt idx="96">
                  <c:v>8.2877720573238562</c:v>
                </c:pt>
                <c:pt idx="97">
                  <c:v>6.4012660463276054</c:v>
                </c:pt>
                <c:pt idx="98">
                  <c:v>4.3571396206867421</c:v>
                </c:pt>
                <c:pt idx="99">
                  <c:v>2.2057259570672514</c:v>
                </c:pt>
                <c:pt idx="100">
                  <c:v>-1.640933482843776E-14</c:v>
                </c:pt>
                <c:pt idx="101">
                  <c:v>-2.2057259570672589</c:v>
                </c:pt>
                <c:pt idx="102">
                  <c:v>-4.3571396206867261</c:v>
                </c:pt>
                <c:pt idx="103">
                  <c:v>-6.4012660463275903</c:v>
                </c:pt>
                <c:pt idx="104">
                  <c:v>-8.2877720573238634</c:v>
                </c:pt>
                <c:pt idx="105">
                  <c:v>-9.9702056147303217</c:v>
                </c:pt>
                <c:pt idx="106">
                  <c:v>-11.407139620686769</c:v>
                </c:pt>
                <c:pt idx="107">
                  <c:v>-12.563191991055977</c:v>
                </c:pt>
                <c:pt idx="108">
                  <c:v>-13.409896879761662</c:v>
                </c:pt>
                <c:pt idx="109">
                  <c:v>-13.926405602391442</c:v>
                </c:pt>
                <c:pt idx="110">
                  <c:v>-14.1</c:v>
                </c:pt>
                <c:pt idx="111">
                  <c:v>-13.926405602391437</c:v>
                </c:pt>
                <c:pt idx="112">
                  <c:v>-13.409896879761668</c:v>
                </c:pt>
                <c:pt idx="113">
                  <c:v>-12.563191991055985</c:v>
                </c:pt>
                <c:pt idx="114">
                  <c:v>-11.407139620686749</c:v>
                </c:pt>
                <c:pt idx="115">
                  <c:v>-9.9702056147303004</c:v>
                </c:pt>
                <c:pt idx="116">
                  <c:v>-8.2877720573238793</c:v>
                </c:pt>
                <c:pt idx="117">
                  <c:v>-6.4012660463276072</c:v>
                </c:pt>
                <c:pt idx="118">
                  <c:v>-4.3571396206867918</c:v>
                </c:pt>
                <c:pt idx="119">
                  <c:v>-2.205725957067278</c:v>
                </c:pt>
                <c:pt idx="120">
                  <c:v>-1.0364755928526925E-14</c:v>
                </c:pt>
                <c:pt idx="121">
                  <c:v>2.2057259570672572</c:v>
                </c:pt>
                <c:pt idx="122">
                  <c:v>4.3571396206867723</c:v>
                </c:pt>
                <c:pt idx="123">
                  <c:v>6.4012660463275886</c:v>
                </c:pt>
                <c:pt idx="124">
                  <c:v>8.2877720573238616</c:v>
                </c:pt>
                <c:pt idx="125">
                  <c:v>9.97020561473032</c:v>
                </c:pt>
                <c:pt idx="126">
                  <c:v>11.407139620686767</c:v>
                </c:pt>
                <c:pt idx="127">
                  <c:v>12.563191991055998</c:v>
                </c:pt>
                <c:pt idx="128">
                  <c:v>13.409896879761661</c:v>
                </c:pt>
                <c:pt idx="129">
                  <c:v>13.926405602391442</c:v>
                </c:pt>
                <c:pt idx="130">
                  <c:v>14.1</c:v>
                </c:pt>
                <c:pt idx="131">
                  <c:v>13.926405602391437</c:v>
                </c:pt>
                <c:pt idx="132">
                  <c:v>13.409896879761654</c:v>
                </c:pt>
                <c:pt idx="133">
                  <c:v>12.563191991055985</c:v>
                </c:pt>
                <c:pt idx="134">
                  <c:v>11.407139620686751</c:v>
                </c:pt>
                <c:pt idx="135">
                  <c:v>9.9702056147303022</c:v>
                </c:pt>
                <c:pt idx="136">
                  <c:v>8.2877720573238403</c:v>
                </c:pt>
                <c:pt idx="137">
                  <c:v>6.401266046327609</c:v>
                </c:pt>
                <c:pt idx="138">
                  <c:v>4.3571396206867465</c:v>
                </c:pt>
                <c:pt idx="139">
                  <c:v>2.2057259570672296</c:v>
                </c:pt>
                <c:pt idx="140">
                  <c:v>-3.8001047621138982E-14</c:v>
                </c:pt>
                <c:pt idx="141">
                  <c:v>-2.2057259570672061</c:v>
                </c:pt>
                <c:pt idx="142">
                  <c:v>-4.3571396206867226</c:v>
                </c:pt>
                <c:pt idx="143">
                  <c:v>-6.4012660463275868</c:v>
                </c:pt>
                <c:pt idx="144">
                  <c:v>-8.2877720573238616</c:v>
                </c:pt>
                <c:pt idx="145">
                  <c:v>-9.97020561473032</c:v>
                </c:pt>
                <c:pt idx="146">
                  <c:v>-11.407139620686737</c:v>
                </c:pt>
                <c:pt idx="147">
                  <c:v>-12.563191991055975</c:v>
                </c:pt>
                <c:pt idx="148">
                  <c:v>-13.409896879761661</c:v>
                </c:pt>
                <c:pt idx="149">
                  <c:v>-13.926405602391442</c:v>
                </c:pt>
                <c:pt idx="150">
                  <c:v>-14.1</c:v>
                </c:pt>
                <c:pt idx="151">
                  <c:v>-13.926405602391446</c:v>
                </c:pt>
                <c:pt idx="152">
                  <c:v>-13.40989687976167</c:v>
                </c:pt>
                <c:pt idx="153">
                  <c:v>-12.563191991055987</c:v>
                </c:pt>
                <c:pt idx="154">
                  <c:v>-11.407139620686751</c:v>
                </c:pt>
                <c:pt idx="155">
                  <c:v>-9.970205614730304</c:v>
                </c:pt>
                <c:pt idx="156">
                  <c:v>-8.2877720573238811</c:v>
                </c:pt>
                <c:pt idx="157">
                  <c:v>-6.4012660463276108</c:v>
                </c:pt>
                <c:pt idx="158">
                  <c:v>-4.3571396206867483</c:v>
                </c:pt>
                <c:pt idx="159">
                  <c:v>-2.2057259570672318</c:v>
                </c:pt>
                <c:pt idx="160">
                  <c:v>-1.3819674571369234E-14</c:v>
                </c:pt>
                <c:pt idx="161">
                  <c:v>2.2057259570672541</c:v>
                </c:pt>
                <c:pt idx="162">
                  <c:v>4.3571396206867687</c:v>
                </c:pt>
                <c:pt idx="163">
                  <c:v>6.4012660463276312</c:v>
                </c:pt>
                <c:pt idx="164">
                  <c:v>8.2877720573238989</c:v>
                </c:pt>
                <c:pt idx="165">
                  <c:v>9.9702056147303182</c:v>
                </c:pt>
                <c:pt idx="166">
                  <c:v>11.407139620686765</c:v>
                </c:pt>
                <c:pt idx="167">
                  <c:v>12.563191991055996</c:v>
                </c:pt>
                <c:pt idx="168">
                  <c:v>13.409896879761675</c:v>
                </c:pt>
                <c:pt idx="169">
                  <c:v>13.926405602391448</c:v>
                </c:pt>
                <c:pt idx="170">
                  <c:v>14.1</c:v>
                </c:pt>
                <c:pt idx="171">
                  <c:v>13.926405602391437</c:v>
                </c:pt>
                <c:pt idx="172">
                  <c:v>13.40989687976167</c:v>
                </c:pt>
                <c:pt idx="173">
                  <c:v>12.563191991055987</c:v>
                </c:pt>
                <c:pt idx="174">
                  <c:v>11.407139620686783</c:v>
                </c:pt>
                <c:pt idx="175">
                  <c:v>9.9702056147303395</c:v>
                </c:pt>
                <c:pt idx="176">
                  <c:v>8.2877720573238829</c:v>
                </c:pt>
                <c:pt idx="177">
                  <c:v>6.4012660463276125</c:v>
                </c:pt>
                <c:pt idx="178">
                  <c:v>4.3571396206867972</c:v>
                </c:pt>
                <c:pt idx="179">
                  <c:v>2.2057259570672829</c:v>
                </c:pt>
                <c:pt idx="180">
                  <c:v>1.5547133892790388E-14</c:v>
                </c:pt>
                <c:pt idx="181">
                  <c:v>-2.2057259570672523</c:v>
                </c:pt>
                <c:pt idx="182">
                  <c:v>-4.3571396206867679</c:v>
                </c:pt>
                <c:pt idx="183">
                  <c:v>-6.401266046327585</c:v>
                </c:pt>
                <c:pt idx="184">
                  <c:v>-8.287772057323858</c:v>
                </c:pt>
                <c:pt idx="185">
                  <c:v>-9.9702056147303182</c:v>
                </c:pt>
                <c:pt idx="186">
                  <c:v>-11.407139620686763</c:v>
                </c:pt>
                <c:pt idx="187">
                  <c:v>-12.563191991055996</c:v>
                </c:pt>
                <c:pt idx="188">
                  <c:v>-13.409896879761659</c:v>
                </c:pt>
                <c:pt idx="189">
                  <c:v>-13.926405602391441</c:v>
                </c:pt>
                <c:pt idx="190">
                  <c:v>-14.1</c:v>
                </c:pt>
                <c:pt idx="191">
                  <c:v>-13.926405602391437</c:v>
                </c:pt>
                <c:pt idx="192">
                  <c:v>-13.409896879761655</c:v>
                </c:pt>
                <c:pt idx="193">
                  <c:v>-12.563191991055989</c:v>
                </c:pt>
                <c:pt idx="194">
                  <c:v>-11.407139620686754</c:v>
                </c:pt>
                <c:pt idx="195">
                  <c:v>-9.9702056147303058</c:v>
                </c:pt>
                <c:pt idx="196">
                  <c:v>-8.2877720573238438</c:v>
                </c:pt>
                <c:pt idx="197">
                  <c:v>-6.401266046327569</c:v>
                </c:pt>
                <c:pt idx="198">
                  <c:v>-4.357139620686751</c:v>
                </c:pt>
                <c:pt idx="199">
                  <c:v>-2.2057259570672354</c:v>
                </c:pt>
                <c:pt idx="200">
                  <c:v>3.281866965687552E-14</c:v>
                </c:pt>
                <c:pt idx="201">
                  <c:v>2.2057259570672998</c:v>
                </c:pt>
                <c:pt idx="202">
                  <c:v>4.3571396206867661</c:v>
                </c:pt>
                <c:pt idx="203">
                  <c:v>6.4012660463276276</c:v>
                </c:pt>
                <c:pt idx="204">
                  <c:v>8.2877720573238154</c:v>
                </c:pt>
                <c:pt idx="205">
                  <c:v>9.9702056147302809</c:v>
                </c:pt>
                <c:pt idx="206">
                  <c:v>11.407139620686733</c:v>
                </c:pt>
                <c:pt idx="207">
                  <c:v>12.563191991055973</c:v>
                </c:pt>
                <c:pt idx="208">
                  <c:v>13.409896879761659</c:v>
                </c:pt>
                <c:pt idx="209">
                  <c:v>13.926405602391441</c:v>
                </c:pt>
                <c:pt idx="210">
                  <c:v>14.1</c:v>
                </c:pt>
                <c:pt idx="211">
                  <c:v>13.926405602391439</c:v>
                </c:pt>
                <c:pt idx="212">
                  <c:v>13.409896879761655</c:v>
                </c:pt>
                <c:pt idx="213">
                  <c:v>12.563191991056012</c:v>
                </c:pt>
                <c:pt idx="214">
                  <c:v>11.407139620686785</c:v>
                </c:pt>
                <c:pt idx="215">
                  <c:v>9.9702056147303431</c:v>
                </c:pt>
                <c:pt idx="216">
                  <c:v>8.2877720573238864</c:v>
                </c:pt>
                <c:pt idx="217">
                  <c:v>6.4012660463276152</c:v>
                </c:pt>
                <c:pt idx="218">
                  <c:v>4.3571396206867528</c:v>
                </c:pt>
                <c:pt idx="219">
                  <c:v>2.2057259570672367</c:v>
                </c:pt>
                <c:pt idx="220">
                  <c:v>-3.1091210335454365E-14</c:v>
                </c:pt>
                <c:pt idx="221">
                  <c:v>-2.2057259570672985</c:v>
                </c:pt>
                <c:pt idx="222">
                  <c:v>-4.3571396206868123</c:v>
                </c:pt>
                <c:pt idx="223">
                  <c:v>-6.4012660463275814</c:v>
                </c:pt>
                <c:pt idx="224">
                  <c:v>-8.2877720573238562</c:v>
                </c:pt>
                <c:pt idx="225">
                  <c:v>-9.9702056147303146</c:v>
                </c:pt>
                <c:pt idx="226">
                  <c:v>-11.407139620686761</c:v>
                </c:pt>
                <c:pt idx="227">
                  <c:v>-12.563191991055994</c:v>
                </c:pt>
                <c:pt idx="228">
                  <c:v>-13.409896879761673</c:v>
                </c:pt>
                <c:pt idx="229">
                  <c:v>-13.926405602391448</c:v>
                </c:pt>
                <c:pt idx="230">
                  <c:v>-14.1</c:v>
                </c:pt>
                <c:pt idx="231">
                  <c:v>-13.926405602391432</c:v>
                </c:pt>
                <c:pt idx="232">
                  <c:v>-13.409896879761671</c:v>
                </c:pt>
                <c:pt idx="233">
                  <c:v>-12.563191991055991</c:v>
                </c:pt>
                <c:pt idx="234">
                  <c:v>-11.407139620686756</c:v>
                </c:pt>
                <c:pt idx="235">
                  <c:v>-9.9702056147303075</c:v>
                </c:pt>
                <c:pt idx="236">
                  <c:v>-8.2877720573239273</c:v>
                </c:pt>
                <c:pt idx="237">
                  <c:v>-6.4012660463276614</c:v>
                </c:pt>
                <c:pt idx="238">
                  <c:v>-4.3571396206868016</c:v>
                </c:pt>
                <c:pt idx="239">
                  <c:v>-2.2057259570672882</c:v>
                </c:pt>
                <c:pt idx="240">
                  <c:v>-2.0729511857053851E-14</c:v>
                </c:pt>
                <c:pt idx="241">
                  <c:v>2.2057259570672469</c:v>
                </c:pt>
                <c:pt idx="242">
                  <c:v>4.3571396206867625</c:v>
                </c:pt>
                <c:pt idx="243">
                  <c:v>6.401266046327625</c:v>
                </c:pt>
                <c:pt idx="244">
                  <c:v>8.2877720573238953</c:v>
                </c:pt>
                <c:pt idx="245">
                  <c:v>9.9702056147303484</c:v>
                </c:pt>
                <c:pt idx="246">
                  <c:v>11.407139620686731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-3.4895719651556112</c:v>
                </c:pt>
                <c:pt idx="1">
                  <c:v>-2.9007202200633544</c:v>
                </c:pt>
                <c:pt idx="2">
                  <c:v>-2.2404431162146632</c:v>
                </c:pt>
                <c:pt idx="3">
                  <c:v>-1.5249988672403649</c:v>
                </c:pt>
                <c:pt idx="4">
                  <c:v>-0.77200408497353934</c:v>
                </c:pt>
                <c:pt idx="5">
                  <c:v>0</c:v>
                </c:pt>
                <c:pt idx="6">
                  <c:v>0.77200408497353978</c:v>
                </c:pt>
                <c:pt idx="7">
                  <c:v>1.5249988672403652</c:v>
                </c:pt>
                <c:pt idx="8">
                  <c:v>2.2404431162146632</c:v>
                </c:pt>
                <c:pt idx="9">
                  <c:v>2.9007202200633544</c:v>
                </c:pt>
                <c:pt idx="10">
                  <c:v>3.4895719651556112</c:v>
                </c:pt>
                <c:pt idx="11">
                  <c:v>3.9924988672403652</c:v>
                </c:pt>
                <c:pt idx="12">
                  <c:v>4.397117196869595</c:v>
                </c:pt>
                <c:pt idx="13">
                  <c:v>4.6934639079165823</c:v>
                </c:pt>
                <c:pt idx="14">
                  <c:v>4.8742419608370042</c:v>
                </c:pt>
                <c:pt idx="15">
                  <c:v>4.9349999999999996</c:v>
                </c:pt>
                <c:pt idx="16">
                  <c:v>4.8742419608370042</c:v>
                </c:pt>
                <c:pt idx="17">
                  <c:v>4.6934639079165814</c:v>
                </c:pt>
                <c:pt idx="18">
                  <c:v>4.397117196869595</c:v>
                </c:pt>
                <c:pt idx="19">
                  <c:v>3.9924988672403652</c:v>
                </c:pt>
                <c:pt idx="20">
                  <c:v>3.4895719651556116</c:v>
                </c:pt>
                <c:pt idx="21">
                  <c:v>2.9007202200633531</c:v>
                </c:pt>
                <c:pt idx="22">
                  <c:v>2.2404431162146636</c:v>
                </c:pt>
                <c:pt idx="23">
                  <c:v>1.5249988672403658</c:v>
                </c:pt>
                <c:pt idx="24">
                  <c:v>0.77200408497353767</c:v>
                </c:pt>
                <c:pt idx="25">
                  <c:v>-1.5869694881126549E-15</c:v>
                </c:pt>
                <c:pt idx="26">
                  <c:v>-0.77200408497353856</c:v>
                </c:pt>
                <c:pt idx="27">
                  <c:v>-1.5249988672403647</c:v>
                </c:pt>
                <c:pt idx="28">
                  <c:v>-2.2404431162146627</c:v>
                </c:pt>
                <c:pt idx="29">
                  <c:v>-2.9007202200633539</c:v>
                </c:pt>
                <c:pt idx="30">
                  <c:v>-3.4895719651556112</c:v>
                </c:pt>
                <c:pt idx="31">
                  <c:v>-3.9924988672403652</c:v>
                </c:pt>
                <c:pt idx="32">
                  <c:v>-4.397117196869595</c:v>
                </c:pt>
                <c:pt idx="33">
                  <c:v>-4.6934639079165832</c:v>
                </c:pt>
                <c:pt idx="34">
                  <c:v>-4.8742419608370051</c:v>
                </c:pt>
                <c:pt idx="35">
                  <c:v>-4.9349999999999996</c:v>
                </c:pt>
                <c:pt idx="36">
                  <c:v>-4.8742419608370042</c:v>
                </c:pt>
                <c:pt idx="37">
                  <c:v>-4.6934639079165832</c:v>
                </c:pt>
                <c:pt idx="38">
                  <c:v>-4.397117196869595</c:v>
                </c:pt>
                <c:pt idx="39">
                  <c:v>-3.9924988672403656</c:v>
                </c:pt>
                <c:pt idx="40">
                  <c:v>-3.4895719651556125</c:v>
                </c:pt>
                <c:pt idx="41">
                  <c:v>-2.9007202200633522</c:v>
                </c:pt>
                <c:pt idx="42">
                  <c:v>-2.2404431162146601</c:v>
                </c:pt>
                <c:pt idx="43">
                  <c:v>-1.5249988672403665</c:v>
                </c:pt>
                <c:pt idx="44">
                  <c:v>-0.77200408497354056</c:v>
                </c:pt>
                <c:pt idx="45">
                  <c:v>-1.2092215249948078E-15</c:v>
                </c:pt>
                <c:pt idx="46">
                  <c:v>0.77200408497353812</c:v>
                </c:pt>
                <c:pt idx="47">
                  <c:v>1.5249988672403643</c:v>
                </c:pt>
                <c:pt idx="48">
                  <c:v>2.2404431162146663</c:v>
                </c:pt>
                <c:pt idx="49">
                  <c:v>2.9007202200633571</c:v>
                </c:pt>
                <c:pt idx="50">
                  <c:v>3.4895719651556139</c:v>
                </c:pt>
                <c:pt idx="51">
                  <c:v>3.9924988672403621</c:v>
                </c:pt>
                <c:pt idx="52">
                  <c:v>4.3971171968695941</c:v>
                </c:pt>
                <c:pt idx="53">
                  <c:v>4.6934639079165832</c:v>
                </c:pt>
                <c:pt idx="54">
                  <c:v>4.8742419608370042</c:v>
                </c:pt>
                <c:pt idx="55">
                  <c:v>4.9349999999999996</c:v>
                </c:pt>
                <c:pt idx="56">
                  <c:v>4.8742419608370051</c:v>
                </c:pt>
                <c:pt idx="57">
                  <c:v>4.6934639079165832</c:v>
                </c:pt>
                <c:pt idx="58">
                  <c:v>4.3971171968695932</c:v>
                </c:pt>
                <c:pt idx="59">
                  <c:v>3.9924988672403714</c:v>
                </c:pt>
                <c:pt idx="60">
                  <c:v>3.4895719651556156</c:v>
                </c:pt>
                <c:pt idx="61">
                  <c:v>2.9007202200633557</c:v>
                </c:pt>
                <c:pt idx="62">
                  <c:v>2.240443116214661</c:v>
                </c:pt>
                <c:pt idx="63">
                  <c:v>1.5249988672403587</c:v>
                </c:pt>
                <c:pt idx="64">
                  <c:v>0.77200408497354522</c:v>
                </c:pt>
                <c:pt idx="65">
                  <c:v>1.8138322874922117E-15</c:v>
                </c:pt>
                <c:pt idx="66">
                  <c:v>-0.77200408497354167</c:v>
                </c:pt>
                <c:pt idx="67">
                  <c:v>-1.5249988672403718</c:v>
                </c:pt>
                <c:pt idx="68">
                  <c:v>-2.2404431162146734</c:v>
                </c:pt>
                <c:pt idx="69">
                  <c:v>-2.9007202200633531</c:v>
                </c:pt>
                <c:pt idx="70">
                  <c:v>-3.4895719651556139</c:v>
                </c:pt>
                <c:pt idx="71">
                  <c:v>-3.992498867240359</c:v>
                </c:pt>
                <c:pt idx="72">
                  <c:v>-4.3971171968695923</c:v>
                </c:pt>
                <c:pt idx="73">
                  <c:v>-4.6934639079165814</c:v>
                </c:pt>
                <c:pt idx="74">
                  <c:v>-4.8742419608370042</c:v>
                </c:pt>
                <c:pt idx="75">
                  <c:v>-4.9349999999999996</c:v>
                </c:pt>
                <c:pt idx="76">
                  <c:v>-4.8742419608370051</c:v>
                </c:pt>
                <c:pt idx="77">
                  <c:v>-4.6934639079165832</c:v>
                </c:pt>
                <c:pt idx="78">
                  <c:v>-4.3971171968695941</c:v>
                </c:pt>
                <c:pt idx="79">
                  <c:v>-3.9924988672403612</c:v>
                </c:pt>
                <c:pt idx="80">
                  <c:v>-3.4895719651556161</c:v>
                </c:pt>
                <c:pt idx="81">
                  <c:v>-2.9007202200633562</c:v>
                </c:pt>
                <c:pt idx="82">
                  <c:v>-2.2404431162146614</c:v>
                </c:pt>
                <c:pt idx="83">
                  <c:v>-1.5249988672403594</c:v>
                </c:pt>
                <c:pt idx="84">
                  <c:v>-0.77200408497352857</c:v>
                </c:pt>
                <c:pt idx="85">
                  <c:v>-2.4184430499896156E-15</c:v>
                </c:pt>
                <c:pt idx="86">
                  <c:v>0.77200408497354123</c:v>
                </c:pt>
                <c:pt idx="87">
                  <c:v>1.5249988672403547</c:v>
                </c:pt>
                <c:pt idx="88">
                  <c:v>2.240443116214657</c:v>
                </c:pt>
                <c:pt idx="89">
                  <c:v>2.9007202200633526</c:v>
                </c:pt>
                <c:pt idx="90">
                  <c:v>3.489571965155613</c:v>
                </c:pt>
                <c:pt idx="91">
                  <c:v>3.9924988672403687</c:v>
                </c:pt>
                <c:pt idx="92">
                  <c:v>4.3971171968695923</c:v>
                </c:pt>
                <c:pt idx="93">
                  <c:v>4.6934639079165814</c:v>
                </c:pt>
                <c:pt idx="94">
                  <c:v>4.8742419608370042</c:v>
                </c:pt>
                <c:pt idx="95">
                  <c:v>4.9349999999999996</c:v>
                </c:pt>
                <c:pt idx="96">
                  <c:v>4.8742419608370025</c:v>
                </c:pt>
                <c:pt idx="97">
                  <c:v>4.6934639079165832</c:v>
                </c:pt>
                <c:pt idx="98">
                  <c:v>4.3971171968695941</c:v>
                </c:pt>
                <c:pt idx="99">
                  <c:v>3.9924988672403612</c:v>
                </c:pt>
                <c:pt idx="100">
                  <c:v>3.4895719651556045</c:v>
                </c:pt>
                <c:pt idx="101">
                  <c:v>2.9007202200633571</c:v>
                </c:pt>
                <c:pt idx="102">
                  <c:v>2.2404431162146774</c:v>
                </c:pt>
                <c:pt idx="103">
                  <c:v>1.5249988672403765</c:v>
                </c:pt>
                <c:pt idx="104">
                  <c:v>0.77200408497354644</c:v>
                </c:pt>
                <c:pt idx="105">
                  <c:v>3.0230538124870199E-15</c:v>
                </c:pt>
                <c:pt idx="106">
                  <c:v>-0.77200408497354056</c:v>
                </c:pt>
                <c:pt idx="107">
                  <c:v>-1.5249988672403541</c:v>
                </c:pt>
                <c:pt idx="108">
                  <c:v>-2.2404431162146565</c:v>
                </c:pt>
                <c:pt idx="109">
                  <c:v>-2.9007202200633522</c:v>
                </c:pt>
                <c:pt idx="110">
                  <c:v>-3.4895719651556125</c:v>
                </c:pt>
                <c:pt idx="111">
                  <c:v>-3.9924988672403687</c:v>
                </c:pt>
                <c:pt idx="112">
                  <c:v>-4.3971171968695915</c:v>
                </c:pt>
                <c:pt idx="113">
                  <c:v>-4.6934639079165814</c:v>
                </c:pt>
                <c:pt idx="114">
                  <c:v>-4.8742419608370042</c:v>
                </c:pt>
                <c:pt idx="115">
                  <c:v>-4.9349999999999996</c:v>
                </c:pt>
                <c:pt idx="116">
                  <c:v>-4.874241960837006</c:v>
                </c:pt>
                <c:pt idx="117">
                  <c:v>-4.6934639079165832</c:v>
                </c:pt>
                <c:pt idx="118">
                  <c:v>-4.3971171968696021</c:v>
                </c:pt>
                <c:pt idx="119">
                  <c:v>-3.9924988672403723</c:v>
                </c:pt>
                <c:pt idx="120">
                  <c:v>-3.4895719651556174</c:v>
                </c:pt>
                <c:pt idx="121">
                  <c:v>-2.9007202200633575</c:v>
                </c:pt>
                <c:pt idx="122">
                  <c:v>-2.2404431162146623</c:v>
                </c:pt>
                <c:pt idx="123">
                  <c:v>-1.5249988672403771</c:v>
                </c:pt>
                <c:pt idx="124">
                  <c:v>-0.77200408497354722</c:v>
                </c:pt>
                <c:pt idx="125">
                  <c:v>-3.6276645749844234E-15</c:v>
                </c:pt>
                <c:pt idx="126">
                  <c:v>0.77200408497354001</c:v>
                </c:pt>
                <c:pt idx="127">
                  <c:v>1.5249988672403703</c:v>
                </c:pt>
                <c:pt idx="128">
                  <c:v>2.2404431162146556</c:v>
                </c:pt>
                <c:pt idx="129">
                  <c:v>2.9007202200633513</c:v>
                </c:pt>
                <c:pt idx="130">
                  <c:v>3.4895719651556116</c:v>
                </c:pt>
                <c:pt idx="131">
                  <c:v>3.9924988672403683</c:v>
                </c:pt>
                <c:pt idx="132">
                  <c:v>4.3971171968695986</c:v>
                </c:pt>
                <c:pt idx="133">
                  <c:v>4.6934639079165805</c:v>
                </c:pt>
                <c:pt idx="134">
                  <c:v>4.8742419608370042</c:v>
                </c:pt>
                <c:pt idx="135">
                  <c:v>4.9349999999999996</c:v>
                </c:pt>
                <c:pt idx="136">
                  <c:v>4.8742419608370025</c:v>
                </c:pt>
                <c:pt idx="137">
                  <c:v>4.6934639079165841</c:v>
                </c:pt>
                <c:pt idx="138">
                  <c:v>4.397117196869595</c:v>
                </c:pt>
                <c:pt idx="139">
                  <c:v>3.9924988672403625</c:v>
                </c:pt>
                <c:pt idx="140">
                  <c:v>3.4895719651556054</c:v>
                </c:pt>
                <c:pt idx="141">
                  <c:v>2.9007202200633726</c:v>
                </c:pt>
                <c:pt idx="142">
                  <c:v>2.2404431162146787</c:v>
                </c:pt>
                <c:pt idx="143">
                  <c:v>1.5249988672403776</c:v>
                </c:pt>
                <c:pt idx="144">
                  <c:v>0.77200408497354778</c:v>
                </c:pt>
                <c:pt idx="145">
                  <c:v>4.2322753374818277E-15</c:v>
                </c:pt>
                <c:pt idx="146">
                  <c:v>-0.77200408497352213</c:v>
                </c:pt>
                <c:pt idx="147">
                  <c:v>-1.5249988672403527</c:v>
                </c:pt>
                <c:pt idx="148">
                  <c:v>-2.2404431162146552</c:v>
                </c:pt>
                <c:pt idx="149">
                  <c:v>-2.9007202200633513</c:v>
                </c:pt>
                <c:pt idx="150">
                  <c:v>-3.4895719651556116</c:v>
                </c:pt>
                <c:pt idx="151">
                  <c:v>-3.9924988672403576</c:v>
                </c:pt>
                <c:pt idx="152">
                  <c:v>-4.3971171968695906</c:v>
                </c:pt>
                <c:pt idx="153">
                  <c:v>-4.6934639079165805</c:v>
                </c:pt>
                <c:pt idx="154">
                  <c:v>-4.8742419608370042</c:v>
                </c:pt>
                <c:pt idx="155">
                  <c:v>-4.9349999999999996</c:v>
                </c:pt>
                <c:pt idx="156">
                  <c:v>-4.874241960837006</c:v>
                </c:pt>
                <c:pt idx="157">
                  <c:v>-4.6934639079165841</c:v>
                </c:pt>
                <c:pt idx="158">
                  <c:v>-4.397117196869595</c:v>
                </c:pt>
                <c:pt idx="159">
                  <c:v>-3.9924988672403625</c:v>
                </c:pt>
                <c:pt idx="160">
                  <c:v>-3.4895719651556178</c:v>
                </c:pt>
                <c:pt idx="161">
                  <c:v>-2.9007202200633584</c:v>
                </c:pt>
                <c:pt idx="162">
                  <c:v>-2.2404431162146636</c:v>
                </c:pt>
                <c:pt idx="163">
                  <c:v>-1.5249988672403618</c:v>
                </c:pt>
                <c:pt idx="164">
                  <c:v>-0.77200408497353112</c:v>
                </c:pt>
                <c:pt idx="165">
                  <c:v>-4.8368860999792312E-15</c:v>
                </c:pt>
                <c:pt idx="166">
                  <c:v>0.7720040849735389</c:v>
                </c:pt>
                <c:pt idx="167">
                  <c:v>1.5249988672403689</c:v>
                </c:pt>
                <c:pt idx="168">
                  <c:v>2.2404431162146707</c:v>
                </c:pt>
                <c:pt idx="169">
                  <c:v>2.9007202200633646</c:v>
                </c:pt>
                <c:pt idx="170">
                  <c:v>3.4895719651556112</c:v>
                </c:pt>
                <c:pt idx="171">
                  <c:v>3.9924988672403674</c:v>
                </c:pt>
                <c:pt idx="172">
                  <c:v>4.3971171968695906</c:v>
                </c:pt>
                <c:pt idx="173">
                  <c:v>4.6934639079165805</c:v>
                </c:pt>
                <c:pt idx="174">
                  <c:v>4.8742419608370016</c:v>
                </c:pt>
                <c:pt idx="175">
                  <c:v>4.9349999999999996</c:v>
                </c:pt>
                <c:pt idx="176">
                  <c:v>4.874241960837006</c:v>
                </c:pt>
                <c:pt idx="177">
                  <c:v>4.6934639079165841</c:v>
                </c:pt>
                <c:pt idx="178">
                  <c:v>4.397117196869603</c:v>
                </c:pt>
                <c:pt idx="179">
                  <c:v>3.9924988672403736</c:v>
                </c:pt>
                <c:pt idx="180">
                  <c:v>3.4895719651556187</c:v>
                </c:pt>
                <c:pt idx="181">
                  <c:v>2.9007202200633588</c:v>
                </c:pt>
                <c:pt idx="182">
                  <c:v>2.2404431162146641</c:v>
                </c:pt>
                <c:pt idx="183">
                  <c:v>1.5249988672403789</c:v>
                </c:pt>
                <c:pt idx="184">
                  <c:v>0.772004084973549</c:v>
                </c:pt>
                <c:pt idx="185">
                  <c:v>5.4414968624766355E-15</c:v>
                </c:pt>
                <c:pt idx="186">
                  <c:v>-0.77200408497353823</c:v>
                </c:pt>
                <c:pt idx="187">
                  <c:v>-1.5249988672403687</c:v>
                </c:pt>
                <c:pt idx="188">
                  <c:v>-2.2404431162146548</c:v>
                </c:pt>
                <c:pt idx="189">
                  <c:v>-2.90072022006335</c:v>
                </c:pt>
                <c:pt idx="190">
                  <c:v>-3.4895719651556112</c:v>
                </c:pt>
                <c:pt idx="191">
                  <c:v>-3.992498867240367</c:v>
                </c:pt>
                <c:pt idx="192">
                  <c:v>-4.3971171968695986</c:v>
                </c:pt>
                <c:pt idx="193">
                  <c:v>-4.6934639079165805</c:v>
                </c:pt>
                <c:pt idx="194">
                  <c:v>-4.8742419608370042</c:v>
                </c:pt>
                <c:pt idx="195">
                  <c:v>-4.9349999999999996</c:v>
                </c:pt>
                <c:pt idx="196">
                  <c:v>-4.8742419608370025</c:v>
                </c:pt>
                <c:pt idx="197">
                  <c:v>-4.6934639079165787</c:v>
                </c:pt>
                <c:pt idx="198">
                  <c:v>-4.3971171968695959</c:v>
                </c:pt>
                <c:pt idx="199">
                  <c:v>-3.9924988672403638</c:v>
                </c:pt>
                <c:pt idx="200">
                  <c:v>-3.4895719651556067</c:v>
                </c:pt>
                <c:pt idx="201">
                  <c:v>-2.9007202200633451</c:v>
                </c:pt>
                <c:pt idx="202">
                  <c:v>-2.2404431162146645</c:v>
                </c:pt>
                <c:pt idx="203">
                  <c:v>-1.5249988672403627</c:v>
                </c:pt>
                <c:pt idx="204">
                  <c:v>-0.77200408497356687</c:v>
                </c:pt>
                <c:pt idx="205">
                  <c:v>-2.3578749629854507E-14</c:v>
                </c:pt>
                <c:pt idx="206">
                  <c:v>0.77200408497352024</c:v>
                </c:pt>
                <c:pt idx="207">
                  <c:v>1.5249988672403512</c:v>
                </c:pt>
                <c:pt idx="208">
                  <c:v>2.2404431162146539</c:v>
                </c:pt>
                <c:pt idx="209">
                  <c:v>2.9007202200633637</c:v>
                </c:pt>
                <c:pt idx="210">
                  <c:v>3.4895719651556232</c:v>
                </c:pt>
                <c:pt idx="211">
                  <c:v>3.9924988672403767</c:v>
                </c:pt>
                <c:pt idx="212">
                  <c:v>4.3971171968696066</c:v>
                </c:pt>
                <c:pt idx="213">
                  <c:v>4.6934639079165805</c:v>
                </c:pt>
                <c:pt idx="214">
                  <c:v>4.8742419608370042</c:v>
                </c:pt>
                <c:pt idx="215">
                  <c:v>4.9349999999999996</c:v>
                </c:pt>
                <c:pt idx="216">
                  <c:v>4.8742419608370033</c:v>
                </c:pt>
                <c:pt idx="217">
                  <c:v>4.6934639079165787</c:v>
                </c:pt>
                <c:pt idx="218">
                  <c:v>4.3971171968695879</c:v>
                </c:pt>
                <c:pt idx="219">
                  <c:v>3.9924988672403532</c:v>
                </c:pt>
                <c:pt idx="220">
                  <c:v>3.4895719651555943</c:v>
                </c:pt>
                <c:pt idx="221">
                  <c:v>2.9007202200633313</c:v>
                </c:pt>
                <c:pt idx="222">
                  <c:v>2.2404431162146339</c:v>
                </c:pt>
                <c:pt idx="223">
                  <c:v>1.5249988672403634</c:v>
                </c:pt>
                <c:pt idx="224">
                  <c:v>0.77200408497353279</c:v>
                </c:pt>
                <c:pt idx="225">
                  <c:v>-1.0881923617409027E-14</c:v>
                </c:pt>
                <c:pt idx="226">
                  <c:v>-0.77200408497355444</c:v>
                </c:pt>
                <c:pt idx="227">
                  <c:v>-1.5249988672403842</c:v>
                </c:pt>
                <c:pt idx="228">
                  <c:v>-2.2404431162146849</c:v>
                </c:pt>
                <c:pt idx="229">
                  <c:v>-2.9007202200633775</c:v>
                </c:pt>
                <c:pt idx="230">
                  <c:v>-3.4895719651556347</c:v>
                </c:pt>
                <c:pt idx="231">
                  <c:v>-3.9924988672403869</c:v>
                </c:pt>
                <c:pt idx="232">
                  <c:v>-4.3971171968695977</c:v>
                </c:pt>
                <c:pt idx="233">
                  <c:v>-4.693463907916585</c:v>
                </c:pt>
                <c:pt idx="234">
                  <c:v>-4.874241960837006</c:v>
                </c:pt>
                <c:pt idx="235">
                  <c:v>-4.9349999999999996</c:v>
                </c:pt>
                <c:pt idx="236">
                  <c:v>-4.874241960837006</c:v>
                </c:pt>
                <c:pt idx="237">
                  <c:v>-4.693463907916585</c:v>
                </c:pt>
                <c:pt idx="238">
                  <c:v>-4.3971171968695968</c:v>
                </c:pt>
                <c:pt idx="239">
                  <c:v>-3.9924988672403643</c:v>
                </c:pt>
                <c:pt idx="240">
                  <c:v>-3.4895719651556076</c:v>
                </c:pt>
                <c:pt idx="241">
                  <c:v>-2.9007202200633464</c:v>
                </c:pt>
                <c:pt idx="242">
                  <c:v>-2.2404431162146503</c:v>
                </c:pt>
                <c:pt idx="243">
                  <c:v>-1.5249988672403472</c:v>
                </c:pt>
                <c:pt idx="244">
                  <c:v>-0.77200408497351614</c:v>
                </c:pt>
                <c:pt idx="245">
                  <c:v>2.7809954859792093E-14</c:v>
                </c:pt>
                <c:pt idx="246">
                  <c:v>0.77200408497353634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88032"/>
        <c:axId val="174237568"/>
      </c:scatterChart>
      <c:valAx>
        <c:axId val="174188032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74237568"/>
        <c:crosses val="autoZero"/>
        <c:crossBetween val="midCat"/>
      </c:valAx>
      <c:valAx>
        <c:axId val="17423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1880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0.24002</cdr:x>
      <cdr:y>0.13418</cdr:y>
    </cdr:from>
    <cdr:to>
      <cdr:x>0.46155</cdr:x>
      <cdr:y>0.3199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26757" y="193990"/>
          <a:ext cx="763072" cy="268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err="1" smtClean="0"/>
            <a:t>Ue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0.34251</cdr:x>
      <cdr:y>0.33403</cdr:y>
    </cdr:from>
    <cdr:to>
      <cdr:x>0.49975</cdr:x>
      <cdr:y>0.42082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79790" y="482920"/>
          <a:ext cx="541602" cy="12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Us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0.91157</cdr:x>
      <cdr:y>0.41975</cdr:y>
    </cdr:from>
    <cdr:to>
      <cdr:x>0.97616</cdr:x>
      <cdr:y>0.50174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67716" y="1151466"/>
          <a:ext cx="295276" cy="22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</a:t>
          </a:r>
        </a:p>
        <a:p xmlns:a="http://schemas.openxmlformats.org/drawingml/2006/main"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</a:t>
            </a:r>
            <a:r>
              <a:rPr lang="fr-FR" baseline="0" dirty="0" smtClean="0"/>
              <a:t> source indépendant et source liée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calcul tension max en entrée pour rester en </a:t>
            </a:r>
            <a:r>
              <a:rPr lang="fr-FR" dirty="0" err="1" smtClean="0"/>
              <a:t>lineaire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7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Commenter le schéma et démontrer</a:t>
            </a:r>
            <a:r>
              <a:rPr lang="fr-FR" baseline="0" dirty="0" smtClean="0"/>
              <a:t> avec ampli non inverseur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jpg"/><Relationship Id="rId4" Type="http://schemas.openxmlformats.org/officeDocument/2006/relationships/image" Target="../media/image35.png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10.jpg"/><Relationship Id="rId4" Type="http://schemas.openxmlformats.org/officeDocument/2006/relationships/image" Target="../media/image57.png"/><Relationship Id="rId9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10.jp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png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0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7.png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0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8.png"/><Relationship Id="rId5" Type="http://schemas.openxmlformats.org/officeDocument/2006/relationships/image" Target="../media/image125.wmf"/><Relationship Id="rId10" Type="http://schemas.openxmlformats.org/officeDocument/2006/relationships/image" Target="../media/image127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71.png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chart" Target="../charts/char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wmf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11" Type="http://schemas.openxmlformats.org/officeDocument/2006/relationships/image" Target="../media/image13.wmf"/><Relationship Id="rId5" Type="http://schemas.openxmlformats.org/officeDocument/2006/relationships/image" Target="../media/image12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jpg"/><Relationship Id="rId1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6.pn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2772308"/>
          </a:xfrm>
        </p:spPr>
        <p:txBody>
          <a:bodyPr>
            <a:noAutofit/>
          </a:bodyPr>
          <a:lstStyle/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r>
              <a:rPr lang="fr-FR" sz="2800" i="1" dirty="0" smtClean="0">
                <a:latin typeface="Adobe Garamond Pro Bold" pitchFamily="18" charset="0"/>
              </a:rPr>
              <a:t>Amplificateurs Opérationnels</a:t>
            </a: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Amplifier</a:t>
            </a:r>
            <a:endParaRPr lang="fr-FR" dirty="0" smtClean="0">
              <a:latin typeface="Adobe Garamond Pro Bold" pitchFamily="18" charset="0"/>
            </a:endParaRP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Filtrer</a:t>
            </a:r>
          </a:p>
          <a:p>
            <a:pPr algn="ctr"/>
            <a:r>
              <a:rPr lang="fr-FR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smtClean="0">
                <a:latin typeface="Andalus" pitchFamily="18" charset="-78"/>
                <a:cs typeface="Andalus" pitchFamily="18" charset="-78"/>
              </a:rPr>
              <a:t>Arithmétique</a:t>
            </a:r>
            <a:endParaRPr lang="fr-FR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Intérêt des diagrammes de </a:t>
            </a:r>
            <a:r>
              <a:rPr lang="fr-FR" dirty="0" err="1" smtClean="0"/>
              <a:t>Bode</a:t>
            </a:r>
            <a:endParaRPr lang="fr-FR" dirty="0" smtClean="0"/>
          </a:p>
          <a:p>
            <a:pPr lvl="1"/>
            <a:r>
              <a:rPr lang="fr-FR" dirty="0" smtClean="0"/>
              <a:t>Permet de déterminer rapidement la réponse fréquentielle d’un système résultant de la mise en cascade de plusieurs quadripôles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22" y="2343413"/>
            <a:ext cx="6233696" cy="196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5" y="4389720"/>
            <a:ext cx="2926255" cy="5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3" y="5251494"/>
            <a:ext cx="3581283" cy="84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39" y="4487635"/>
            <a:ext cx="676510" cy="563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9766" y="4398359"/>
            <a:ext cx="4376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Le calcul n’est valable qu’à la </a:t>
            </a:r>
            <a:r>
              <a:rPr lang="fr-FR" sz="1600" b="1" dirty="0" smtClean="0">
                <a:solidFill>
                  <a:srgbClr val="FF0000"/>
                </a:solidFill>
              </a:rPr>
              <a:t>condition </a:t>
            </a:r>
            <a:r>
              <a:rPr lang="fr-FR" sz="1600" dirty="0" smtClean="0">
                <a:solidFill>
                  <a:srgbClr val="FF0000"/>
                </a:solidFill>
              </a:rPr>
              <a:t>que les différents blocs n’aient </a:t>
            </a:r>
            <a:r>
              <a:rPr lang="fr-FR" sz="1600" b="1" dirty="0">
                <a:solidFill>
                  <a:srgbClr val="FF0000"/>
                </a:solidFill>
              </a:rPr>
              <a:t>pas d’influence </a:t>
            </a:r>
            <a:r>
              <a:rPr lang="fr-FR" sz="1600" dirty="0">
                <a:solidFill>
                  <a:srgbClr val="FF0000"/>
                </a:solidFill>
              </a:rPr>
              <a:t>les uns sur les </a:t>
            </a:r>
            <a:r>
              <a:rPr lang="fr-FR" sz="1600" dirty="0" smtClean="0">
                <a:solidFill>
                  <a:srgbClr val="FF0000"/>
                </a:solidFill>
              </a:rPr>
              <a:t>autres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(notion d’impédances de sorties et d’entrées)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5400000">
            <a:off x="1776435" y="4990395"/>
            <a:ext cx="248574" cy="273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60"/>
          <p:cNvSpPr>
            <a:spLocks noChangeArrowheads="1"/>
          </p:cNvSpPr>
          <p:nvPr/>
        </p:nvSpPr>
        <p:spPr bwMode="auto">
          <a:xfrm>
            <a:off x="5352645" y="4878642"/>
            <a:ext cx="313437" cy="32541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Oval 60"/>
          <p:cNvSpPr>
            <a:spLocks noChangeArrowheads="1"/>
          </p:cNvSpPr>
          <p:nvPr/>
        </p:nvSpPr>
        <p:spPr bwMode="auto">
          <a:xfrm>
            <a:off x="5372695" y="2351654"/>
            <a:ext cx="313437" cy="3254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Modèles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Amplificateur de tension</a:t>
                </a:r>
              </a:p>
              <a:p>
                <a:pPr lvl="1"/>
                <a:r>
                  <a:rPr lang="fr-FR" dirty="0" smtClean="0"/>
                  <a:t>Amplificateur parfait</a:t>
                </a:r>
              </a:p>
              <a:p>
                <a:pPr lvl="2"/>
                <a:r>
                  <a:rPr lang="fr-FR" dirty="0" smtClean="0"/>
                  <a:t>Ne doit pas gêner la source</a:t>
                </a:r>
              </a:p>
              <a:p>
                <a:pPr lvl="3"/>
                <a:r>
                  <a:rPr lang="fr-FR" dirty="0" smtClean="0"/>
                  <a:t>On retrouve toute la tension de la source</a:t>
                </a:r>
              </a:p>
              <a:p>
                <a:pPr lvl="2"/>
                <a:r>
                  <a:rPr lang="fr-FR" dirty="0"/>
                  <a:t>Ne doit pas </a:t>
                </a:r>
                <a:r>
                  <a:rPr lang="fr-FR" dirty="0" smtClean="0"/>
                  <a:t>être gêné par la charge</a:t>
                </a:r>
                <a:endParaRPr lang="fr-FR" dirty="0"/>
              </a:p>
              <a:p>
                <a:pPr lvl="3"/>
                <a:r>
                  <a:rPr lang="fr-FR" dirty="0" smtClean="0"/>
                  <a:t>Source de tension parfaite</a:t>
                </a:r>
              </a:p>
              <a:p>
                <a:pPr lvl="2"/>
                <a:r>
                  <a:rPr lang="fr-FR" dirty="0" smtClean="0"/>
                  <a:t>Présente une amplification en tension constante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</a:t>
                </a:r>
                <a:r>
                  <a:rPr lang="fr-FR" dirty="0" smtClean="0"/>
                  <a:t>imparfait</a:t>
                </a:r>
                <a:endParaRPr lang="fr-FR" dirty="0"/>
              </a:p>
              <a:p>
                <a:pPr lvl="2"/>
                <a:r>
                  <a:rPr lang="fr-FR" dirty="0" smtClean="0"/>
                  <a:t>Impédance d’entrée non infinie</a:t>
                </a:r>
                <a:endParaRPr lang="fr-FR" dirty="0"/>
              </a:p>
              <a:p>
                <a:pPr lvl="2"/>
                <a:r>
                  <a:rPr lang="fr-FR" dirty="0" smtClean="0"/>
                  <a:t>Impédance de sortie de sortie non nulle</a:t>
                </a:r>
                <a:endParaRPr lang="fr-FR" dirty="0"/>
              </a:p>
              <a:p>
                <a:pPr lvl="2"/>
                <a:r>
                  <a:rPr lang="fr-FR" dirty="0"/>
                  <a:t>amplification </a:t>
                </a:r>
                <a:r>
                  <a:rPr lang="fr-FR" dirty="0" smtClean="0"/>
                  <a:t>non constante</a:t>
                </a:r>
                <a:endParaRPr lang="fr-FR" dirty="0"/>
              </a:p>
              <a:p>
                <a:pPr lvl="3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692722" y="1552993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8672201" y="2101185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8729495" y="2362450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6246159" y="1658125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8743584" y="1658126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8899132" y="2016040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9026080" y="2283137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7980170" y="2236483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8043082" y="2365948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5811955" y="1610260"/>
            <a:ext cx="277658" cy="2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u="sng" baseline="-25000" dirty="0" err="1">
                <a:latin typeface="Times New Roman" pitchFamily="18" charset="0"/>
              </a:rPr>
              <a:t>g</a:t>
            </a:r>
            <a:endParaRPr lang="fr-FR" sz="1600" u="sng" dirty="0">
              <a:latin typeface="Times New Roman" pitchFamily="18" charset="0"/>
            </a:endParaRP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5085723" y="2381693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>
            <a:off x="6246159" y="2025604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5529974" y="2025370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7189276" y="2044615"/>
            <a:ext cx="233674" cy="932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61"/>
          <p:cNvSpPr>
            <a:spLocks/>
          </p:cNvSpPr>
          <p:nvPr/>
        </p:nvSpPr>
        <p:spPr bwMode="auto">
          <a:xfrm>
            <a:off x="5701859" y="2472671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Oval 67"/>
          <p:cNvSpPr>
            <a:spLocks noChangeArrowheads="1"/>
          </p:cNvSpPr>
          <p:nvPr/>
        </p:nvSpPr>
        <p:spPr bwMode="auto">
          <a:xfrm>
            <a:off x="7290947" y="1989796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Oval 68"/>
          <p:cNvSpPr>
            <a:spLocks noChangeArrowheads="1"/>
          </p:cNvSpPr>
          <p:nvPr/>
        </p:nvSpPr>
        <p:spPr bwMode="auto">
          <a:xfrm>
            <a:off x="6109663" y="296079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>
            <a:off x="7306113" y="2991121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4" name="Oval 71"/>
          <p:cNvSpPr>
            <a:spLocks noChangeArrowheads="1"/>
          </p:cNvSpPr>
          <p:nvPr/>
        </p:nvSpPr>
        <p:spPr bwMode="auto">
          <a:xfrm>
            <a:off x="7754360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5312796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Line 73"/>
          <p:cNvSpPr>
            <a:spLocks noChangeShapeType="1"/>
          </p:cNvSpPr>
          <p:nvPr/>
        </p:nvSpPr>
        <p:spPr bwMode="auto">
          <a:xfrm>
            <a:off x="6135502" y="2991121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7" name="Line 74"/>
          <p:cNvSpPr>
            <a:spLocks noChangeShapeType="1"/>
          </p:cNvSpPr>
          <p:nvPr/>
        </p:nvSpPr>
        <p:spPr bwMode="auto">
          <a:xfrm>
            <a:off x="5996197" y="3125253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 rot="5400000">
            <a:off x="5880480" y="1807334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Oval 67"/>
          <p:cNvSpPr>
            <a:spLocks noChangeArrowheads="1"/>
          </p:cNvSpPr>
          <p:nvPr/>
        </p:nvSpPr>
        <p:spPr bwMode="auto">
          <a:xfrm>
            <a:off x="7296563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9270908" y="2381694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6896062" y="3344416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52" name="Line 72"/>
          <p:cNvSpPr>
            <a:spLocks noChangeShapeType="1"/>
          </p:cNvSpPr>
          <p:nvPr/>
        </p:nvSpPr>
        <p:spPr bwMode="auto">
          <a:xfrm>
            <a:off x="6520272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6188481" y="2381694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672672" y="4149080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652151" y="4697272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709445" y="4958537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226109" y="4254212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8723534" y="4254213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 flipH="1" flipV="1">
            <a:off x="8672201" y="4606762"/>
            <a:ext cx="206881" cy="53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00603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7960120" y="4832570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023032" y="4962035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5791905" y="4206348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baseline="-25000" dirty="0" err="1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065673" y="4977780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226109" y="4621691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509924" y="4621457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5709411" y="5095847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7270897" y="458588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6089613" y="5556882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7286063" y="5587208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34310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Line 72"/>
          <p:cNvSpPr>
            <a:spLocks noChangeShapeType="1"/>
          </p:cNvSpPr>
          <p:nvPr/>
        </p:nvSpPr>
        <p:spPr bwMode="auto">
          <a:xfrm>
            <a:off x="5292746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Line 73"/>
          <p:cNvSpPr>
            <a:spLocks noChangeShapeType="1"/>
          </p:cNvSpPr>
          <p:nvPr/>
        </p:nvSpPr>
        <p:spPr bwMode="auto">
          <a:xfrm>
            <a:off x="6115452" y="5587208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9" name="Line 74"/>
          <p:cNvSpPr>
            <a:spLocks noChangeShapeType="1"/>
          </p:cNvSpPr>
          <p:nvPr/>
        </p:nvSpPr>
        <p:spPr bwMode="auto">
          <a:xfrm>
            <a:off x="5976147" y="5721340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auto">
          <a:xfrm rot="5400000">
            <a:off x="5860430" y="4403421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" name="Oval 67"/>
          <p:cNvSpPr>
            <a:spLocks noChangeArrowheads="1"/>
          </p:cNvSpPr>
          <p:nvPr/>
        </p:nvSpPr>
        <p:spPr bwMode="auto">
          <a:xfrm>
            <a:off x="7276513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9250858" y="4977780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6876012" y="5940503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4" name="Line 72"/>
          <p:cNvSpPr>
            <a:spLocks noChangeShapeType="1"/>
          </p:cNvSpPr>
          <p:nvPr/>
        </p:nvSpPr>
        <p:spPr bwMode="auto">
          <a:xfrm>
            <a:off x="6500222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6168431" y="4977781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24938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" name="Text Box 55"/>
          <p:cNvSpPr txBox="1">
            <a:spLocks noChangeArrowheads="1"/>
          </p:cNvSpPr>
          <p:nvPr/>
        </p:nvSpPr>
        <p:spPr bwMode="auto">
          <a:xfrm>
            <a:off x="7958608" y="4206348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1" name="Text Box 55"/>
          <p:cNvSpPr txBox="1">
            <a:spLocks noChangeArrowheads="1"/>
          </p:cNvSpPr>
          <p:nvPr/>
        </p:nvSpPr>
        <p:spPr bwMode="auto">
          <a:xfrm>
            <a:off x="6896062" y="4912172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7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8" y="5384261"/>
            <a:ext cx="557753" cy="464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3070" y="5269817"/>
            <a:ext cx="275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Toute les grandeurs sont complexes (barre omise pour faciliter les écritures!)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3030"/>
              </p:ext>
            </p:extLst>
          </p:nvPr>
        </p:nvGraphicFramePr>
        <p:xfrm>
          <a:off x="4844972" y="5789534"/>
          <a:ext cx="935647" cy="72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Equation" r:id="rId6" imgW="558558" imgH="431613" progId="Equation.3">
                  <p:embed/>
                </p:oleObj>
              </mc:Choice>
              <mc:Fallback>
                <p:oleObj name="Equation" r:id="rId6" imgW="558558" imgH="431613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972" y="5789534"/>
                        <a:ext cx="935647" cy="72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26498"/>
              </p:ext>
            </p:extLst>
          </p:nvPr>
        </p:nvGraphicFramePr>
        <p:xfrm>
          <a:off x="8652151" y="5767304"/>
          <a:ext cx="11112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Équation" r:id="rId8" imgW="698400" imgH="444240" progId="Equation.3">
                  <p:embed/>
                </p:oleObj>
              </mc:Choice>
              <mc:Fallback>
                <p:oleObj name="Équation" r:id="rId8" imgW="698400" imgH="44424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2151" y="5767304"/>
                        <a:ext cx="11112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236476" y="5173147"/>
            <a:ext cx="3996444" cy="11273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AutoShape 39"/>
          <p:cNvSpPr>
            <a:spLocks noChangeArrowheads="1"/>
          </p:cNvSpPr>
          <p:nvPr/>
        </p:nvSpPr>
        <p:spPr bwMode="auto">
          <a:xfrm>
            <a:off x="7633640" y="2351188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7780200" y="2025370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AutoShape 39"/>
          <p:cNvSpPr>
            <a:spLocks noChangeArrowheads="1"/>
          </p:cNvSpPr>
          <p:nvPr/>
        </p:nvSpPr>
        <p:spPr bwMode="auto">
          <a:xfrm>
            <a:off x="7617473" y="4987895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7760150" y="4621457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 rot="5400000">
            <a:off x="8103805" y="4411162"/>
            <a:ext cx="133688" cy="42105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2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Amplificateur de </a:t>
                </a:r>
                <a:r>
                  <a:rPr lang="fr-FR" dirty="0" smtClean="0"/>
                  <a:t>courant</a:t>
                </a:r>
                <a:endParaRPr lang="fr-FR" dirty="0"/>
              </a:p>
              <a:p>
                <a:pPr lvl="1"/>
                <a:r>
                  <a:rPr lang="fr-FR" dirty="0"/>
                  <a:t>Amplificateur parfait</a:t>
                </a:r>
              </a:p>
              <a:p>
                <a:pPr lvl="2"/>
                <a:r>
                  <a:rPr lang="fr-FR" dirty="0"/>
                  <a:t>Ne doit pas </a:t>
                </a:r>
                <a:r>
                  <a:rPr lang="fr-FR" dirty="0" smtClean="0"/>
                  <a:t>gêner </a:t>
                </a:r>
                <a:r>
                  <a:rPr lang="fr-FR" dirty="0"/>
                  <a:t>la source</a:t>
                </a:r>
              </a:p>
              <a:p>
                <a:pPr lvl="3"/>
                <a:r>
                  <a:rPr lang="fr-FR" dirty="0"/>
                  <a:t>On retrouve toute </a:t>
                </a:r>
                <a:r>
                  <a:rPr lang="fr-FR" dirty="0" smtClean="0"/>
                  <a:t>le courant de la source</a:t>
                </a:r>
                <a:endParaRPr lang="fr-FR" dirty="0"/>
              </a:p>
              <a:p>
                <a:pPr lvl="2"/>
                <a:r>
                  <a:rPr lang="fr-FR" dirty="0"/>
                  <a:t>Ne doit pas être </a:t>
                </a:r>
                <a:r>
                  <a:rPr lang="fr-FR" dirty="0" smtClean="0"/>
                  <a:t>gêné </a:t>
                </a:r>
                <a:r>
                  <a:rPr lang="fr-FR" dirty="0"/>
                  <a:t>par la charge</a:t>
                </a:r>
              </a:p>
              <a:p>
                <a:pPr lvl="3"/>
                <a:r>
                  <a:rPr lang="fr-FR" dirty="0"/>
                  <a:t>Source de </a:t>
                </a:r>
                <a:r>
                  <a:rPr lang="fr-FR" dirty="0" smtClean="0"/>
                  <a:t>courant parfaite</a:t>
                </a:r>
                <a:endParaRPr lang="fr-FR" dirty="0"/>
              </a:p>
              <a:p>
                <a:pPr lvl="2"/>
                <a:r>
                  <a:rPr lang="fr-FR" dirty="0"/>
                  <a:t>Présente une </a:t>
                </a:r>
                <a:r>
                  <a:rPr lang="fr-FR" dirty="0" smtClean="0"/>
                  <a:t>amplification en courant  </a:t>
                </a:r>
                <a:r>
                  <a:rPr lang="fr-FR" dirty="0"/>
                  <a:t>constante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imparfait</a:t>
                </a:r>
              </a:p>
              <a:p>
                <a:pPr lvl="2"/>
                <a:r>
                  <a:rPr lang="fr-FR" dirty="0" smtClean="0"/>
                  <a:t>Admittance </a:t>
                </a:r>
                <a:r>
                  <a:rPr lang="fr-FR" dirty="0"/>
                  <a:t>d’entrée </a:t>
                </a:r>
                <a:r>
                  <a:rPr lang="fr-FR" dirty="0" smtClean="0"/>
                  <a:t>non nulle</a:t>
                </a:r>
                <a:endParaRPr lang="fr-FR" dirty="0"/>
              </a:p>
              <a:p>
                <a:pPr lvl="2"/>
                <a:r>
                  <a:rPr lang="fr-FR" dirty="0"/>
                  <a:t>Admittance </a:t>
                </a:r>
                <a:r>
                  <a:rPr lang="fr-FR" dirty="0" smtClean="0"/>
                  <a:t>de </a:t>
                </a:r>
                <a:r>
                  <a:rPr lang="fr-FR" dirty="0"/>
                  <a:t>sortie </a:t>
                </a:r>
                <a:r>
                  <a:rPr lang="fr-FR" dirty="0" smtClean="0"/>
                  <a:t>non infinie</a:t>
                </a:r>
                <a:endParaRPr lang="fr-FR" dirty="0"/>
              </a:p>
              <a:p>
                <a:pPr lvl="2"/>
                <a:r>
                  <a:rPr lang="fr-FR" dirty="0"/>
                  <a:t>amplification non constante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926956" y="1513337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8906435" y="2061529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963729" y="232279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6480393" y="161846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8977818" y="1618470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>
            <a:off x="9133366" y="1976384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8014434" y="1985714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871758" y="2315796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9260314" y="2243481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8214404" y="21968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8277316" y="2326292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255708" y="2138165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5319957" y="2342037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0" name="Line 56"/>
          <p:cNvSpPr>
            <a:spLocks noChangeShapeType="1"/>
          </p:cNvSpPr>
          <p:nvPr/>
        </p:nvSpPr>
        <p:spPr bwMode="auto">
          <a:xfrm>
            <a:off x="6553032" y="1985948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Oval 67"/>
          <p:cNvSpPr>
            <a:spLocks noChangeArrowheads="1"/>
          </p:cNvSpPr>
          <p:nvPr/>
        </p:nvSpPr>
        <p:spPr bwMode="auto">
          <a:xfrm>
            <a:off x="7525181" y="1950140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68"/>
          <p:cNvSpPr>
            <a:spLocks noChangeArrowheads="1"/>
          </p:cNvSpPr>
          <p:nvPr/>
        </p:nvSpPr>
        <p:spPr bwMode="auto">
          <a:xfrm>
            <a:off x="6343897" y="2921139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7540347" y="2951465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8" name="Oval 71"/>
          <p:cNvSpPr>
            <a:spLocks noChangeArrowheads="1"/>
          </p:cNvSpPr>
          <p:nvPr/>
        </p:nvSpPr>
        <p:spPr bwMode="auto">
          <a:xfrm>
            <a:off x="7988594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72"/>
          <p:cNvSpPr>
            <a:spLocks noChangeShapeType="1"/>
          </p:cNvSpPr>
          <p:nvPr/>
        </p:nvSpPr>
        <p:spPr bwMode="auto">
          <a:xfrm>
            <a:off x="5547030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>
            <a:off x="6369736" y="2951465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1" name="Line 74"/>
          <p:cNvSpPr>
            <a:spLocks noChangeShapeType="1"/>
          </p:cNvSpPr>
          <p:nvPr/>
        </p:nvSpPr>
        <p:spPr bwMode="auto">
          <a:xfrm>
            <a:off x="6230431" y="3085597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 rot="10800000">
            <a:off x="6072664" y="2245420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Oval 67"/>
          <p:cNvSpPr>
            <a:spLocks noChangeArrowheads="1"/>
          </p:cNvSpPr>
          <p:nvPr/>
        </p:nvSpPr>
        <p:spPr bwMode="auto">
          <a:xfrm>
            <a:off x="7530797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9505142" y="2342038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7203880" y="3304760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36" name="Line 72"/>
          <p:cNvSpPr>
            <a:spLocks noChangeShapeType="1"/>
          </p:cNvSpPr>
          <p:nvPr/>
        </p:nvSpPr>
        <p:spPr bwMode="auto">
          <a:xfrm>
            <a:off x="6754506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6493789" y="2376153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9" name="Line 94"/>
          <p:cNvSpPr>
            <a:spLocks noChangeShapeType="1"/>
          </p:cNvSpPr>
          <p:nvPr/>
        </p:nvSpPr>
        <p:spPr bwMode="auto">
          <a:xfrm>
            <a:off x="7871758" y="2460466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51" name="Connecteur droit 50"/>
          <p:cNvCxnSpPr>
            <a:stCxn id="32" idx="2"/>
          </p:cNvCxnSpPr>
          <p:nvPr/>
        </p:nvCxnSpPr>
        <p:spPr>
          <a:xfrm flipV="1">
            <a:off x="6149061" y="1985948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6149061" y="2652101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946097" y="3913381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930588" y="4445244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987882" y="470650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504546" y="400218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9001971" y="4002185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9157519" y="4360099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8038587" y="4369429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7895911" y="4699511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284467" y="462719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8199548" y="45706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206221" y="4675889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6279860" y="4521879"/>
            <a:ext cx="243785" cy="3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344110" y="4725752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577185" y="4369663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788361" y="4369429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Oval 67"/>
          <p:cNvSpPr>
            <a:spLocks noChangeArrowheads="1"/>
          </p:cNvSpPr>
          <p:nvPr/>
        </p:nvSpPr>
        <p:spPr bwMode="auto">
          <a:xfrm>
            <a:off x="7549334" y="433385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Oval 68"/>
          <p:cNvSpPr>
            <a:spLocks noChangeArrowheads="1"/>
          </p:cNvSpPr>
          <p:nvPr/>
        </p:nvSpPr>
        <p:spPr bwMode="auto">
          <a:xfrm>
            <a:off x="6368050" y="530485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7564500" y="5335180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8012747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5571183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393889" y="5335180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Line 74"/>
          <p:cNvSpPr>
            <a:spLocks noChangeShapeType="1"/>
          </p:cNvSpPr>
          <p:nvPr/>
        </p:nvSpPr>
        <p:spPr bwMode="auto">
          <a:xfrm>
            <a:off x="6254584" y="5469312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 rot="10800000">
            <a:off x="6096817" y="4629135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" name="Oval 67"/>
          <p:cNvSpPr>
            <a:spLocks noChangeArrowheads="1"/>
          </p:cNvSpPr>
          <p:nvPr/>
        </p:nvSpPr>
        <p:spPr bwMode="auto">
          <a:xfrm>
            <a:off x="7554950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Text Box 55"/>
          <p:cNvSpPr txBox="1">
            <a:spLocks noChangeArrowheads="1"/>
          </p:cNvSpPr>
          <p:nvPr/>
        </p:nvSpPr>
        <p:spPr bwMode="auto">
          <a:xfrm>
            <a:off x="9529295" y="4725753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Y</a:t>
            </a:r>
            <a:r>
              <a:rPr lang="fr-FR" sz="2000" b="1" i="1" baseline="-25000" dirty="0" err="1" smtClean="0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7228033" y="5688475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1" name="Line 72"/>
          <p:cNvSpPr>
            <a:spLocks noChangeShapeType="1"/>
          </p:cNvSpPr>
          <p:nvPr/>
        </p:nvSpPr>
        <p:spPr bwMode="auto">
          <a:xfrm>
            <a:off x="6800288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6588242" y="4737658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4" name="Line 94"/>
          <p:cNvSpPr>
            <a:spLocks noChangeShapeType="1"/>
          </p:cNvSpPr>
          <p:nvPr/>
        </p:nvSpPr>
        <p:spPr bwMode="auto">
          <a:xfrm>
            <a:off x="7895911" y="4844181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85" name="Connecteur droit 84"/>
          <p:cNvCxnSpPr>
            <a:stCxn id="77" idx="2"/>
          </p:cNvCxnSpPr>
          <p:nvPr/>
        </p:nvCxnSpPr>
        <p:spPr>
          <a:xfrm flipV="1">
            <a:off x="6173214" y="4369663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6173214" y="5035816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530797" y="461086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Box 51"/>
          <p:cNvSpPr txBox="1">
            <a:spLocks noChangeArrowheads="1"/>
          </p:cNvSpPr>
          <p:nvPr/>
        </p:nvSpPr>
        <p:spPr bwMode="auto">
          <a:xfrm>
            <a:off x="7203880" y="4535118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err="1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 rot="10800000">
            <a:off x="8543560" y="4633302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94" name="Connecteur droit 93"/>
          <p:cNvCxnSpPr>
            <a:stCxn id="93" idx="2"/>
          </p:cNvCxnSpPr>
          <p:nvPr/>
        </p:nvCxnSpPr>
        <p:spPr>
          <a:xfrm flipV="1">
            <a:off x="8619957" y="4373830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8619957" y="5039983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51"/>
          <p:cNvSpPr txBox="1">
            <a:spLocks noChangeArrowheads="1"/>
          </p:cNvSpPr>
          <p:nvPr/>
        </p:nvSpPr>
        <p:spPr bwMode="auto">
          <a:xfrm>
            <a:off x="8335118" y="4516975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7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1" y="5878765"/>
            <a:ext cx="468052" cy="390044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971097" y="5938551"/>
            <a:ext cx="30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Toutes les grandeurs sont complexes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5764208" y="1985714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5622094" y="2314800"/>
            <a:ext cx="285506" cy="284400"/>
            <a:chOff x="5622094" y="2314800"/>
            <a:chExt cx="285506" cy="284400"/>
          </a:xfrm>
        </p:grpSpPr>
        <p:sp>
          <p:nvSpPr>
            <p:cNvPr id="22" name="Ellipse 21"/>
            <p:cNvSpPr/>
            <p:nvPr/>
          </p:nvSpPr>
          <p:spPr>
            <a:xfrm>
              <a:off x="5623200" y="2314800"/>
              <a:ext cx="284400" cy="28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Line 94"/>
            <p:cNvSpPr>
              <a:spLocks noChangeShapeType="1"/>
            </p:cNvSpPr>
            <p:nvPr/>
          </p:nvSpPr>
          <p:spPr bwMode="auto">
            <a:xfrm>
              <a:off x="5622094" y="2462758"/>
              <a:ext cx="284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5645608" y="4682133"/>
            <a:ext cx="285506" cy="284400"/>
            <a:chOff x="5622094" y="2314800"/>
            <a:chExt cx="285506" cy="284400"/>
          </a:xfrm>
        </p:grpSpPr>
        <p:sp>
          <p:nvSpPr>
            <p:cNvPr id="91" name="Ellipse 90"/>
            <p:cNvSpPr/>
            <p:nvPr/>
          </p:nvSpPr>
          <p:spPr>
            <a:xfrm>
              <a:off x="5623200" y="2314800"/>
              <a:ext cx="284400" cy="28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5622094" y="2462758"/>
              <a:ext cx="284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543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26175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Amplificateur </a:t>
            </a:r>
            <a:r>
              <a:rPr lang="fr-FR" dirty="0" smtClean="0"/>
              <a:t>différentiel</a:t>
            </a:r>
          </a:p>
          <a:p>
            <a:pPr lvl="1"/>
            <a:r>
              <a:rPr lang="fr-FR" dirty="0" smtClean="0"/>
              <a:t>objectifs: amplifier la différence des tensions en entrée</a:t>
            </a:r>
          </a:p>
          <a:p>
            <a:pPr lvl="2"/>
            <a:r>
              <a:rPr lang="fr-FR" dirty="0" smtClean="0"/>
              <a:t>Les grandeurs </a:t>
            </a:r>
            <a:r>
              <a:rPr lang="fr-FR" dirty="0"/>
              <a:t>« </a:t>
            </a:r>
            <a:r>
              <a:rPr lang="fr-FR" dirty="0" smtClean="0"/>
              <a:t>utiles</a:t>
            </a:r>
            <a:r>
              <a:rPr lang="fr-FR" dirty="0"/>
              <a:t> » </a:t>
            </a:r>
            <a:r>
              <a:rPr lang="fr-FR" dirty="0" smtClean="0"/>
              <a:t>sont les tensions différentielles</a:t>
            </a: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371600" lvl="3" indent="0">
              <a:buNone/>
            </a:pP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1"/>
            <a:r>
              <a:rPr lang="fr-FR" dirty="0" smtClean="0"/>
              <a:t>Amplificateur parfait </a:t>
            </a:r>
            <a:r>
              <a:rPr lang="fr-FR" i="1" dirty="0" smtClean="0"/>
              <a:t>( 1 seule sortie)</a:t>
            </a:r>
          </a:p>
          <a:p>
            <a:pPr lvl="2"/>
            <a:r>
              <a:rPr lang="fr-FR" dirty="0" smtClean="0"/>
              <a:t>amplifie la </a:t>
            </a:r>
            <a:r>
              <a:rPr lang="fr-FR" dirty="0"/>
              <a:t>différence des tensions en </a:t>
            </a:r>
            <a:r>
              <a:rPr lang="fr-FR" dirty="0" smtClean="0"/>
              <a:t>entrée</a:t>
            </a:r>
          </a:p>
          <a:p>
            <a:pPr lvl="2"/>
            <a:r>
              <a:rPr lang="fr-FR" dirty="0" smtClean="0"/>
              <a:t>Supprime le mode commun</a:t>
            </a:r>
          </a:p>
          <a:p>
            <a:pPr lvl="2"/>
            <a:r>
              <a:rPr lang="fr-FR" dirty="0" smtClean="0"/>
              <a:t>Ne gêne pas les sources d’entrées</a:t>
            </a:r>
          </a:p>
          <a:p>
            <a:pPr lvl="2"/>
            <a:r>
              <a:rPr lang="fr-FR" dirty="0" smtClean="0"/>
              <a:t>N’est pas gêné par la charge</a:t>
            </a:r>
            <a:endParaRPr lang="fr-FR" dirty="0"/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7" name="Rectangle 33"/>
          <p:cNvSpPr>
            <a:spLocks noChangeArrowheads="1"/>
          </p:cNvSpPr>
          <p:nvPr/>
        </p:nvSpPr>
        <p:spPr bwMode="auto">
          <a:xfrm>
            <a:off x="6542151" y="4754335"/>
            <a:ext cx="1664725" cy="1627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Line 34"/>
          <p:cNvSpPr>
            <a:spLocks noChangeShapeType="1"/>
          </p:cNvSpPr>
          <p:nvPr/>
        </p:nvSpPr>
        <p:spPr bwMode="auto">
          <a:xfrm>
            <a:off x="8331806" y="5321730"/>
            <a:ext cx="0" cy="880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" name="Text Box 35"/>
          <p:cNvSpPr txBox="1">
            <a:spLocks noChangeArrowheads="1"/>
          </p:cNvSpPr>
          <p:nvPr/>
        </p:nvSpPr>
        <p:spPr bwMode="auto">
          <a:xfrm>
            <a:off x="8383606" y="5592147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30" name="Text Box 36"/>
          <p:cNvSpPr txBox="1">
            <a:spLocks noChangeArrowheads="1"/>
          </p:cNvSpPr>
          <p:nvPr/>
        </p:nvSpPr>
        <p:spPr bwMode="auto">
          <a:xfrm>
            <a:off x="6214081" y="4574458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e1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31" name="Text Box 37"/>
          <p:cNvSpPr txBox="1">
            <a:spLocks noChangeArrowheads="1"/>
          </p:cNvSpPr>
          <p:nvPr/>
        </p:nvSpPr>
        <p:spPr bwMode="auto">
          <a:xfrm>
            <a:off x="8366966" y="4795379"/>
            <a:ext cx="214312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32" name="Line 38"/>
          <p:cNvSpPr>
            <a:spLocks noChangeShapeType="1"/>
          </p:cNvSpPr>
          <p:nvPr/>
        </p:nvSpPr>
        <p:spPr bwMode="auto">
          <a:xfrm flipH="1" flipV="1">
            <a:off x="8284692" y="5227218"/>
            <a:ext cx="247377" cy="9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7706138" y="5461768"/>
            <a:ext cx="0" cy="5710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8" name="Text Box 44"/>
          <p:cNvSpPr txBox="1">
            <a:spLocks noChangeArrowheads="1"/>
          </p:cNvSpPr>
          <p:nvPr/>
        </p:nvSpPr>
        <p:spPr bwMode="auto">
          <a:xfrm>
            <a:off x="7763016" y="5595768"/>
            <a:ext cx="366854" cy="25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40" name="Line 46"/>
          <p:cNvSpPr>
            <a:spLocks noChangeShapeType="1"/>
          </p:cNvSpPr>
          <p:nvPr/>
        </p:nvSpPr>
        <p:spPr bwMode="auto">
          <a:xfrm>
            <a:off x="6228301" y="5592147"/>
            <a:ext cx="0" cy="590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1" name="Text Box 47"/>
          <p:cNvSpPr txBox="1">
            <a:spLocks noChangeArrowheads="1"/>
          </p:cNvSpPr>
          <p:nvPr/>
        </p:nvSpPr>
        <p:spPr bwMode="auto">
          <a:xfrm>
            <a:off x="6287212" y="5752708"/>
            <a:ext cx="235641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e2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42" name="Line 48"/>
          <p:cNvSpPr>
            <a:spLocks noChangeShapeType="1"/>
          </p:cNvSpPr>
          <p:nvPr/>
        </p:nvSpPr>
        <p:spPr bwMode="auto">
          <a:xfrm>
            <a:off x="6261820" y="5560760"/>
            <a:ext cx="1513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" name="Rectangle 49"/>
          <p:cNvSpPr>
            <a:spLocks noChangeArrowheads="1"/>
          </p:cNvSpPr>
          <p:nvPr/>
        </p:nvSpPr>
        <p:spPr bwMode="auto">
          <a:xfrm>
            <a:off x="6038366" y="5570417"/>
            <a:ext cx="709971" cy="67242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50"/>
          <p:cNvSpPr>
            <a:spLocks noChangeArrowheads="1"/>
          </p:cNvSpPr>
          <p:nvPr/>
        </p:nvSpPr>
        <p:spPr bwMode="auto">
          <a:xfrm>
            <a:off x="6695521" y="5595769"/>
            <a:ext cx="124931" cy="606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6" name="Oval 52"/>
          <p:cNvSpPr>
            <a:spLocks noChangeArrowheads="1"/>
          </p:cNvSpPr>
          <p:nvPr/>
        </p:nvSpPr>
        <p:spPr bwMode="auto">
          <a:xfrm>
            <a:off x="5894138" y="5737014"/>
            <a:ext cx="283380" cy="3368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7" name="Freeform 53"/>
          <p:cNvSpPr>
            <a:spLocks/>
          </p:cNvSpPr>
          <p:nvPr/>
        </p:nvSpPr>
        <p:spPr bwMode="auto">
          <a:xfrm>
            <a:off x="5989613" y="5846871"/>
            <a:ext cx="99538" cy="167804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" name="Line 54"/>
          <p:cNvSpPr>
            <a:spLocks noChangeShapeType="1"/>
          </p:cNvSpPr>
          <p:nvPr/>
        </p:nvSpPr>
        <p:spPr bwMode="auto">
          <a:xfrm>
            <a:off x="5490906" y="4928175"/>
            <a:ext cx="0" cy="590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9" name="Text Box 55"/>
          <p:cNvSpPr txBox="1">
            <a:spLocks noChangeArrowheads="1"/>
          </p:cNvSpPr>
          <p:nvPr/>
        </p:nvSpPr>
        <p:spPr bwMode="auto">
          <a:xfrm>
            <a:off x="5722485" y="5275855"/>
            <a:ext cx="235641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e1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50" name="Line 56"/>
          <p:cNvSpPr>
            <a:spLocks noChangeShapeType="1"/>
          </p:cNvSpPr>
          <p:nvPr/>
        </p:nvSpPr>
        <p:spPr bwMode="auto">
          <a:xfrm>
            <a:off x="6211034" y="4928175"/>
            <a:ext cx="1513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1" name="Rectangle 57"/>
          <p:cNvSpPr>
            <a:spLocks noChangeArrowheads="1"/>
          </p:cNvSpPr>
          <p:nvPr/>
        </p:nvSpPr>
        <p:spPr bwMode="auto">
          <a:xfrm>
            <a:off x="5490906" y="4928175"/>
            <a:ext cx="1605814" cy="131466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2" name="Rectangle 58"/>
          <p:cNvSpPr>
            <a:spLocks noChangeArrowheads="1"/>
          </p:cNvSpPr>
          <p:nvPr/>
        </p:nvSpPr>
        <p:spPr bwMode="auto">
          <a:xfrm>
            <a:off x="7039843" y="4925761"/>
            <a:ext cx="112603" cy="1298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" name="Oval 60"/>
          <p:cNvSpPr>
            <a:spLocks noChangeArrowheads="1"/>
          </p:cNvSpPr>
          <p:nvPr/>
        </p:nvSpPr>
        <p:spPr bwMode="auto">
          <a:xfrm>
            <a:off x="5348709" y="5415893"/>
            <a:ext cx="283380" cy="3368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" name="Freeform 61"/>
          <p:cNvSpPr>
            <a:spLocks/>
          </p:cNvSpPr>
          <p:nvPr/>
        </p:nvSpPr>
        <p:spPr bwMode="auto">
          <a:xfrm>
            <a:off x="5441137" y="5485912"/>
            <a:ext cx="99538" cy="167804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6" name="Line 62"/>
          <p:cNvSpPr>
            <a:spLocks noChangeShapeType="1"/>
          </p:cNvSpPr>
          <p:nvPr/>
        </p:nvSpPr>
        <p:spPr bwMode="auto">
          <a:xfrm>
            <a:off x="6748337" y="4928175"/>
            <a:ext cx="0" cy="66397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58" name="Rectangle 64"/>
          <p:cNvSpPr>
            <a:spLocks noChangeArrowheads="1"/>
          </p:cNvSpPr>
          <p:nvPr/>
        </p:nvSpPr>
        <p:spPr bwMode="auto">
          <a:xfrm>
            <a:off x="6688411" y="4954734"/>
            <a:ext cx="119572" cy="5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9" name="Oval 65"/>
          <p:cNvSpPr>
            <a:spLocks noChangeArrowheads="1"/>
          </p:cNvSpPr>
          <p:nvPr/>
        </p:nvSpPr>
        <p:spPr bwMode="auto">
          <a:xfrm>
            <a:off x="6729039" y="5537822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0" name="Oval 66"/>
          <p:cNvSpPr>
            <a:spLocks noChangeArrowheads="1"/>
          </p:cNvSpPr>
          <p:nvPr/>
        </p:nvSpPr>
        <p:spPr bwMode="auto">
          <a:xfrm>
            <a:off x="6729039" y="4900408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" name="Oval 67"/>
          <p:cNvSpPr>
            <a:spLocks noChangeArrowheads="1"/>
          </p:cNvSpPr>
          <p:nvPr/>
        </p:nvSpPr>
        <p:spPr bwMode="auto">
          <a:xfrm>
            <a:off x="6729039" y="6201794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" name="Oval 68"/>
          <p:cNvSpPr>
            <a:spLocks noChangeArrowheads="1"/>
          </p:cNvSpPr>
          <p:nvPr/>
        </p:nvSpPr>
        <p:spPr bwMode="auto">
          <a:xfrm>
            <a:off x="6015005" y="6211452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" name="Line 69"/>
          <p:cNvSpPr>
            <a:spLocks noChangeShapeType="1"/>
          </p:cNvSpPr>
          <p:nvPr/>
        </p:nvSpPr>
        <p:spPr bwMode="auto">
          <a:xfrm>
            <a:off x="7096721" y="6242840"/>
            <a:ext cx="42862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5" name="Oval 71"/>
          <p:cNvSpPr>
            <a:spLocks noChangeArrowheads="1"/>
          </p:cNvSpPr>
          <p:nvPr/>
        </p:nvSpPr>
        <p:spPr bwMode="auto">
          <a:xfrm>
            <a:off x="7501983" y="6201794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6" name="Line 72"/>
          <p:cNvSpPr>
            <a:spLocks noChangeShapeType="1"/>
          </p:cNvSpPr>
          <p:nvPr/>
        </p:nvSpPr>
        <p:spPr bwMode="auto">
          <a:xfrm>
            <a:off x="5659512" y="5093564"/>
            <a:ext cx="0" cy="8957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7" name="Line 73"/>
          <p:cNvSpPr>
            <a:spLocks noChangeShapeType="1"/>
          </p:cNvSpPr>
          <p:nvPr/>
        </p:nvSpPr>
        <p:spPr bwMode="auto">
          <a:xfrm>
            <a:off x="6038366" y="6242840"/>
            <a:ext cx="0" cy="13883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8" name="Line 74"/>
          <p:cNvSpPr>
            <a:spLocks noChangeShapeType="1"/>
          </p:cNvSpPr>
          <p:nvPr/>
        </p:nvSpPr>
        <p:spPr bwMode="auto">
          <a:xfrm>
            <a:off x="5912420" y="6381671"/>
            <a:ext cx="265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9" name="Text Box 75"/>
          <p:cNvSpPr txBox="1">
            <a:spLocks noChangeArrowheads="1"/>
          </p:cNvSpPr>
          <p:nvPr/>
        </p:nvSpPr>
        <p:spPr bwMode="auto">
          <a:xfrm>
            <a:off x="6373545" y="5316900"/>
            <a:ext cx="181810" cy="2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/>
              <a:t>-</a:t>
            </a:r>
          </a:p>
        </p:txBody>
      </p:sp>
      <p:sp>
        <p:nvSpPr>
          <p:cNvPr id="170" name="Text Box 76"/>
          <p:cNvSpPr txBox="1">
            <a:spLocks noChangeArrowheads="1"/>
          </p:cNvSpPr>
          <p:nvPr/>
        </p:nvSpPr>
        <p:spPr bwMode="auto">
          <a:xfrm>
            <a:off x="6337996" y="4695180"/>
            <a:ext cx="231578" cy="2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+</a:t>
            </a:r>
          </a:p>
        </p:txBody>
      </p:sp>
      <p:sp>
        <p:nvSpPr>
          <p:cNvPr id="171" name="Line 79"/>
          <p:cNvSpPr>
            <a:spLocks noChangeShapeType="1"/>
          </p:cNvSpPr>
          <p:nvPr/>
        </p:nvSpPr>
        <p:spPr bwMode="auto">
          <a:xfrm>
            <a:off x="6090965" y="4988612"/>
            <a:ext cx="0" cy="49254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2" name="Text Box 80"/>
          <p:cNvSpPr txBox="1">
            <a:spLocks noChangeArrowheads="1"/>
          </p:cNvSpPr>
          <p:nvPr/>
        </p:nvSpPr>
        <p:spPr bwMode="auto">
          <a:xfrm>
            <a:off x="5869507" y="5053206"/>
            <a:ext cx="290996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fr-FR" sz="2000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" name="Rectangle 50"/>
          <p:cNvSpPr>
            <a:spLocks noChangeArrowheads="1"/>
          </p:cNvSpPr>
          <p:nvPr/>
        </p:nvSpPr>
        <p:spPr bwMode="auto">
          <a:xfrm rot="5400000">
            <a:off x="7005070" y="4641587"/>
            <a:ext cx="131396" cy="5762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" name="Text Box 36"/>
          <p:cNvSpPr txBox="1">
            <a:spLocks noChangeArrowheads="1"/>
          </p:cNvSpPr>
          <p:nvPr/>
        </p:nvSpPr>
        <p:spPr bwMode="auto">
          <a:xfrm>
            <a:off x="6285687" y="5155133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e2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76" name="Text Box 35"/>
          <p:cNvSpPr txBox="1">
            <a:spLocks noChangeArrowheads="1"/>
          </p:cNvSpPr>
          <p:nvPr/>
        </p:nvSpPr>
        <p:spPr bwMode="auto">
          <a:xfrm>
            <a:off x="8841432" y="5552285"/>
            <a:ext cx="271057" cy="3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Z</a:t>
            </a:r>
            <a:r>
              <a:rPr lang="fr-FR" sz="2000" b="1" i="1" baseline="-25000" dirty="0">
                <a:latin typeface="Times New Roman" pitchFamily="18" charset="0"/>
              </a:rPr>
              <a:t>L</a:t>
            </a:r>
            <a:endParaRPr lang="fr-FR" sz="2000" dirty="0">
              <a:latin typeface="Times New Roman" pitchFamily="18" charset="0"/>
            </a:endParaRPr>
          </a:p>
        </p:txBody>
      </p:sp>
      <p:graphicFrame>
        <p:nvGraphicFramePr>
          <p:cNvPr id="177" name="Obje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90213"/>
              </p:ext>
            </p:extLst>
          </p:nvPr>
        </p:nvGraphicFramePr>
        <p:xfrm>
          <a:off x="2751787" y="5809747"/>
          <a:ext cx="1552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787" y="5809747"/>
                        <a:ext cx="15525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ZoneTexte 177"/>
          <p:cNvSpPr txBox="1"/>
          <p:nvPr/>
        </p:nvSpPr>
        <p:spPr>
          <a:xfrm>
            <a:off x="1736313" y="5773986"/>
            <a:ext cx="196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 résumé</a:t>
            </a:r>
            <a:endParaRPr lang="fr-FR" sz="1600" dirty="0"/>
          </a:p>
        </p:txBody>
      </p:sp>
      <p:grpSp>
        <p:nvGrpSpPr>
          <p:cNvPr id="9" name="Groupe 8"/>
          <p:cNvGrpSpPr/>
          <p:nvPr/>
        </p:nvGrpSpPr>
        <p:grpSpPr>
          <a:xfrm>
            <a:off x="529154" y="2600209"/>
            <a:ext cx="3406948" cy="1663401"/>
            <a:chOff x="263555" y="2573658"/>
            <a:chExt cx="3406948" cy="1663401"/>
          </a:xfrm>
        </p:grpSpPr>
        <p:grpSp>
          <p:nvGrpSpPr>
            <p:cNvPr id="11" name="Groupe 10"/>
            <p:cNvGrpSpPr/>
            <p:nvPr/>
          </p:nvGrpSpPr>
          <p:grpSpPr>
            <a:xfrm>
              <a:off x="263555" y="2573658"/>
              <a:ext cx="3406948" cy="1663401"/>
              <a:chOff x="263555" y="2371438"/>
              <a:chExt cx="3406948" cy="1663401"/>
            </a:xfrm>
          </p:grpSpPr>
          <p:cxnSp>
            <p:nvCxnSpPr>
              <p:cNvPr id="123" name="Connecteur droit avec flèche 122"/>
              <p:cNvCxnSpPr/>
              <p:nvPr/>
            </p:nvCxnSpPr>
            <p:spPr>
              <a:xfrm flipV="1">
                <a:off x="1117446" y="3018009"/>
                <a:ext cx="0" cy="39573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e 118"/>
              <p:cNvGrpSpPr/>
              <p:nvPr/>
            </p:nvGrpSpPr>
            <p:grpSpPr>
              <a:xfrm>
                <a:off x="263555" y="2371438"/>
                <a:ext cx="3406948" cy="1663401"/>
                <a:chOff x="1557411" y="3224285"/>
                <a:chExt cx="3040126" cy="1436687"/>
              </a:xfrm>
            </p:grpSpPr>
            <p:sp>
              <p:nvSpPr>
                <p:cNvPr id="122" name="Rectangle 65"/>
                <p:cNvSpPr>
                  <a:spLocks noChangeArrowheads="1"/>
                </p:cNvSpPr>
                <p:nvPr/>
              </p:nvSpPr>
              <p:spPr bwMode="auto">
                <a:xfrm>
                  <a:off x="2835279" y="3596583"/>
                  <a:ext cx="1019526" cy="744595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218178" y="3749320"/>
                  <a:ext cx="286021" cy="31024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endParaRPr lang="en-US" dirty="0"/>
                </a:p>
              </p:txBody>
            </p:sp>
            <p:sp>
              <p:nvSpPr>
                <p:cNvPr id="125" name="Line 67"/>
                <p:cNvSpPr>
                  <a:spLocks noChangeShapeType="1"/>
                </p:cNvSpPr>
                <p:nvPr/>
              </p:nvSpPr>
              <p:spPr bwMode="auto">
                <a:xfrm>
                  <a:off x="2484673" y="4126391"/>
                  <a:ext cx="341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484673" y="4614832"/>
                  <a:ext cx="183222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576938" y="4226417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e2</a:t>
                  </a:r>
                  <a:endParaRPr lang="en-US" dirty="0"/>
                </a:p>
              </p:txBody>
            </p:sp>
            <p:sp>
              <p:nvSpPr>
                <p:cNvPr id="13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545059" y="3933094"/>
                  <a:ext cx="156850" cy="1479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e2</a:t>
                  </a:r>
                  <a:endParaRPr lang="en-US" sz="1200" dirty="0"/>
                </a:p>
              </p:txBody>
            </p:sp>
            <p:sp>
              <p:nvSpPr>
                <p:cNvPr id="145" name="Line 71"/>
                <p:cNvSpPr>
                  <a:spLocks noChangeShapeType="1"/>
                </p:cNvSpPr>
                <p:nvPr/>
              </p:nvSpPr>
              <p:spPr bwMode="auto">
                <a:xfrm>
                  <a:off x="2521578" y="4174917"/>
                  <a:ext cx="0" cy="35797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Line 72"/>
                <p:cNvSpPr>
                  <a:spLocks noChangeShapeType="1"/>
                </p:cNvSpPr>
                <p:nvPr/>
              </p:nvSpPr>
              <p:spPr bwMode="auto">
                <a:xfrm>
                  <a:off x="2544644" y="4126391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7" name="Line 78"/>
                <p:cNvSpPr>
                  <a:spLocks noChangeShapeType="1"/>
                </p:cNvSpPr>
                <p:nvPr/>
              </p:nvSpPr>
              <p:spPr bwMode="auto">
                <a:xfrm>
                  <a:off x="3854805" y="3820329"/>
                  <a:ext cx="341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01879" y="3834642"/>
                  <a:ext cx="156850" cy="18137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7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978957" y="3601355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80" name="Line 82"/>
                <p:cNvSpPr>
                  <a:spLocks noChangeShapeType="1"/>
                </p:cNvSpPr>
                <p:nvPr/>
              </p:nvSpPr>
              <p:spPr bwMode="auto">
                <a:xfrm>
                  <a:off x="4252313" y="3852737"/>
                  <a:ext cx="0" cy="722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049330" y="3820329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Line 88"/>
                <p:cNvSpPr>
                  <a:spLocks noChangeShapeType="1"/>
                </p:cNvSpPr>
                <p:nvPr/>
              </p:nvSpPr>
              <p:spPr bwMode="auto">
                <a:xfrm>
                  <a:off x="2941383" y="3281562"/>
                  <a:ext cx="0" cy="3102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Line 89"/>
                <p:cNvSpPr>
                  <a:spLocks noChangeShapeType="1"/>
                </p:cNvSpPr>
                <p:nvPr/>
              </p:nvSpPr>
              <p:spPr bwMode="auto">
                <a:xfrm>
                  <a:off x="3056714" y="3281562"/>
                  <a:ext cx="0" cy="3102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Oval 90"/>
                <p:cNvSpPr>
                  <a:spLocks noChangeArrowheads="1"/>
                </p:cNvSpPr>
                <p:nvPr/>
              </p:nvSpPr>
              <p:spPr bwMode="auto">
                <a:xfrm>
                  <a:off x="2904478" y="3224285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Oval 91"/>
                <p:cNvSpPr>
                  <a:spLocks noChangeArrowheads="1"/>
                </p:cNvSpPr>
                <p:nvPr/>
              </p:nvSpPr>
              <p:spPr bwMode="auto">
                <a:xfrm>
                  <a:off x="3019809" y="3229058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148979" y="3295881"/>
                  <a:ext cx="1448558" cy="1718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alimentation en </a:t>
                  </a:r>
                  <a:r>
                    <a:rPr lang="en-US" sz="800" dirty="0" err="1">
                      <a:latin typeface="Calibri" pitchFamily="34" charset="0"/>
                    </a:rPr>
                    <a:t>énergie</a:t>
                  </a:r>
                  <a:endParaRPr lang="en-US" dirty="0"/>
                </a:p>
              </p:txBody>
            </p:sp>
            <p:sp>
              <p:nvSpPr>
                <p:cNvPr id="18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741941" y="4489142"/>
                  <a:ext cx="498230" cy="1718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sources</a:t>
                  </a:r>
                  <a:endParaRPr lang="en-US" dirty="0"/>
                </a:p>
              </p:txBody>
            </p:sp>
            <p:sp>
              <p:nvSpPr>
                <p:cNvPr id="188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007327" y="3819999"/>
                  <a:ext cx="770411" cy="35797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050" dirty="0" err="1" smtClean="0">
                      <a:latin typeface="Calibri" pitchFamily="34" charset="0"/>
                    </a:rPr>
                    <a:t>amplificateur</a:t>
                  </a:r>
                  <a:endParaRPr lang="en-US" sz="1050" dirty="0">
                    <a:latin typeface="Calibri" pitchFamily="34" charset="0"/>
                  </a:endParaRPr>
                </a:p>
              </p:txBody>
            </p:sp>
            <p:sp>
              <p:nvSpPr>
                <p:cNvPr id="1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991055" y="3806597"/>
                  <a:ext cx="225047" cy="2004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</a:p>
              </p:txBody>
            </p:sp>
            <p:sp>
              <p:nvSpPr>
                <p:cNvPr id="19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556426" y="3550630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  <a:endParaRPr lang="en-US" sz="3600" dirty="0"/>
                </a:p>
              </p:txBody>
            </p:sp>
            <p:sp>
              <p:nvSpPr>
                <p:cNvPr id="191" name="Line 99"/>
                <p:cNvSpPr>
                  <a:spLocks noChangeShapeType="1"/>
                </p:cNvSpPr>
                <p:nvPr/>
              </p:nvSpPr>
              <p:spPr bwMode="auto">
                <a:xfrm>
                  <a:off x="1935697" y="3840008"/>
                  <a:ext cx="0" cy="6901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Line 100"/>
                <p:cNvSpPr>
                  <a:spLocks noChangeShapeType="1"/>
                </p:cNvSpPr>
                <p:nvPr/>
              </p:nvSpPr>
              <p:spPr bwMode="auto">
                <a:xfrm>
                  <a:off x="2540031" y="3758866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3" name="Oval 103"/>
                <p:cNvSpPr>
                  <a:spLocks noChangeArrowheads="1"/>
                </p:cNvSpPr>
                <p:nvPr/>
              </p:nvSpPr>
              <p:spPr bwMode="auto">
                <a:xfrm>
                  <a:off x="2137911" y="4595740"/>
                  <a:ext cx="36906" cy="38184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73"/>
                <p:cNvSpPr>
                  <a:spLocks/>
                </p:cNvSpPr>
                <p:nvPr/>
              </p:nvSpPr>
              <p:spPr bwMode="auto">
                <a:xfrm>
                  <a:off x="2149444" y="4121618"/>
                  <a:ext cx="339842" cy="493215"/>
                </a:xfrm>
                <a:custGeom>
                  <a:avLst/>
                  <a:gdLst>
                    <a:gd name="T0" fmla="*/ 360 w 408"/>
                    <a:gd name="T1" fmla="*/ 0 h 564"/>
                    <a:gd name="T2" fmla="*/ 0 w 408"/>
                    <a:gd name="T3" fmla="*/ 0 h 564"/>
                    <a:gd name="T4" fmla="*/ 0 w 408"/>
                    <a:gd name="T5" fmla="*/ 465 h 564"/>
                    <a:gd name="T6" fmla="*/ 408 w 408"/>
                    <a:gd name="T7" fmla="*/ 465 h 5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8"/>
                    <a:gd name="T13" fmla="*/ 0 h 564"/>
                    <a:gd name="T14" fmla="*/ 408 w 408"/>
                    <a:gd name="T15" fmla="*/ 564 h 5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8" h="564">
                      <a:moveTo>
                        <a:pt x="360" y="0"/>
                      </a:moveTo>
                      <a:lnTo>
                        <a:pt x="0" y="0"/>
                      </a:lnTo>
                      <a:lnTo>
                        <a:pt x="0" y="564"/>
                      </a:lnTo>
                      <a:lnTo>
                        <a:pt x="408" y="56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101"/>
                <p:cNvSpPr>
                  <a:spLocks/>
                </p:cNvSpPr>
                <p:nvPr/>
              </p:nvSpPr>
              <p:spPr bwMode="auto">
                <a:xfrm>
                  <a:off x="1700421" y="3758866"/>
                  <a:ext cx="1118711" cy="859148"/>
                </a:xfrm>
                <a:custGeom>
                  <a:avLst/>
                  <a:gdLst>
                    <a:gd name="T0" fmla="*/ 1451 w 1451"/>
                    <a:gd name="T1" fmla="*/ 1 h 828"/>
                    <a:gd name="T2" fmla="*/ 0 w 1451"/>
                    <a:gd name="T3" fmla="*/ 0 h 828"/>
                    <a:gd name="T4" fmla="*/ 0 w 1451"/>
                    <a:gd name="T5" fmla="*/ 828 h 828"/>
                    <a:gd name="T6" fmla="*/ 408 w 1451"/>
                    <a:gd name="T7" fmla="*/ 828 h 8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51"/>
                    <a:gd name="T13" fmla="*/ 0 h 828"/>
                    <a:gd name="T14" fmla="*/ 1451 w 1451"/>
                    <a:gd name="T15" fmla="*/ 828 h 828"/>
                    <a:gd name="connsiteX0" fmla="*/ 6800 w 6800"/>
                    <a:gd name="connsiteY0" fmla="*/ 62 h 10000"/>
                    <a:gd name="connsiteX1" fmla="*/ 0 w 6800"/>
                    <a:gd name="connsiteY1" fmla="*/ 0 h 10000"/>
                    <a:gd name="connsiteX2" fmla="*/ 0 w 6800"/>
                    <a:gd name="connsiteY2" fmla="*/ 10000 h 10000"/>
                    <a:gd name="connsiteX3" fmla="*/ 2812 w 6800"/>
                    <a:gd name="connsiteY3" fmla="*/ 10000 h 10000"/>
                    <a:gd name="connsiteX0" fmla="*/ 10000 w 10000"/>
                    <a:gd name="connsiteY0" fmla="*/ 62 h 10000"/>
                    <a:gd name="connsiteX1" fmla="*/ 0 w 10000"/>
                    <a:gd name="connsiteY1" fmla="*/ 0 h 10000"/>
                    <a:gd name="connsiteX2" fmla="*/ 0 w 10000"/>
                    <a:gd name="connsiteY2" fmla="*/ 10000 h 10000"/>
                    <a:gd name="connsiteX3" fmla="*/ 4135 w 10000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10000">
                      <a:moveTo>
                        <a:pt x="10000" y="62"/>
                      </a:moveTo>
                      <a:lnTo>
                        <a:pt x="0" y="0"/>
                      </a:lnTo>
                      <a:lnTo>
                        <a:pt x="0" y="10000"/>
                      </a:lnTo>
                      <a:lnTo>
                        <a:pt x="4135" y="1000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Oval 74"/>
                <p:cNvSpPr>
                  <a:spLocks noChangeArrowheads="1"/>
                </p:cNvSpPr>
                <p:nvPr/>
              </p:nvSpPr>
              <p:spPr bwMode="auto">
                <a:xfrm>
                  <a:off x="2006433" y="4201169"/>
                  <a:ext cx="286021" cy="291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Oval 76"/>
                <p:cNvSpPr>
                  <a:spLocks noChangeArrowheads="1"/>
                </p:cNvSpPr>
                <p:nvPr/>
              </p:nvSpPr>
              <p:spPr bwMode="auto">
                <a:xfrm>
                  <a:off x="2424700" y="4092184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04"/>
                <p:cNvSpPr>
                  <a:spLocks noChangeArrowheads="1"/>
                </p:cNvSpPr>
                <p:nvPr/>
              </p:nvSpPr>
              <p:spPr bwMode="auto">
                <a:xfrm>
                  <a:off x="2420087" y="3730228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Oval 102"/>
                <p:cNvSpPr>
                  <a:spLocks noChangeArrowheads="1"/>
                </p:cNvSpPr>
                <p:nvPr/>
              </p:nvSpPr>
              <p:spPr bwMode="auto">
                <a:xfrm>
                  <a:off x="1557411" y="4050022"/>
                  <a:ext cx="286021" cy="291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057382" y="4264809"/>
                  <a:ext cx="156850" cy="18137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 smtClean="0">
                      <a:latin typeface="Times New Roman" pitchFamily="18" charset="0"/>
                    </a:rPr>
                    <a:t>s2</a:t>
                  </a:r>
                  <a:endParaRPr lang="en-US" sz="3600" dirty="0"/>
                </a:p>
              </p:txBody>
            </p:sp>
            <p:sp>
              <p:nvSpPr>
                <p:cNvPr id="201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954758" y="3910807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s2</a:t>
                  </a:r>
                  <a:endParaRPr lang="en-US" sz="3600" dirty="0"/>
                </a:p>
              </p:txBody>
            </p:sp>
            <p:sp>
              <p:nvSpPr>
                <p:cNvPr id="202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040981" y="4121618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Line 82"/>
                <p:cNvSpPr>
                  <a:spLocks noChangeShapeType="1"/>
                </p:cNvSpPr>
                <p:nvPr/>
              </p:nvSpPr>
              <p:spPr bwMode="auto">
                <a:xfrm>
                  <a:off x="3987123" y="4159007"/>
                  <a:ext cx="0" cy="4427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873958" y="4487711"/>
                  <a:ext cx="356286" cy="17183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b="1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GND</a:t>
                  </a:r>
                  <a:endParaRPr 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205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854804" y="4124531"/>
                  <a:ext cx="341381" cy="2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cxnSp>
          <p:nvCxnSpPr>
            <p:cNvPr id="8" name="Connecteur droit 7"/>
            <p:cNvCxnSpPr/>
            <p:nvPr/>
          </p:nvCxnSpPr>
          <p:spPr>
            <a:xfrm>
              <a:off x="2266882" y="3883379"/>
              <a:ext cx="0" cy="29974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1713" y="2683103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 err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409714" y="2697382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sd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dirty="0"/>
          </a:p>
        </p:txBody>
      </p:sp>
      <p:cxnSp>
        <p:nvCxnSpPr>
          <p:cNvPr id="179" name="Connecteur droit avec flèche 178"/>
          <p:cNvCxnSpPr/>
          <p:nvPr/>
        </p:nvCxnSpPr>
        <p:spPr>
          <a:xfrm flipV="1">
            <a:off x="3780546" y="3289929"/>
            <a:ext cx="0" cy="3957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046448" y="2206937"/>
            <a:ext cx="2726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Ampli </a:t>
            </a:r>
            <a:r>
              <a:rPr lang="fr-FR" sz="1600" i="1" dirty="0" err="1" smtClean="0">
                <a:solidFill>
                  <a:srgbClr val="7030A0"/>
                </a:solidFill>
              </a:rPr>
              <a:t>dif</a:t>
            </a:r>
            <a:r>
              <a:rPr lang="fr-FR" sz="1600" i="1" dirty="0" smtClean="0">
                <a:solidFill>
                  <a:srgbClr val="7030A0"/>
                </a:solidFill>
              </a:rPr>
              <a:t>  à 2 sorties</a:t>
            </a:r>
            <a:endParaRPr lang="fr-FR" sz="1600" i="1" dirty="0">
              <a:solidFill>
                <a:srgbClr val="7030A0"/>
              </a:solidFill>
            </a:endParaRPr>
          </a:p>
        </p:txBody>
      </p:sp>
      <p:sp>
        <p:nvSpPr>
          <p:cNvPr id="206" name="ZoneTexte 205"/>
          <p:cNvSpPr txBox="1"/>
          <p:nvPr/>
        </p:nvSpPr>
        <p:spPr>
          <a:xfrm>
            <a:off x="6430446" y="2254110"/>
            <a:ext cx="228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Ampli </a:t>
            </a:r>
            <a:r>
              <a:rPr lang="fr-FR" sz="1600" i="1" dirty="0" err="1" smtClean="0">
                <a:solidFill>
                  <a:srgbClr val="7030A0"/>
                </a:solidFill>
              </a:rPr>
              <a:t>dif</a:t>
            </a:r>
            <a:r>
              <a:rPr lang="fr-FR" sz="1600" i="1" dirty="0" smtClean="0">
                <a:solidFill>
                  <a:srgbClr val="7030A0"/>
                </a:solidFill>
              </a:rPr>
              <a:t> à 1 sortie</a:t>
            </a:r>
            <a:endParaRPr lang="fr-FR" sz="1600" i="1" dirty="0">
              <a:solidFill>
                <a:srgbClr val="7030A0"/>
              </a:solidFill>
            </a:endParaRPr>
          </a:p>
        </p:txBody>
      </p:sp>
      <p:sp>
        <p:nvSpPr>
          <p:cNvPr id="99" name="AutoShape 39"/>
          <p:cNvSpPr>
            <a:spLocks noChangeArrowheads="1"/>
          </p:cNvSpPr>
          <p:nvPr/>
        </p:nvSpPr>
        <p:spPr bwMode="auto">
          <a:xfrm>
            <a:off x="7383230" y="5564984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" name="Rectangle 40"/>
          <p:cNvSpPr>
            <a:spLocks noChangeArrowheads="1"/>
          </p:cNvSpPr>
          <p:nvPr/>
        </p:nvSpPr>
        <p:spPr bwMode="auto">
          <a:xfrm>
            <a:off x="7525344" y="5243260"/>
            <a:ext cx="1189379" cy="9995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6" name="Rectangle 42"/>
          <p:cNvSpPr>
            <a:spLocks noChangeArrowheads="1"/>
          </p:cNvSpPr>
          <p:nvPr/>
        </p:nvSpPr>
        <p:spPr bwMode="auto">
          <a:xfrm>
            <a:off x="8651750" y="5510056"/>
            <a:ext cx="120868" cy="43580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632089" y="2605735"/>
            <a:ext cx="3960775" cy="1657875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opérationnel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15374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Symboles et notations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Fonctionnement</a:t>
            </a:r>
          </a:p>
          <a:p>
            <a:pPr lvl="1"/>
            <a:r>
              <a:rPr lang="fr-FR" dirty="0" smtClean="0"/>
              <a:t>L’ </a:t>
            </a:r>
            <a:r>
              <a:rPr lang="fr-FR" dirty="0" err="1" smtClean="0"/>
              <a:t>AOp</a:t>
            </a:r>
            <a:r>
              <a:rPr lang="fr-FR" dirty="0" smtClean="0"/>
              <a:t> </a:t>
            </a:r>
            <a:r>
              <a:rPr lang="fr-FR" u="sng" dirty="0" smtClean="0"/>
              <a:t>seul</a:t>
            </a:r>
            <a:r>
              <a:rPr lang="fr-FR" dirty="0" smtClean="0"/>
              <a:t>  , en boucle ouverte, est un amplificateur différentiel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L’</a:t>
            </a:r>
            <a:r>
              <a:rPr lang="fr-FR" dirty="0" err="1" smtClean="0"/>
              <a:t>AOp</a:t>
            </a:r>
            <a:r>
              <a:rPr lang="fr-FR" dirty="0" smtClean="0"/>
              <a:t> est </a:t>
            </a:r>
            <a:r>
              <a:rPr lang="fr-FR" dirty="0" smtClean="0">
                <a:solidFill>
                  <a:srgbClr val="FF0000"/>
                </a:solidFill>
              </a:rPr>
              <a:t>inexploitable seul pour faire une amplification</a:t>
            </a:r>
            <a:r>
              <a:rPr lang="fr-FR" dirty="0" smtClean="0"/>
              <a:t>!!!</a:t>
            </a:r>
          </a:p>
          <a:p>
            <a:pPr lvl="2"/>
            <a:r>
              <a:rPr lang="fr-FR" dirty="0" smtClean="0"/>
              <a:t>SEUL: peut être utilisé en comparateur de tension simple</a:t>
            </a:r>
          </a:p>
          <a:p>
            <a:pPr lvl="2"/>
            <a:r>
              <a:rPr lang="fr-FR" dirty="0" smtClean="0"/>
              <a:t>SINON: il faut des composants en +</a:t>
            </a:r>
            <a:endParaRPr lang="fr-FR" dirty="0"/>
          </a:p>
          <a:p>
            <a:pPr lvl="3"/>
            <a:r>
              <a:rPr lang="fr-FR" dirty="0" smtClean="0"/>
              <a:t>Résistances, condensateurs…</a:t>
            </a:r>
            <a:endParaRPr lang="fr-FR" dirty="0"/>
          </a:p>
          <a:p>
            <a:pPr marL="582613" lvl="1" indent="0">
              <a:buClr>
                <a:schemeClr val="tx1"/>
              </a:buClr>
              <a:buFont typeface="Wingdings" pitchFamily="2" charset="2"/>
              <a:buChar char="ü"/>
            </a:pP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None/>
            </a:pP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Font typeface="Wingdings" pitchFamily="2" charset="2"/>
              <a:buChar char="ü"/>
            </a:pPr>
            <a:endParaRPr lang="en-US" dirty="0">
              <a:cs typeface="Arial" pitchFamily="34" charset="0"/>
            </a:endParaRPr>
          </a:p>
          <a:p>
            <a:pPr lvl="2"/>
            <a:endParaRPr lang="fr-FR" b="1" dirty="0" smtClean="0"/>
          </a:p>
          <a:p>
            <a:pPr lvl="2"/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76536" y="1926905"/>
                <a:ext cx="3996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i="1" dirty="0" smtClean="0"/>
                  <a:t>Différentes notations possibles</a:t>
                </a:r>
              </a:p>
              <a:p>
                <a:r>
                  <a:rPr lang="fr-FR" sz="1600" dirty="0" smtClean="0"/>
                  <a:t>Tension différentielle notée: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ed</a:t>
                </a:r>
                <a:r>
                  <a:rPr lang="fr-FR" baseline="-25000" dirty="0" smtClean="0"/>
                  <a:t> </a:t>
                </a:r>
                <a:r>
                  <a:rPr lang="fr-FR" dirty="0" smtClean="0"/>
                  <a:t>ou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d</a:t>
                </a:r>
                <a:r>
                  <a:rPr lang="fr-FR" dirty="0" smtClean="0"/>
                  <a:t> ou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36" y="1926905"/>
                <a:ext cx="399644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62" t="-2830" b="-13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8" y="2066634"/>
            <a:ext cx="468052" cy="390044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28" y="3514993"/>
            <a:ext cx="2956790" cy="17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78" y="1366420"/>
            <a:ext cx="1634035" cy="13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4" y="1247659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656856" y="4019049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 smtClean="0"/>
                  <a:t>A</a:t>
                </a:r>
                <a:r>
                  <a:rPr lang="fr-FR" sz="1400" i="1" baseline="-25000" dirty="0" smtClean="0"/>
                  <a:t>d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fr-FR" sz="1400" b="0" i="1" baseline="30000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fr-FR" sz="1400" baseline="30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856" y="4019049"/>
                <a:ext cx="742511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2459" t="-196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3505451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1388604" y="3970047"/>
            <a:ext cx="72008" cy="669768"/>
            <a:chOff x="1064568" y="3949094"/>
            <a:chExt cx="72008" cy="669768"/>
          </a:xfrm>
        </p:grpSpPr>
        <p:cxnSp>
          <p:nvCxnSpPr>
            <p:cNvPr id="9" name="Connecteur droit avec flèche 8"/>
            <p:cNvCxnSpPr/>
            <p:nvPr/>
          </p:nvCxnSpPr>
          <p:spPr>
            <a:xfrm flipV="1">
              <a:off x="1100572" y="3949094"/>
              <a:ext cx="0" cy="6680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1064568" y="461886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1712640" y="4305798"/>
            <a:ext cx="72008" cy="336779"/>
            <a:chOff x="1064568" y="4053361"/>
            <a:chExt cx="72008" cy="565501"/>
          </a:xfrm>
        </p:grpSpPr>
        <p:cxnSp>
          <p:nvCxnSpPr>
            <p:cNvPr id="26" name="Connecteur droit avec flèche 25"/>
            <p:cNvCxnSpPr/>
            <p:nvPr/>
          </p:nvCxnSpPr>
          <p:spPr>
            <a:xfrm flipV="1">
              <a:off x="1100572" y="4053361"/>
              <a:ext cx="0" cy="563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064568" y="461886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/>
          <p:cNvCxnSpPr/>
          <p:nvPr/>
        </p:nvCxnSpPr>
        <p:spPr>
          <a:xfrm flipV="1">
            <a:off x="1748644" y="3971777"/>
            <a:ext cx="0" cy="2719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2936776" y="4158952"/>
            <a:ext cx="72008" cy="336779"/>
            <a:chOff x="1064568" y="4053361"/>
            <a:chExt cx="72008" cy="565501"/>
          </a:xfrm>
        </p:grpSpPr>
        <p:cxnSp>
          <p:nvCxnSpPr>
            <p:cNvPr id="33" name="Connecteur droit avec flèche 32"/>
            <p:cNvCxnSpPr/>
            <p:nvPr/>
          </p:nvCxnSpPr>
          <p:spPr>
            <a:xfrm flipV="1">
              <a:off x="1100572" y="4053361"/>
              <a:ext cx="0" cy="563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1064568" y="461886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6557498" y="3505450"/>
            <a:ext cx="3163798" cy="280386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1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parfait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La </a:t>
                </a:r>
                <a:r>
                  <a:rPr lang="fr-FR" dirty="0" err="1" smtClean="0"/>
                  <a:t>régles</a:t>
                </a:r>
                <a:r>
                  <a:rPr lang="fr-FR" dirty="0" smtClean="0"/>
                  <a:t> des 3</a:t>
                </a:r>
              </a:p>
              <a:p>
                <a:pPr lvl="1"/>
                <a:r>
                  <a:rPr lang="fr-FR" dirty="0"/>
                  <a:t>AOp</a:t>
                </a:r>
                <a:r>
                  <a:rPr lang="fr-FR" b="1" dirty="0"/>
                  <a:t> parfait</a:t>
                </a:r>
              </a:p>
              <a:p>
                <a:pPr lvl="2"/>
                <a:r>
                  <a:rPr lang="fr-FR" dirty="0"/>
                  <a:t> i+ et i- nul ( donc Zed et Zec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/>
                  <a:t>)</a:t>
                </a:r>
              </a:p>
              <a:p>
                <a:pPr lvl="2"/>
                <a:r>
                  <a:rPr lang="fr-FR" dirty="0"/>
                  <a:t> </a:t>
                </a:r>
                <a:r>
                  <a:rPr lang="fr-FR" dirty="0" err="1"/>
                  <a:t>Avd</a:t>
                </a:r>
                <a:r>
                  <a:rPr lang="fr-FR" dirty="0"/>
                  <a:t> -&gt;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/>
                  <a:t> (ou constant et très grand (~10</a:t>
                </a:r>
                <a:r>
                  <a:rPr lang="fr-FR" baseline="30000" dirty="0"/>
                  <a:t>5</a:t>
                </a:r>
                <a:r>
                  <a:rPr lang="fr-FR" dirty="0"/>
                  <a:t>))</a:t>
                </a:r>
              </a:p>
              <a:p>
                <a:pPr lvl="2"/>
                <a:r>
                  <a:rPr lang="fr-FR" dirty="0"/>
                  <a:t>Impédance de sortie </a:t>
                </a:r>
                <a:r>
                  <a:rPr lang="fr-FR" dirty="0" err="1"/>
                  <a:t>Zs</a:t>
                </a:r>
                <a:r>
                  <a:rPr lang="fr-FR" dirty="0"/>
                  <a:t> =</a:t>
                </a:r>
                <a:r>
                  <a:rPr lang="fr-FR" dirty="0" smtClean="0"/>
                  <a:t>0</a:t>
                </a:r>
              </a:p>
              <a:p>
                <a:pPr lvl="2"/>
                <a:endParaRPr lang="fr-FR" dirty="0"/>
              </a:p>
              <a:p>
                <a:r>
                  <a:rPr lang="fr-FR" dirty="0" smtClean="0"/>
                  <a:t>Alimentation</a:t>
                </a:r>
                <a:endParaRPr lang="fr-FR" dirty="0"/>
              </a:p>
              <a:p>
                <a:endParaRPr lang="fr-FR" dirty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1588600"/>
            <a:ext cx="2674105" cy="17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0" y="4045714"/>
            <a:ext cx="2772308" cy="162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64796" y="376823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Dual </a:t>
            </a:r>
            <a:r>
              <a:rPr lang="fr-FR" dirty="0" err="1" smtClean="0">
                <a:solidFill>
                  <a:srgbClr val="7030A0"/>
                </a:solidFill>
              </a:rPr>
              <a:t>supply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75518" y="377753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single </a:t>
            </a:r>
            <a:r>
              <a:rPr lang="fr-FR" dirty="0" err="1">
                <a:solidFill>
                  <a:srgbClr val="7030A0"/>
                </a:solidFill>
              </a:rPr>
              <a:t>supply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4113076"/>
            <a:ext cx="2411047" cy="16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097016" y="5553236"/>
            <a:ext cx="4140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Peut être ramenée au cas dual </a:t>
            </a:r>
            <a:r>
              <a:rPr lang="fr-FR" sz="1400" i="1" dirty="0" err="1" smtClean="0"/>
              <a:t>supply</a:t>
            </a:r>
            <a:r>
              <a:rPr lang="fr-FR" sz="1400" i="1" dirty="0" smtClean="0"/>
              <a:t> en introduisant une nouvelle référence des tensions (voir ER)</a:t>
            </a:r>
          </a:p>
          <a:p>
            <a:r>
              <a:rPr lang="fr-FR" sz="1400" i="1" dirty="0"/>
              <a:t>o</a:t>
            </a:r>
            <a:r>
              <a:rPr lang="fr-FR" sz="1400" i="1" dirty="0" smtClean="0"/>
              <a:t>u  application de montage spécifiques (voir application notes de Texas Instrument en ligne)</a:t>
            </a:r>
            <a:endParaRPr lang="fr-FR" sz="14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72480" y="5553236"/>
            <a:ext cx="414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Montage par défaut vu en cours (car le plus simple!)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88439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opérationnel: régime linéaire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153744"/>
          </a:xfrm>
        </p:spPr>
        <p:txBody>
          <a:bodyPr/>
          <a:lstStyle/>
          <a:p>
            <a:r>
              <a:rPr lang="fr-FR" dirty="0" smtClean="0"/>
              <a:t>La contre-réaction</a:t>
            </a:r>
          </a:p>
          <a:p>
            <a:pPr lvl="1"/>
            <a:r>
              <a:rPr lang="fr-FR" dirty="0" smtClean="0"/>
              <a:t>Principe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Appliqué à l’</a:t>
            </a:r>
            <a:r>
              <a:rPr lang="fr-FR" dirty="0" err="1" smtClean="0"/>
              <a:t>AOp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6136" y="1654438"/>
            <a:ext cx="3598537" cy="110732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à coins arrondis 23"/>
          <p:cNvSpPr/>
          <p:nvPr/>
        </p:nvSpPr>
        <p:spPr>
          <a:xfrm>
            <a:off x="195184" y="2867232"/>
            <a:ext cx="9222312" cy="1476164"/>
          </a:xfrm>
          <a:prstGeom prst="roundRect">
            <a:avLst>
              <a:gd name="adj" fmla="val 7274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4798951"/>
            <a:ext cx="1338651" cy="1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4664387"/>
            <a:ext cx="828092" cy="690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96916" y="4716751"/>
            <a:ext cx="534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faut avoir un </a:t>
            </a:r>
            <a:r>
              <a:rPr lang="fr-FR" b="1" dirty="0">
                <a:solidFill>
                  <a:srgbClr val="FF0000"/>
                </a:solidFill>
              </a:rPr>
              <a:t>bouclage de </a:t>
            </a:r>
            <a:r>
              <a:rPr lang="fr-FR" b="1" dirty="0" smtClean="0">
                <a:solidFill>
                  <a:srgbClr val="FF0000"/>
                </a:solidFill>
              </a:rPr>
              <a:t>la sortie </a:t>
            </a:r>
            <a:r>
              <a:rPr lang="fr-FR" b="1" dirty="0">
                <a:solidFill>
                  <a:srgbClr val="FF0000"/>
                </a:solidFill>
              </a:rPr>
              <a:t>sur l’entrée </a:t>
            </a:r>
            <a:r>
              <a:rPr lang="fr-FR" i="1" dirty="0">
                <a:solidFill>
                  <a:srgbClr val="FF0000"/>
                </a:solidFill>
              </a:rPr>
              <a:t>V− </a:t>
            </a:r>
            <a:r>
              <a:rPr lang="fr-FR" b="1" dirty="0">
                <a:solidFill>
                  <a:srgbClr val="FF0000"/>
                </a:solidFill>
              </a:rPr>
              <a:t>de </a:t>
            </a:r>
            <a:r>
              <a:rPr lang="fr-FR" b="1" dirty="0" smtClean="0">
                <a:solidFill>
                  <a:srgbClr val="FF0000"/>
                </a:solidFill>
              </a:rPr>
              <a:t>l’</a:t>
            </a:r>
            <a:r>
              <a:rPr lang="fr-FR" b="1" dirty="0" err="1" smtClean="0">
                <a:solidFill>
                  <a:srgbClr val="FF0000"/>
                </a:solidFill>
              </a:rPr>
              <a:t>AOp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5250754" y="5265204"/>
            <a:ext cx="2881312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45405" y="5253029"/>
                <a:ext cx="4953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fr-FR" dirty="0"/>
                  <a:t>Les hypothèses de calculs: </a:t>
                </a:r>
              </a:p>
              <a:p>
                <a:pPr lvl="1"/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	i+ = i- = 0</a:t>
                </a:r>
              </a:p>
              <a:p>
                <a:pPr lvl="1"/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	</a:t>
                </a:r>
                <a:r>
                  <a:rPr lang="fr-FR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</a:t>
                </a:r>
                <a:r>
                  <a:rPr lang="fr-FR" baseline="-25000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ed</a:t>
                </a:r>
                <a:r>
                  <a:rPr lang="fr-FR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=0 (car Ad</a:t>
                </a:r>
                <a:r>
                  <a:rPr lang="fr-FR" dirty="0"/>
                  <a:t> -&gt;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fr-FR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  <a:p>
                <a:pPr lvl="1"/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	-</a:t>
                </a:r>
                <a:r>
                  <a:rPr lang="fr-FR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Vsat</a:t>
                </a:r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&lt;Vs&lt;+</a:t>
                </a:r>
                <a:r>
                  <a:rPr lang="fr-FR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Vsat</a:t>
                </a:r>
                <a:endParaRPr lang="fr-FR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05" y="5253029"/>
                <a:ext cx="49530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t="-2538" b="-91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13" y="1518492"/>
            <a:ext cx="2358390" cy="68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38" y="2208102"/>
            <a:ext cx="2339340" cy="65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84" y="2672916"/>
            <a:ext cx="2052228" cy="19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: Les outils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8" y="1249742"/>
            <a:ext cx="9372600" cy="518974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 calculs</a:t>
            </a:r>
          </a:p>
          <a:p>
            <a:pPr lvl="1"/>
            <a:r>
              <a:rPr lang="fr-FR" dirty="0" smtClean="0"/>
              <a:t>Arsenal du GE11 à votre disposition</a:t>
            </a:r>
          </a:p>
          <a:p>
            <a:pPr lvl="2"/>
            <a:r>
              <a:rPr lang="fr-FR" dirty="0" err="1" smtClean="0"/>
              <a:t>Thévenin</a:t>
            </a:r>
            <a:r>
              <a:rPr lang="fr-FR" dirty="0" smtClean="0"/>
              <a:t>, Norton, superposition et sans oublier loi des mailles et des nœuds!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/>
              <a:t>Théorème de </a:t>
            </a:r>
            <a:r>
              <a:rPr lang="fr-FR" dirty="0" err="1" smtClean="0"/>
              <a:t>Millman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/>
              <a:t>Les stratégies de </a:t>
            </a:r>
            <a:r>
              <a:rPr lang="fr-FR" dirty="0" smtClean="0"/>
              <a:t>calculs</a:t>
            </a:r>
          </a:p>
          <a:p>
            <a:pPr lvl="2">
              <a:spcBef>
                <a:spcPts val="600"/>
              </a:spcBef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On détermine ce que valent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et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en fonction de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et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en utilisant la propriété  I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I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0 (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Millman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permet d’arriver rapidement aux résultats)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En linéaire on écrit ensuite que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pour déterminer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(V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dirty="0"/>
              <a:t>En T.O.R. on détermine le signe de V</a:t>
            </a:r>
            <a:r>
              <a:rPr lang="fr-FR" baseline="-25000" dirty="0"/>
              <a:t>D</a:t>
            </a:r>
            <a:r>
              <a:rPr lang="fr-FR" dirty="0"/>
              <a:t> suivant la valeur de V</a:t>
            </a:r>
            <a:r>
              <a:rPr lang="fr-FR" baseline="-25000" dirty="0"/>
              <a:t>e</a:t>
            </a:r>
            <a:r>
              <a:rPr lang="fr-FR" dirty="0"/>
              <a:t> et de </a:t>
            </a:r>
            <a:r>
              <a:rPr lang="fr-FR" dirty="0" smtClean="0"/>
              <a:t>V</a:t>
            </a:r>
            <a:r>
              <a:rPr lang="fr-FR" baseline="-25000" dirty="0" smtClean="0"/>
              <a:t>S</a:t>
            </a:r>
            <a:endParaRPr lang="fr-FR" dirty="0" smtClean="0"/>
          </a:p>
          <a:p>
            <a:pPr lvl="3">
              <a:spcBef>
                <a:spcPts val="600"/>
              </a:spcBef>
            </a:pPr>
            <a:r>
              <a:rPr lang="fr-FR" dirty="0" smtClean="0"/>
              <a:t>Absence de contre réaction ou réaction positive</a:t>
            </a:r>
            <a:endParaRPr lang="en-US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80" y="3159308"/>
            <a:ext cx="1836204" cy="140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72980" y="242112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i="1" dirty="0"/>
              <a:t>V est le </a:t>
            </a:r>
            <a:r>
              <a:rPr lang="fr-FR" sz="1400" b="1" i="1" dirty="0"/>
              <a:t>barycentre des potentiels voisins pondérés par</a:t>
            </a:r>
          </a:p>
          <a:p>
            <a:r>
              <a:rPr lang="en-US" sz="1400" dirty="0" err="1"/>
              <a:t>l’inverse</a:t>
            </a:r>
            <a:r>
              <a:rPr lang="en-US" sz="1400" dirty="0"/>
              <a:t> des </a:t>
            </a:r>
            <a:r>
              <a:rPr lang="en-US" sz="1400" dirty="0" err="1"/>
              <a:t>impédances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35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1592796"/>
            <a:ext cx="2592288" cy="22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inverseur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Courbes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653964"/>
              </p:ext>
            </p:extLst>
          </p:nvPr>
        </p:nvGraphicFramePr>
        <p:xfrm>
          <a:off x="3326086" y="2239447"/>
          <a:ext cx="1728192" cy="59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Equation" r:id="rId5" imgW="1257300" imgH="431800" progId="Equation.DSMT4">
                  <p:embed/>
                </p:oleObj>
              </mc:Choice>
              <mc:Fallback>
                <p:oleObj name="Equation" r:id="rId5" imgW="1257300" imgH="4318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086" y="2239447"/>
                        <a:ext cx="1728192" cy="593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951635"/>
              </p:ext>
            </p:extLst>
          </p:nvPr>
        </p:nvGraphicFramePr>
        <p:xfrm>
          <a:off x="3362090" y="2816932"/>
          <a:ext cx="1548172" cy="416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" name="Equation" r:id="rId7" imgW="990170" imgH="266584" progId="Equation.DSMT4">
                  <p:embed/>
                </p:oleObj>
              </mc:Choice>
              <mc:Fallback>
                <p:oleObj name="Equation" r:id="rId7" imgW="990170" imgH="266584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090" y="2816932"/>
                        <a:ext cx="1548172" cy="416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185084"/>
            <a:ext cx="2052229" cy="210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24" y="4200742"/>
            <a:ext cx="2591716" cy="20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0" y="1700808"/>
            <a:ext cx="2124236" cy="20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non inverseur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Courbes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989166"/>
              </p:ext>
            </p:extLst>
          </p:nvPr>
        </p:nvGraphicFramePr>
        <p:xfrm>
          <a:off x="2864768" y="2434382"/>
          <a:ext cx="2340260" cy="62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68" y="2434382"/>
                        <a:ext cx="2340260" cy="62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98521"/>
              </p:ext>
            </p:extLst>
          </p:nvPr>
        </p:nvGraphicFramePr>
        <p:xfrm>
          <a:off x="2864767" y="3120809"/>
          <a:ext cx="740558" cy="4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" name="Equation" r:id="rId6" imgW="469696" imgH="253890" progId="Equation.3">
                  <p:embed/>
                </p:oleObj>
              </mc:Choice>
              <mc:Fallback>
                <p:oleObj name="Equation" r:id="rId6" imgW="469696" imgH="25389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67" y="3120809"/>
                        <a:ext cx="740558" cy="40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6017"/>
            <a:ext cx="2592288" cy="232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72" y="4127644"/>
            <a:ext cx="3204356" cy="21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Etude des fonctions électroniques</a:t>
            </a:r>
          </a:p>
          <a:p>
            <a:pPr lvl="1"/>
            <a:r>
              <a:rPr lang="fr-FR" dirty="0" smtClean="0"/>
              <a:t>Concept général et </a:t>
            </a:r>
            <a:r>
              <a:rPr lang="fr-FR" dirty="0"/>
              <a:t>caractéristiques principales d’un </a:t>
            </a:r>
            <a:r>
              <a:rPr lang="fr-FR" dirty="0" smtClean="0"/>
              <a:t>amplificateur</a:t>
            </a:r>
          </a:p>
          <a:p>
            <a:pPr lvl="1"/>
            <a:r>
              <a:rPr lang="fr-FR" dirty="0" smtClean="0"/>
              <a:t>Le composant amplificateur opérationnel</a:t>
            </a:r>
          </a:p>
          <a:p>
            <a:pPr lvl="1"/>
            <a:r>
              <a:rPr lang="fr-FR" dirty="0" smtClean="0"/>
              <a:t>Structures classiques pour</a:t>
            </a:r>
          </a:p>
          <a:p>
            <a:pPr lvl="2"/>
            <a:r>
              <a:rPr lang="fr-FR" dirty="0" smtClean="0"/>
              <a:t> Amplifier</a:t>
            </a:r>
          </a:p>
          <a:p>
            <a:pPr lvl="2"/>
            <a:r>
              <a:rPr lang="fr-FR" dirty="0" smtClean="0"/>
              <a:t>Comparer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Présentation de la  fonction électronique</a:t>
            </a:r>
            <a:endParaRPr lang="fr-FR" dirty="0"/>
          </a:p>
          <a:p>
            <a:pPr lvl="1"/>
            <a:r>
              <a:rPr lang="fr-FR" dirty="0" smtClean="0"/>
              <a:t>Filtrer</a:t>
            </a:r>
          </a:p>
          <a:p>
            <a:pPr lvl="2"/>
            <a:r>
              <a:rPr lang="fr-FR" dirty="0" smtClean="0"/>
              <a:t>Connaître les caractéristiques principales d’un filtre</a:t>
            </a:r>
          </a:p>
          <a:p>
            <a:pPr lvl="2"/>
            <a:r>
              <a:rPr lang="fr-FR" dirty="0" smtClean="0"/>
              <a:t>Cellule d’ordre 2 classique: VCVS et MFB</a:t>
            </a:r>
          </a:p>
          <a:p>
            <a:pPr lvl="2"/>
            <a:r>
              <a:rPr lang="fr-FR" dirty="0" smtClean="0"/>
              <a:t>Utiliser un algorithme ou un outil logiciel en vue de  la synthèse du filtre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Unité: montage suiveur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Intérêt de ce montage</a:t>
            </a:r>
          </a:p>
          <a:p>
            <a:pPr lvl="1"/>
            <a:r>
              <a:rPr lang="fr-FR" dirty="0" smtClean="0"/>
              <a:t>Adaptation d’impédance!</a:t>
            </a:r>
          </a:p>
          <a:p>
            <a:pPr lvl="2"/>
            <a:r>
              <a:rPr lang="fr-FR" b="1" dirty="0"/>
              <a:t>isole les blocs </a:t>
            </a:r>
            <a:r>
              <a:rPr lang="fr-FR" dirty="0"/>
              <a:t>entre eux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6" y="1863317"/>
            <a:ext cx="2376264" cy="212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965059"/>
              </p:ext>
            </p:extLst>
          </p:nvPr>
        </p:nvGraphicFramePr>
        <p:xfrm>
          <a:off x="2792760" y="2459986"/>
          <a:ext cx="26177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2" name="Equation" r:id="rId4" imgW="1422360" imgH="253800" progId="Equation.DSMT4">
                  <p:embed/>
                </p:oleObj>
              </mc:Choice>
              <mc:Fallback>
                <p:oleObj name="Equation" r:id="rId4" imgW="14223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760" y="2459986"/>
                        <a:ext cx="26177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93151"/>
              </p:ext>
            </p:extLst>
          </p:nvPr>
        </p:nvGraphicFramePr>
        <p:xfrm>
          <a:off x="2886175" y="3071694"/>
          <a:ext cx="864096" cy="46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3" name="Equation" r:id="rId6" imgW="469696" imgH="253890" progId="Equation.3">
                  <p:embed/>
                </p:oleObj>
              </mc:Choice>
              <mc:Fallback>
                <p:oleObj name="Equation" r:id="rId6" imgW="469696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175" y="3071694"/>
                        <a:ext cx="864096" cy="467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3876589"/>
            <a:ext cx="2419734" cy="20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fonction arithmétique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r>
              <a:rPr lang="fr-FR" dirty="0">
                <a:solidFill>
                  <a:prstClr val="white"/>
                </a:solidFill>
              </a:rPr>
              <a:t>Fonction arithmétiques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Fonction 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Additionneur inverseur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Additionneur </a:t>
            </a:r>
            <a:r>
              <a:rPr lang="fr-FR" dirty="0" smtClean="0"/>
              <a:t>non inverseur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1700808"/>
            <a:ext cx="3204356" cy="213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11322"/>
              </p:ext>
            </p:extLst>
          </p:nvPr>
        </p:nvGraphicFramePr>
        <p:xfrm>
          <a:off x="4073864" y="2276872"/>
          <a:ext cx="4161643" cy="81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Equation" r:id="rId4" imgW="2476500" imgH="482600" progId="Equation.3">
                  <p:embed/>
                </p:oleObj>
              </mc:Choice>
              <mc:Fallback>
                <p:oleObj name="Equation" r:id="rId4" imgW="24765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864" y="2276872"/>
                        <a:ext cx="4161643" cy="812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185084"/>
            <a:ext cx="3384376" cy="228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80937"/>
              </p:ext>
            </p:extLst>
          </p:nvPr>
        </p:nvGraphicFramePr>
        <p:xfrm>
          <a:off x="4304928" y="4689140"/>
          <a:ext cx="3905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" name="Equation" r:id="rId7" imgW="2323800" imgH="482400" progId="Equation.DSMT4">
                  <p:embed/>
                </p:oleObj>
              </mc:Choice>
              <mc:Fallback>
                <p:oleObj name="Equation" r:id="rId7" imgW="2323800" imgH="4824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928" y="4689140"/>
                        <a:ext cx="39052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fonction arithmétique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Soustracteur</a:t>
            </a:r>
          </a:p>
          <a:p>
            <a:pPr lvl="1"/>
            <a:r>
              <a:rPr lang="fr-FR" dirty="0" smtClean="0"/>
              <a:t>Fait partie aussi des amplificateurs différentiels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Additionneur/soustracteur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0" y="2132856"/>
            <a:ext cx="3168352" cy="217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72680" y="2132856"/>
            <a:ext cx="1836204" cy="18722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980892" y="206084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58814"/>
              </p:ext>
            </p:extLst>
          </p:nvPr>
        </p:nvGraphicFramePr>
        <p:xfrm>
          <a:off x="4628964" y="2559241"/>
          <a:ext cx="3141420" cy="59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" name="Equation" r:id="rId4" imgW="2552700" imgH="482600" progId="Equation.3">
                  <p:embed/>
                </p:oleObj>
              </mc:Choice>
              <mc:Fallback>
                <p:oleObj name="Equation" r:id="rId4" imgW="2552700" imgH="482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964" y="2559241"/>
                        <a:ext cx="3141420" cy="594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2" y="3992492"/>
            <a:ext cx="4938315" cy="23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294515"/>
              </p:ext>
            </p:extLst>
          </p:nvPr>
        </p:nvGraphicFramePr>
        <p:xfrm>
          <a:off x="448301" y="5085184"/>
          <a:ext cx="4176464" cy="63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" name="Equation" r:id="rId7" imgW="3429000" imgH="482600" progId="Equation.3">
                  <p:embed/>
                </p:oleObj>
              </mc:Choice>
              <mc:Fallback>
                <p:oleObj name="Equation" r:id="rId7" imgW="34290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01" y="5085184"/>
                        <a:ext cx="4176464" cy="639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8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46343"/>
            <a:ext cx="2710145" cy="18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single </a:t>
            </a:r>
            <a:r>
              <a:rPr lang="fr-FR" dirty="0" err="1" smtClean="0"/>
              <a:t>supply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8" y="1486819"/>
            <a:ext cx="9372600" cy="5029200"/>
          </a:xfrm>
        </p:spPr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  <a:p>
            <a:pPr marL="628650" lvl="1" indent="-1588">
              <a:buFont typeface="Wingdings" pitchFamily="2" charset="2"/>
              <a:buChar char="ü"/>
            </a:pPr>
            <a:r>
              <a:rPr lang="fr-FR" dirty="0" smtClean="0"/>
              <a:t> Utilisation d’une seule batterie</a:t>
            </a:r>
            <a:endParaRPr lang="en-US" dirty="0">
              <a:cs typeface="Arial" pitchFamily="34" charset="0"/>
            </a:endParaRPr>
          </a:p>
          <a:p>
            <a:pPr marL="1028700" lvl="2" indent="-1588">
              <a:buFont typeface="Wingdings" pitchFamily="2" charset="2"/>
              <a:buChar char="ü"/>
            </a:pPr>
            <a:r>
              <a:rPr lang="en-US" dirty="0" smtClean="0">
                <a:cs typeface="Arial" pitchFamily="34" charset="0"/>
              </a:rPr>
              <a:t> Application </a:t>
            </a:r>
            <a:r>
              <a:rPr lang="en-US" dirty="0">
                <a:cs typeface="Arial" pitchFamily="34" charset="0"/>
              </a:rPr>
              <a:t>portable ( piles, </a:t>
            </a:r>
            <a:r>
              <a:rPr lang="en-US" dirty="0" err="1">
                <a:cs typeface="Arial" pitchFamily="34" charset="0"/>
              </a:rPr>
              <a:t>batterie</a:t>
            </a:r>
            <a:r>
              <a:rPr lang="en-US" dirty="0">
                <a:cs typeface="Arial" pitchFamily="34" charset="0"/>
              </a:rPr>
              <a:t> )</a:t>
            </a:r>
          </a:p>
          <a:p>
            <a:pPr marL="628650" lvl="1" indent="-1588">
              <a:buFont typeface="Wingdings" pitchFamily="2" charset="2"/>
              <a:buChar char="ü"/>
            </a:pPr>
            <a:r>
              <a:rPr lang="en-US" dirty="0" err="1" smtClean="0">
                <a:cs typeface="Arial" pitchFamily="34" charset="0"/>
              </a:rPr>
              <a:t>Mise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en oeuvre plus </a:t>
            </a:r>
            <a:r>
              <a:rPr lang="en-US" dirty="0" err="1" smtClean="0">
                <a:cs typeface="Arial" pitchFamily="34" charset="0"/>
              </a:rPr>
              <a:t>délicate</a:t>
            </a:r>
            <a:endParaRPr lang="en-US" dirty="0" smtClean="0">
              <a:cs typeface="Arial" pitchFamily="34" charset="0"/>
            </a:endParaRP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Solution du thème2</a:t>
            </a:r>
          </a:p>
          <a:p>
            <a:pPr lvl="1"/>
            <a:r>
              <a:rPr lang="fr-FR" dirty="0" smtClean="0"/>
              <a:t>Emploi d’AOP standard prévu pour du dual </a:t>
            </a:r>
            <a:r>
              <a:rPr lang="fr-FR" dirty="0" err="1" smtClean="0"/>
              <a:t>supply</a:t>
            </a:r>
            <a:endParaRPr lang="fr-FR" dirty="0" smtClean="0"/>
          </a:p>
          <a:p>
            <a:pPr lvl="1"/>
            <a:r>
              <a:rPr lang="fr-FR" dirty="0" smtClean="0"/>
              <a:t>Amplification de type AC</a:t>
            </a:r>
            <a:endParaRPr lang="fr-FR" dirty="0"/>
          </a:p>
          <a:p>
            <a:pPr lvl="1"/>
            <a:r>
              <a:rPr lang="fr-FR" dirty="0" smtClean="0"/>
              <a:t>PRINCIPE: Obtenir une nouvelle référence placée au milieu de la plage d’alimentation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 Box 553"/>
          <p:cNvSpPr txBox="1">
            <a:spLocks noChangeArrowheads="1"/>
          </p:cNvSpPr>
          <p:nvPr/>
        </p:nvSpPr>
        <p:spPr bwMode="auto">
          <a:xfrm>
            <a:off x="5290742" y="1403484"/>
            <a:ext cx="423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Différentes solutions technologiques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71744" y="1835879"/>
            <a:ext cx="1980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</a:rPr>
              <a:t>Choix composants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AOP rail to rail 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AOP « standard »</a:t>
            </a:r>
          </a:p>
          <a:p>
            <a:pPr>
              <a:spcBef>
                <a:spcPct val="50000"/>
              </a:spcBef>
            </a:pPr>
            <a:r>
              <a:rPr lang="fr-FR" sz="1200" dirty="0" smtClean="0"/>
              <a:t>(dual </a:t>
            </a:r>
            <a:r>
              <a:rPr lang="fr-FR" sz="1200" dirty="0" err="1" smtClean="0"/>
              <a:t>supply</a:t>
            </a:r>
            <a:r>
              <a:rPr lang="fr-FR" sz="1200" dirty="0" smtClean="0"/>
              <a:t>)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92763" y="1841236"/>
            <a:ext cx="2628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</a:rPr>
              <a:t>Choix montage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Amplification DC</a:t>
            </a:r>
          </a:p>
          <a:p>
            <a:pPr>
              <a:spcBef>
                <a:spcPct val="50000"/>
              </a:spcBef>
            </a:pPr>
            <a:r>
              <a:rPr lang="fr-FR" dirty="0"/>
              <a:t>Amplification AC</a:t>
            </a:r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501172" y="1772816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656022" y="1780310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" y="4726499"/>
            <a:ext cx="1419064" cy="18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95192" y="4509346"/>
            <a:ext cx="27896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kumimoji="0" lang="fr-FR" sz="1400" b="1" dirty="0">
                <a:solidFill>
                  <a:srgbClr val="00B050"/>
                </a:solidFill>
              </a:rPr>
              <a:t>Etape 1</a:t>
            </a:r>
          </a:p>
          <a:p>
            <a:pPr lvl="1"/>
            <a:r>
              <a:rPr kumimoji="0" lang="fr-FR" sz="1400" b="1" dirty="0"/>
              <a:t>Scinder l’alimentation </a:t>
            </a:r>
            <a:r>
              <a:rPr kumimoji="0" lang="fr-FR" sz="1400" b="1" dirty="0" smtClean="0"/>
              <a:t>en 2 </a:t>
            </a:r>
            <a:r>
              <a:rPr kumimoji="0" lang="fr-FR" sz="1400" b="1" dirty="0"/>
              <a:t>sources égales</a:t>
            </a:r>
            <a:endParaRPr lang="fr-FR" sz="1400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496616" y="5796339"/>
            <a:ext cx="3741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72454" y="5355732"/>
            <a:ext cx="1944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2ème </a:t>
            </a:r>
            <a:r>
              <a:rPr lang="fr-FR" sz="1400" dirty="0" err="1"/>
              <a:t>réferentiel</a:t>
            </a:r>
            <a:r>
              <a:rPr lang="fr-FR" sz="1400" dirty="0"/>
              <a:t> de tension !! </a:t>
            </a:r>
            <a:r>
              <a:rPr lang="fr-FR" sz="1400" dirty="0" smtClean="0"/>
              <a:t>GND_MID</a:t>
            </a:r>
            <a:endParaRPr lang="fr-FR" sz="1400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972454" y="5948671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1er </a:t>
            </a:r>
            <a:r>
              <a:rPr lang="fr-FR" sz="1400" dirty="0" err="1"/>
              <a:t>réferentiel</a:t>
            </a:r>
            <a:r>
              <a:rPr lang="fr-FR" sz="1400" dirty="0"/>
              <a:t> de tension !! GND_A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187450" y="6092825"/>
            <a:ext cx="7921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41" y="4989513"/>
            <a:ext cx="16383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720316" y="6057026"/>
            <a:ext cx="649287" cy="431800"/>
          </a:xfrm>
          <a:prstGeom prst="star8">
            <a:avLst>
              <a:gd name="adj" fmla="val 38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830094" y="4578635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3</a:t>
            </a:r>
          </a:p>
          <a:p>
            <a:pPr lvl="1"/>
            <a:r>
              <a:rPr kumimoji="0" lang="fr-FR" sz="1400" b="1" dirty="0" err="1"/>
              <a:t>Cablâge</a:t>
            </a:r>
            <a:r>
              <a:rPr kumimoji="0" lang="fr-FR" sz="1400" b="1" dirty="0"/>
              <a:t> de l’AOP</a:t>
            </a:r>
            <a:endParaRPr lang="fr-FR" sz="900" dirty="0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548844" y="4592612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7836042" y="6241229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 rot="18955943">
            <a:off x="7618286" y="582799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323030" y="4515529"/>
            <a:ext cx="29396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2</a:t>
            </a:r>
          </a:p>
          <a:p>
            <a:pPr lvl="1"/>
            <a:r>
              <a:rPr kumimoji="0" lang="fr-FR" sz="1400" b="1" dirty="0"/>
              <a:t>La source </a:t>
            </a:r>
            <a:r>
              <a:rPr kumimoji="0" lang="fr-FR" sz="1400" b="1" dirty="0" smtClean="0"/>
              <a:t>d’entrée est </a:t>
            </a:r>
            <a:r>
              <a:rPr kumimoji="0" lang="fr-FR" sz="1400" b="1" dirty="0"/>
              <a:t>REFERENCEE à </a:t>
            </a:r>
            <a:r>
              <a:rPr kumimoji="0" lang="fr-FR" sz="1400" b="1" dirty="0" smtClean="0"/>
              <a:t>GND_MID (</a:t>
            </a:r>
            <a:r>
              <a:rPr kumimoji="0" lang="fr-FR" sz="1400" b="1" u="sng" dirty="0" smtClean="0"/>
              <a:t>si flottante</a:t>
            </a:r>
            <a:r>
              <a:rPr kumimoji="0" lang="fr-FR" sz="1400" b="1" dirty="0" smtClean="0"/>
              <a:t>)</a:t>
            </a:r>
            <a:endParaRPr lang="fr-FR" sz="1400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6069124" y="4577850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43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39" y="1994599"/>
            <a:ext cx="4680520" cy="25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single </a:t>
            </a:r>
            <a:r>
              <a:rPr lang="fr-FR" dirty="0" err="1"/>
              <a:t>supply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scinder une alimentation unique?</a:t>
            </a:r>
          </a:p>
          <a:p>
            <a:pPr lvl="1"/>
            <a:r>
              <a:rPr lang="fr-FR" dirty="0" smtClean="0"/>
              <a:t>Point milieu en pratique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164201"/>
            <a:ext cx="2951922" cy="245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298191" y="3802529"/>
            <a:ext cx="864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Diode </a:t>
            </a:r>
            <a:r>
              <a:rPr lang="fr-FR" sz="1050" dirty="0" err="1" smtClean="0"/>
              <a:t>zéner</a:t>
            </a:r>
            <a:r>
              <a:rPr lang="fr-FR" sz="1050" dirty="0" smtClean="0"/>
              <a:t> polarisée en inverse</a:t>
            </a:r>
            <a:endParaRPr lang="fr-FR" sz="1050" dirty="0"/>
          </a:p>
        </p:txBody>
      </p:sp>
      <p:sp>
        <p:nvSpPr>
          <p:cNvPr id="11" name="Étoile à 5 branches 10"/>
          <p:cNvSpPr/>
          <p:nvPr/>
        </p:nvSpPr>
        <p:spPr>
          <a:xfrm>
            <a:off x="6681192" y="3388658"/>
            <a:ext cx="504056" cy="504056"/>
          </a:xfrm>
          <a:prstGeom prst="star5">
            <a:avLst/>
          </a:prstGeom>
          <a:noFill/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0754" y="4637606"/>
            <a:ext cx="2206838" cy="178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rme libre 12"/>
          <p:cNvSpPr/>
          <p:nvPr/>
        </p:nvSpPr>
        <p:spPr>
          <a:xfrm>
            <a:off x="3982916" y="3715464"/>
            <a:ext cx="2698276" cy="2247980"/>
          </a:xfrm>
          <a:custGeom>
            <a:avLst/>
            <a:gdLst>
              <a:gd name="connsiteX0" fmla="*/ 1566534 w 1566534"/>
              <a:gd name="connsiteY0" fmla="*/ 0 h 3172408"/>
              <a:gd name="connsiteX1" fmla="*/ 661012 w 1566534"/>
              <a:gd name="connsiteY1" fmla="*/ 2574525 h 3172408"/>
              <a:gd name="connsiteX2" fmla="*/ 48452 w 1566534"/>
              <a:gd name="connsiteY2" fmla="*/ 3133818 h 3172408"/>
              <a:gd name="connsiteX3" fmla="*/ 39575 w 1566534"/>
              <a:gd name="connsiteY3" fmla="*/ 3124940 h 3172408"/>
              <a:gd name="connsiteX4" fmla="*/ 39575 w 1566534"/>
              <a:gd name="connsiteY4" fmla="*/ 3124940 h 3172408"/>
              <a:gd name="connsiteX0" fmla="*/ 2513302 w 2513302"/>
              <a:gd name="connsiteY0" fmla="*/ 0 h 3140040"/>
              <a:gd name="connsiteX1" fmla="*/ 661012 w 2513302"/>
              <a:gd name="connsiteY1" fmla="*/ 2542157 h 3140040"/>
              <a:gd name="connsiteX2" fmla="*/ 48452 w 2513302"/>
              <a:gd name="connsiteY2" fmla="*/ 3101450 h 3140040"/>
              <a:gd name="connsiteX3" fmla="*/ 39575 w 2513302"/>
              <a:gd name="connsiteY3" fmla="*/ 3092572 h 3140040"/>
              <a:gd name="connsiteX4" fmla="*/ 39575 w 2513302"/>
              <a:gd name="connsiteY4" fmla="*/ 3092572 h 31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302" h="3140040">
                <a:moveTo>
                  <a:pt x="2513302" y="0"/>
                </a:moveTo>
                <a:cubicBezTo>
                  <a:pt x="2187048" y="1026111"/>
                  <a:pt x="1071820" y="2025249"/>
                  <a:pt x="661012" y="2542157"/>
                </a:cubicBezTo>
                <a:cubicBezTo>
                  <a:pt x="250204" y="3059065"/>
                  <a:pt x="152025" y="3009714"/>
                  <a:pt x="48452" y="3101450"/>
                </a:cubicBezTo>
                <a:cubicBezTo>
                  <a:pt x="-55121" y="3193186"/>
                  <a:pt x="39575" y="3092572"/>
                  <a:pt x="39575" y="3092572"/>
                </a:cubicBezTo>
                <a:lnTo>
                  <a:pt x="39575" y="3092572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592960" y="5500528"/>
            <a:ext cx="3996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 la source en entrée ne peut  être référencé à GND_MID alors insertion d’un condo de liaison =&gt; blocage du continu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8" y="5127237"/>
            <a:ext cx="460905" cy="475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23" y="2420888"/>
            <a:ext cx="1030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Exemple 1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013621" y="2343942"/>
            <a:ext cx="148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Exemple 2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Solution de  notre E&amp;R</a:t>
            </a:r>
            <a:endParaRPr lang="fr-FR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4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60" y="3754116"/>
            <a:ext cx="2743197" cy="120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Fonction Filtrer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  <a:p>
            <a:pPr lvl="1"/>
            <a:r>
              <a:rPr lang="fr-FR" dirty="0"/>
              <a:t>Objectif: supprimer ou conserver que certaines fréquences du signal d’entrée</a:t>
            </a:r>
          </a:p>
          <a:p>
            <a:pPr lvl="1"/>
            <a:r>
              <a:rPr lang="fr-FR" dirty="0"/>
              <a:t>On distingue 4 grandes familles de </a:t>
            </a:r>
            <a:r>
              <a:rPr lang="fr-FR" dirty="0" smtClean="0"/>
              <a:t>filtrage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Exemple de filtrage passe bas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37" y="2523938"/>
            <a:ext cx="111939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3" y="2553958"/>
            <a:ext cx="106985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28464" y="2775459"/>
            <a:ext cx="110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PASSE-BAS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79248" y="2759318"/>
            <a:ext cx="110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PASSE-HAUT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70" y="2477430"/>
            <a:ext cx="1148039" cy="63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592960" y="277545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PASSE-BANDE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01" y="2450992"/>
            <a:ext cx="1317116" cy="61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113240" y="2759716"/>
            <a:ext cx="20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REJECTEUR DE BANDE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51" y="3748029"/>
            <a:ext cx="3117307" cy="1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4892389" y="3558326"/>
            <a:ext cx="0" cy="2952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/>
          <p:cNvSpPr/>
          <p:nvPr/>
        </p:nvSpPr>
        <p:spPr>
          <a:xfrm>
            <a:off x="4286707" y="4925171"/>
            <a:ext cx="121136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11"/>
          <p:cNvSpPr txBox="1">
            <a:spLocks noChangeArrowheads="1"/>
          </p:cNvSpPr>
          <p:nvPr/>
        </p:nvSpPr>
        <p:spPr bwMode="auto">
          <a:xfrm>
            <a:off x="107934" y="3789391"/>
            <a:ext cx="3235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100" i="1" dirty="0"/>
              <a:t>Représentation temporelle</a:t>
            </a:r>
            <a:endParaRPr lang="en-US" sz="1100" i="1" dirty="0"/>
          </a:p>
        </p:txBody>
      </p:sp>
      <p:sp>
        <p:nvSpPr>
          <p:cNvPr id="23" name="ZoneTexte 12"/>
          <p:cNvSpPr txBox="1">
            <a:spLocks noChangeArrowheads="1"/>
          </p:cNvSpPr>
          <p:nvPr/>
        </p:nvSpPr>
        <p:spPr bwMode="auto">
          <a:xfrm>
            <a:off x="76512" y="5060709"/>
            <a:ext cx="323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dirty="0"/>
              <a:t>Représentation fréquentielle</a:t>
            </a:r>
            <a:endParaRPr lang="en-US" sz="1200" dirty="0"/>
          </a:p>
        </p:txBody>
      </p:sp>
      <p:grpSp>
        <p:nvGrpSpPr>
          <p:cNvPr id="39" name="Groupe 38"/>
          <p:cNvGrpSpPr/>
          <p:nvPr/>
        </p:nvGrpSpPr>
        <p:grpSpPr>
          <a:xfrm>
            <a:off x="6039820" y="5292399"/>
            <a:ext cx="3125648" cy="1224928"/>
            <a:chOff x="1737479" y="5327920"/>
            <a:chExt cx="3125648" cy="1224928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288704" y="6287604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100Hz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534258" y="4257092"/>
            <a:ext cx="1493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Mélange de 2 sinus:100 Hz et 1kHz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7922884" y="5363263"/>
            <a:ext cx="306034" cy="8879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1780435" y="5271512"/>
            <a:ext cx="3125648" cy="1224928"/>
            <a:chOff x="1737479" y="5327920"/>
            <a:chExt cx="3125648" cy="1224928"/>
          </a:xfrm>
        </p:grpSpPr>
        <p:cxnSp>
          <p:nvCxnSpPr>
            <p:cNvPr id="41" name="Connecteur droit avec flèche 40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44" name="Connecteur droit 43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46" name="Connecteur droit 45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2288704" y="6287604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100Hz</a:t>
              </a:r>
              <a:endParaRPr lang="fr-FR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111819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smtClean="0"/>
              <a:t>Filtrer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notre application</a:t>
            </a:r>
          </a:p>
          <a:p>
            <a:pPr lvl="1"/>
            <a:r>
              <a:rPr lang="fr-FR" sz="1600" dirty="0"/>
              <a:t>Nous souhaitons conserver les signaux émis autour de 40Khz</a:t>
            </a:r>
          </a:p>
          <a:p>
            <a:pPr lvl="1"/>
            <a:r>
              <a:rPr lang="fr-FR" sz="1600" dirty="0"/>
              <a:t>Supprimer les autres gammes de fréquences</a:t>
            </a:r>
          </a:p>
          <a:p>
            <a:pPr lvl="2"/>
            <a:r>
              <a:rPr lang="fr-FR" sz="1400" dirty="0"/>
              <a:t>Voix , bruits ambiants </a:t>
            </a:r>
          </a:p>
          <a:p>
            <a:pPr lvl="1"/>
            <a:r>
              <a:rPr lang="fr-FR" sz="1600" dirty="0"/>
              <a:t>Un passe bande convient donc (cependant compte tenu du comportement naturellement passe bande du récepteur US un passe bas ferait tout aussi bien l’affaire</a:t>
            </a:r>
            <a:r>
              <a:rPr lang="fr-FR" sz="1600" dirty="0" smtClean="0"/>
              <a:t>!)</a:t>
            </a:r>
          </a:p>
          <a:p>
            <a:pPr lvl="1"/>
            <a:r>
              <a:rPr lang="fr-FR" sz="1600" dirty="0" smtClean="0"/>
              <a:t>Cependant nous souhaitons pouvoir réutiliser le récepteur avec un émetteur infrarouge</a:t>
            </a:r>
            <a:endParaRPr lang="fr-FR" sz="1600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4272" y="496310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7030A0"/>
                </a:solidFill>
              </a:rPr>
              <a:t>Structure de </a:t>
            </a:r>
            <a:r>
              <a:rPr lang="fr-FR" i="1" dirty="0" err="1">
                <a:solidFill>
                  <a:srgbClr val="7030A0"/>
                </a:solidFill>
              </a:rPr>
              <a:t>Rauch</a:t>
            </a:r>
            <a:endParaRPr lang="fr-FR" i="1" dirty="0">
              <a:solidFill>
                <a:srgbClr val="7030A0"/>
              </a:solidFill>
            </a:endParaRPr>
          </a:p>
          <a:p>
            <a:r>
              <a:rPr lang="fr-FR" i="1" dirty="0">
                <a:solidFill>
                  <a:srgbClr val="7030A0"/>
                </a:solidFill>
              </a:rPr>
              <a:t>(Multiple Feedback </a:t>
            </a:r>
            <a:r>
              <a:rPr lang="fr-FR" i="1" dirty="0" err="1">
                <a:solidFill>
                  <a:srgbClr val="7030A0"/>
                </a:solidFill>
              </a:rPr>
              <a:t>Biquad</a:t>
            </a:r>
            <a:r>
              <a:rPr lang="fr-FR" i="1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12" y="3473974"/>
            <a:ext cx="4792588" cy="297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86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Principe du filtrage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2460" y="1403512"/>
            <a:ext cx="9372600" cy="5029200"/>
          </a:xfrm>
        </p:spPr>
        <p:txBody>
          <a:bodyPr/>
          <a:lstStyle/>
          <a:p>
            <a:r>
              <a:rPr lang="fr-FR" dirty="0" smtClean="0"/>
              <a:t>Simulation filtre passe-bande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93" y="2599994"/>
            <a:ext cx="3312368" cy="169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32" y="2116771"/>
            <a:ext cx="2846762" cy="15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81" y="3692919"/>
            <a:ext cx="2750405" cy="15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 flipH="1">
            <a:off x="6675575" y="4090056"/>
            <a:ext cx="486054" cy="1100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2" y="2161609"/>
            <a:ext cx="2707072" cy="149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9" y="3660375"/>
            <a:ext cx="2599355" cy="153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rme libre 12"/>
          <p:cNvSpPr/>
          <p:nvPr/>
        </p:nvSpPr>
        <p:spPr>
          <a:xfrm>
            <a:off x="8013340" y="3692919"/>
            <a:ext cx="1198486" cy="1272936"/>
          </a:xfrm>
          <a:custGeom>
            <a:avLst/>
            <a:gdLst>
              <a:gd name="connsiteX0" fmla="*/ 0 w 1198486"/>
              <a:gd name="connsiteY0" fmla="*/ 1228547 h 1272936"/>
              <a:gd name="connsiteX1" fmla="*/ 319596 w 1198486"/>
              <a:gd name="connsiteY1" fmla="*/ 722520 h 1272936"/>
              <a:gd name="connsiteX2" fmla="*/ 461639 w 1198486"/>
              <a:gd name="connsiteY2" fmla="*/ 260881 h 1272936"/>
              <a:gd name="connsiteX3" fmla="*/ 639193 w 1198486"/>
              <a:gd name="connsiteY3" fmla="*/ 3429 h 1272936"/>
              <a:gd name="connsiteX4" fmla="*/ 772358 w 1198486"/>
              <a:gd name="connsiteY4" fmla="*/ 145472 h 1272936"/>
              <a:gd name="connsiteX5" fmla="*/ 905523 w 1198486"/>
              <a:gd name="connsiteY5" fmla="*/ 589355 h 1272936"/>
              <a:gd name="connsiteX6" fmla="*/ 1198486 w 1198486"/>
              <a:gd name="connsiteY6" fmla="*/ 1272936 h 1272936"/>
              <a:gd name="connsiteX7" fmla="*/ 1198486 w 1198486"/>
              <a:gd name="connsiteY7" fmla="*/ 1272936 h 12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486" h="1272936">
                <a:moveTo>
                  <a:pt x="0" y="1228547"/>
                </a:moveTo>
                <a:cubicBezTo>
                  <a:pt x="121328" y="1056172"/>
                  <a:pt x="242656" y="883798"/>
                  <a:pt x="319596" y="722520"/>
                </a:cubicBezTo>
                <a:cubicBezTo>
                  <a:pt x="396536" y="561242"/>
                  <a:pt x="408373" y="380730"/>
                  <a:pt x="461639" y="260881"/>
                </a:cubicBezTo>
                <a:cubicBezTo>
                  <a:pt x="514905" y="141032"/>
                  <a:pt x="587407" y="22664"/>
                  <a:pt x="639193" y="3429"/>
                </a:cubicBezTo>
                <a:cubicBezTo>
                  <a:pt x="690979" y="-15806"/>
                  <a:pt x="727970" y="47818"/>
                  <a:pt x="772358" y="145472"/>
                </a:cubicBezTo>
                <a:cubicBezTo>
                  <a:pt x="816746" y="243126"/>
                  <a:pt x="834502" y="401444"/>
                  <a:pt x="905523" y="589355"/>
                </a:cubicBezTo>
                <a:cubicBezTo>
                  <a:pt x="976544" y="777266"/>
                  <a:pt x="1198486" y="1272936"/>
                  <a:pt x="1198486" y="1272936"/>
                </a:cubicBezTo>
                <a:lnTo>
                  <a:pt x="1198486" y="127293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239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Passe Bande d’ordre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Fonctions </a:t>
            </a:r>
            <a:r>
              <a:rPr lang="fr-FR" dirty="0"/>
              <a:t>de </a:t>
            </a:r>
            <a:r>
              <a:rPr lang="fr-FR" dirty="0" smtClean="0"/>
              <a:t>transfert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2"/>
            <a:r>
              <a:rPr lang="fr-FR" dirty="0"/>
              <a:t>Fréquence centrale  </a:t>
            </a:r>
            <a:r>
              <a:rPr lang="fr-FR" dirty="0" smtClean="0"/>
              <a:t>: F</a:t>
            </a:r>
            <a:r>
              <a:rPr lang="fr-FR" baseline="-25000" dirty="0" smtClean="0"/>
              <a:t>0</a:t>
            </a:r>
          </a:p>
          <a:p>
            <a:pPr lvl="2"/>
            <a:endParaRPr lang="fr-FR" baseline="-25000" dirty="0"/>
          </a:p>
          <a:p>
            <a:pPr lvl="2"/>
            <a:r>
              <a:rPr lang="fr-FR" dirty="0" smtClean="0"/>
              <a:t>Coefficient de qualité: Q</a:t>
            </a:r>
          </a:p>
          <a:p>
            <a:pPr lvl="3"/>
            <a:r>
              <a:rPr lang="fr-FR" dirty="0" smtClean="0"/>
              <a:t>Il défini la bande passante </a:t>
            </a:r>
          </a:p>
          <a:p>
            <a:pPr lvl="2"/>
            <a:endParaRPr lang="fr-FR" baseline="-25000" dirty="0"/>
          </a:p>
          <a:p>
            <a:pPr lvl="2"/>
            <a:r>
              <a:rPr lang="fr-FR" dirty="0" smtClean="0"/>
              <a:t>Bande passante</a:t>
            </a:r>
          </a:p>
          <a:p>
            <a:pPr lvl="3"/>
            <a:r>
              <a:rPr lang="fr-FR" dirty="0" smtClean="0"/>
              <a:t>Déduite des fréquences de coupures à -3dB</a:t>
            </a:r>
          </a:p>
          <a:p>
            <a:pPr lvl="4"/>
            <a:r>
              <a:rPr lang="fr-FR" dirty="0" smtClean="0"/>
              <a:t>F</a:t>
            </a:r>
            <a:r>
              <a:rPr lang="fr-FR" baseline="-25000" dirty="0" smtClean="0"/>
              <a:t>H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smtClean="0"/>
              <a:t>F</a:t>
            </a:r>
            <a:r>
              <a:rPr lang="fr-FR" baseline="-25000" dirty="0" smtClean="0"/>
              <a:t>L</a:t>
            </a:r>
            <a:endParaRPr lang="fr-FR" baseline="-25000" dirty="0"/>
          </a:p>
          <a:p>
            <a:pPr marL="1828800" lvl="4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520788"/>
            <a:ext cx="2428341" cy="9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14" y="4869160"/>
            <a:ext cx="1238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02848"/>
              </p:ext>
            </p:extLst>
          </p:nvPr>
        </p:nvGraphicFramePr>
        <p:xfrm>
          <a:off x="3872880" y="3104964"/>
          <a:ext cx="1668760" cy="59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Equation" r:id="rId5" imgW="1218960" imgH="431640" progId="Equation.DSMT4">
                  <p:embed/>
                </p:oleObj>
              </mc:Choice>
              <mc:Fallback>
                <p:oleObj name="Equation" r:id="rId5" imgW="1218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2880" y="3104964"/>
                        <a:ext cx="1668760" cy="59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3969060"/>
            <a:ext cx="4268924" cy="253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157205" y="3631595"/>
            <a:ext cx="3245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Diagramme de </a:t>
            </a:r>
            <a:r>
              <a:rPr lang="fr-FR" sz="1600" i="1" dirty="0" err="1" smtClean="0">
                <a:solidFill>
                  <a:srgbClr val="7030A0"/>
                </a:solidFill>
              </a:rPr>
              <a:t>Bode</a:t>
            </a:r>
            <a:r>
              <a:rPr lang="fr-FR" sz="1600" i="1" dirty="0" smtClean="0">
                <a:solidFill>
                  <a:srgbClr val="7030A0"/>
                </a:solidFill>
              </a:rPr>
              <a:t> paramétré en Q</a:t>
            </a:r>
            <a:endParaRPr lang="fr-FR" sz="1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3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 Bande d’ordre 2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Réalisation </a:t>
            </a:r>
          </a:p>
          <a:p>
            <a:pPr lvl="1"/>
            <a:r>
              <a:rPr lang="fr-FR" dirty="0"/>
              <a:t>Plusieurs solutions </a:t>
            </a:r>
            <a:r>
              <a:rPr lang="fr-FR" dirty="0" smtClean="0"/>
              <a:t>existent: ‘</a:t>
            </a:r>
            <a:r>
              <a:rPr lang="fr-FR" dirty="0"/>
              <a:t>pros and </a:t>
            </a:r>
            <a:r>
              <a:rPr lang="fr-FR" dirty="0" smtClean="0"/>
              <a:t>cons’ pour chaque solution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30" y="2430336"/>
            <a:ext cx="2880564" cy="16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13751" y="2240868"/>
            <a:ext cx="2673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 smtClean="0">
                <a:solidFill>
                  <a:srgbClr val="7030A0"/>
                </a:solidFill>
              </a:rPr>
              <a:t>1 -Combinaison </a:t>
            </a:r>
            <a:r>
              <a:rPr lang="fr-FR" sz="1200" i="1" dirty="0">
                <a:solidFill>
                  <a:srgbClr val="7030A0"/>
                </a:solidFill>
              </a:rPr>
              <a:t>d’un passe-haut et d’un passe </a:t>
            </a:r>
            <a:r>
              <a:rPr lang="fr-FR" sz="1200" i="1" dirty="0" smtClean="0">
                <a:solidFill>
                  <a:srgbClr val="7030A0"/>
                </a:solidFill>
              </a:rPr>
              <a:t>bas</a:t>
            </a:r>
          </a:p>
          <a:p>
            <a:r>
              <a:rPr lang="fr-FR" sz="1200" i="1" dirty="0" smtClean="0">
                <a:solidFill>
                  <a:srgbClr val="FF0000"/>
                </a:solidFill>
              </a:rPr>
              <a:t>Utilisé lorsque Q est très PETIT</a:t>
            </a:r>
            <a:endParaRPr lang="en-US" sz="1200" i="1" dirty="0">
              <a:solidFill>
                <a:srgbClr val="FF0000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" y="4093519"/>
            <a:ext cx="3794889" cy="2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78" y="4342405"/>
            <a:ext cx="3960562" cy="19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319655" y="5409219"/>
            <a:ext cx="164501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3</a:t>
            </a:r>
            <a:r>
              <a:rPr lang="fr-FR" sz="1200" i="1" dirty="0" smtClean="0">
                <a:solidFill>
                  <a:srgbClr val="7030A0"/>
                </a:solidFill>
              </a:rPr>
              <a:t> –Structure </a:t>
            </a:r>
          </a:p>
          <a:p>
            <a:r>
              <a:rPr lang="fr-FR" sz="1200" i="1" dirty="0" smtClean="0">
                <a:solidFill>
                  <a:srgbClr val="7030A0"/>
                </a:solidFill>
              </a:rPr>
              <a:t>de </a:t>
            </a:r>
            <a:r>
              <a:rPr lang="fr-FR" sz="1200" i="1" dirty="0" err="1" smtClean="0">
                <a:solidFill>
                  <a:srgbClr val="7030A0"/>
                </a:solidFill>
              </a:rPr>
              <a:t>Sallen</a:t>
            </a:r>
            <a:r>
              <a:rPr lang="fr-FR" sz="1200" i="1" dirty="0" smtClean="0">
                <a:solidFill>
                  <a:srgbClr val="7030A0"/>
                </a:solidFill>
              </a:rPr>
              <a:t>-Key</a:t>
            </a:r>
          </a:p>
          <a:p>
            <a:r>
              <a:rPr lang="fr-FR" sz="1200" i="1" dirty="0" smtClean="0">
                <a:solidFill>
                  <a:srgbClr val="7030A0"/>
                </a:solidFill>
              </a:rPr>
              <a:t>( VCVS)</a:t>
            </a:r>
          </a:p>
          <a:p>
            <a:endParaRPr lang="fr-FR" sz="1200" i="1" dirty="0">
              <a:solidFill>
                <a:srgbClr val="7030A0"/>
              </a:solidFill>
            </a:endParaRPr>
          </a:p>
          <a:p>
            <a:endParaRPr lang="fr-FR" sz="1200" i="1" dirty="0" smtClean="0">
              <a:solidFill>
                <a:srgbClr val="7030A0"/>
              </a:solidFill>
            </a:endParaRPr>
          </a:p>
          <a:p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3908640" y="5409220"/>
            <a:ext cx="208847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4</a:t>
            </a:r>
            <a:r>
              <a:rPr lang="fr-FR" sz="1200" i="1" dirty="0" smtClean="0">
                <a:solidFill>
                  <a:srgbClr val="7030A0"/>
                </a:solidFill>
              </a:rPr>
              <a:t> –Structure de </a:t>
            </a:r>
            <a:r>
              <a:rPr lang="fr-FR" sz="1200" i="1" dirty="0" err="1" smtClean="0">
                <a:solidFill>
                  <a:srgbClr val="7030A0"/>
                </a:solidFill>
              </a:rPr>
              <a:t>Rauch</a:t>
            </a:r>
            <a:endParaRPr lang="fr-FR" sz="1200" i="1" dirty="0" smtClean="0">
              <a:solidFill>
                <a:srgbClr val="7030A0"/>
              </a:solidFill>
            </a:endParaRPr>
          </a:p>
          <a:p>
            <a:r>
              <a:rPr lang="fr-FR" sz="1200" i="1" dirty="0" smtClean="0">
                <a:solidFill>
                  <a:srgbClr val="7030A0"/>
                </a:solidFill>
              </a:rPr>
              <a:t>(MFB  </a:t>
            </a:r>
            <a:endParaRPr lang="fr-FR" sz="1200" i="1" dirty="0">
              <a:solidFill>
                <a:srgbClr val="7030A0"/>
              </a:solidFill>
            </a:endParaRPr>
          </a:p>
          <a:p>
            <a:r>
              <a:rPr lang="fr-FR" sz="1200" i="1" dirty="0" smtClean="0">
                <a:solidFill>
                  <a:srgbClr val="7030A0"/>
                </a:solidFill>
              </a:rPr>
              <a:t>Multiple </a:t>
            </a:r>
            <a:r>
              <a:rPr lang="fr-FR" sz="1200" i="1" dirty="0">
                <a:solidFill>
                  <a:srgbClr val="7030A0"/>
                </a:solidFill>
              </a:rPr>
              <a:t>Feedback </a:t>
            </a:r>
            <a:r>
              <a:rPr lang="fr-FR" sz="1200" i="1" dirty="0" err="1">
                <a:solidFill>
                  <a:srgbClr val="7030A0"/>
                </a:solidFill>
              </a:rPr>
              <a:t>Biquad</a:t>
            </a:r>
            <a:r>
              <a:rPr lang="fr-FR" sz="1200" i="1" dirty="0">
                <a:solidFill>
                  <a:srgbClr val="7030A0"/>
                </a:solidFill>
              </a:rPr>
              <a:t>)</a:t>
            </a:r>
          </a:p>
          <a:p>
            <a:endParaRPr lang="fr-FR" sz="1200" i="1" dirty="0" smtClean="0">
              <a:solidFill>
                <a:srgbClr val="7030A0"/>
              </a:solidFill>
            </a:endParaRPr>
          </a:p>
          <a:p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13" name="Flèche droite rayée 12"/>
          <p:cNvSpPr/>
          <p:nvPr/>
        </p:nvSpPr>
        <p:spPr>
          <a:xfrm rot="13939290">
            <a:off x="8102281" y="5840270"/>
            <a:ext cx="900344" cy="360040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2714124"/>
            <a:ext cx="4115656" cy="159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4"/>
          <p:cNvSpPr txBox="1">
            <a:spLocks noChangeArrowheads="1"/>
          </p:cNvSpPr>
          <p:nvPr/>
        </p:nvSpPr>
        <p:spPr bwMode="auto">
          <a:xfrm>
            <a:off x="4550479" y="2430336"/>
            <a:ext cx="267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2</a:t>
            </a:r>
            <a:r>
              <a:rPr lang="fr-FR" sz="1200" i="1" dirty="0" smtClean="0">
                <a:solidFill>
                  <a:srgbClr val="7030A0"/>
                </a:solidFill>
              </a:rPr>
              <a:t> –Structure </a:t>
            </a:r>
            <a:r>
              <a:rPr lang="fr-FR" sz="1200" i="1" dirty="0">
                <a:solidFill>
                  <a:srgbClr val="7030A0"/>
                </a:solidFill>
              </a:rPr>
              <a:t>de </a:t>
            </a:r>
            <a:r>
              <a:rPr lang="fr-FR" sz="1200" i="1" dirty="0" err="1">
                <a:solidFill>
                  <a:srgbClr val="7030A0"/>
                </a:solidFill>
              </a:rPr>
              <a:t>Deliyannis</a:t>
            </a:r>
            <a:r>
              <a:rPr lang="fr-FR" sz="1200" i="1" dirty="0">
                <a:solidFill>
                  <a:srgbClr val="7030A0"/>
                </a:solidFill>
              </a:rPr>
              <a:t> modifiée </a:t>
            </a:r>
            <a:r>
              <a:rPr lang="fr-FR" sz="1200" i="1" dirty="0" smtClean="0">
                <a:solidFill>
                  <a:srgbClr val="FF0000"/>
                </a:solidFill>
              </a:rPr>
              <a:t>Utilisé </a:t>
            </a:r>
            <a:r>
              <a:rPr lang="fr-FR" sz="1200" dirty="0" smtClean="0"/>
              <a:t> </a:t>
            </a:r>
            <a:r>
              <a:rPr lang="fr-FR" sz="1200" i="1" dirty="0" smtClean="0">
                <a:solidFill>
                  <a:srgbClr val="FF0000"/>
                </a:solidFill>
              </a:rPr>
              <a:t>lorsque Q est GRAND 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0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 Amplifier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Fonction Filtrer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Fonction Comparer</a:t>
            </a:r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0472" y="1291206"/>
            <a:ext cx="9372600" cy="5029200"/>
          </a:xfrm>
        </p:spPr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mplifie les signaux des capteurs </a:t>
            </a:r>
          </a:p>
          <a:p>
            <a:pPr lvl="1"/>
            <a:r>
              <a:rPr lang="fr-FR" dirty="0" smtClean="0"/>
              <a:t>Obtention en </a:t>
            </a:r>
            <a:r>
              <a:rPr lang="fr-FR" dirty="0"/>
              <a:t>sortie d’un </a:t>
            </a:r>
            <a:r>
              <a:rPr lang="fr-FR" dirty="0" smtClean="0"/>
              <a:t>signal exploitable pour effectuer des traitements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Structure générale des  amplificateurs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596513" y="5191298"/>
            <a:ext cx="5313407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Système MIMO</a:t>
            </a:r>
          </a:p>
          <a:p>
            <a:r>
              <a:rPr lang="fr-FR" sz="1200" dirty="0" smtClean="0"/>
              <a:t>Mise en équation complexe car 8 grandeurs liées</a:t>
            </a:r>
          </a:p>
          <a:p>
            <a:r>
              <a:rPr lang="fr-FR" sz="1200" dirty="0" smtClean="0"/>
              <a:t>Exemple de cas simple: Ampli de tension parfait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s1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11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12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s2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21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22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  <a:endParaRPr lang="fr-FR" sz="1600" baseline="-25000" dirty="0"/>
          </a:p>
          <a:p>
            <a:endParaRPr lang="fr-FR" sz="1600" baseline="-25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767778" y="3437607"/>
            <a:ext cx="3406948" cy="1663401"/>
            <a:chOff x="1557411" y="3224285"/>
            <a:chExt cx="3040126" cy="1436687"/>
          </a:xfrm>
        </p:grpSpPr>
        <p:sp>
          <p:nvSpPr>
            <p:cNvPr id="87" name="Rectangle 65"/>
            <p:cNvSpPr>
              <a:spLocks noChangeArrowheads="1"/>
            </p:cNvSpPr>
            <p:nvPr/>
          </p:nvSpPr>
          <p:spPr bwMode="auto">
            <a:xfrm>
              <a:off x="2835279" y="3596582"/>
              <a:ext cx="1019526" cy="74459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66"/>
            <p:cNvSpPr txBox="1">
              <a:spLocks noChangeArrowheads="1"/>
            </p:cNvSpPr>
            <p:nvPr/>
          </p:nvSpPr>
          <p:spPr bwMode="auto">
            <a:xfrm>
              <a:off x="3218178" y="3749320"/>
              <a:ext cx="286021" cy="3102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endParaRPr lang="en-US" dirty="0"/>
            </a:p>
          </p:txBody>
        </p:sp>
        <p:sp>
          <p:nvSpPr>
            <p:cNvPr id="89" name="Line 67"/>
            <p:cNvSpPr>
              <a:spLocks noChangeShapeType="1"/>
            </p:cNvSpPr>
            <p:nvPr/>
          </p:nvSpPr>
          <p:spPr bwMode="auto">
            <a:xfrm>
              <a:off x="2484673" y="4126391"/>
              <a:ext cx="341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68"/>
            <p:cNvSpPr>
              <a:spLocks noChangeShapeType="1"/>
            </p:cNvSpPr>
            <p:nvPr/>
          </p:nvSpPr>
          <p:spPr bwMode="auto">
            <a:xfrm flipV="1">
              <a:off x="2484673" y="4614832"/>
              <a:ext cx="1832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Text Box 69"/>
            <p:cNvSpPr txBox="1">
              <a:spLocks noChangeArrowheads="1"/>
            </p:cNvSpPr>
            <p:nvPr/>
          </p:nvSpPr>
          <p:spPr bwMode="auto">
            <a:xfrm>
              <a:off x="2576938" y="4226417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v</a:t>
              </a:r>
              <a:r>
                <a:rPr lang="en-US" sz="1200" b="1" i="1" baseline="-25000" dirty="0">
                  <a:latin typeface="Times New Roman" pitchFamily="18" charset="0"/>
                </a:rPr>
                <a:t>e2</a:t>
              </a:r>
              <a:endParaRPr lang="en-US" dirty="0"/>
            </a:p>
          </p:txBody>
        </p:sp>
        <p:sp>
          <p:nvSpPr>
            <p:cNvPr id="92" name="Text Box 70"/>
            <p:cNvSpPr txBox="1">
              <a:spLocks noChangeArrowheads="1"/>
            </p:cNvSpPr>
            <p:nvPr/>
          </p:nvSpPr>
          <p:spPr bwMode="auto">
            <a:xfrm>
              <a:off x="2545059" y="3933094"/>
              <a:ext cx="156850" cy="147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i</a:t>
              </a:r>
              <a:r>
                <a:rPr lang="en-US" sz="1200" b="1" i="1" baseline="-25000" dirty="0">
                  <a:latin typeface="Times New Roman" pitchFamily="18" charset="0"/>
                </a:rPr>
                <a:t>e2</a:t>
              </a:r>
              <a:endParaRPr lang="en-US" sz="1200" dirty="0"/>
            </a:p>
          </p:txBody>
        </p:sp>
        <p:sp>
          <p:nvSpPr>
            <p:cNvPr id="93" name="Line 71"/>
            <p:cNvSpPr>
              <a:spLocks noChangeShapeType="1"/>
            </p:cNvSpPr>
            <p:nvPr/>
          </p:nvSpPr>
          <p:spPr bwMode="auto">
            <a:xfrm>
              <a:off x="2521578" y="4174917"/>
              <a:ext cx="0" cy="3579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72"/>
            <p:cNvSpPr>
              <a:spLocks noChangeShapeType="1"/>
            </p:cNvSpPr>
            <p:nvPr/>
          </p:nvSpPr>
          <p:spPr bwMode="auto">
            <a:xfrm>
              <a:off x="2544644" y="4126391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78"/>
            <p:cNvSpPr>
              <a:spLocks noChangeShapeType="1"/>
            </p:cNvSpPr>
            <p:nvPr/>
          </p:nvSpPr>
          <p:spPr bwMode="auto">
            <a:xfrm>
              <a:off x="3854805" y="3820329"/>
              <a:ext cx="341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Text Box 80"/>
            <p:cNvSpPr txBox="1">
              <a:spLocks noChangeArrowheads="1"/>
            </p:cNvSpPr>
            <p:nvPr/>
          </p:nvSpPr>
          <p:spPr bwMode="auto">
            <a:xfrm>
              <a:off x="4301879" y="3834642"/>
              <a:ext cx="156850" cy="1813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v</a:t>
              </a:r>
              <a:r>
                <a:rPr lang="en-US" sz="1200" b="1" i="1" baseline="-25000" dirty="0" smtClean="0">
                  <a:latin typeface="Times New Roman" pitchFamily="18" charset="0"/>
                </a:rPr>
                <a:t>s1</a:t>
              </a:r>
              <a:endParaRPr lang="en-US" sz="3600" dirty="0"/>
            </a:p>
          </p:txBody>
        </p:sp>
        <p:sp>
          <p:nvSpPr>
            <p:cNvPr id="120" name="Text Box 81"/>
            <p:cNvSpPr txBox="1">
              <a:spLocks noChangeArrowheads="1"/>
            </p:cNvSpPr>
            <p:nvPr/>
          </p:nvSpPr>
          <p:spPr bwMode="auto">
            <a:xfrm>
              <a:off x="3978957" y="3601355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i</a:t>
              </a:r>
              <a:r>
                <a:rPr lang="en-US" sz="1200" i="1" baseline="-25000" dirty="0" smtClean="0">
                  <a:latin typeface="Times New Roman" pitchFamily="18" charset="0"/>
                </a:rPr>
                <a:t>s1</a:t>
              </a:r>
              <a:endParaRPr lang="en-US" sz="3600" dirty="0"/>
            </a:p>
          </p:txBody>
        </p:sp>
        <p:sp>
          <p:nvSpPr>
            <p:cNvPr id="121" name="Line 82"/>
            <p:cNvSpPr>
              <a:spLocks noChangeShapeType="1"/>
            </p:cNvSpPr>
            <p:nvPr/>
          </p:nvSpPr>
          <p:spPr bwMode="auto">
            <a:xfrm>
              <a:off x="4252313" y="3852737"/>
              <a:ext cx="0" cy="722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83"/>
            <p:cNvSpPr>
              <a:spLocks noChangeShapeType="1"/>
            </p:cNvSpPr>
            <p:nvPr/>
          </p:nvSpPr>
          <p:spPr bwMode="auto">
            <a:xfrm flipH="1">
              <a:off x="4049330" y="3820329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Line 88"/>
            <p:cNvSpPr>
              <a:spLocks noChangeShapeType="1"/>
            </p:cNvSpPr>
            <p:nvPr/>
          </p:nvSpPr>
          <p:spPr bwMode="auto">
            <a:xfrm>
              <a:off x="2941383" y="3281562"/>
              <a:ext cx="0" cy="310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Line 89"/>
            <p:cNvSpPr>
              <a:spLocks noChangeShapeType="1"/>
            </p:cNvSpPr>
            <p:nvPr/>
          </p:nvSpPr>
          <p:spPr bwMode="auto">
            <a:xfrm>
              <a:off x="3056714" y="3281562"/>
              <a:ext cx="0" cy="310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Oval 90"/>
            <p:cNvSpPr>
              <a:spLocks noChangeArrowheads="1"/>
            </p:cNvSpPr>
            <p:nvPr/>
          </p:nvSpPr>
          <p:spPr bwMode="auto">
            <a:xfrm>
              <a:off x="2904478" y="3224285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91"/>
            <p:cNvSpPr>
              <a:spLocks noChangeArrowheads="1"/>
            </p:cNvSpPr>
            <p:nvPr/>
          </p:nvSpPr>
          <p:spPr bwMode="auto">
            <a:xfrm>
              <a:off x="3019809" y="3229058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92"/>
            <p:cNvSpPr txBox="1">
              <a:spLocks noChangeArrowheads="1"/>
            </p:cNvSpPr>
            <p:nvPr/>
          </p:nvSpPr>
          <p:spPr bwMode="auto">
            <a:xfrm>
              <a:off x="3148979" y="3295881"/>
              <a:ext cx="1448558" cy="171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sp>
          <p:nvSpPr>
            <p:cNvPr id="105" name="Text Box 93"/>
            <p:cNvSpPr txBox="1">
              <a:spLocks noChangeArrowheads="1"/>
            </p:cNvSpPr>
            <p:nvPr/>
          </p:nvSpPr>
          <p:spPr bwMode="auto">
            <a:xfrm>
              <a:off x="1741941" y="4489142"/>
              <a:ext cx="498230" cy="171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sources</a:t>
              </a:r>
              <a:endParaRPr lang="en-US" dirty="0"/>
            </a:p>
          </p:txBody>
        </p:sp>
        <p:sp>
          <p:nvSpPr>
            <p:cNvPr id="107" name="Text Box 95"/>
            <p:cNvSpPr txBox="1">
              <a:spLocks noChangeArrowheads="1"/>
            </p:cNvSpPr>
            <p:nvPr/>
          </p:nvSpPr>
          <p:spPr bwMode="auto">
            <a:xfrm>
              <a:off x="3007327" y="3819999"/>
              <a:ext cx="770411" cy="35797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050" dirty="0" err="1" smtClean="0">
                  <a:latin typeface="Calibri" pitchFamily="34" charset="0"/>
                </a:rPr>
                <a:t>amplificateur</a:t>
              </a:r>
              <a:endParaRPr lang="en-US" sz="1050" dirty="0">
                <a:latin typeface="Calibri" pitchFamily="34" charset="0"/>
              </a:endParaRPr>
            </a:p>
          </p:txBody>
        </p:sp>
        <p:sp>
          <p:nvSpPr>
            <p:cNvPr id="109" name="Text Box 97"/>
            <p:cNvSpPr txBox="1">
              <a:spLocks noChangeArrowheads="1"/>
            </p:cNvSpPr>
            <p:nvPr/>
          </p:nvSpPr>
          <p:spPr bwMode="auto">
            <a:xfrm>
              <a:off x="1991055" y="3806597"/>
              <a:ext cx="225047" cy="200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v</a:t>
              </a:r>
              <a:r>
                <a:rPr lang="en-US" sz="1200" b="1" i="1" baseline="-25000" dirty="0">
                  <a:latin typeface="Times New Roman" pitchFamily="18" charset="0"/>
                </a:rPr>
                <a:t>e1</a:t>
              </a:r>
            </a:p>
          </p:txBody>
        </p:sp>
        <p:sp>
          <p:nvSpPr>
            <p:cNvPr id="110" name="Text Box 98"/>
            <p:cNvSpPr txBox="1">
              <a:spLocks noChangeArrowheads="1"/>
            </p:cNvSpPr>
            <p:nvPr/>
          </p:nvSpPr>
          <p:spPr bwMode="auto">
            <a:xfrm>
              <a:off x="2556426" y="3550630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i</a:t>
              </a:r>
              <a:r>
                <a:rPr lang="en-US" sz="1200" b="1" i="1" baseline="-25000" dirty="0">
                  <a:latin typeface="Times New Roman" pitchFamily="18" charset="0"/>
                </a:rPr>
                <a:t>e1</a:t>
              </a:r>
              <a:endParaRPr lang="en-US" sz="3600" dirty="0"/>
            </a:p>
          </p:txBody>
        </p:sp>
        <p:sp>
          <p:nvSpPr>
            <p:cNvPr id="111" name="Line 99"/>
            <p:cNvSpPr>
              <a:spLocks noChangeShapeType="1"/>
            </p:cNvSpPr>
            <p:nvPr/>
          </p:nvSpPr>
          <p:spPr bwMode="auto">
            <a:xfrm>
              <a:off x="1935697" y="3840008"/>
              <a:ext cx="0" cy="690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00"/>
            <p:cNvSpPr>
              <a:spLocks noChangeShapeType="1"/>
            </p:cNvSpPr>
            <p:nvPr/>
          </p:nvSpPr>
          <p:spPr bwMode="auto">
            <a:xfrm>
              <a:off x="2540031" y="3758866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03"/>
            <p:cNvSpPr>
              <a:spLocks noChangeArrowheads="1"/>
            </p:cNvSpPr>
            <p:nvPr/>
          </p:nvSpPr>
          <p:spPr bwMode="auto">
            <a:xfrm>
              <a:off x="2137911" y="4595740"/>
              <a:ext cx="36906" cy="3818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3"/>
            <p:cNvSpPr>
              <a:spLocks/>
            </p:cNvSpPr>
            <p:nvPr/>
          </p:nvSpPr>
          <p:spPr bwMode="auto">
            <a:xfrm>
              <a:off x="2149444" y="4121618"/>
              <a:ext cx="339842" cy="493215"/>
            </a:xfrm>
            <a:custGeom>
              <a:avLst/>
              <a:gdLst>
                <a:gd name="T0" fmla="*/ 360 w 408"/>
                <a:gd name="T1" fmla="*/ 0 h 564"/>
                <a:gd name="T2" fmla="*/ 0 w 408"/>
                <a:gd name="T3" fmla="*/ 0 h 564"/>
                <a:gd name="T4" fmla="*/ 0 w 408"/>
                <a:gd name="T5" fmla="*/ 465 h 564"/>
                <a:gd name="T6" fmla="*/ 408 w 408"/>
                <a:gd name="T7" fmla="*/ 465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564"/>
                <a:gd name="T14" fmla="*/ 408 w 408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564">
                  <a:moveTo>
                    <a:pt x="360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408" y="5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1700421" y="3758866"/>
              <a:ext cx="1118711" cy="859148"/>
            </a:xfrm>
            <a:custGeom>
              <a:avLst/>
              <a:gdLst>
                <a:gd name="T0" fmla="*/ 1451 w 1451"/>
                <a:gd name="T1" fmla="*/ 1 h 828"/>
                <a:gd name="T2" fmla="*/ 0 w 1451"/>
                <a:gd name="T3" fmla="*/ 0 h 828"/>
                <a:gd name="T4" fmla="*/ 0 w 1451"/>
                <a:gd name="T5" fmla="*/ 828 h 828"/>
                <a:gd name="T6" fmla="*/ 408 w 1451"/>
                <a:gd name="T7" fmla="*/ 828 h 8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1"/>
                <a:gd name="T13" fmla="*/ 0 h 828"/>
                <a:gd name="T14" fmla="*/ 1451 w 1451"/>
                <a:gd name="T15" fmla="*/ 828 h 828"/>
                <a:gd name="connsiteX0" fmla="*/ 6800 w 6800"/>
                <a:gd name="connsiteY0" fmla="*/ 62 h 10000"/>
                <a:gd name="connsiteX1" fmla="*/ 0 w 6800"/>
                <a:gd name="connsiteY1" fmla="*/ 0 h 10000"/>
                <a:gd name="connsiteX2" fmla="*/ 0 w 6800"/>
                <a:gd name="connsiteY2" fmla="*/ 10000 h 10000"/>
                <a:gd name="connsiteX3" fmla="*/ 2812 w 6800"/>
                <a:gd name="connsiteY3" fmla="*/ 10000 h 10000"/>
                <a:gd name="connsiteX0" fmla="*/ 10000 w 10000"/>
                <a:gd name="connsiteY0" fmla="*/ 62 h 10000"/>
                <a:gd name="connsiteX1" fmla="*/ 0 w 10000"/>
                <a:gd name="connsiteY1" fmla="*/ 0 h 10000"/>
                <a:gd name="connsiteX2" fmla="*/ 0 w 10000"/>
                <a:gd name="connsiteY2" fmla="*/ 10000 h 10000"/>
                <a:gd name="connsiteX3" fmla="*/ 4135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62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4135" y="100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74"/>
            <p:cNvSpPr>
              <a:spLocks noChangeArrowheads="1"/>
            </p:cNvSpPr>
            <p:nvPr/>
          </p:nvSpPr>
          <p:spPr bwMode="auto">
            <a:xfrm>
              <a:off x="2006433" y="4201169"/>
              <a:ext cx="286021" cy="291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76"/>
            <p:cNvSpPr>
              <a:spLocks noChangeArrowheads="1"/>
            </p:cNvSpPr>
            <p:nvPr/>
          </p:nvSpPr>
          <p:spPr bwMode="auto">
            <a:xfrm>
              <a:off x="2424700" y="4092184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104"/>
            <p:cNvSpPr>
              <a:spLocks noChangeArrowheads="1"/>
            </p:cNvSpPr>
            <p:nvPr/>
          </p:nvSpPr>
          <p:spPr bwMode="auto">
            <a:xfrm>
              <a:off x="2420087" y="3730228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102"/>
            <p:cNvSpPr>
              <a:spLocks noChangeArrowheads="1"/>
            </p:cNvSpPr>
            <p:nvPr/>
          </p:nvSpPr>
          <p:spPr bwMode="auto">
            <a:xfrm>
              <a:off x="1557411" y="4050022"/>
              <a:ext cx="286021" cy="291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80"/>
            <p:cNvSpPr txBox="1">
              <a:spLocks noChangeArrowheads="1"/>
            </p:cNvSpPr>
            <p:nvPr/>
          </p:nvSpPr>
          <p:spPr bwMode="auto">
            <a:xfrm>
              <a:off x="4057382" y="4264809"/>
              <a:ext cx="156850" cy="1813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v</a:t>
              </a:r>
              <a:r>
                <a:rPr lang="en-US" sz="1200" b="1" i="1" baseline="-25000" dirty="0" smtClean="0">
                  <a:latin typeface="Times New Roman" pitchFamily="18" charset="0"/>
                </a:rPr>
                <a:t>s2</a:t>
              </a:r>
              <a:endParaRPr lang="en-US" sz="3600" dirty="0"/>
            </a:p>
          </p:txBody>
        </p:sp>
        <p:sp>
          <p:nvSpPr>
            <p:cNvPr id="128" name="Text Box 81"/>
            <p:cNvSpPr txBox="1">
              <a:spLocks noChangeArrowheads="1"/>
            </p:cNvSpPr>
            <p:nvPr/>
          </p:nvSpPr>
          <p:spPr bwMode="auto">
            <a:xfrm>
              <a:off x="3954758" y="3910807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i</a:t>
              </a:r>
              <a:r>
                <a:rPr lang="en-US" sz="1200" i="1" baseline="-25000" dirty="0" smtClean="0">
                  <a:latin typeface="Times New Roman" pitchFamily="18" charset="0"/>
                </a:rPr>
                <a:t>s2</a:t>
              </a:r>
              <a:endParaRPr lang="en-US" sz="3600" dirty="0"/>
            </a:p>
          </p:txBody>
        </p:sp>
        <p:sp>
          <p:nvSpPr>
            <p:cNvPr id="132" name="Line 83"/>
            <p:cNvSpPr>
              <a:spLocks noChangeShapeType="1"/>
            </p:cNvSpPr>
            <p:nvPr/>
          </p:nvSpPr>
          <p:spPr bwMode="auto">
            <a:xfrm flipH="1">
              <a:off x="4040981" y="4121618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82"/>
            <p:cNvSpPr>
              <a:spLocks noChangeShapeType="1"/>
            </p:cNvSpPr>
            <p:nvPr/>
          </p:nvSpPr>
          <p:spPr bwMode="auto">
            <a:xfrm>
              <a:off x="3987123" y="4159007"/>
              <a:ext cx="0" cy="442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Text Box 93"/>
            <p:cNvSpPr txBox="1">
              <a:spLocks noChangeArrowheads="1"/>
            </p:cNvSpPr>
            <p:nvPr/>
          </p:nvSpPr>
          <p:spPr bwMode="auto">
            <a:xfrm>
              <a:off x="2873958" y="4487711"/>
              <a:ext cx="356286" cy="1718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GND</a:t>
              </a:r>
              <a:endPara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8" name="Line 79"/>
            <p:cNvSpPr>
              <a:spLocks noChangeShapeType="1"/>
            </p:cNvSpPr>
            <p:nvPr/>
          </p:nvSpPr>
          <p:spPr bwMode="auto">
            <a:xfrm flipV="1">
              <a:off x="3854804" y="4124531"/>
              <a:ext cx="341381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" name="Group 35"/>
          <p:cNvGrpSpPr>
            <a:grpSpLocks/>
          </p:cNvGrpSpPr>
          <p:nvPr/>
        </p:nvGrpSpPr>
        <p:grpSpPr bwMode="auto">
          <a:xfrm>
            <a:off x="4806176" y="3712330"/>
            <a:ext cx="4935356" cy="1754533"/>
            <a:chOff x="725" y="1312"/>
            <a:chExt cx="3743" cy="1038"/>
          </a:xfrm>
        </p:grpSpPr>
        <p:sp>
          <p:nvSpPr>
            <p:cNvPr id="124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6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36" name="Text Box 17"/>
            <p:cNvSpPr txBox="1">
              <a:spLocks noChangeArrowheads="1"/>
            </p:cNvSpPr>
            <p:nvPr/>
          </p:nvSpPr>
          <p:spPr bwMode="auto">
            <a:xfrm>
              <a:off x="2104" y="2137"/>
              <a:ext cx="13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Quadripôle linéaire</a:t>
              </a:r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7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9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0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1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4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Q.L</a:t>
              </a:r>
              <a:r>
                <a:rPr lang="fr-FR" sz="1200" b="1">
                  <a:latin typeface="Times New Roman" pitchFamily="18" charset="0"/>
                </a:rPr>
                <a:t>.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7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736090" y="5365704"/>
            <a:ext cx="3717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Simplification du cas MIMO </a:t>
            </a:r>
          </a:p>
          <a:p>
            <a:r>
              <a:rPr lang="fr-FR" sz="1400" b="1" dirty="0" smtClean="0"/>
              <a:t>Chaque paire de bornes se </a:t>
            </a:r>
            <a:r>
              <a:rPr lang="fr-FR" sz="1400" b="1" dirty="0"/>
              <a:t>c</a:t>
            </a:r>
            <a:r>
              <a:rPr lang="fr-FR" sz="1400" b="1" dirty="0" smtClean="0"/>
              <a:t>omporte , vu de l’extérieur, comme un dipôle</a:t>
            </a:r>
          </a:p>
          <a:p>
            <a:r>
              <a:rPr lang="fr-FR" sz="1400" b="1" dirty="0" smtClean="0">
                <a:solidFill>
                  <a:srgbClr val="7030A0"/>
                </a:solidFill>
              </a:rPr>
              <a:t>ROLE TRES IMPORTANT EN ELECTRONIQUE</a:t>
            </a:r>
          </a:p>
          <a:p>
            <a:r>
              <a:rPr lang="fr-FR" sz="1400" b="1" i="1" dirty="0" smtClean="0"/>
              <a:t>(recouvre la plupart des applications!)</a:t>
            </a:r>
            <a:endParaRPr lang="fr-FR" sz="1600" i="1" dirty="0" smtClean="0"/>
          </a:p>
        </p:txBody>
      </p:sp>
      <p:sp>
        <p:nvSpPr>
          <p:cNvPr id="11" name="Flèche droite rayée 10"/>
          <p:cNvSpPr/>
          <p:nvPr/>
        </p:nvSpPr>
        <p:spPr>
          <a:xfrm>
            <a:off x="4304928" y="5221768"/>
            <a:ext cx="1116124" cy="3600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53513" y="4880081"/>
            <a:ext cx="168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Sous-ensemble</a:t>
            </a:r>
            <a:endParaRPr lang="fr-FR" i="1" dirty="0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2645090" y="4809550"/>
            <a:ext cx="2520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2771105" y="4725719"/>
            <a:ext cx="0" cy="7634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</a:t>
            </a:r>
            <a:r>
              <a:rPr lang="fr-FR" dirty="0" smtClean="0"/>
              <a:t>MFB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</a:p>
          <a:p>
            <a:pPr lvl="1"/>
            <a:r>
              <a:rPr lang="fr-FR" dirty="0" smtClean="0"/>
              <a:t>RETENU POUR NOTRE E&amp;R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/>
              <a:t>Fonction de transfert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992560" y="2132856"/>
            <a:ext cx="20637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b="1" dirty="0"/>
              <a:t>Pro/cons</a:t>
            </a:r>
          </a:p>
          <a:p>
            <a:r>
              <a:rPr lang="fr-FR" sz="1200" dirty="0"/>
              <a:t>+ bande passante</a:t>
            </a:r>
          </a:p>
          <a:p>
            <a:r>
              <a:rPr lang="fr-FR" sz="1200" dirty="0"/>
              <a:t>+ratio valeur min/max</a:t>
            </a:r>
          </a:p>
          <a:p>
            <a:pPr>
              <a:buFontTx/>
              <a:buChar char="-"/>
            </a:pPr>
            <a:r>
              <a:rPr lang="fr-FR" sz="1200" dirty="0"/>
              <a:t>Interaction Fo et Q</a:t>
            </a:r>
          </a:p>
          <a:p>
            <a:pPr>
              <a:buFontTx/>
              <a:buChar char="-"/>
            </a:pPr>
            <a:r>
              <a:rPr lang="fr-FR" sz="1200" dirty="0"/>
              <a:t>Gain dépendant de Q</a:t>
            </a:r>
          </a:p>
          <a:p>
            <a:endParaRPr lang="fr-FR" sz="1200" dirty="0"/>
          </a:p>
          <a:p>
            <a:r>
              <a:rPr lang="fr-FR" sz="1200" dirty="0"/>
              <a:t>Couramment utilisé pour Q petit et moyen (&lt;20 )</a:t>
            </a:r>
            <a:endParaRPr lang="en-US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27360" y="6070712"/>
            <a:ext cx="335748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 =</a:t>
            </a:r>
            <a:r>
              <a:rPr lang="fr-FR" sz="1400" dirty="0" err="1" smtClean="0"/>
              <a:t>j</a:t>
            </a:r>
            <a:r>
              <a:rPr lang="fr-FR" sz="1400" i="1" dirty="0" err="1" smtClean="0"/>
              <a:t>w</a:t>
            </a:r>
            <a:r>
              <a:rPr lang="fr-FR" sz="1400" i="1" dirty="0"/>
              <a:t> </a:t>
            </a:r>
            <a:r>
              <a:rPr lang="fr-FR" sz="1400" i="1" dirty="0" smtClean="0"/>
              <a:t>opérateur de Laplace (en France p=</a:t>
            </a:r>
            <a:r>
              <a:rPr lang="fr-FR" sz="1400" i="1" dirty="0" err="1" smtClean="0"/>
              <a:t>jw</a:t>
            </a:r>
            <a:r>
              <a:rPr lang="fr-FR" sz="1400" i="1" dirty="0" smtClean="0"/>
              <a:t>)</a:t>
            </a:r>
            <a:endParaRPr lang="fr-FR" sz="1400" i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" y="4797152"/>
            <a:ext cx="4108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0" y="1340768"/>
            <a:ext cx="4563392" cy="256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60" y="4797152"/>
            <a:ext cx="2428341" cy="9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4412940" y="5938565"/>
            <a:ext cx="684076" cy="286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494800" y="57789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Identification terme à terme avec la forme canonique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62082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MFB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Algorithme de </a:t>
            </a:r>
            <a:r>
              <a:rPr lang="fr-FR" dirty="0" smtClean="0"/>
              <a:t>calcul</a:t>
            </a:r>
          </a:p>
          <a:p>
            <a:pPr lvl="1"/>
            <a:r>
              <a:rPr lang="fr-FR" dirty="0" smtClean="0"/>
              <a:t>Permet d’obtenir rapidement des valeurs </a:t>
            </a:r>
          </a:p>
          <a:p>
            <a:pPr lvl="1"/>
            <a:r>
              <a:rPr lang="fr-FR" dirty="0"/>
              <a:t>Les cahiers des charges définissent en général</a:t>
            </a:r>
          </a:p>
          <a:p>
            <a:pPr lvl="2"/>
            <a:r>
              <a:rPr lang="fr-FR" dirty="0"/>
              <a:t>La fréquence centrale: F</a:t>
            </a:r>
            <a:r>
              <a:rPr lang="fr-FR" baseline="-25000" dirty="0"/>
              <a:t>0</a:t>
            </a:r>
          </a:p>
          <a:p>
            <a:pPr lvl="2"/>
            <a:r>
              <a:rPr lang="fr-FR" dirty="0"/>
              <a:t>Le gain à F</a:t>
            </a:r>
            <a:r>
              <a:rPr lang="fr-FR" baseline="-25000" dirty="0"/>
              <a:t>0</a:t>
            </a:r>
          </a:p>
          <a:p>
            <a:pPr lvl="2"/>
            <a:r>
              <a:rPr lang="fr-FR" dirty="0"/>
              <a:t>La bande passante (autrement dit Q)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781092" y="1943620"/>
            <a:ext cx="3464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3 données et 5 inconnues!!!!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Il faut réduire le nombre de degré de liberté en se fixant des valeurs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On peut rajouter une donnée en imposant </a:t>
            </a:r>
            <a:r>
              <a:rPr lang="fr-FR" sz="1400" dirty="0" err="1" smtClean="0"/>
              <a:t>Ze</a:t>
            </a:r>
            <a:endParaRPr lang="fr-FR" sz="14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07503"/>
              </p:ext>
            </p:extLst>
          </p:nvPr>
        </p:nvGraphicFramePr>
        <p:xfrm>
          <a:off x="2036676" y="4833156"/>
          <a:ext cx="571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3" imgW="571320" imgH="419040" progId="Equation.DSMT4">
                  <p:embed/>
                </p:oleObj>
              </mc:Choice>
              <mc:Fallback>
                <p:oleObj name="Equation" r:id="rId3" imgW="571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6676" y="4833156"/>
                        <a:ext cx="571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7" y="4185084"/>
            <a:ext cx="1296144" cy="6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992560" y="3637041"/>
            <a:ext cx="1401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Choisir:	 C3</a:t>
            </a:r>
          </a:p>
          <a:p>
            <a:endParaRPr lang="fr-FR" dirty="0" smtClean="0"/>
          </a:p>
          <a:p>
            <a:r>
              <a:rPr lang="fr-FR" dirty="0" smtClean="0"/>
              <a:t>Puis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416496" y="3501008"/>
            <a:ext cx="86049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4784360"/>
            <a:ext cx="1188133" cy="152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3800872" y="490516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457802" y="530120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A est négatif car le filtre repose sur une base </a:t>
            </a:r>
            <a:r>
              <a:rPr lang="fr-FR" sz="1400" i="1" dirty="0" err="1" smtClean="0"/>
              <a:t>inverseuse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758673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Filtre ordre 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Filtre passe-bas</a:t>
            </a:r>
          </a:p>
          <a:p>
            <a:pPr lvl="1"/>
            <a:r>
              <a:rPr lang="fr-FR" dirty="0"/>
              <a:t>Approche </a:t>
            </a:r>
            <a:r>
              <a:rPr lang="fr-FR" dirty="0" smtClean="0"/>
              <a:t>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</a:t>
            </a:r>
            <a:r>
              <a:rPr lang="fr-FR" dirty="0" smtClean="0"/>
              <a:t>passe-bas</a:t>
            </a:r>
          </a:p>
          <a:p>
            <a:pPr lvl="2"/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697316" y="2033949"/>
            <a:ext cx="732424" cy="956426"/>
            <a:chOff x="8915" y="6339"/>
            <a:chExt cx="648" cy="896"/>
          </a:xfrm>
        </p:grpSpPr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8971" y="6563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rot="5400000"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8915" y="6339"/>
              <a:ext cx="648" cy="896"/>
            </a:xfrm>
            <a:custGeom>
              <a:avLst/>
              <a:gdLst>
                <a:gd name="T0" fmla="*/ 0 w 648"/>
                <a:gd name="T1" fmla="*/ 896 h 896"/>
                <a:gd name="T2" fmla="*/ 0 w 648"/>
                <a:gd name="T3" fmla="*/ 0 h 896"/>
                <a:gd name="T4" fmla="*/ 648 w 648"/>
                <a:gd name="T5" fmla="*/ 450 h 896"/>
                <a:gd name="T6" fmla="*/ 0 w 648"/>
                <a:gd name="T7" fmla="*/ 896 h 8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8" h="896">
                  <a:moveTo>
                    <a:pt x="0" y="896"/>
                  </a:moveTo>
                  <a:lnTo>
                    <a:pt x="0" y="0"/>
                  </a:lnTo>
                  <a:lnTo>
                    <a:pt x="648" y="450"/>
                  </a:lnTo>
                  <a:lnTo>
                    <a:pt x="0" y="896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Line 46"/>
          <p:cNvSpPr>
            <a:spLocks noChangeShapeType="1"/>
          </p:cNvSpPr>
          <p:nvPr/>
        </p:nvSpPr>
        <p:spPr bwMode="auto">
          <a:xfrm flipH="1">
            <a:off x="7412220" y="2233345"/>
            <a:ext cx="2850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H="1">
            <a:off x="7502878" y="2780840"/>
            <a:ext cx="1944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H="1">
            <a:off x="8426162" y="2512725"/>
            <a:ext cx="28390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49"/>
          <p:cNvSpPr>
            <a:spLocks/>
          </p:cNvSpPr>
          <p:nvPr/>
        </p:nvSpPr>
        <p:spPr bwMode="auto">
          <a:xfrm>
            <a:off x="7507649" y="1646422"/>
            <a:ext cx="1044957" cy="866303"/>
          </a:xfrm>
          <a:custGeom>
            <a:avLst/>
            <a:gdLst>
              <a:gd name="T0" fmla="*/ 0 w 924"/>
              <a:gd name="T1" fmla="*/ 530 h 812"/>
              <a:gd name="T2" fmla="*/ 0 w 924"/>
              <a:gd name="T3" fmla="*/ 0 h 812"/>
              <a:gd name="T4" fmla="*/ 876 w 924"/>
              <a:gd name="T5" fmla="*/ 0 h 812"/>
              <a:gd name="T6" fmla="*/ 876 w 924"/>
              <a:gd name="T7" fmla="*/ 769 h 8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4" h="812">
                <a:moveTo>
                  <a:pt x="0" y="560"/>
                </a:moveTo>
                <a:lnTo>
                  <a:pt x="0" y="0"/>
                </a:lnTo>
                <a:lnTo>
                  <a:pt x="924" y="0"/>
                </a:lnTo>
                <a:lnTo>
                  <a:pt x="924" y="81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auto">
          <a:xfrm>
            <a:off x="7510035" y="2786472"/>
            <a:ext cx="0" cy="82349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auto">
          <a:xfrm>
            <a:off x="7346612" y="3586310"/>
            <a:ext cx="31730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Oval 52"/>
          <p:cNvSpPr>
            <a:spLocks noChangeArrowheads="1"/>
          </p:cNvSpPr>
          <p:nvPr/>
        </p:nvSpPr>
        <p:spPr bwMode="auto">
          <a:xfrm>
            <a:off x="8710065" y="2451892"/>
            <a:ext cx="127637" cy="120539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Oval 53"/>
          <p:cNvSpPr>
            <a:spLocks noChangeArrowheads="1"/>
          </p:cNvSpPr>
          <p:nvPr/>
        </p:nvSpPr>
        <p:spPr bwMode="auto">
          <a:xfrm>
            <a:off x="7475442" y="2213067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Oval 54"/>
          <p:cNvSpPr>
            <a:spLocks noChangeArrowheads="1"/>
          </p:cNvSpPr>
          <p:nvPr/>
        </p:nvSpPr>
        <p:spPr bwMode="auto">
          <a:xfrm>
            <a:off x="8520399" y="2482309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 flipH="1" flipV="1">
            <a:off x="8764938" y="2658048"/>
            <a:ext cx="0" cy="8663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56"/>
          <p:cNvSpPr>
            <a:spLocks noChangeShapeType="1"/>
          </p:cNvSpPr>
          <p:nvPr/>
        </p:nvSpPr>
        <p:spPr bwMode="auto">
          <a:xfrm>
            <a:off x="8663543" y="3586310"/>
            <a:ext cx="220681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8825774" y="2997134"/>
            <a:ext cx="413927" cy="3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 flipH="1">
            <a:off x="6209804" y="2233345"/>
            <a:ext cx="129784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6621345" y="2153361"/>
            <a:ext cx="632223" cy="191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Oval 60"/>
          <p:cNvSpPr>
            <a:spLocks noChangeArrowheads="1"/>
          </p:cNvSpPr>
          <p:nvPr/>
        </p:nvSpPr>
        <p:spPr bwMode="auto">
          <a:xfrm>
            <a:off x="6177596" y="2165753"/>
            <a:ext cx="126445" cy="1194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1"/>
          <p:cNvSpPr>
            <a:spLocks noChangeShapeType="1"/>
          </p:cNvSpPr>
          <p:nvPr/>
        </p:nvSpPr>
        <p:spPr bwMode="auto">
          <a:xfrm flipH="1" flipV="1">
            <a:off x="6240818" y="2392186"/>
            <a:ext cx="0" cy="10983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>
            <a:off x="6132267" y="3579551"/>
            <a:ext cx="22187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5766055" y="2661427"/>
            <a:ext cx="332812" cy="2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6781190" y="1774846"/>
            <a:ext cx="429434" cy="3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latin typeface="Times New Roman" pitchFamily="18" charset="0"/>
              </a:rPr>
              <a:t>R1</a:t>
            </a:r>
            <a:endParaRPr lang="fr-FR" sz="2000" b="1" dirty="0">
              <a:latin typeface="Times New Roman" pitchFamily="18" charset="0"/>
            </a:endParaRP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8167308" y="1385067"/>
            <a:ext cx="324461" cy="21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latin typeface="Times New Roman" pitchFamily="18" charset="0"/>
              </a:rPr>
              <a:t>C</a:t>
            </a:r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 rot="5400000">
            <a:off x="7435618" y="1835679"/>
            <a:ext cx="14644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6709617" y="2453019"/>
            <a:ext cx="336390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sp>
        <p:nvSpPr>
          <p:cNvPr id="31" name="Line 68"/>
          <p:cNvSpPr>
            <a:spLocks noChangeShapeType="1"/>
          </p:cNvSpPr>
          <p:nvPr/>
        </p:nvSpPr>
        <p:spPr bwMode="auto">
          <a:xfrm rot="5400000" flipH="1">
            <a:off x="6886163" y="2000425"/>
            <a:ext cx="0" cy="84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7210624" y="1621638"/>
            <a:ext cx="170581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3" name="Text Box 70"/>
          <p:cNvSpPr txBox="1">
            <a:spLocks noChangeArrowheads="1"/>
          </p:cNvSpPr>
          <p:nvPr/>
        </p:nvSpPr>
        <p:spPr bwMode="auto">
          <a:xfrm>
            <a:off x="8211445" y="1620512"/>
            <a:ext cx="217103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4" name="Line 71"/>
          <p:cNvSpPr>
            <a:spLocks noChangeShapeType="1"/>
          </p:cNvSpPr>
          <p:nvPr/>
        </p:nvSpPr>
        <p:spPr bwMode="auto">
          <a:xfrm rot="10800000" flipH="1">
            <a:off x="6349370" y="2233345"/>
            <a:ext cx="1562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6349370" y="1860603"/>
            <a:ext cx="508164" cy="3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grpSp>
        <p:nvGrpSpPr>
          <p:cNvPr id="36" name="Group 79"/>
          <p:cNvGrpSpPr>
            <a:grpSpLocks/>
          </p:cNvGrpSpPr>
          <p:nvPr/>
        </p:nvGrpSpPr>
        <p:grpSpPr bwMode="auto">
          <a:xfrm>
            <a:off x="7869090" y="1314095"/>
            <a:ext cx="317304" cy="751397"/>
            <a:chOff x="2638" y="890"/>
            <a:chExt cx="266" cy="667"/>
          </a:xfrm>
        </p:grpSpPr>
        <p:sp>
          <p:nvSpPr>
            <p:cNvPr id="38" name="Rectangle 74"/>
            <p:cNvSpPr>
              <a:spLocks noChangeArrowheads="1"/>
            </p:cNvSpPr>
            <p:nvPr/>
          </p:nvSpPr>
          <p:spPr bwMode="auto">
            <a:xfrm>
              <a:off x="2687" y="935"/>
              <a:ext cx="82" cy="53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2653" y="890"/>
              <a:ext cx="15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Rectangle 76"/>
            <p:cNvSpPr>
              <a:spLocks noChangeArrowheads="1"/>
            </p:cNvSpPr>
            <p:nvPr/>
          </p:nvSpPr>
          <p:spPr bwMode="auto">
            <a:xfrm>
              <a:off x="2638" y="1394"/>
              <a:ext cx="26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Line 77"/>
          <p:cNvSpPr>
            <a:spLocks noChangeShapeType="1"/>
          </p:cNvSpPr>
          <p:nvPr/>
        </p:nvSpPr>
        <p:spPr bwMode="auto">
          <a:xfrm rot="16200000">
            <a:off x="8008656" y="1580068"/>
            <a:ext cx="0" cy="6847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0" y="2840934"/>
            <a:ext cx="4427951" cy="356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1" y="3966285"/>
            <a:ext cx="2876664" cy="24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3" name="ZoneTexte 23552"/>
          <p:cNvSpPr txBox="1"/>
          <p:nvPr/>
        </p:nvSpPr>
        <p:spPr>
          <a:xfrm>
            <a:off x="6590331" y="360996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098867" y="6180890"/>
            <a:ext cx="380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Variante: Circuit pseudo-intégrateur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1" y="5786645"/>
            <a:ext cx="4356484" cy="7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passe-bas</a:t>
            </a:r>
          </a:p>
          <a:p>
            <a:pPr lvl="1"/>
            <a:r>
              <a:rPr lang="fr-FR" dirty="0" smtClean="0"/>
              <a:t>Approche temporelle </a:t>
            </a:r>
          </a:p>
          <a:p>
            <a:pPr lvl="2"/>
            <a:r>
              <a:rPr lang="fr-FR" dirty="0" smtClean="0"/>
              <a:t>Mise en évidence de la forme intégrale</a:t>
            </a:r>
          </a:p>
          <a:p>
            <a:pPr lvl="3"/>
            <a:r>
              <a:rPr lang="fr-FR" dirty="0" smtClean="0"/>
              <a:t>Circuit utilisé en régulation ( 2</a:t>
            </a:r>
            <a:r>
              <a:rPr lang="fr-FR" baseline="30000" dirty="0" smtClean="0"/>
              <a:t>ème</a:t>
            </a:r>
            <a:r>
              <a:rPr lang="fr-FR" dirty="0" smtClean="0"/>
              <a:t> année cours d’automatique)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791757"/>
            <a:ext cx="3507796" cy="270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708046"/>
              </p:ext>
            </p:extLst>
          </p:nvPr>
        </p:nvGraphicFramePr>
        <p:xfrm>
          <a:off x="2684748" y="2780928"/>
          <a:ext cx="4398137" cy="68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Equation" r:id="rId4" imgW="2768400" imgH="431640" progId="Equation.DSMT4">
                  <p:embed/>
                </p:oleObj>
              </mc:Choice>
              <mc:Fallback>
                <p:oleObj name="Equation" r:id="rId4" imgW="2768400" imgH="431640" progId="Equation.DSMT4">
                  <p:embed/>
                  <p:pic>
                    <p:nvPicPr>
                      <p:cNvPr id="0" name="Obje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748" y="2780928"/>
                        <a:ext cx="4398137" cy="68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794474"/>
            <a:ext cx="3708412" cy="26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77459" y="2905619"/>
            <a:ext cx="29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i="1" dirty="0">
                <a:solidFill>
                  <a:srgbClr val="FF0000"/>
                </a:solidFill>
              </a:rPr>
              <a:t>intégrateur pur</a:t>
            </a:r>
          </a:p>
        </p:txBody>
      </p:sp>
    </p:spTree>
    <p:extLst>
      <p:ext uri="{BB962C8B-B14F-4D97-AF65-F5344CB8AC3E}">
        <p14:creationId xmlns:p14="http://schemas.microsoft.com/office/powerpoint/2010/main" val="29695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</a:t>
            </a:r>
            <a:r>
              <a:rPr lang="fr-FR" dirty="0" smtClean="0"/>
              <a:t>passe-haut</a:t>
            </a:r>
          </a:p>
          <a:p>
            <a:pPr lvl="1"/>
            <a:r>
              <a:rPr lang="fr-FR" dirty="0" smtClean="0"/>
              <a:t>Approche </a:t>
            </a:r>
            <a:r>
              <a:rPr lang="fr-FR" dirty="0"/>
              <a:t>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passe-bas</a:t>
            </a:r>
          </a:p>
          <a:p>
            <a:pPr lvl="2"/>
            <a:r>
              <a:rPr lang="fr-FR" dirty="0"/>
              <a:t>Diagramme de </a:t>
            </a:r>
            <a:r>
              <a:rPr lang="fr-FR" dirty="0" err="1"/>
              <a:t>Bode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" name="Rectangle 67"/>
          <p:cNvSpPr>
            <a:spLocks noChangeArrowheads="1"/>
          </p:cNvSpPr>
          <p:nvPr/>
        </p:nvSpPr>
        <p:spPr bwMode="auto">
          <a:xfrm>
            <a:off x="0" y="457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68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10" y="4024213"/>
            <a:ext cx="2943632" cy="231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6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6" y="1340768"/>
            <a:ext cx="3555480" cy="2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6602917" y="368361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dérivateur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629922" y="6154674"/>
            <a:ext cx="267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pseudo-dérivateur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5670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4" y="2816931"/>
            <a:ext cx="4284476" cy="35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71" name="Picture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7" y="5896492"/>
            <a:ext cx="5163630" cy="5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64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</a:t>
            </a:r>
            <a:r>
              <a:rPr lang="fr-FR" dirty="0" smtClean="0"/>
              <a:t>passe-haut</a:t>
            </a:r>
          </a:p>
          <a:p>
            <a:pPr lvl="1"/>
            <a:r>
              <a:rPr lang="fr-FR" dirty="0" smtClean="0"/>
              <a:t>Approche temporelle </a:t>
            </a:r>
            <a:endParaRPr lang="fr-FR" dirty="0"/>
          </a:p>
          <a:p>
            <a:pPr lvl="2"/>
            <a:r>
              <a:rPr lang="fr-FR" dirty="0"/>
              <a:t>Mise en évidence de la forme </a:t>
            </a:r>
            <a:r>
              <a:rPr lang="fr-FR" dirty="0" smtClean="0"/>
              <a:t>dérivée</a:t>
            </a:r>
            <a:endParaRPr lang="fr-FR" dirty="0"/>
          </a:p>
          <a:p>
            <a:pPr lvl="3"/>
            <a:r>
              <a:rPr lang="fr-FR" dirty="0"/>
              <a:t>Circuit utilisé en régulation ( 2</a:t>
            </a:r>
            <a:r>
              <a:rPr lang="fr-FR" baseline="30000" dirty="0"/>
              <a:t>ème</a:t>
            </a:r>
            <a:r>
              <a:rPr lang="fr-FR" dirty="0"/>
              <a:t> année cours d’automatique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896742"/>
            <a:ext cx="29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i="1" dirty="0" smtClean="0">
                <a:solidFill>
                  <a:srgbClr val="FF0000"/>
                </a:solidFill>
              </a:rPr>
              <a:t>dérivateur </a:t>
            </a:r>
            <a:r>
              <a:rPr lang="fr-FR" i="1" dirty="0">
                <a:solidFill>
                  <a:srgbClr val="FF0000"/>
                </a:solidFill>
              </a:rPr>
              <a:t>pur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40" y="2771976"/>
            <a:ext cx="4500500" cy="7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598915"/>
            <a:ext cx="3672407" cy="27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4961954"/>
            <a:ext cx="460905" cy="475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6537" y="4966434"/>
            <a:ext cx="2872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Le montage dérivateur est </a:t>
            </a:r>
            <a:r>
              <a:rPr lang="fr-FR" sz="1400" dirty="0"/>
              <a:t>très sensible aux parasites </a:t>
            </a:r>
            <a:r>
              <a:rPr lang="fr-FR" sz="1400" dirty="0" smtClean="0"/>
              <a:t>(dv/</a:t>
            </a:r>
            <a:r>
              <a:rPr lang="fr-FR" sz="1400" dirty="0" err="1" smtClean="0"/>
              <a:t>dt</a:t>
            </a:r>
            <a:r>
              <a:rPr lang="fr-FR" sz="1400" dirty="0" smtClean="0"/>
              <a:t>  grand</a:t>
            </a:r>
            <a:r>
              <a:rPr lang="fr-FR" sz="1400" dirty="0"/>
              <a:t>).</a:t>
            </a:r>
          </a:p>
          <a:p>
            <a:r>
              <a:rPr lang="fr-FR" sz="1400" dirty="0"/>
              <a:t>Aussi, est-il fréquent de n’utiliser qu’un pseudo-dérivateur qui n’a l’effet de dérivation que pour les basses fréquences.</a:t>
            </a:r>
          </a:p>
        </p:txBody>
      </p:sp>
    </p:spTree>
    <p:extLst>
      <p:ext uri="{BB962C8B-B14F-4D97-AF65-F5344CB8AC3E}">
        <p14:creationId xmlns:p14="http://schemas.microsoft.com/office/powerpoint/2010/main" val="1017294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Les outils logiciels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Synthèse des filtres en pratiques</a:t>
            </a:r>
          </a:p>
          <a:p>
            <a:pPr lvl="1"/>
            <a:r>
              <a:rPr lang="fr-FR" dirty="0" smtClean="0"/>
              <a:t>calculs théoriques ou algorithme peu utilisé (sauf si PC non </a:t>
            </a:r>
            <a:r>
              <a:rPr lang="fr-FR" dirty="0" err="1" smtClean="0"/>
              <a:t>dispo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Utilisation de logiciels (gratuits ou payant) pour la synthèse</a:t>
            </a:r>
          </a:p>
          <a:p>
            <a:pPr lvl="2"/>
            <a:r>
              <a:rPr lang="fr-FR" dirty="0"/>
              <a:t>WEBENCH</a:t>
            </a:r>
            <a:r>
              <a:rPr lang="fr-FR" baseline="30000" dirty="0"/>
              <a:t>®</a:t>
            </a:r>
            <a:r>
              <a:rPr lang="fr-FR" dirty="0"/>
              <a:t> </a:t>
            </a:r>
            <a:r>
              <a:rPr lang="fr-FR" dirty="0" err="1"/>
              <a:t>Filter</a:t>
            </a:r>
            <a:r>
              <a:rPr lang="fr-FR" dirty="0"/>
              <a:t> </a:t>
            </a:r>
            <a:r>
              <a:rPr lang="fr-FR" dirty="0" smtClean="0"/>
              <a:t>Designer ( </a:t>
            </a:r>
            <a:r>
              <a:rPr lang="fr-FR" dirty="0" err="1" smtClean="0"/>
              <a:t>texas</a:t>
            </a:r>
            <a:r>
              <a:rPr lang="fr-FR" dirty="0" smtClean="0"/>
              <a:t> instrument – en ligne et gratuit)</a:t>
            </a:r>
          </a:p>
          <a:p>
            <a:pPr lvl="2"/>
            <a:r>
              <a:rPr lang="fr-FR" dirty="0" err="1"/>
              <a:t>FilterLab</a:t>
            </a:r>
            <a:r>
              <a:rPr lang="fr-FR" dirty="0"/>
              <a:t>® </a:t>
            </a:r>
            <a:r>
              <a:rPr lang="fr-FR" dirty="0" err="1"/>
              <a:t>Filter</a:t>
            </a:r>
            <a:r>
              <a:rPr lang="fr-FR" dirty="0"/>
              <a:t> Design </a:t>
            </a:r>
            <a:r>
              <a:rPr lang="fr-FR" dirty="0" smtClean="0"/>
              <a:t>Software (</a:t>
            </a:r>
            <a:r>
              <a:rPr lang="fr-FR" dirty="0" err="1" smtClean="0"/>
              <a:t>microchip</a:t>
            </a:r>
            <a:r>
              <a:rPr lang="fr-FR" dirty="0" smtClean="0"/>
              <a:t>)</a:t>
            </a:r>
          </a:p>
          <a:p>
            <a:pPr lvl="2"/>
            <a:r>
              <a:rPr lang="fr-FR" dirty="0"/>
              <a:t>Iowa </a:t>
            </a:r>
            <a:r>
              <a:rPr lang="fr-FR" dirty="0" err="1"/>
              <a:t>Hills</a:t>
            </a:r>
            <a:r>
              <a:rPr lang="fr-FR" dirty="0"/>
              <a:t> </a:t>
            </a:r>
            <a:r>
              <a:rPr lang="fr-FR" dirty="0" err="1"/>
              <a:t>Opamp</a:t>
            </a:r>
            <a:r>
              <a:rPr lang="fr-FR" dirty="0"/>
              <a:t> </a:t>
            </a:r>
            <a:r>
              <a:rPr lang="fr-FR" dirty="0" err="1" smtClean="0"/>
              <a:t>Filters</a:t>
            </a:r>
            <a:r>
              <a:rPr lang="fr-FR" dirty="0" smtClean="0"/>
              <a:t> (</a:t>
            </a:r>
            <a:r>
              <a:rPr lang="fr-FR" dirty="0" err="1" smtClean="0"/>
              <a:t>dispo</a:t>
            </a:r>
            <a:r>
              <a:rPr lang="fr-FR" dirty="0" smtClean="0"/>
              <a:t> aussi sur mon site)</a:t>
            </a:r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6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Imperfections de l’</a:t>
            </a:r>
            <a:r>
              <a:rPr lang="fr-FR" dirty="0" err="1" smtClean="0"/>
              <a:t>Aop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Réel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white"/>
                </a:solidFill>
              </a:rPr>
              <a:t>Compléments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8464" y="1232756"/>
            <a:ext cx="9372600" cy="5029200"/>
          </a:xfrm>
        </p:spPr>
        <p:txBody>
          <a:bodyPr/>
          <a:lstStyle/>
          <a:p>
            <a:pPr marL="57150" indent="0">
              <a:tabLst>
                <a:tab pos="1431925" algn="l"/>
              </a:tabLst>
            </a:pPr>
            <a:r>
              <a:rPr lang="fr-FR" dirty="0" smtClean="0"/>
              <a:t> Vers </a:t>
            </a:r>
            <a:r>
              <a:rPr lang="fr-FR" dirty="0"/>
              <a:t>un modèle plus </a:t>
            </a:r>
            <a:r>
              <a:rPr lang="fr-FR" dirty="0" smtClean="0"/>
              <a:t>complexe</a:t>
            </a:r>
            <a:endParaRPr lang="fr-FR" dirty="0"/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1- Le gain Ad dépend de la </a:t>
            </a:r>
            <a:r>
              <a:rPr lang="fr-FR" dirty="0" smtClean="0"/>
              <a:t>fréquence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2- </a:t>
            </a:r>
            <a:r>
              <a:rPr lang="fr-FR" dirty="0" err="1"/>
              <a:t>Ze</a:t>
            </a:r>
            <a:r>
              <a:rPr lang="fr-FR" dirty="0"/>
              <a:t> n’est pas infini!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i="1" dirty="0" smtClean="0"/>
              <a:t>   </a:t>
            </a:r>
            <a:r>
              <a:rPr lang="fr-FR" sz="1600" i="1" dirty="0" smtClean="0">
                <a:solidFill>
                  <a:srgbClr val="00B050"/>
                </a:solidFill>
              </a:rPr>
              <a:t>notion </a:t>
            </a:r>
            <a:r>
              <a:rPr lang="fr-FR" sz="1600" i="1" dirty="0">
                <a:solidFill>
                  <a:srgbClr val="00B050"/>
                </a:solidFill>
              </a:rPr>
              <a:t>d’impédance différentielle et de mode </a:t>
            </a:r>
            <a:r>
              <a:rPr lang="fr-FR" sz="1600" i="1" dirty="0" smtClean="0">
                <a:solidFill>
                  <a:srgbClr val="00B050"/>
                </a:solidFill>
              </a:rPr>
              <a:t>commun</a:t>
            </a:r>
            <a:endParaRPr lang="fr-FR" dirty="0"/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3- </a:t>
            </a:r>
            <a:r>
              <a:rPr lang="fr-FR" dirty="0"/>
              <a:t>Les courants d’entrées </a:t>
            </a:r>
            <a:r>
              <a:rPr lang="fr-FR" dirty="0" smtClean="0"/>
              <a:t>statiques  </a:t>
            </a:r>
            <a:r>
              <a:rPr lang="fr-FR" dirty="0"/>
              <a:t>ne sont pas nuls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sz="1600" i="1" dirty="0">
                <a:solidFill>
                  <a:srgbClr val="00B050"/>
                </a:solidFill>
              </a:rPr>
              <a:t>    notion de courant différentiel et courant d’offset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4- </a:t>
            </a:r>
            <a:r>
              <a:rPr lang="fr-FR" dirty="0"/>
              <a:t>Pour V+ = V- = 0 la sortie n’est pas nulle!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 </a:t>
            </a:r>
            <a:r>
              <a:rPr lang="fr-FR" dirty="0" smtClean="0"/>
              <a:t>    =&gt; </a:t>
            </a:r>
            <a:r>
              <a:rPr lang="fr-FR" dirty="0"/>
              <a:t>dissymétrie entre les 2 bornes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sz="1600" i="1" dirty="0">
                <a:solidFill>
                  <a:srgbClr val="00B050"/>
                </a:solidFill>
              </a:rPr>
              <a:t>     notion de tension d’offset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5</a:t>
            </a:r>
            <a:r>
              <a:rPr lang="fr-FR" dirty="0" smtClean="0"/>
              <a:t>- </a:t>
            </a:r>
            <a:r>
              <a:rPr lang="fr-FR" dirty="0"/>
              <a:t>La tension de sortie chute avec le courant </a:t>
            </a:r>
            <a:r>
              <a:rPr lang="fr-FR" dirty="0" smtClean="0"/>
              <a:t>débité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i="1" dirty="0" smtClean="0">
                <a:solidFill>
                  <a:srgbClr val="00B050"/>
                </a:solidFill>
              </a:rPr>
              <a:t>  notion d’impédance de sortie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8244" y="5280083"/>
            <a:ext cx="854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1431925" algn="l"/>
              </a:tabLst>
            </a:pPr>
            <a:r>
              <a:rPr lang="fr-FR" sz="1600" i="1" dirty="0"/>
              <a:t>Pour l’étude des effets on distinguera </a:t>
            </a:r>
            <a:r>
              <a:rPr lang="fr-FR" sz="1600" i="1" dirty="0" smtClean="0"/>
              <a:t>les aspects statiques (point 3 à 5 )et dynamique (1 et 2)</a:t>
            </a:r>
          </a:p>
          <a:p>
            <a:pPr lvl="1">
              <a:tabLst>
                <a:tab pos="1431925" algn="l"/>
              </a:tabLst>
            </a:pPr>
            <a:r>
              <a:rPr lang="fr-FR" sz="1600" i="1" dirty="0" smtClean="0"/>
              <a:t>En appliquant le théorème de superposition ( hypothèse de linéarité) il est possible d’étudier la contribution de chaque erreur séparément.</a:t>
            </a:r>
            <a:endParaRPr lang="fr-FR" sz="16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" y="5457829"/>
            <a:ext cx="460905" cy="475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25208" y="18088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3" name="Connecteur droit 12"/>
          <p:cNvCxnSpPr>
            <a:stCxn id="21" idx="6"/>
          </p:cNvCxnSpPr>
          <p:nvPr/>
        </p:nvCxnSpPr>
        <p:spPr>
          <a:xfrm flipH="1" flipV="1">
            <a:off x="6621611" y="2996771"/>
            <a:ext cx="1002823" cy="2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342"/>
          <p:cNvGrpSpPr>
            <a:grpSpLocks/>
          </p:cNvGrpSpPr>
          <p:nvPr/>
        </p:nvGrpSpPr>
        <p:grpSpPr bwMode="auto">
          <a:xfrm>
            <a:off x="7103224" y="2633573"/>
            <a:ext cx="225302" cy="160706"/>
            <a:chOff x="7566" y="2585"/>
            <a:chExt cx="429" cy="306"/>
          </a:xfrm>
        </p:grpSpPr>
        <p:sp>
          <p:nvSpPr>
            <p:cNvPr id="78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 342"/>
          <p:cNvGrpSpPr>
            <a:grpSpLocks/>
          </p:cNvGrpSpPr>
          <p:nvPr/>
        </p:nvGrpSpPr>
        <p:grpSpPr bwMode="auto">
          <a:xfrm>
            <a:off x="7106207" y="3149090"/>
            <a:ext cx="225302" cy="160706"/>
            <a:chOff x="7566" y="2585"/>
            <a:chExt cx="429" cy="306"/>
          </a:xfrm>
        </p:grpSpPr>
        <p:sp>
          <p:nvSpPr>
            <p:cNvPr id="76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 rot="16200000">
            <a:off x="6805135" y="2394832"/>
            <a:ext cx="222737" cy="205540"/>
            <a:chOff x="3059832" y="4182932"/>
            <a:chExt cx="255587" cy="224300"/>
          </a:xfrm>
        </p:grpSpPr>
        <p:sp>
          <p:nvSpPr>
            <p:cNvPr id="74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Rectangle 368"/>
          <p:cNvSpPr>
            <a:spLocks noChangeArrowheads="1"/>
          </p:cNvSpPr>
          <p:nvPr/>
        </p:nvSpPr>
        <p:spPr bwMode="auto">
          <a:xfrm>
            <a:off x="7603536" y="2598615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8" name="Connecteur droit 17"/>
          <p:cNvCxnSpPr>
            <a:endCxn id="17" idx="0"/>
          </p:cNvCxnSpPr>
          <p:nvPr/>
        </p:nvCxnSpPr>
        <p:spPr>
          <a:xfrm>
            <a:off x="7649152" y="2351644"/>
            <a:ext cx="3858" cy="2469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7" idx="2"/>
            <a:endCxn id="42" idx="0"/>
          </p:cNvCxnSpPr>
          <p:nvPr/>
        </p:nvCxnSpPr>
        <p:spPr>
          <a:xfrm flipH="1">
            <a:off x="7652318" y="2891738"/>
            <a:ext cx="692" cy="178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80"/>
          <p:cNvSpPr>
            <a:spLocks noChangeArrowheads="1"/>
          </p:cNvSpPr>
          <p:nvPr/>
        </p:nvSpPr>
        <p:spPr bwMode="auto">
          <a:xfrm flipH="1">
            <a:off x="7626292" y="24553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Oval 80"/>
          <p:cNvSpPr>
            <a:spLocks noChangeArrowheads="1"/>
          </p:cNvSpPr>
          <p:nvPr/>
        </p:nvSpPr>
        <p:spPr bwMode="auto">
          <a:xfrm flipH="1">
            <a:off x="7624434" y="2976867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2" name="Connecteur droit 21"/>
          <p:cNvCxnSpPr>
            <a:endCxn id="30" idx="2"/>
          </p:cNvCxnSpPr>
          <p:nvPr/>
        </p:nvCxnSpPr>
        <p:spPr>
          <a:xfrm flipH="1">
            <a:off x="6640816" y="2485763"/>
            <a:ext cx="9854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7144410" y="2832763"/>
            <a:ext cx="141130" cy="99176"/>
            <a:chOff x="2604390" y="5339556"/>
            <a:chExt cx="204788" cy="219076"/>
          </a:xfrm>
        </p:grpSpPr>
        <p:sp>
          <p:nvSpPr>
            <p:cNvPr id="72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145518" y="3342572"/>
            <a:ext cx="141130" cy="99176"/>
            <a:chOff x="2604390" y="5339556"/>
            <a:chExt cx="204788" cy="219076"/>
          </a:xfrm>
        </p:grpSpPr>
        <p:sp>
          <p:nvSpPr>
            <p:cNvPr id="70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25" name="Connecteur droit 24"/>
          <p:cNvCxnSpPr/>
          <p:nvPr/>
        </p:nvCxnSpPr>
        <p:spPr>
          <a:xfrm>
            <a:off x="7214975" y="2478567"/>
            <a:ext cx="0" cy="111365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7578586" y="3361266"/>
            <a:ext cx="141130" cy="99176"/>
            <a:chOff x="2604390" y="5339556"/>
            <a:chExt cx="204788" cy="219076"/>
          </a:xfrm>
        </p:grpSpPr>
        <p:sp>
          <p:nvSpPr>
            <p:cNvPr id="68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" name="Line 291"/>
          <p:cNvSpPr>
            <a:spLocks noChangeShapeType="1"/>
          </p:cNvSpPr>
          <p:nvPr/>
        </p:nvSpPr>
        <p:spPr bwMode="auto">
          <a:xfrm rot="10800000">
            <a:off x="7655961" y="1998545"/>
            <a:ext cx="0" cy="9809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309"/>
          <p:cNvSpPr>
            <a:spLocks noChangeShapeType="1"/>
          </p:cNvSpPr>
          <p:nvPr/>
        </p:nvSpPr>
        <p:spPr bwMode="auto">
          <a:xfrm rot="10800000">
            <a:off x="7585395" y="1998546"/>
            <a:ext cx="1411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6718066" y="2487338"/>
            <a:ext cx="360039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80"/>
          <p:cNvSpPr>
            <a:spLocks noChangeArrowheads="1"/>
          </p:cNvSpPr>
          <p:nvPr/>
        </p:nvSpPr>
        <p:spPr bwMode="auto">
          <a:xfrm flipH="1">
            <a:off x="6595097" y="24629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Oval 80"/>
          <p:cNvSpPr>
            <a:spLocks noChangeArrowheads="1"/>
          </p:cNvSpPr>
          <p:nvPr/>
        </p:nvSpPr>
        <p:spPr bwMode="auto">
          <a:xfrm flipH="1">
            <a:off x="6593467" y="2973911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2" name="Groupe 31"/>
          <p:cNvGrpSpPr>
            <a:grpSpLocks noChangeAspect="1"/>
          </p:cNvGrpSpPr>
          <p:nvPr/>
        </p:nvGrpSpPr>
        <p:grpSpPr>
          <a:xfrm>
            <a:off x="7874496" y="2928680"/>
            <a:ext cx="222737" cy="205540"/>
            <a:chOff x="3059832" y="4182932"/>
            <a:chExt cx="255587" cy="224300"/>
          </a:xfrm>
        </p:grpSpPr>
        <p:sp>
          <p:nvSpPr>
            <p:cNvPr id="66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7915302" y="3140483"/>
            <a:ext cx="141130" cy="99176"/>
            <a:chOff x="2604390" y="5339556"/>
            <a:chExt cx="204788" cy="219076"/>
          </a:xfrm>
        </p:grpSpPr>
        <p:sp>
          <p:nvSpPr>
            <p:cNvPr id="64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34" name="Connecteur droit 33"/>
          <p:cNvCxnSpPr>
            <a:stCxn id="37" idx="6"/>
          </p:cNvCxnSpPr>
          <p:nvPr/>
        </p:nvCxnSpPr>
        <p:spPr>
          <a:xfrm flipH="1">
            <a:off x="7985864" y="2742376"/>
            <a:ext cx="1247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985863" y="2739863"/>
            <a:ext cx="1" cy="185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68"/>
          <p:cNvSpPr>
            <a:spLocks noChangeArrowheads="1"/>
          </p:cNvSpPr>
          <p:nvPr/>
        </p:nvSpPr>
        <p:spPr bwMode="auto">
          <a:xfrm rot="5400000">
            <a:off x="8322001" y="2564524"/>
            <a:ext cx="116457" cy="345587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Oval 80"/>
          <p:cNvSpPr>
            <a:spLocks noChangeArrowheads="1"/>
          </p:cNvSpPr>
          <p:nvPr/>
        </p:nvSpPr>
        <p:spPr bwMode="auto">
          <a:xfrm flipH="1">
            <a:off x="9233104" y="2719516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7218858" y="2998249"/>
            <a:ext cx="787" cy="1185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218858" y="3070295"/>
            <a:ext cx="0" cy="39708"/>
          </a:xfrm>
          <a:prstGeom prst="line">
            <a:avLst/>
          </a:prstGeom>
          <a:ln w="15875">
            <a:solidFill>
              <a:schemeClr val="tx1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e libre 39"/>
          <p:cNvSpPr/>
          <p:nvPr/>
        </p:nvSpPr>
        <p:spPr>
          <a:xfrm>
            <a:off x="6718066" y="1381778"/>
            <a:ext cx="2410157" cy="1358661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368"/>
          <p:cNvSpPr>
            <a:spLocks noChangeArrowheads="1"/>
          </p:cNvSpPr>
          <p:nvPr/>
        </p:nvSpPr>
        <p:spPr bwMode="auto">
          <a:xfrm>
            <a:off x="7609385" y="2096642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Rectangle 368"/>
          <p:cNvSpPr>
            <a:spLocks noChangeArrowheads="1"/>
          </p:cNvSpPr>
          <p:nvPr/>
        </p:nvSpPr>
        <p:spPr bwMode="auto">
          <a:xfrm>
            <a:off x="7602844" y="3070295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orme libre 42"/>
          <p:cNvSpPr/>
          <p:nvPr/>
        </p:nvSpPr>
        <p:spPr>
          <a:xfrm flipV="1">
            <a:off x="6718066" y="2745292"/>
            <a:ext cx="2410157" cy="1278120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>
            <a:endCxn id="43" idx="1"/>
          </p:cNvCxnSpPr>
          <p:nvPr/>
        </p:nvCxnSpPr>
        <p:spPr>
          <a:xfrm>
            <a:off x="6718066" y="1381778"/>
            <a:ext cx="0" cy="264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772192" y="211276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V</a:t>
            </a:r>
            <a:r>
              <a:rPr lang="fr-FR" sz="1200" b="1" baseline="-25000" dirty="0" smtClean="0"/>
              <a:t>IO</a:t>
            </a:r>
            <a:endParaRPr lang="fr-FR" sz="1200" b="1" baseline="-25000" dirty="0"/>
          </a:p>
        </p:txBody>
      </p:sp>
      <p:sp>
        <p:nvSpPr>
          <p:cNvPr id="46" name="ZoneTexte 45"/>
          <p:cNvSpPr txBox="1"/>
          <p:nvPr/>
        </p:nvSpPr>
        <p:spPr>
          <a:xfrm>
            <a:off x="8056432" y="284721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A</a:t>
            </a:r>
            <a:r>
              <a:rPr lang="fr-FR" sz="1200" b="1" baseline="-25000" dirty="0" err="1" smtClean="0"/>
              <a:t>D</a:t>
            </a:r>
            <a:r>
              <a:rPr lang="fr-FR" sz="1200" b="1" dirty="0" err="1" smtClean="0"/>
              <a:t>v</a:t>
            </a:r>
            <a:r>
              <a:rPr lang="fr-FR" sz="1200" b="1" baseline="-25000" dirty="0" err="1" smtClean="0"/>
              <a:t>D</a:t>
            </a:r>
            <a:endParaRPr lang="fr-FR" sz="1200" b="1" baseline="-25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8097233" y="2402090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/>
              <a:t>S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 flipV="1">
            <a:off x="8761348" y="2720585"/>
            <a:ext cx="0" cy="39708"/>
          </a:xfrm>
          <a:prstGeom prst="line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8583268" y="245143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I</a:t>
            </a:r>
            <a:r>
              <a:rPr lang="fr-FR" sz="1200" b="1" baseline="-25000" dirty="0" smtClean="0"/>
              <a:t>S</a:t>
            </a:r>
            <a:endParaRPr lang="fr-FR" sz="1200" b="1" baseline="-25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7181922" y="2696912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/>
              <a:t>I</a:t>
            </a:r>
            <a:r>
              <a:rPr lang="fr-FR" sz="1200" b="1" baseline="-25000" dirty="0" err="1" smtClean="0"/>
              <a:t>bias</a:t>
            </a:r>
            <a:r>
              <a:rPr lang="fr-FR" sz="1200" b="1" baseline="-25000" dirty="0"/>
              <a:t>+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238881" y="3183443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/>
              <a:t>I</a:t>
            </a:r>
            <a:r>
              <a:rPr lang="fr-FR" sz="1200" b="1" baseline="-25000" dirty="0" err="1" smtClean="0"/>
              <a:t>bias</a:t>
            </a:r>
            <a:r>
              <a:rPr lang="fr-FR" sz="1200" b="1" baseline="-25000" dirty="0"/>
              <a:t>-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7689038" y="2128141"/>
            <a:ext cx="45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 smtClean="0"/>
              <a:t>MC+</a:t>
            </a:r>
            <a:endParaRPr lang="fr-FR" sz="1200" b="1" baseline="-25000" dirty="0"/>
          </a:p>
        </p:txBody>
      </p:sp>
      <p:sp>
        <p:nvSpPr>
          <p:cNvPr id="57" name="ZoneTexte 56"/>
          <p:cNvSpPr txBox="1"/>
          <p:nvPr/>
        </p:nvSpPr>
        <p:spPr>
          <a:xfrm>
            <a:off x="7658859" y="3200849"/>
            <a:ext cx="58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 smtClean="0"/>
              <a:t>MC-</a:t>
            </a:r>
            <a:endParaRPr lang="fr-FR" sz="1200" b="1" baseline="-25000" dirty="0"/>
          </a:p>
        </p:txBody>
      </p:sp>
      <p:sp>
        <p:nvSpPr>
          <p:cNvPr id="58" name="ZoneTexte 57"/>
          <p:cNvSpPr txBox="1"/>
          <p:nvPr/>
        </p:nvSpPr>
        <p:spPr>
          <a:xfrm>
            <a:off x="7646359" y="2543146"/>
            <a:ext cx="45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/>
              <a:t>D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196525" y="276488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</a:t>
            </a:r>
            <a:endParaRPr lang="fr-FR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6196525" y="220156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+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9183955" y="2442517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652441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Imperfections statiques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6488416" cy="4901716"/>
          </a:xfrm>
        </p:spPr>
        <p:txBody>
          <a:bodyPr/>
          <a:lstStyle/>
          <a:p>
            <a:r>
              <a:rPr lang="fr-FR" dirty="0"/>
              <a:t>Tension de décalage V</a:t>
            </a:r>
            <a:r>
              <a:rPr lang="fr-FR" baseline="-25000" dirty="0"/>
              <a:t>IO</a:t>
            </a:r>
            <a:r>
              <a:rPr lang="fr-FR" dirty="0"/>
              <a:t> </a:t>
            </a:r>
          </a:p>
          <a:p>
            <a:pPr lvl="1"/>
            <a:r>
              <a:rPr lang="fr-FR" dirty="0" smtClean="0"/>
              <a:t>notée aussi parfois V</a:t>
            </a:r>
            <a:r>
              <a:rPr lang="fr-FR" baseline="-25000" dirty="0" smtClean="0"/>
              <a:t>OS</a:t>
            </a:r>
            <a:endParaRPr lang="fr-FR" dirty="0" smtClean="0"/>
          </a:p>
          <a:p>
            <a:pPr lvl="2"/>
            <a:r>
              <a:rPr lang="fr-FR" dirty="0" smtClean="0"/>
              <a:t>Tension virtuelle ramenée à l’entrée représentative de la tension de décalage obtenu en sorte lorsque V+=V-=0</a:t>
            </a:r>
          </a:p>
          <a:p>
            <a:pPr lvl="2"/>
            <a:endParaRPr lang="fr-FR" baseline="-25000" dirty="0"/>
          </a:p>
          <a:p>
            <a:pPr lvl="1"/>
            <a:r>
              <a:rPr lang="fr-FR" dirty="0" smtClean="0"/>
              <a:t>Ordre de grandeur</a:t>
            </a:r>
          </a:p>
          <a:p>
            <a:pPr lvl="2"/>
            <a:r>
              <a:rPr lang="fr-FR" dirty="0" smtClean="0"/>
              <a:t>1mV pour le 741, 3mV pour le TL081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Exemple de conséquence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57" name="ZoneTexte 156"/>
          <p:cNvSpPr txBox="1"/>
          <p:nvPr/>
        </p:nvSpPr>
        <p:spPr>
          <a:xfrm>
            <a:off x="6825208" y="18088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58" name="Connecteur droit 157"/>
          <p:cNvCxnSpPr/>
          <p:nvPr/>
        </p:nvCxnSpPr>
        <p:spPr>
          <a:xfrm flipH="1" flipV="1">
            <a:off x="6621611" y="2996771"/>
            <a:ext cx="1002823" cy="2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342"/>
          <p:cNvGrpSpPr>
            <a:grpSpLocks/>
          </p:cNvGrpSpPr>
          <p:nvPr/>
        </p:nvGrpSpPr>
        <p:grpSpPr bwMode="auto">
          <a:xfrm>
            <a:off x="7103224" y="2633573"/>
            <a:ext cx="225302" cy="160706"/>
            <a:chOff x="7566" y="2585"/>
            <a:chExt cx="429" cy="306"/>
          </a:xfrm>
        </p:grpSpPr>
        <p:sp>
          <p:nvSpPr>
            <p:cNvPr id="160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1">
                  <a:shade val="50000"/>
                  <a:alpha val="51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chemeClr val="accent1">
                  <a:shade val="50000"/>
                  <a:alpha val="51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2" name="Group 342"/>
          <p:cNvGrpSpPr>
            <a:grpSpLocks/>
          </p:cNvGrpSpPr>
          <p:nvPr/>
        </p:nvGrpSpPr>
        <p:grpSpPr bwMode="auto">
          <a:xfrm>
            <a:off x="7106207" y="3149090"/>
            <a:ext cx="225302" cy="160706"/>
            <a:chOff x="7566" y="2585"/>
            <a:chExt cx="429" cy="306"/>
          </a:xfrm>
        </p:grpSpPr>
        <p:sp>
          <p:nvSpPr>
            <p:cNvPr id="163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1">
                  <a:shade val="5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chemeClr val="accent1">
                  <a:shade val="50000"/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5" name="Groupe 164"/>
          <p:cNvGrpSpPr>
            <a:grpSpLocks noChangeAspect="1"/>
          </p:cNvGrpSpPr>
          <p:nvPr/>
        </p:nvGrpSpPr>
        <p:grpSpPr>
          <a:xfrm rot="16200000">
            <a:off x="6805135" y="2394832"/>
            <a:ext cx="222737" cy="205540"/>
            <a:chOff x="3059832" y="4182932"/>
            <a:chExt cx="255587" cy="224300"/>
          </a:xfrm>
        </p:grpSpPr>
        <p:sp>
          <p:nvSpPr>
            <p:cNvPr id="166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73" name="Connecteur droit 172"/>
          <p:cNvCxnSpPr>
            <a:endCxn id="187" idx="2"/>
          </p:cNvCxnSpPr>
          <p:nvPr/>
        </p:nvCxnSpPr>
        <p:spPr>
          <a:xfrm flipH="1">
            <a:off x="6640816" y="2485763"/>
            <a:ext cx="9854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e 173"/>
          <p:cNvGrpSpPr/>
          <p:nvPr/>
        </p:nvGrpSpPr>
        <p:grpSpPr>
          <a:xfrm>
            <a:off x="7144410" y="2832763"/>
            <a:ext cx="141130" cy="99176"/>
            <a:chOff x="2604390" y="5339556"/>
            <a:chExt cx="204788" cy="219076"/>
          </a:xfrm>
        </p:grpSpPr>
        <p:sp>
          <p:nvSpPr>
            <p:cNvPr id="175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chemeClr val="accent1">
                  <a:shade val="50000"/>
                  <a:alpha val="51000"/>
                </a:schemeClr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alpha val="51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7" name="Groupe 176"/>
          <p:cNvGrpSpPr/>
          <p:nvPr/>
        </p:nvGrpSpPr>
        <p:grpSpPr>
          <a:xfrm>
            <a:off x="7145518" y="3342572"/>
            <a:ext cx="141130" cy="99176"/>
            <a:chOff x="2604390" y="5339556"/>
            <a:chExt cx="204788" cy="219076"/>
          </a:xfrm>
        </p:grpSpPr>
        <p:sp>
          <p:nvSpPr>
            <p:cNvPr id="178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chemeClr val="accent1">
                  <a:shade val="50000"/>
                  <a:alpha val="50000"/>
                </a:schemeClr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80" name="Connecteur droit 179"/>
          <p:cNvCxnSpPr/>
          <p:nvPr/>
        </p:nvCxnSpPr>
        <p:spPr>
          <a:xfrm>
            <a:off x="7214975" y="2478567"/>
            <a:ext cx="0" cy="111365"/>
          </a:xfrm>
          <a:prstGeom prst="line">
            <a:avLst/>
          </a:prstGeom>
          <a:ln w="12700">
            <a:solidFill>
              <a:schemeClr val="accent1">
                <a:shade val="50000"/>
                <a:alpha val="51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 flipH="1">
            <a:off x="6718066" y="2487338"/>
            <a:ext cx="360039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80"/>
          <p:cNvSpPr>
            <a:spLocks noChangeArrowheads="1"/>
          </p:cNvSpPr>
          <p:nvPr/>
        </p:nvSpPr>
        <p:spPr bwMode="auto">
          <a:xfrm flipH="1">
            <a:off x="6595097" y="24629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8" name="Oval 80"/>
          <p:cNvSpPr>
            <a:spLocks noChangeArrowheads="1"/>
          </p:cNvSpPr>
          <p:nvPr/>
        </p:nvSpPr>
        <p:spPr bwMode="auto">
          <a:xfrm flipH="1">
            <a:off x="6593467" y="2973911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8" name="Oval 80"/>
          <p:cNvSpPr>
            <a:spLocks noChangeArrowheads="1"/>
          </p:cNvSpPr>
          <p:nvPr/>
        </p:nvSpPr>
        <p:spPr bwMode="auto">
          <a:xfrm flipH="1">
            <a:off x="9233104" y="2719516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99" name="Connecteur droit 198"/>
          <p:cNvCxnSpPr/>
          <p:nvPr/>
        </p:nvCxnSpPr>
        <p:spPr>
          <a:xfrm flipV="1">
            <a:off x="7218858" y="2998249"/>
            <a:ext cx="787" cy="118523"/>
          </a:xfrm>
          <a:prstGeom prst="line">
            <a:avLst/>
          </a:prstGeom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/>
          <p:cNvCxnSpPr/>
          <p:nvPr/>
        </p:nvCxnSpPr>
        <p:spPr>
          <a:xfrm>
            <a:off x="7218858" y="3070295"/>
            <a:ext cx="0" cy="39708"/>
          </a:xfrm>
          <a:prstGeom prst="line">
            <a:avLst/>
          </a:prstGeom>
          <a:ln w="15875">
            <a:solidFill>
              <a:schemeClr val="accent1">
                <a:shade val="50000"/>
                <a:alpha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orme libre 200"/>
          <p:cNvSpPr/>
          <p:nvPr/>
        </p:nvSpPr>
        <p:spPr>
          <a:xfrm>
            <a:off x="6718066" y="1381778"/>
            <a:ext cx="2410157" cy="1358661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Forme libre 203"/>
          <p:cNvSpPr/>
          <p:nvPr/>
        </p:nvSpPr>
        <p:spPr>
          <a:xfrm flipV="1">
            <a:off x="6718066" y="2745292"/>
            <a:ext cx="2410157" cy="1278120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" name="Connecteur droit 204"/>
          <p:cNvCxnSpPr>
            <a:endCxn id="204" idx="1"/>
          </p:cNvCxnSpPr>
          <p:nvPr/>
        </p:nvCxnSpPr>
        <p:spPr>
          <a:xfrm>
            <a:off x="6718066" y="1381778"/>
            <a:ext cx="0" cy="264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ZoneTexte 205"/>
          <p:cNvSpPr txBox="1"/>
          <p:nvPr/>
        </p:nvSpPr>
        <p:spPr>
          <a:xfrm>
            <a:off x="6772192" y="211276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V</a:t>
            </a:r>
            <a:r>
              <a:rPr lang="fr-FR" sz="1200" b="1" baseline="-25000" dirty="0" smtClean="0"/>
              <a:t>IO</a:t>
            </a:r>
            <a:endParaRPr lang="fr-FR" sz="1200" b="1" baseline="-25000" dirty="0"/>
          </a:p>
        </p:txBody>
      </p:sp>
      <p:sp>
        <p:nvSpPr>
          <p:cNvPr id="211" name="ZoneTexte 210"/>
          <p:cNvSpPr txBox="1"/>
          <p:nvPr/>
        </p:nvSpPr>
        <p:spPr>
          <a:xfrm>
            <a:off x="7181922" y="2696912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sz="12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bias</a:t>
            </a:r>
            <a:r>
              <a:rPr lang="fr-FR" sz="1200" b="1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</a:p>
        </p:txBody>
      </p:sp>
      <p:sp>
        <p:nvSpPr>
          <p:cNvPr id="212" name="ZoneTexte 211"/>
          <p:cNvSpPr txBox="1"/>
          <p:nvPr/>
        </p:nvSpPr>
        <p:spPr>
          <a:xfrm>
            <a:off x="7238881" y="3183443"/>
            <a:ext cx="4315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sz="12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bias</a:t>
            </a:r>
            <a:r>
              <a:rPr lang="fr-FR" sz="1200" b="1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216" name="ZoneTexte 215"/>
          <p:cNvSpPr txBox="1"/>
          <p:nvPr/>
        </p:nvSpPr>
        <p:spPr>
          <a:xfrm>
            <a:off x="6196525" y="276488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</a:t>
            </a:r>
            <a:endParaRPr lang="fr-FR" b="1" dirty="0"/>
          </a:p>
        </p:txBody>
      </p:sp>
      <p:sp>
        <p:nvSpPr>
          <p:cNvPr id="217" name="ZoneTexte 216"/>
          <p:cNvSpPr txBox="1"/>
          <p:nvPr/>
        </p:nvSpPr>
        <p:spPr>
          <a:xfrm>
            <a:off x="6196525" y="220156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+</a:t>
            </a:r>
          </a:p>
        </p:txBody>
      </p:sp>
      <p:sp>
        <p:nvSpPr>
          <p:cNvPr id="218" name="ZoneTexte 217"/>
          <p:cNvSpPr txBox="1"/>
          <p:nvPr/>
        </p:nvSpPr>
        <p:spPr>
          <a:xfrm>
            <a:off x="9183955" y="2442517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</a:t>
            </a:r>
            <a:endParaRPr lang="fr-FR" sz="1200" b="1" dirty="0"/>
          </a:p>
        </p:txBody>
      </p:sp>
      <p:sp>
        <p:nvSpPr>
          <p:cNvPr id="219" name="Triangle isocèle 218"/>
          <p:cNvSpPr/>
          <p:nvPr/>
        </p:nvSpPr>
        <p:spPr>
          <a:xfrm rot="5400000">
            <a:off x="7628227" y="2330280"/>
            <a:ext cx="875022" cy="831307"/>
          </a:xfrm>
          <a:prstGeom prst="triangle">
            <a:avLst>
              <a:gd name="adj" fmla="val 48952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AOP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idéal</a:t>
            </a:r>
            <a:endParaRPr lang="fr-FR" sz="1100" b="1" dirty="0">
              <a:solidFill>
                <a:srgbClr val="FF0000"/>
              </a:solidFill>
            </a:endParaRPr>
          </a:p>
        </p:txBody>
      </p:sp>
      <p:cxnSp>
        <p:nvCxnSpPr>
          <p:cNvPr id="220" name="Connecteur droit 219"/>
          <p:cNvCxnSpPr>
            <a:stCxn id="198" idx="6"/>
            <a:endCxn id="219" idx="0"/>
          </p:cNvCxnSpPr>
          <p:nvPr/>
        </p:nvCxnSpPr>
        <p:spPr>
          <a:xfrm flipH="1" flipV="1">
            <a:off x="8481392" y="2736764"/>
            <a:ext cx="751712" cy="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" y="4290455"/>
            <a:ext cx="3396726" cy="15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65" y="4346896"/>
            <a:ext cx="2815155" cy="174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23" y="4234755"/>
            <a:ext cx="2445536" cy="17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65" y="5863402"/>
            <a:ext cx="2435918" cy="4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" name="ZoneTexte 34815"/>
          <p:cNvSpPr txBox="1"/>
          <p:nvPr/>
        </p:nvSpPr>
        <p:spPr>
          <a:xfrm>
            <a:off x="549922" y="40981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B050"/>
                </a:solidFill>
              </a:rPr>
              <a:t>Circuit non-inverseur</a:t>
            </a:r>
            <a:endParaRPr lang="fr-FR" sz="1600" i="1" dirty="0">
              <a:solidFill>
                <a:srgbClr val="00B050"/>
              </a:solidFill>
            </a:endParaRPr>
          </a:p>
        </p:txBody>
      </p:sp>
      <p:sp>
        <p:nvSpPr>
          <p:cNvPr id="229" name="ZoneTexte 228"/>
          <p:cNvSpPr txBox="1"/>
          <p:nvPr/>
        </p:nvSpPr>
        <p:spPr>
          <a:xfrm>
            <a:off x="2854178" y="40981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B050"/>
                </a:solidFill>
              </a:rPr>
              <a:t>Circuit intégrateur</a:t>
            </a:r>
            <a:endParaRPr lang="fr-FR" sz="1600" i="1" dirty="0">
              <a:solidFill>
                <a:srgbClr val="00B050"/>
              </a:solidFill>
            </a:endParaRPr>
          </a:p>
        </p:txBody>
      </p:sp>
      <p:sp>
        <p:nvSpPr>
          <p:cNvPr id="34817" name="ZoneTexte 34816"/>
          <p:cNvSpPr txBox="1"/>
          <p:nvPr/>
        </p:nvSpPr>
        <p:spPr>
          <a:xfrm>
            <a:off x="113300" y="5863402"/>
            <a:ext cx="322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Le décalage en sortie est d’autant plus marqué que le gain en boucle fermé est grand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3399275" y="6281212"/>
            <a:ext cx="322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Dérive en sortie </a:t>
            </a:r>
            <a:r>
              <a:rPr lang="fr-FR" sz="1200" dirty="0" err="1" smtClean="0">
                <a:solidFill>
                  <a:srgbClr val="FF0000"/>
                </a:solidFill>
              </a:rPr>
              <a:t>dûe</a:t>
            </a:r>
            <a:r>
              <a:rPr lang="fr-FR" sz="1200" dirty="0" smtClean="0">
                <a:solidFill>
                  <a:srgbClr val="FF0000"/>
                </a:solidFill>
              </a:rPr>
              <a:t> à la charge de C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4822" name="Flèche droite 34821"/>
          <p:cNvSpPr/>
          <p:nvPr/>
        </p:nvSpPr>
        <p:spPr>
          <a:xfrm>
            <a:off x="6033815" y="4833993"/>
            <a:ext cx="74010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ZoneTexte 232"/>
          <p:cNvSpPr txBox="1"/>
          <p:nvPr/>
        </p:nvSpPr>
        <p:spPr>
          <a:xfrm>
            <a:off x="5608887" y="4342344"/>
            <a:ext cx="168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Solution proposée par certains AOP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4823" name="Ellipse 34822"/>
          <p:cNvSpPr/>
          <p:nvPr/>
        </p:nvSpPr>
        <p:spPr>
          <a:xfrm>
            <a:off x="6825208" y="5302044"/>
            <a:ext cx="2358747" cy="899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49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statiques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>
                <a:solidFill>
                  <a:prstClr val="white"/>
                </a:solidFill>
              </a:rPr>
              <a:t>Aop</a:t>
            </a:r>
            <a:r>
              <a:rPr lang="fr-FR" dirty="0">
                <a:solidFill>
                  <a:prstClr val="white"/>
                </a:solidFill>
              </a:rPr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6441067" cy="5029200"/>
          </a:xfrm>
        </p:spPr>
        <p:txBody>
          <a:bodyPr/>
          <a:lstStyle/>
          <a:p>
            <a:r>
              <a:rPr lang="fr-FR" dirty="0" smtClean="0"/>
              <a:t>Courant de polarisation</a:t>
            </a:r>
          </a:p>
          <a:p>
            <a:pPr lvl="1"/>
            <a:r>
              <a:rPr lang="fr-FR" dirty="0" smtClean="0"/>
              <a:t>Sont la conséquence des dissymétries internes et des imperfections des transistors constituant l’</a:t>
            </a:r>
            <a:r>
              <a:rPr lang="fr-FR" dirty="0" err="1" smtClean="0"/>
              <a:t>Aop</a:t>
            </a:r>
            <a:endParaRPr lang="fr-FR" dirty="0" smtClean="0"/>
          </a:p>
          <a:p>
            <a:pPr lvl="1"/>
            <a:r>
              <a:rPr lang="fr-FR" dirty="0" smtClean="0"/>
              <a:t>Les constructeurs donnent</a:t>
            </a:r>
          </a:p>
          <a:p>
            <a:pPr lvl="2"/>
            <a:r>
              <a:rPr lang="fr-FR" dirty="0"/>
              <a:t>I</a:t>
            </a:r>
            <a:r>
              <a:rPr lang="fr-FR" baseline="-25000" dirty="0"/>
              <a:t>IB</a:t>
            </a:r>
            <a:r>
              <a:rPr lang="fr-FR" dirty="0"/>
              <a:t> = ½ (</a:t>
            </a:r>
            <a:r>
              <a:rPr lang="fr-FR" dirty="0" err="1" smtClean="0"/>
              <a:t>I</a:t>
            </a:r>
            <a:r>
              <a:rPr lang="fr-FR" baseline="-25000" dirty="0" err="1" smtClean="0"/>
              <a:t>b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I</a:t>
            </a:r>
            <a:r>
              <a:rPr lang="fr-FR" baseline="-25000" dirty="0" err="1" smtClean="0"/>
              <a:t>b</a:t>
            </a:r>
            <a:r>
              <a:rPr lang="fr-FR" baseline="30000" dirty="0" smtClean="0"/>
              <a:t>-</a:t>
            </a:r>
            <a:r>
              <a:rPr lang="fr-FR" dirty="0" smtClean="0"/>
              <a:t>)  	la moyenne de ces courant</a:t>
            </a:r>
          </a:p>
          <a:p>
            <a:pPr lvl="2"/>
            <a:r>
              <a:rPr lang="fr-FR" dirty="0"/>
              <a:t>I</a:t>
            </a:r>
            <a:r>
              <a:rPr lang="fr-FR" baseline="-25000" dirty="0"/>
              <a:t>IO</a:t>
            </a:r>
            <a:r>
              <a:rPr lang="fr-FR" dirty="0"/>
              <a:t> </a:t>
            </a:r>
            <a:r>
              <a:rPr lang="fr-FR" dirty="0" smtClean="0"/>
              <a:t>=</a:t>
            </a:r>
            <a:r>
              <a:rPr lang="fr-FR" dirty="0"/>
              <a:t> </a:t>
            </a:r>
            <a:r>
              <a:rPr lang="fr-FR" dirty="0" smtClean="0"/>
              <a:t>I</a:t>
            </a:r>
            <a:r>
              <a:rPr lang="fr-FR" baseline="-25000" dirty="0" smtClean="0"/>
              <a:t>OS</a:t>
            </a:r>
            <a:r>
              <a:rPr lang="fr-FR" dirty="0" smtClean="0"/>
              <a:t>= </a:t>
            </a:r>
            <a:r>
              <a:rPr lang="fr-FR" dirty="0"/>
              <a:t>(</a:t>
            </a:r>
            <a:r>
              <a:rPr lang="fr-FR" dirty="0" err="1" smtClean="0"/>
              <a:t>I</a:t>
            </a:r>
            <a:r>
              <a:rPr lang="fr-FR" baseline="-25000" dirty="0" err="1"/>
              <a:t>b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/>
              <a:t>- </a:t>
            </a:r>
            <a:r>
              <a:rPr lang="fr-FR" dirty="0" err="1" smtClean="0"/>
              <a:t>I</a:t>
            </a:r>
            <a:r>
              <a:rPr lang="fr-FR" baseline="-25000" dirty="0" err="1"/>
              <a:t>b</a:t>
            </a:r>
            <a:r>
              <a:rPr lang="fr-FR" baseline="30000" dirty="0" smtClean="0"/>
              <a:t>-</a:t>
            </a:r>
            <a:r>
              <a:rPr lang="fr-FR" dirty="0" smtClean="0"/>
              <a:t>) 	la différence de ces courants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Solution pour minimiser cette influence</a:t>
            </a:r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45" name="Groupe 44"/>
          <p:cNvGrpSpPr/>
          <p:nvPr/>
        </p:nvGrpSpPr>
        <p:grpSpPr>
          <a:xfrm>
            <a:off x="6156950" y="1260199"/>
            <a:ext cx="3131446" cy="2641634"/>
            <a:chOff x="6196525" y="1381778"/>
            <a:chExt cx="3131446" cy="2641634"/>
          </a:xfrm>
        </p:grpSpPr>
        <p:sp>
          <p:nvSpPr>
            <p:cNvPr id="7" name="ZoneTexte 6"/>
            <p:cNvSpPr txBox="1"/>
            <p:nvPr/>
          </p:nvSpPr>
          <p:spPr>
            <a:xfrm>
              <a:off x="6825208" y="18088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 flipV="1">
              <a:off x="6621611" y="2996771"/>
              <a:ext cx="1002823" cy="29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42"/>
            <p:cNvGrpSpPr>
              <a:grpSpLocks/>
            </p:cNvGrpSpPr>
            <p:nvPr/>
          </p:nvGrpSpPr>
          <p:grpSpPr bwMode="auto">
            <a:xfrm>
              <a:off x="7103224" y="2633573"/>
              <a:ext cx="225302" cy="160706"/>
              <a:chOff x="7566" y="2585"/>
              <a:chExt cx="429" cy="306"/>
            </a:xfrm>
          </p:grpSpPr>
          <p:sp>
            <p:nvSpPr>
              <p:cNvPr id="10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342"/>
            <p:cNvGrpSpPr>
              <a:grpSpLocks/>
            </p:cNvGrpSpPr>
            <p:nvPr/>
          </p:nvGrpSpPr>
          <p:grpSpPr bwMode="auto">
            <a:xfrm>
              <a:off x="7106207" y="3149090"/>
              <a:ext cx="225302" cy="160706"/>
              <a:chOff x="7566" y="2585"/>
              <a:chExt cx="429" cy="306"/>
            </a:xfrm>
          </p:grpSpPr>
          <p:sp>
            <p:nvSpPr>
              <p:cNvPr id="13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e 14"/>
            <p:cNvGrpSpPr>
              <a:grpSpLocks noChangeAspect="1"/>
            </p:cNvGrpSpPr>
            <p:nvPr/>
          </p:nvGrpSpPr>
          <p:grpSpPr>
            <a:xfrm rot="16200000">
              <a:off x="6806286" y="2380526"/>
              <a:ext cx="222737" cy="205540"/>
              <a:chOff x="3059832" y="4182932"/>
              <a:chExt cx="255587" cy="224300"/>
            </a:xfrm>
          </p:grpSpPr>
          <p:sp>
            <p:nvSpPr>
              <p:cNvPr id="16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chemeClr val="tx2">
                    <a:lumMod val="75000"/>
                    <a:alpha val="49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chemeClr val="tx2">
                    <a:lumMod val="75000"/>
                    <a:alpha val="49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8" name="Connecteur droit 17"/>
            <p:cNvCxnSpPr>
              <a:endCxn id="27" idx="2"/>
            </p:cNvCxnSpPr>
            <p:nvPr/>
          </p:nvCxnSpPr>
          <p:spPr>
            <a:xfrm flipH="1">
              <a:off x="6640816" y="2485763"/>
              <a:ext cx="9854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e 18"/>
            <p:cNvGrpSpPr/>
            <p:nvPr/>
          </p:nvGrpSpPr>
          <p:grpSpPr>
            <a:xfrm>
              <a:off x="7144410" y="2832763"/>
              <a:ext cx="141130" cy="99176"/>
              <a:chOff x="2604390" y="5339556"/>
              <a:chExt cx="204788" cy="219076"/>
            </a:xfrm>
          </p:grpSpPr>
          <p:sp>
            <p:nvSpPr>
              <p:cNvPr id="20" name="Line 291"/>
              <p:cNvSpPr>
                <a:spLocks noChangeShapeType="1"/>
              </p:cNvSpPr>
              <p:nvPr/>
            </p:nvSpPr>
            <p:spPr bwMode="auto">
              <a:xfrm>
                <a:off x="2706784" y="5339556"/>
                <a:ext cx="0" cy="216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309"/>
              <p:cNvSpPr>
                <a:spLocks noChangeShapeType="1"/>
              </p:cNvSpPr>
              <p:nvPr/>
            </p:nvSpPr>
            <p:spPr bwMode="auto">
              <a:xfrm>
                <a:off x="2604390" y="5558632"/>
                <a:ext cx="2047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7145518" y="3342572"/>
              <a:ext cx="141130" cy="99176"/>
              <a:chOff x="2604390" y="5339556"/>
              <a:chExt cx="204788" cy="219076"/>
            </a:xfrm>
          </p:grpSpPr>
          <p:sp>
            <p:nvSpPr>
              <p:cNvPr id="23" name="Line 291"/>
              <p:cNvSpPr>
                <a:spLocks noChangeShapeType="1"/>
              </p:cNvSpPr>
              <p:nvPr/>
            </p:nvSpPr>
            <p:spPr bwMode="auto">
              <a:xfrm>
                <a:off x="2706784" y="5339556"/>
                <a:ext cx="0" cy="216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09"/>
              <p:cNvSpPr>
                <a:spLocks noChangeShapeType="1"/>
              </p:cNvSpPr>
              <p:nvPr/>
            </p:nvSpPr>
            <p:spPr bwMode="auto">
              <a:xfrm>
                <a:off x="2604390" y="5558632"/>
                <a:ext cx="2047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25" name="Connecteur droit 24"/>
            <p:cNvCxnSpPr/>
            <p:nvPr/>
          </p:nvCxnSpPr>
          <p:spPr>
            <a:xfrm>
              <a:off x="7214975" y="2478567"/>
              <a:ext cx="0" cy="11136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6718066" y="2487338"/>
              <a:ext cx="360039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80"/>
            <p:cNvSpPr>
              <a:spLocks noChangeArrowheads="1"/>
            </p:cNvSpPr>
            <p:nvPr/>
          </p:nvSpPr>
          <p:spPr bwMode="auto">
            <a:xfrm flipH="1">
              <a:off x="6595097" y="2462903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Oval 80"/>
            <p:cNvSpPr>
              <a:spLocks noChangeArrowheads="1"/>
            </p:cNvSpPr>
            <p:nvPr/>
          </p:nvSpPr>
          <p:spPr bwMode="auto">
            <a:xfrm flipH="1">
              <a:off x="6593467" y="2973911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80"/>
            <p:cNvSpPr>
              <a:spLocks noChangeArrowheads="1"/>
            </p:cNvSpPr>
            <p:nvPr/>
          </p:nvSpPr>
          <p:spPr bwMode="auto">
            <a:xfrm flipH="1">
              <a:off x="9233104" y="2719516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7218858" y="2998249"/>
              <a:ext cx="787" cy="1185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7218858" y="3070295"/>
              <a:ext cx="0" cy="39708"/>
            </a:xfrm>
            <a:prstGeom prst="line">
              <a:avLst/>
            </a:prstGeom>
            <a:ln w="15875">
              <a:solidFill>
                <a:schemeClr val="tx1"/>
              </a:solidFill>
              <a:bevel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orme libre 31"/>
            <p:cNvSpPr/>
            <p:nvPr/>
          </p:nvSpPr>
          <p:spPr>
            <a:xfrm>
              <a:off x="6718066" y="1381778"/>
              <a:ext cx="2410157" cy="1358661"/>
            </a:xfrm>
            <a:custGeom>
              <a:avLst/>
              <a:gdLst>
                <a:gd name="connsiteX0" fmla="*/ 2219325 w 2219325"/>
                <a:gd name="connsiteY0" fmla="*/ 1033462 h 1033462"/>
                <a:gd name="connsiteX1" fmla="*/ 0 w 2219325"/>
                <a:gd name="connsiteY1" fmla="*/ 0 h 1033462"/>
                <a:gd name="connsiteX2" fmla="*/ 0 w 2219325"/>
                <a:gd name="connsiteY2" fmla="*/ 0 h 10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325" h="1033462">
                  <a:moveTo>
                    <a:pt x="2219325" y="10334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 flipV="1">
              <a:off x="6718066" y="2745292"/>
              <a:ext cx="2410157" cy="1278120"/>
            </a:xfrm>
            <a:custGeom>
              <a:avLst/>
              <a:gdLst>
                <a:gd name="connsiteX0" fmla="*/ 2219325 w 2219325"/>
                <a:gd name="connsiteY0" fmla="*/ 1033462 h 1033462"/>
                <a:gd name="connsiteX1" fmla="*/ 0 w 2219325"/>
                <a:gd name="connsiteY1" fmla="*/ 0 h 1033462"/>
                <a:gd name="connsiteX2" fmla="*/ 0 w 2219325"/>
                <a:gd name="connsiteY2" fmla="*/ 0 h 10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325" h="1033462">
                  <a:moveTo>
                    <a:pt x="2219325" y="10334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>
              <a:endCxn id="33" idx="1"/>
            </p:cNvCxnSpPr>
            <p:nvPr/>
          </p:nvCxnSpPr>
          <p:spPr>
            <a:xfrm>
              <a:off x="6718066" y="1381778"/>
              <a:ext cx="0" cy="2641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6772192" y="2112766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V</a:t>
              </a:r>
              <a:r>
                <a:rPr lang="fr-FR" sz="1200" b="1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IO</a:t>
              </a:r>
              <a:endParaRPr lang="fr-FR" sz="12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181922" y="2696912"/>
              <a:ext cx="450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 err="1" smtClean="0"/>
                <a:t>I</a:t>
              </a:r>
              <a:r>
                <a:rPr lang="fr-FR" sz="1200" b="1" baseline="-25000" dirty="0" err="1" smtClean="0"/>
                <a:t>bias</a:t>
              </a:r>
              <a:r>
                <a:rPr lang="fr-FR" sz="1200" b="1" baseline="-25000" dirty="0"/>
                <a:t>+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238881" y="3183443"/>
              <a:ext cx="4315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 err="1" smtClean="0"/>
                <a:t>I</a:t>
              </a:r>
              <a:r>
                <a:rPr lang="fr-FR" sz="1200" b="1" baseline="-25000" dirty="0" err="1" smtClean="0"/>
                <a:t>bias</a:t>
              </a:r>
              <a:r>
                <a:rPr lang="fr-FR" sz="1200" b="1" baseline="-25000" dirty="0"/>
                <a:t>-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196525" y="2764888"/>
              <a:ext cx="30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-</a:t>
              </a:r>
              <a:endParaRPr lang="fr-FR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196525" y="2201568"/>
              <a:ext cx="30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+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9183955" y="2442517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S</a:t>
              </a:r>
              <a:endParaRPr lang="fr-FR" sz="1200" b="1" dirty="0"/>
            </a:p>
          </p:txBody>
        </p:sp>
        <p:sp>
          <p:nvSpPr>
            <p:cNvPr id="41" name="Triangle isocèle 40"/>
            <p:cNvSpPr/>
            <p:nvPr/>
          </p:nvSpPr>
          <p:spPr>
            <a:xfrm rot="5400000">
              <a:off x="7628227" y="2330280"/>
              <a:ext cx="875022" cy="831307"/>
            </a:xfrm>
            <a:prstGeom prst="triangle">
              <a:avLst>
                <a:gd name="adj" fmla="val 48952"/>
              </a:avLst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AOP</a:t>
              </a:r>
            </a:p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idéal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Connecteur droit 41"/>
            <p:cNvCxnSpPr>
              <a:stCxn id="29" idx="6"/>
              <a:endCxn id="41" idx="0"/>
            </p:cNvCxnSpPr>
            <p:nvPr/>
          </p:nvCxnSpPr>
          <p:spPr>
            <a:xfrm flipH="1" flipV="1">
              <a:off x="8481392" y="2736764"/>
              <a:ext cx="751712" cy="5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16" descr="extrait 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9" y="3429000"/>
            <a:ext cx="3844325" cy="12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8643" y="3901833"/>
            <a:ext cx="4852854" cy="935071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6" y="5049180"/>
            <a:ext cx="2700300" cy="14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2896577" y="5249899"/>
            <a:ext cx="2416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Faire en sorte que les impédances vues des bornes + et – soient ‘identiques’</a:t>
            </a:r>
            <a:endParaRPr lang="fr-FR" sz="1600" dirty="0">
              <a:solidFill>
                <a:srgbClr val="00B05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35" y="4972210"/>
            <a:ext cx="1835309" cy="148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55" y="6033872"/>
            <a:ext cx="1264449" cy="40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Ellipse 46"/>
          <p:cNvSpPr/>
          <p:nvPr/>
        </p:nvSpPr>
        <p:spPr>
          <a:xfrm>
            <a:off x="5673080" y="5661248"/>
            <a:ext cx="720080" cy="793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50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5991" y="1418246"/>
            <a:ext cx="9372600" cy="5029200"/>
          </a:xfrm>
        </p:spPr>
        <p:txBody>
          <a:bodyPr/>
          <a:lstStyle/>
          <a:p>
            <a:r>
              <a:rPr lang="fr-FR" dirty="0" smtClean="0"/>
              <a:t>Variantes de câblages et de structures</a:t>
            </a:r>
          </a:p>
          <a:p>
            <a:pPr lvl="1"/>
            <a:r>
              <a:rPr lang="fr-FR" sz="1200" b="1" i="1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fr-FR" sz="1200" b="1" i="1" dirty="0">
                <a:solidFill>
                  <a:schemeClr val="accent3">
                    <a:lumMod val="50000"/>
                  </a:schemeClr>
                </a:solidFill>
              </a:rPr>
              <a:t>plupart des applications se limitent à 1 ou 2 entrées et 1 </a:t>
            </a:r>
            <a:r>
              <a:rPr lang="fr-FR" sz="1200" b="1" i="1" dirty="0" smtClean="0">
                <a:solidFill>
                  <a:schemeClr val="accent3">
                    <a:lumMod val="50000"/>
                  </a:schemeClr>
                </a:solidFill>
              </a:rPr>
              <a:t>sortie</a:t>
            </a:r>
            <a:endParaRPr lang="fr-FR" sz="12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52588" y="3137989"/>
            <a:ext cx="3262414" cy="1382418"/>
            <a:chOff x="5629773" y="4332656"/>
            <a:chExt cx="3770371" cy="1382418"/>
          </a:xfrm>
        </p:grpSpPr>
        <p:grpSp>
          <p:nvGrpSpPr>
            <p:cNvPr id="9" name="Groupe 8"/>
            <p:cNvGrpSpPr/>
            <p:nvPr/>
          </p:nvGrpSpPr>
          <p:grpSpPr>
            <a:xfrm>
              <a:off x="5786283" y="4332656"/>
              <a:ext cx="3613861" cy="1382418"/>
              <a:chOff x="5201774" y="1589800"/>
              <a:chExt cx="3613861" cy="1382418"/>
            </a:xfrm>
          </p:grpSpPr>
          <p:sp>
            <p:nvSpPr>
              <p:cNvPr id="11" name="Rectangle 65"/>
              <p:cNvSpPr>
                <a:spLocks noChangeArrowheads="1"/>
              </p:cNvSpPr>
              <p:nvPr/>
            </p:nvSpPr>
            <p:spPr bwMode="auto">
              <a:xfrm>
                <a:off x="6477321" y="2020848"/>
                <a:ext cx="1142542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66"/>
              <p:cNvSpPr txBox="1">
                <a:spLocks noChangeArrowheads="1"/>
              </p:cNvSpPr>
              <p:nvPr/>
            </p:nvSpPr>
            <p:spPr bwMode="auto">
              <a:xfrm>
                <a:off x="6906420" y="2197687"/>
                <a:ext cx="320532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3" name="Line 67"/>
              <p:cNvSpPr>
                <a:spLocks noChangeShapeType="1"/>
              </p:cNvSpPr>
              <p:nvPr/>
            </p:nvSpPr>
            <p:spPr bwMode="auto">
              <a:xfrm>
                <a:off x="6084411" y="2634261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68"/>
              <p:cNvSpPr>
                <a:spLocks noChangeShapeType="1"/>
              </p:cNvSpPr>
              <p:nvPr/>
            </p:nvSpPr>
            <p:spPr bwMode="auto">
              <a:xfrm>
                <a:off x="5492736" y="2630565"/>
                <a:ext cx="672084" cy="23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70"/>
              <p:cNvSpPr txBox="1">
                <a:spLocks noChangeArrowheads="1"/>
              </p:cNvSpPr>
              <p:nvPr/>
            </p:nvSpPr>
            <p:spPr bwMode="auto">
              <a:xfrm>
                <a:off x="6152083" y="2410461"/>
                <a:ext cx="175776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6" name="Line 72"/>
              <p:cNvSpPr>
                <a:spLocks noChangeShapeType="1"/>
              </p:cNvSpPr>
              <p:nvPr/>
            </p:nvSpPr>
            <p:spPr bwMode="auto">
              <a:xfrm>
                <a:off x="6151618" y="2634261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78"/>
              <p:cNvSpPr>
                <a:spLocks noChangeShapeType="1"/>
              </p:cNvSpPr>
              <p:nvPr/>
            </p:nvSpPr>
            <p:spPr bwMode="auto">
              <a:xfrm>
                <a:off x="7619863" y="2279902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 Box 80"/>
              <p:cNvSpPr txBox="1">
                <a:spLocks noChangeArrowheads="1"/>
              </p:cNvSpPr>
              <p:nvPr/>
            </p:nvSpPr>
            <p:spPr bwMode="auto">
              <a:xfrm>
                <a:off x="8120882" y="2296472"/>
                <a:ext cx="312995" cy="28530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9" name="Text Box 81"/>
              <p:cNvSpPr txBox="1">
                <a:spLocks noChangeArrowheads="1"/>
              </p:cNvSpPr>
              <p:nvPr/>
            </p:nvSpPr>
            <p:spPr bwMode="auto">
              <a:xfrm>
                <a:off x="7758995" y="2026373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20" name="Line 82"/>
              <p:cNvSpPr>
                <a:spLocks noChangeShapeType="1"/>
              </p:cNvSpPr>
              <p:nvPr/>
            </p:nvSpPr>
            <p:spPr bwMode="auto">
              <a:xfrm>
                <a:off x="8105877" y="2312869"/>
                <a:ext cx="0" cy="2910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83"/>
              <p:cNvSpPr>
                <a:spLocks noChangeShapeType="1"/>
              </p:cNvSpPr>
              <p:nvPr/>
            </p:nvSpPr>
            <p:spPr bwMode="auto">
              <a:xfrm flipH="1">
                <a:off x="7837859" y="2279902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88"/>
              <p:cNvSpPr>
                <a:spLocks noChangeShapeType="1"/>
              </p:cNvSpPr>
              <p:nvPr/>
            </p:nvSpPr>
            <p:spPr bwMode="auto">
              <a:xfrm>
                <a:off x="6596227" y="1656116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89"/>
              <p:cNvSpPr>
                <a:spLocks noChangeShapeType="1"/>
              </p:cNvSpPr>
              <p:nvPr/>
            </p:nvSpPr>
            <p:spPr bwMode="auto">
              <a:xfrm>
                <a:off x="6725474" y="1656116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Oval 90"/>
              <p:cNvSpPr>
                <a:spLocks noChangeArrowheads="1"/>
              </p:cNvSpPr>
              <p:nvPr/>
            </p:nvSpPr>
            <p:spPr bwMode="auto">
              <a:xfrm>
                <a:off x="6554869" y="1589800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91"/>
              <p:cNvSpPr>
                <a:spLocks noChangeArrowheads="1"/>
              </p:cNvSpPr>
              <p:nvPr/>
            </p:nvSpPr>
            <p:spPr bwMode="auto">
              <a:xfrm>
                <a:off x="6684116" y="1595326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92"/>
              <p:cNvSpPr txBox="1">
                <a:spLocks noChangeArrowheads="1"/>
              </p:cNvSpPr>
              <p:nvPr/>
            </p:nvSpPr>
            <p:spPr bwMode="auto">
              <a:xfrm>
                <a:off x="6828872" y="1672694"/>
                <a:ext cx="1623341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alimentation en </a:t>
                </a:r>
                <a:r>
                  <a:rPr lang="en-US" sz="800" dirty="0" err="1">
                    <a:latin typeface="Calibri" pitchFamily="34" charset="0"/>
                  </a:rPr>
                  <a:t>énergie</a:t>
                </a:r>
                <a:endParaRPr lang="en-US" dirty="0"/>
              </a:p>
            </p:txBody>
          </p:sp>
          <p:sp>
            <p:nvSpPr>
              <p:cNvPr id="27" name="Text Box 93"/>
              <p:cNvSpPr txBox="1">
                <a:spLocks noChangeArrowheads="1"/>
              </p:cNvSpPr>
              <p:nvPr/>
            </p:nvSpPr>
            <p:spPr bwMode="auto">
              <a:xfrm>
                <a:off x="5330614" y="1825655"/>
                <a:ext cx="558346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 smtClean="0">
                    <a:latin typeface="Calibri" pitchFamily="34" charset="0"/>
                  </a:rPr>
                  <a:t>source</a:t>
                </a:r>
                <a:endParaRPr lang="en-US" dirty="0"/>
              </a:p>
            </p:txBody>
          </p:sp>
          <p:sp>
            <p:nvSpPr>
              <p:cNvPr id="28" name="Text Box 95"/>
              <p:cNvSpPr txBox="1">
                <a:spLocks noChangeArrowheads="1"/>
              </p:cNvSpPr>
              <p:nvPr/>
            </p:nvSpPr>
            <p:spPr bwMode="auto">
              <a:xfrm>
                <a:off x="6670128" y="2279520"/>
                <a:ext cx="863369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29" name="Text Box 97"/>
              <p:cNvSpPr txBox="1">
                <a:spLocks noChangeArrowheads="1"/>
              </p:cNvSpPr>
              <p:nvPr/>
            </p:nvSpPr>
            <p:spPr bwMode="auto">
              <a:xfrm>
                <a:off x="5531233" y="2264003"/>
                <a:ext cx="252201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30" name="Text Box 98"/>
              <p:cNvSpPr txBox="1">
                <a:spLocks noChangeArrowheads="1"/>
              </p:cNvSpPr>
              <p:nvPr/>
            </p:nvSpPr>
            <p:spPr bwMode="auto">
              <a:xfrm>
                <a:off x="6164821" y="1967643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31" name="Line 99"/>
              <p:cNvSpPr>
                <a:spLocks noChangeShapeType="1"/>
              </p:cNvSpPr>
              <p:nvPr/>
            </p:nvSpPr>
            <p:spPr bwMode="auto">
              <a:xfrm>
                <a:off x="5469195" y="2302686"/>
                <a:ext cx="0" cy="317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100"/>
              <p:cNvSpPr>
                <a:spLocks noChangeShapeType="1"/>
              </p:cNvSpPr>
              <p:nvPr/>
            </p:nvSpPr>
            <p:spPr bwMode="auto">
              <a:xfrm>
                <a:off x="6146447" y="2218018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01"/>
              <p:cNvSpPr>
                <a:spLocks/>
              </p:cNvSpPr>
              <p:nvPr/>
            </p:nvSpPr>
            <p:spPr bwMode="auto">
              <a:xfrm>
                <a:off x="5201774" y="2213347"/>
                <a:ext cx="1253695" cy="417218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76"/>
              <p:cNvSpPr>
                <a:spLocks noChangeArrowheads="1"/>
              </p:cNvSpPr>
              <p:nvPr/>
            </p:nvSpPr>
            <p:spPr bwMode="auto">
              <a:xfrm>
                <a:off x="6017201" y="2594656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104"/>
              <p:cNvSpPr>
                <a:spLocks noChangeArrowheads="1"/>
              </p:cNvSpPr>
              <p:nvPr/>
            </p:nvSpPr>
            <p:spPr bwMode="auto">
              <a:xfrm>
                <a:off x="6012032" y="2175582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81"/>
              <p:cNvSpPr txBox="1">
                <a:spLocks noChangeArrowheads="1"/>
              </p:cNvSpPr>
              <p:nvPr/>
            </p:nvSpPr>
            <p:spPr bwMode="auto">
              <a:xfrm>
                <a:off x="7731876" y="2384657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39" name="Line 83"/>
              <p:cNvSpPr>
                <a:spLocks noChangeShapeType="1"/>
              </p:cNvSpPr>
              <p:nvPr/>
            </p:nvSpPr>
            <p:spPr bwMode="auto">
              <a:xfrm flipH="1">
                <a:off x="7828503" y="2628735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52"/>
              <p:cNvSpPr>
                <a:spLocks/>
              </p:cNvSpPr>
              <p:nvPr/>
            </p:nvSpPr>
            <p:spPr bwMode="auto">
              <a:xfrm>
                <a:off x="8168397" y="2282400"/>
                <a:ext cx="278563" cy="349199"/>
              </a:xfrm>
              <a:custGeom>
                <a:avLst/>
                <a:gdLst>
                  <a:gd name="T0" fmla="*/ 0 w 348"/>
                  <a:gd name="T1" fmla="*/ 0 h 540"/>
                  <a:gd name="T2" fmla="*/ 348 w 348"/>
                  <a:gd name="T3" fmla="*/ 0 h 540"/>
                  <a:gd name="T4" fmla="*/ 348 w 348"/>
                  <a:gd name="T5" fmla="*/ 616 h 540"/>
                  <a:gd name="T6" fmla="*/ 18 w 348"/>
                  <a:gd name="T7" fmla="*/ 616 h 5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8"/>
                  <a:gd name="T13" fmla="*/ 0 h 540"/>
                  <a:gd name="T14" fmla="*/ 348 w 348"/>
                  <a:gd name="T15" fmla="*/ 540 h 5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8" h="540">
                    <a:moveTo>
                      <a:pt x="0" y="0"/>
                    </a:moveTo>
                    <a:lnTo>
                      <a:pt x="348" y="0"/>
                    </a:lnTo>
                    <a:lnTo>
                      <a:pt x="348" y="540"/>
                    </a:lnTo>
                    <a:lnTo>
                      <a:pt x="18" y="5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53"/>
              <p:cNvSpPr>
                <a:spLocks noChangeArrowheads="1"/>
              </p:cNvSpPr>
              <p:nvPr/>
            </p:nvSpPr>
            <p:spPr bwMode="auto">
              <a:xfrm>
                <a:off x="8382976" y="2145868"/>
                <a:ext cx="267935" cy="60420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6" name="Connecteur droit 45"/>
              <p:cNvCxnSpPr/>
              <p:nvPr/>
            </p:nvCxnSpPr>
            <p:spPr>
              <a:xfrm>
                <a:off x="7977446" y="2282400"/>
                <a:ext cx="2125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7970127" y="2631600"/>
                <a:ext cx="2125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 Box 93"/>
              <p:cNvSpPr txBox="1">
                <a:spLocks noChangeArrowheads="1"/>
              </p:cNvSpPr>
              <p:nvPr/>
            </p:nvSpPr>
            <p:spPr bwMode="auto">
              <a:xfrm>
                <a:off x="8157816" y="2672024"/>
                <a:ext cx="276060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49" name="Text Box 93"/>
              <p:cNvSpPr txBox="1">
                <a:spLocks noChangeArrowheads="1"/>
              </p:cNvSpPr>
              <p:nvPr/>
            </p:nvSpPr>
            <p:spPr bwMode="auto">
              <a:xfrm>
                <a:off x="6161796" y="2693276"/>
                <a:ext cx="276060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0" name="Text Box 62"/>
              <p:cNvSpPr txBox="1">
                <a:spLocks noChangeArrowheads="1"/>
              </p:cNvSpPr>
              <p:nvPr/>
            </p:nvSpPr>
            <p:spPr bwMode="auto">
              <a:xfrm>
                <a:off x="8399735" y="2769719"/>
                <a:ext cx="415900" cy="2024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charge</a:t>
                </a:r>
                <a:endParaRPr lang="en-US" dirty="0"/>
              </a:p>
            </p:txBody>
          </p:sp>
        </p:grp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5629773" y="5051264"/>
              <a:ext cx="320532" cy="2448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951109" y="5011097"/>
            <a:ext cx="205119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dirty="0" smtClean="0"/>
              <a:t>quadripôle amplificateur</a:t>
            </a:r>
          </a:p>
          <a:p>
            <a:pPr marL="0" lvl="1"/>
            <a:r>
              <a:rPr lang="fr-FR" sz="1200" dirty="0" smtClean="0"/>
              <a:t>V</a:t>
            </a:r>
            <a:r>
              <a:rPr lang="fr-FR" sz="1200" baseline="-25000" dirty="0" smtClean="0"/>
              <a:t>e2</a:t>
            </a:r>
            <a:r>
              <a:rPr lang="fr-FR" sz="1200" dirty="0" smtClean="0"/>
              <a:t>=0 et V</a:t>
            </a:r>
            <a:r>
              <a:rPr lang="fr-FR" sz="1200" baseline="-25000" dirty="0" smtClean="0"/>
              <a:t>s2</a:t>
            </a:r>
            <a:r>
              <a:rPr lang="fr-FR" sz="1200" dirty="0" smtClean="0"/>
              <a:t>=0	</a:t>
            </a:r>
            <a:endParaRPr lang="fr-FR" sz="1400" baseline="-25000" dirty="0"/>
          </a:p>
          <a:p>
            <a:pPr marL="0" lvl="1"/>
            <a:r>
              <a:rPr lang="fr-FR" sz="1600" b="1" dirty="0" smtClean="0"/>
              <a:t>I</a:t>
            </a:r>
            <a:r>
              <a:rPr lang="fr-FR" sz="1600" b="1" baseline="-25000" dirty="0" smtClean="0"/>
              <a:t>e1</a:t>
            </a:r>
            <a:r>
              <a:rPr lang="fr-FR" sz="1600" b="1" dirty="0" smtClean="0"/>
              <a:t>=-I</a:t>
            </a:r>
            <a:r>
              <a:rPr lang="fr-FR" sz="1600" b="1" baseline="-25000" dirty="0" smtClean="0"/>
              <a:t>e2</a:t>
            </a:r>
            <a:r>
              <a:rPr lang="fr-FR" sz="1600" b="1" dirty="0" smtClean="0"/>
              <a:t>=</a:t>
            </a:r>
            <a:r>
              <a:rPr lang="fr-FR" sz="1600" b="1" dirty="0" err="1" smtClean="0"/>
              <a:t>I</a:t>
            </a:r>
            <a:r>
              <a:rPr lang="fr-FR" sz="1600" b="1" baseline="-25000" dirty="0" err="1" smtClean="0"/>
              <a:t>e</a:t>
            </a:r>
            <a:r>
              <a:rPr lang="fr-FR" sz="1600" b="1" dirty="0" smtClean="0"/>
              <a:t>  et I</a:t>
            </a:r>
            <a:r>
              <a:rPr lang="fr-FR" sz="1600" b="1" baseline="-25000" dirty="0" smtClean="0"/>
              <a:t>S1</a:t>
            </a:r>
            <a:r>
              <a:rPr lang="fr-FR" sz="1400" b="1" dirty="0" smtClean="0"/>
              <a:t>=-</a:t>
            </a:r>
            <a:r>
              <a:rPr lang="fr-FR" sz="1600" b="1" dirty="0" smtClean="0"/>
              <a:t>I</a:t>
            </a:r>
            <a:r>
              <a:rPr lang="fr-FR" sz="1600" b="1" baseline="-25000" dirty="0" smtClean="0"/>
              <a:t>s2</a:t>
            </a:r>
            <a:r>
              <a:rPr lang="fr-FR" sz="1600" b="1" dirty="0" smtClean="0"/>
              <a:t>=I</a:t>
            </a:r>
            <a:r>
              <a:rPr lang="fr-FR" sz="1600" b="1" baseline="-25000" dirty="0" smtClean="0"/>
              <a:t>s</a:t>
            </a:r>
          </a:p>
          <a:p>
            <a:pPr marL="0" lvl="1"/>
            <a:endParaRPr lang="fr-FR" sz="1050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9" y="5165760"/>
            <a:ext cx="460905" cy="475504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49607" y="2538482"/>
            <a:ext cx="368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Amplification  en tension ou en courant</a:t>
            </a: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Une entrée et une sortie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4" name="Connecteur droit 93"/>
          <p:cNvCxnSpPr/>
          <p:nvPr/>
        </p:nvCxnSpPr>
        <p:spPr>
          <a:xfrm>
            <a:off x="3548844" y="2384884"/>
            <a:ext cx="0" cy="360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717196" y="2246718"/>
            <a:ext cx="0" cy="360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05"/>
          <p:cNvGrpSpPr/>
          <p:nvPr/>
        </p:nvGrpSpPr>
        <p:grpSpPr>
          <a:xfrm>
            <a:off x="3679426" y="3147267"/>
            <a:ext cx="2917070" cy="1663401"/>
            <a:chOff x="3679426" y="3147267"/>
            <a:chExt cx="2917070" cy="1663401"/>
          </a:xfrm>
        </p:grpSpPr>
        <p:sp>
          <p:nvSpPr>
            <p:cNvPr id="73" name="Text Box 92"/>
            <p:cNvSpPr txBox="1">
              <a:spLocks noChangeArrowheads="1"/>
            </p:cNvSpPr>
            <p:nvPr/>
          </p:nvSpPr>
          <p:spPr bwMode="auto">
            <a:xfrm>
              <a:off x="5206572" y="3239313"/>
              <a:ext cx="1389924" cy="198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3679426" y="3147267"/>
              <a:ext cx="2845062" cy="1663401"/>
              <a:chOff x="3667768" y="3076347"/>
              <a:chExt cx="2845062" cy="1663401"/>
            </a:xfrm>
          </p:grpSpPr>
          <p:sp>
            <p:nvSpPr>
              <p:cNvPr id="60" name="Text Box 69"/>
              <p:cNvSpPr txBox="1">
                <a:spLocks noChangeArrowheads="1"/>
              </p:cNvSpPr>
              <p:nvPr/>
            </p:nvSpPr>
            <p:spPr bwMode="auto">
              <a:xfrm>
                <a:off x="4646027" y="4236618"/>
                <a:ext cx="284998" cy="2921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56" name="Rectangle 65"/>
              <p:cNvSpPr>
                <a:spLocks noChangeArrowheads="1"/>
              </p:cNvSpPr>
              <p:nvPr/>
            </p:nvSpPr>
            <p:spPr bwMode="auto">
              <a:xfrm>
                <a:off x="4893911" y="3507395"/>
                <a:ext cx="978258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66"/>
              <p:cNvSpPr txBox="1">
                <a:spLocks noChangeArrowheads="1"/>
              </p:cNvSpPr>
              <p:nvPr/>
            </p:nvSpPr>
            <p:spPr bwMode="auto">
              <a:xfrm>
                <a:off x="5261312" y="3684234"/>
                <a:ext cx="274444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58" name="Line 67"/>
              <p:cNvSpPr>
                <a:spLocks noChangeShapeType="1"/>
              </p:cNvSpPr>
              <p:nvPr/>
            </p:nvSpPr>
            <p:spPr bwMode="auto">
              <a:xfrm>
                <a:off x="4557497" y="4120808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68"/>
              <p:cNvSpPr>
                <a:spLocks noChangeShapeType="1"/>
              </p:cNvSpPr>
              <p:nvPr/>
            </p:nvSpPr>
            <p:spPr bwMode="auto">
              <a:xfrm flipV="1">
                <a:off x="4557497" y="4686327"/>
                <a:ext cx="17580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Text Box 70"/>
              <p:cNvSpPr txBox="1">
                <a:spLocks noChangeArrowheads="1"/>
              </p:cNvSpPr>
              <p:nvPr/>
            </p:nvSpPr>
            <p:spPr bwMode="auto">
              <a:xfrm>
                <a:off x="4615439" y="3897008"/>
                <a:ext cx="150501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62" name="Line 71"/>
              <p:cNvSpPr>
                <a:spLocks noChangeShapeType="1"/>
              </p:cNvSpPr>
              <p:nvPr/>
            </p:nvSpPr>
            <p:spPr bwMode="auto">
              <a:xfrm>
                <a:off x="4592908" y="4176992"/>
                <a:ext cx="0" cy="414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72"/>
              <p:cNvSpPr>
                <a:spLocks noChangeShapeType="1"/>
              </p:cNvSpPr>
              <p:nvPr/>
            </p:nvSpPr>
            <p:spPr bwMode="auto">
              <a:xfrm>
                <a:off x="4615041" y="4120808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78"/>
              <p:cNvSpPr>
                <a:spLocks noChangeShapeType="1"/>
              </p:cNvSpPr>
              <p:nvPr/>
            </p:nvSpPr>
            <p:spPr bwMode="auto">
              <a:xfrm>
                <a:off x="5872170" y="3766449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Text Box 80"/>
              <p:cNvSpPr txBox="1">
                <a:spLocks noChangeArrowheads="1"/>
              </p:cNvSpPr>
              <p:nvPr/>
            </p:nvSpPr>
            <p:spPr bwMode="auto">
              <a:xfrm>
                <a:off x="6301147" y="3783020"/>
                <a:ext cx="211683" cy="3377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66" name="Text Box 81"/>
              <p:cNvSpPr txBox="1">
                <a:spLocks noChangeArrowheads="1"/>
              </p:cNvSpPr>
              <p:nvPr/>
            </p:nvSpPr>
            <p:spPr bwMode="auto">
              <a:xfrm>
                <a:off x="5991296" y="351292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67" name="Line 82"/>
              <p:cNvSpPr>
                <a:spLocks noChangeShapeType="1"/>
              </p:cNvSpPr>
              <p:nvPr/>
            </p:nvSpPr>
            <p:spPr bwMode="auto">
              <a:xfrm>
                <a:off x="6253588" y="3803971"/>
                <a:ext cx="0" cy="8363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Line 83"/>
              <p:cNvSpPr>
                <a:spLocks noChangeShapeType="1"/>
              </p:cNvSpPr>
              <p:nvPr/>
            </p:nvSpPr>
            <p:spPr bwMode="auto">
              <a:xfrm flipH="1">
                <a:off x="6058821" y="3766449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Line 88"/>
              <p:cNvSpPr>
                <a:spLocks noChangeShapeType="1"/>
              </p:cNvSpPr>
              <p:nvPr/>
            </p:nvSpPr>
            <p:spPr bwMode="auto">
              <a:xfrm>
                <a:off x="4995721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Line 89"/>
              <p:cNvSpPr>
                <a:spLocks noChangeShapeType="1"/>
              </p:cNvSpPr>
              <p:nvPr/>
            </p:nvSpPr>
            <p:spPr bwMode="auto">
              <a:xfrm>
                <a:off x="5106383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Oval 90"/>
              <p:cNvSpPr>
                <a:spLocks noChangeArrowheads="1"/>
              </p:cNvSpPr>
              <p:nvPr/>
            </p:nvSpPr>
            <p:spPr bwMode="auto">
              <a:xfrm>
                <a:off x="4960309" y="3076347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91"/>
              <p:cNvSpPr>
                <a:spLocks noChangeArrowheads="1"/>
              </p:cNvSpPr>
              <p:nvPr/>
            </p:nvSpPr>
            <p:spPr bwMode="auto">
              <a:xfrm>
                <a:off x="5070972" y="308187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 Box 93"/>
              <p:cNvSpPr txBox="1">
                <a:spLocks noChangeArrowheads="1"/>
              </p:cNvSpPr>
              <p:nvPr/>
            </p:nvSpPr>
            <p:spPr bwMode="auto">
              <a:xfrm>
                <a:off x="3844829" y="4540803"/>
                <a:ext cx="478063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75" name="Text Box 95"/>
              <p:cNvSpPr txBox="1">
                <a:spLocks noChangeArrowheads="1"/>
              </p:cNvSpPr>
              <p:nvPr/>
            </p:nvSpPr>
            <p:spPr bwMode="auto">
              <a:xfrm>
                <a:off x="5058995" y="3766067"/>
                <a:ext cx="739227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76" name="Text Box 97"/>
              <p:cNvSpPr txBox="1">
                <a:spLocks noChangeArrowheads="1"/>
              </p:cNvSpPr>
              <p:nvPr/>
            </p:nvSpPr>
            <p:spPr bwMode="auto">
              <a:xfrm>
                <a:off x="4083859" y="3750550"/>
                <a:ext cx="215938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77" name="Text Box 98"/>
              <p:cNvSpPr txBox="1">
                <a:spLocks noChangeArrowheads="1"/>
              </p:cNvSpPr>
              <p:nvPr/>
            </p:nvSpPr>
            <p:spPr bwMode="auto">
              <a:xfrm>
                <a:off x="4626346" y="345419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78" name="Line 99"/>
              <p:cNvSpPr>
                <a:spLocks noChangeShapeType="1"/>
              </p:cNvSpPr>
              <p:nvPr/>
            </p:nvSpPr>
            <p:spPr bwMode="auto">
              <a:xfrm>
                <a:off x="4030742" y="3789233"/>
                <a:ext cx="0" cy="799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100"/>
              <p:cNvSpPr>
                <a:spLocks noChangeShapeType="1"/>
              </p:cNvSpPr>
              <p:nvPr/>
            </p:nvSpPr>
            <p:spPr bwMode="auto">
              <a:xfrm>
                <a:off x="4610614" y="3695287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Oval 103"/>
              <p:cNvSpPr>
                <a:spLocks noChangeArrowheads="1"/>
              </p:cNvSpPr>
              <p:nvPr/>
            </p:nvSpPr>
            <p:spPr bwMode="auto">
              <a:xfrm>
                <a:off x="4224771" y="4664222"/>
                <a:ext cx="35412" cy="4421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3"/>
              <p:cNvSpPr>
                <a:spLocks/>
              </p:cNvSpPr>
              <p:nvPr/>
            </p:nvSpPr>
            <p:spPr bwMode="auto">
              <a:xfrm>
                <a:off x="4235837" y="4115282"/>
                <a:ext cx="326086" cy="571046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01"/>
              <p:cNvSpPr>
                <a:spLocks/>
              </p:cNvSpPr>
              <p:nvPr/>
            </p:nvSpPr>
            <p:spPr bwMode="auto">
              <a:xfrm>
                <a:off x="3804989" y="3695287"/>
                <a:ext cx="1073429" cy="994724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Oval 74"/>
              <p:cNvSpPr>
                <a:spLocks noChangeArrowheads="1"/>
              </p:cNvSpPr>
              <p:nvPr/>
            </p:nvSpPr>
            <p:spPr bwMode="auto">
              <a:xfrm>
                <a:off x="4098615" y="4207387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76"/>
              <p:cNvSpPr>
                <a:spLocks noChangeArrowheads="1"/>
              </p:cNvSpPr>
              <p:nvPr/>
            </p:nvSpPr>
            <p:spPr bwMode="auto">
              <a:xfrm>
                <a:off x="4499952" y="408120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Oval 104"/>
              <p:cNvSpPr>
                <a:spLocks noChangeArrowheads="1"/>
              </p:cNvSpPr>
              <p:nvPr/>
            </p:nvSpPr>
            <p:spPr bwMode="auto">
              <a:xfrm>
                <a:off x="4495525" y="3662129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Oval 102"/>
              <p:cNvSpPr>
                <a:spLocks noChangeArrowheads="1"/>
              </p:cNvSpPr>
              <p:nvPr/>
            </p:nvSpPr>
            <p:spPr bwMode="auto">
              <a:xfrm>
                <a:off x="3667768" y="4032388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Text Box 93"/>
              <p:cNvSpPr txBox="1">
                <a:spLocks noChangeArrowheads="1"/>
              </p:cNvSpPr>
              <p:nvPr/>
            </p:nvSpPr>
            <p:spPr bwMode="auto">
              <a:xfrm>
                <a:off x="4931025" y="4539146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1" name="Text Box 93"/>
              <p:cNvSpPr txBox="1">
                <a:spLocks noChangeArrowheads="1"/>
              </p:cNvSpPr>
              <p:nvPr/>
            </p:nvSpPr>
            <p:spPr bwMode="auto">
              <a:xfrm>
                <a:off x="5821028" y="4528808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pic>
        <p:nvPicPr>
          <p:cNvPr id="10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91" y="5314945"/>
            <a:ext cx="1933336" cy="84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ZoneTexte 102"/>
          <p:cNvSpPr txBox="1"/>
          <p:nvPr/>
        </p:nvSpPr>
        <p:spPr>
          <a:xfrm>
            <a:off x="3930554" y="2533940"/>
            <a:ext cx="278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Amplification différentielle</a:t>
            </a: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2 entrées </a:t>
            </a:r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et une sortie</a:t>
            </a:r>
          </a:p>
          <a:p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3777404" y="4942038"/>
            <a:ext cx="1305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r>
              <a:rPr lang="fr-FR" sz="1400" baseline="-25000" dirty="0" smtClean="0"/>
              <a:t>12</a:t>
            </a:r>
            <a:r>
              <a:rPr lang="fr-FR" sz="1400" dirty="0" smtClean="0"/>
              <a:t>=-A</a:t>
            </a:r>
            <a:r>
              <a:rPr lang="fr-FR" sz="1400" baseline="-25000" dirty="0" smtClean="0"/>
              <a:t>11</a:t>
            </a:r>
            <a:r>
              <a:rPr lang="fr-FR" sz="1400" dirty="0" smtClean="0"/>
              <a:t>=A →</a:t>
            </a:r>
            <a:endParaRPr lang="fr-FR" sz="1600" dirty="0"/>
          </a:p>
        </p:txBody>
      </p:sp>
      <p:sp>
        <p:nvSpPr>
          <p:cNvPr id="108" name="Rectangle 107"/>
          <p:cNvSpPr/>
          <p:nvPr/>
        </p:nvSpPr>
        <p:spPr>
          <a:xfrm>
            <a:off x="4917269" y="4943973"/>
            <a:ext cx="1722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s1</a:t>
            </a:r>
            <a:r>
              <a:rPr lang="fr-FR" sz="1400" dirty="0" smtClean="0"/>
              <a:t>=A(V</a:t>
            </a:r>
            <a:r>
              <a:rPr lang="fr-FR" sz="1400" baseline="-25000" dirty="0" smtClean="0"/>
              <a:t>e1</a:t>
            </a:r>
            <a:r>
              <a:rPr lang="fr-FR" sz="1400" dirty="0" smtClean="0"/>
              <a:t>-V</a:t>
            </a:r>
            <a:r>
              <a:rPr lang="fr-FR" sz="1400" baseline="-25000" dirty="0" smtClean="0"/>
              <a:t>e2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5310659" y="5884724"/>
            <a:ext cx="75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Ici A=1</a:t>
            </a:r>
            <a:endParaRPr lang="fr-FR" sz="1100" i="1" dirty="0"/>
          </a:p>
        </p:txBody>
      </p:sp>
      <p:grpSp>
        <p:nvGrpSpPr>
          <p:cNvPr id="110" name="Groupe 109"/>
          <p:cNvGrpSpPr/>
          <p:nvPr/>
        </p:nvGrpSpPr>
        <p:grpSpPr>
          <a:xfrm>
            <a:off x="6770535" y="3168383"/>
            <a:ext cx="2917070" cy="1663401"/>
            <a:chOff x="3679426" y="3147267"/>
            <a:chExt cx="2917070" cy="1663401"/>
          </a:xfrm>
        </p:grpSpPr>
        <p:sp>
          <p:nvSpPr>
            <p:cNvPr id="111" name="Text Box 92"/>
            <p:cNvSpPr txBox="1">
              <a:spLocks noChangeArrowheads="1"/>
            </p:cNvSpPr>
            <p:nvPr/>
          </p:nvSpPr>
          <p:spPr bwMode="auto">
            <a:xfrm>
              <a:off x="5206572" y="3239313"/>
              <a:ext cx="1389924" cy="198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3679426" y="3147267"/>
              <a:ext cx="2845062" cy="1663401"/>
              <a:chOff x="3667768" y="3076347"/>
              <a:chExt cx="2845062" cy="1663401"/>
            </a:xfrm>
          </p:grpSpPr>
          <p:sp>
            <p:nvSpPr>
              <p:cNvPr id="113" name="Text Box 69"/>
              <p:cNvSpPr txBox="1">
                <a:spLocks noChangeArrowheads="1"/>
              </p:cNvSpPr>
              <p:nvPr/>
            </p:nvSpPr>
            <p:spPr bwMode="auto">
              <a:xfrm>
                <a:off x="4646027" y="4236618"/>
                <a:ext cx="284998" cy="2921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114" name="Rectangle 65"/>
              <p:cNvSpPr>
                <a:spLocks noChangeArrowheads="1"/>
              </p:cNvSpPr>
              <p:nvPr/>
            </p:nvSpPr>
            <p:spPr bwMode="auto">
              <a:xfrm>
                <a:off x="4893911" y="3507395"/>
                <a:ext cx="978258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 Box 66"/>
              <p:cNvSpPr txBox="1">
                <a:spLocks noChangeArrowheads="1"/>
              </p:cNvSpPr>
              <p:nvPr/>
            </p:nvSpPr>
            <p:spPr bwMode="auto">
              <a:xfrm>
                <a:off x="5261312" y="3684234"/>
                <a:ext cx="274444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16" name="Line 67"/>
              <p:cNvSpPr>
                <a:spLocks noChangeShapeType="1"/>
              </p:cNvSpPr>
              <p:nvPr/>
            </p:nvSpPr>
            <p:spPr bwMode="auto">
              <a:xfrm>
                <a:off x="4557497" y="4120808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68"/>
              <p:cNvSpPr>
                <a:spLocks noChangeShapeType="1"/>
              </p:cNvSpPr>
              <p:nvPr/>
            </p:nvSpPr>
            <p:spPr bwMode="auto">
              <a:xfrm flipV="1">
                <a:off x="4557497" y="4686327"/>
                <a:ext cx="17580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Text Box 70"/>
              <p:cNvSpPr txBox="1">
                <a:spLocks noChangeArrowheads="1"/>
              </p:cNvSpPr>
              <p:nvPr/>
            </p:nvSpPr>
            <p:spPr bwMode="auto">
              <a:xfrm>
                <a:off x="4615439" y="3897008"/>
                <a:ext cx="150501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4592908" y="4176992"/>
                <a:ext cx="0" cy="414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4615041" y="4120808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Line 78"/>
              <p:cNvSpPr>
                <a:spLocks noChangeShapeType="1"/>
              </p:cNvSpPr>
              <p:nvPr/>
            </p:nvSpPr>
            <p:spPr bwMode="auto">
              <a:xfrm>
                <a:off x="5872170" y="3766449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Text Box 80"/>
              <p:cNvSpPr txBox="1">
                <a:spLocks noChangeArrowheads="1"/>
              </p:cNvSpPr>
              <p:nvPr/>
            </p:nvSpPr>
            <p:spPr bwMode="auto">
              <a:xfrm>
                <a:off x="6301147" y="3783020"/>
                <a:ext cx="211683" cy="3377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3" name="Text Box 81"/>
              <p:cNvSpPr txBox="1">
                <a:spLocks noChangeArrowheads="1"/>
              </p:cNvSpPr>
              <p:nvPr/>
            </p:nvSpPr>
            <p:spPr bwMode="auto">
              <a:xfrm>
                <a:off x="5991296" y="351292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4" name="Line 82"/>
              <p:cNvSpPr>
                <a:spLocks noChangeShapeType="1"/>
              </p:cNvSpPr>
              <p:nvPr/>
            </p:nvSpPr>
            <p:spPr bwMode="auto">
              <a:xfrm>
                <a:off x="6253588" y="3803971"/>
                <a:ext cx="0" cy="8363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Line 83"/>
              <p:cNvSpPr>
                <a:spLocks noChangeShapeType="1"/>
              </p:cNvSpPr>
              <p:nvPr/>
            </p:nvSpPr>
            <p:spPr bwMode="auto">
              <a:xfrm flipH="1">
                <a:off x="6058821" y="3766449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Line 88"/>
              <p:cNvSpPr>
                <a:spLocks noChangeShapeType="1"/>
              </p:cNvSpPr>
              <p:nvPr/>
            </p:nvSpPr>
            <p:spPr bwMode="auto">
              <a:xfrm>
                <a:off x="4995721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Line 89"/>
              <p:cNvSpPr>
                <a:spLocks noChangeShapeType="1"/>
              </p:cNvSpPr>
              <p:nvPr/>
            </p:nvSpPr>
            <p:spPr bwMode="auto">
              <a:xfrm>
                <a:off x="5106383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Oval 90"/>
              <p:cNvSpPr>
                <a:spLocks noChangeArrowheads="1"/>
              </p:cNvSpPr>
              <p:nvPr/>
            </p:nvSpPr>
            <p:spPr bwMode="auto">
              <a:xfrm>
                <a:off x="4960309" y="3076347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Oval 91"/>
              <p:cNvSpPr>
                <a:spLocks noChangeArrowheads="1"/>
              </p:cNvSpPr>
              <p:nvPr/>
            </p:nvSpPr>
            <p:spPr bwMode="auto">
              <a:xfrm>
                <a:off x="5070972" y="308187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Text Box 93"/>
              <p:cNvSpPr txBox="1">
                <a:spLocks noChangeArrowheads="1"/>
              </p:cNvSpPr>
              <p:nvPr/>
            </p:nvSpPr>
            <p:spPr bwMode="auto">
              <a:xfrm>
                <a:off x="3844829" y="4540803"/>
                <a:ext cx="478063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131" name="Text Box 95"/>
              <p:cNvSpPr txBox="1">
                <a:spLocks noChangeArrowheads="1"/>
              </p:cNvSpPr>
              <p:nvPr/>
            </p:nvSpPr>
            <p:spPr bwMode="auto">
              <a:xfrm>
                <a:off x="5058995" y="3766067"/>
                <a:ext cx="739227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sommateur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132" name="Text Box 97"/>
              <p:cNvSpPr txBox="1">
                <a:spLocks noChangeArrowheads="1"/>
              </p:cNvSpPr>
              <p:nvPr/>
            </p:nvSpPr>
            <p:spPr bwMode="auto">
              <a:xfrm>
                <a:off x="4083859" y="3750550"/>
                <a:ext cx="215938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133" name="Text Box 98"/>
              <p:cNvSpPr txBox="1">
                <a:spLocks noChangeArrowheads="1"/>
              </p:cNvSpPr>
              <p:nvPr/>
            </p:nvSpPr>
            <p:spPr bwMode="auto">
              <a:xfrm>
                <a:off x="4626346" y="345419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134" name="Line 99"/>
              <p:cNvSpPr>
                <a:spLocks noChangeShapeType="1"/>
              </p:cNvSpPr>
              <p:nvPr/>
            </p:nvSpPr>
            <p:spPr bwMode="auto">
              <a:xfrm>
                <a:off x="4030742" y="3789233"/>
                <a:ext cx="0" cy="799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Line 100"/>
              <p:cNvSpPr>
                <a:spLocks noChangeShapeType="1"/>
              </p:cNvSpPr>
              <p:nvPr/>
            </p:nvSpPr>
            <p:spPr bwMode="auto">
              <a:xfrm>
                <a:off x="4610614" y="3695287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Oval 103"/>
              <p:cNvSpPr>
                <a:spLocks noChangeArrowheads="1"/>
              </p:cNvSpPr>
              <p:nvPr/>
            </p:nvSpPr>
            <p:spPr bwMode="auto">
              <a:xfrm>
                <a:off x="4224771" y="4664222"/>
                <a:ext cx="35412" cy="4421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73"/>
              <p:cNvSpPr>
                <a:spLocks/>
              </p:cNvSpPr>
              <p:nvPr/>
            </p:nvSpPr>
            <p:spPr bwMode="auto">
              <a:xfrm>
                <a:off x="4235837" y="4115282"/>
                <a:ext cx="326086" cy="571046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1"/>
              <p:cNvSpPr>
                <a:spLocks/>
              </p:cNvSpPr>
              <p:nvPr/>
            </p:nvSpPr>
            <p:spPr bwMode="auto">
              <a:xfrm>
                <a:off x="3804989" y="3695287"/>
                <a:ext cx="1073429" cy="994724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Oval 74"/>
              <p:cNvSpPr>
                <a:spLocks noChangeArrowheads="1"/>
              </p:cNvSpPr>
              <p:nvPr/>
            </p:nvSpPr>
            <p:spPr bwMode="auto">
              <a:xfrm>
                <a:off x="4098615" y="4207387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Oval 76"/>
              <p:cNvSpPr>
                <a:spLocks noChangeArrowheads="1"/>
              </p:cNvSpPr>
              <p:nvPr/>
            </p:nvSpPr>
            <p:spPr bwMode="auto">
              <a:xfrm>
                <a:off x="4499952" y="408120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Oval 104"/>
              <p:cNvSpPr>
                <a:spLocks noChangeArrowheads="1"/>
              </p:cNvSpPr>
              <p:nvPr/>
            </p:nvSpPr>
            <p:spPr bwMode="auto">
              <a:xfrm>
                <a:off x="4495525" y="3662129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Oval 102"/>
              <p:cNvSpPr>
                <a:spLocks noChangeArrowheads="1"/>
              </p:cNvSpPr>
              <p:nvPr/>
            </p:nvSpPr>
            <p:spPr bwMode="auto">
              <a:xfrm>
                <a:off x="3667768" y="4032388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Text Box 93"/>
              <p:cNvSpPr txBox="1">
                <a:spLocks noChangeArrowheads="1"/>
              </p:cNvSpPr>
              <p:nvPr/>
            </p:nvSpPr>
            <p:spPr bwMode="auto">
              <a:xfrm>
                <a:off x="4931025" y="4539146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48" name="Text Box 93"/>
              <p:cNvSpPr txBox="1">
                <a:spLocks noChangeArrowheads="1"/>
              </p:cNvSpPr>
              <p:nvPr/>
            </p:nvSpPr>
            <p:spPr bwMode="auto">
              <a:xfrm>
                <a:off x="5821028" y="4528808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149" name="ZoneTexte 148"/>
          <p:cNvSpPr txBox="1"/>
          <p:nvPr/>
        </p:nvSpPr>
        <p:spPr>
          <a:xfrm>
            <a:off x="6973636" y="2525275"/>
            <a:ext cx="278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Amplificateur </a:t>
            </a:r>
            <a:r>
              <a:rPr lang="fr-FR" sz="1600" i="1" dirty="0" err="1">
                <a:solidFill>
                  <a:srgbClr val="FF0000"/>
                </a:solidFill>
              </a:rPr>
              <a:t>sommateur</a:t>
            </a:r>
            <a:endParaRPr lang="fr-FR" sz="1600" i="1" dirty="0">
              <a:solidFill>
                <a:srgbClr val="FF0000"/>
              </a:solidFill>
            </a:endParaRP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2 entrées </a:t>
            </a:r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et une sortie</a:t>
            </a:r>
          </a:p>
          <a:p>
            <a:endParaRPr lang="fr-FR" sz="1600" i="1" dirty="0">
              <a:solidFill>
                <a:srgbClr val="FF0000"/>
              </a:solidFill>
            </a:endParaRPr>
          </a:p>
        </p:txBody>
      </p:sp>
      <p:pic>
        <p:nvPicPr>
          <p:cNvPr id="15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26" y="5307714"/>
            <a:ext cx="1689498" cy="9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ZoneTexte 150"/>
          <p:cNvSpPr txBox="1"/>
          <p:nvPr/>
        </p:nvSpPr>
        <p:spPr>
          <a:xfrm>
            <a:off x="6887142" y="4911261"/>
            <a:ext cx="1177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r>
              <a:rPr lang="fr-FR" sz="1400" baseline="-25000" dirty="0" smtClean="0"/>
              <a:t>11</a:t>
            </a:r>
            <a:r>
              <a:rPr lang="fr-FR" sz="1400" dirty="0" smtClean="0"/>
              <a:t>=A</a:t>
            </a:r>
            <a:r>
              <a:rPr lang="fr-FR" sz="1400" baseline="-25000" dirty="0" smtClean="0"/>
              <a:t>12</a:t>
            </a:r>
            <a:r>
              <a:rPr lang="fr-FR" sz="1600" dirty="0"/>
              <a:t>=A →</a:t>
            </a:r>
            <a:endParaRPr lang="fr-FR" sz="1600" baseline="-25000" dirty="0"/>
          </a:p>
        </p:txBody>
      </p:sp>
      <p:sp>
        <p:nvSpPr>
          <p:cNvPr id="152" name="Rectangle 151"/>
          <p:cNvSpPr/>
          <p:nvPr/>
        </p:nvSpPr>
        <p:spPr>
          <a:xfrm>
            <a:off x="8008910" y="4926649"/>
            <a:ext cx="1372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s1</a:t>
            </a:r>
            <a:r>
              <a:rPr lang="fr-FR" sz="1400" dirty="0" smtClean="0"/>
              <a:t>=A(V</a:t>
            </a:r>
            <a:r>
              <a:rPr lang="fr-FR" sz="1400" baseline="-25000" dirty="0" smtClean="0"/>
              <a:t>e1</a:t>
            </a:r>
            <a:r>
              <a:rPr lang="fr-FR" sz="1400" dirty="0" smtClean="0"/>
              <a:t>+V</a:t>
            </a:r>
            <a:r>
              <a:rPr lang="fr-FR" sz="1400" baseline="-25000" dirty="0" smtClean="0"/>
              <a:t>e2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53" name="ZoneTexte 152"/>
          <p:cNvSpPr txBox="1"/>
          <p:nvPr/>
        </p:nvSpPr>
        <p:spPr>
          <a:xfrm>
            <a:off x="8660077" y="5968099"/>
            <a:ext cx="75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Ici A=1</a:t>
            </a:r>
            <a:endParaRPr lang="fr-FR" sz="1100" i="1" dirty="0"/>
          </a:p>
        </p:txBody>
      </p:sp>
      <p:sp>
        <p:nvSpPr>
          <p:cNvPr id="154" name="Line 68"/>
          <p:cNvSpPr>
            <a:spLocks noChangeShapeType="1"/>
          </p:cNvSpPr>
          <p:nvPr/>
        </p:nvSpPr>
        <p:spPr bwMode="auto">
          <a:xfrm>
            <a:off x="2379222" y="4182757"/>
            <a:ext cx="581539" cy="237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" name="Oval 76"/>
          <p:cNvSpPr>
            <a:spLocks noChangeArrowheads="1"/>
          </p:cNvSpPr>
          <p:nvPr/>
        </p:nvSpPr>
        <p:spPr bwMode="auto">
          <a:xfrm>
            <a:off x="2689736" y="4144462"/>
            <a:ext cx="62627" cy="77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Oval 76"/>
          <p:cNvSpPr>
            <a:spLocks noChangeArrowheads="1"/>
          </p:cNvSpPr>
          <p:nvPr/>
        </p:nvSpPr>
        <p:spPr bwMode="auto">
          <a:xfrm>
            <a:off x="2680044" y="3785040"/>
            <a:ext cx="62627" cy="77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0" name="Connecteur droit 159"/>
          <p:cNvCxnSpPr>
            <a:stCxn id="56" idx="2"/>
          </p:cNvCxnSpPr>
          <p:nvPr/>
        </p:nvCxnSpPr>
        <p:spPr>
          <a:xfrm>
            <a:off x="5394698" y="4440410"/>
            <a:ext cx="0" cy="31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8485807" y="4452142"/>
            <a:ext cx="0" cy="31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40064" y="444651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quadripôle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66336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statiques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Imperfections en sortie</a:t>
            </a:r>
          </a:p>
          <a:p>
            <a:pPr lvl="1"/>
            <a:r>
              <a:rPr lang="fr-FR" dirty="0" smtClean="0"/>
              <a:t>Courant de sortie limité par l’étage de sortie de l’</a:t>
            </a:r>
            <a:r>
              <a:rPr lang="fr-FR" dirty="0" err="1" smtClean="0"/>
              <a:t>Aop</a:t>
            </a:r>
            <a:endParaRPr lang="fr-FR" dirty="0" smtClean="0"/>
          </a:p>
          <a:p>
            <a:pPr lvl="2"/>
            <a:r>
              <a:rPr lang="fr-FR" dirty="0" smtClean="0"/>
              <a:t>Protection en courant intégrée 20mA</a:t>
            </a:r>
          </a:p>
          <a:p>
            <a:pPr lvl="1"/>
            <a:r>
              <a:rPr lang="fr-FR" dirty="0" smtClean="0"/>
              <a:t>Tension de sortie chute en fonction du courant</a:t>
            </a:r>
          </a:p>
          <a:p>
            <a:pPr lvl="2"/>
            <a:r>
              <a:rPr lang="fr-FR" dirty="0" smtClean="0"/>
              <a:t>Générateur de </a:t>
            </a:r>
            <a:r>
              <a:rPr lang="fr-FR" dirty="0" err="1" smtClean="0"/>
              <a:t>thévenin</a:t>
            </a:r>
            <a:r>
              <a:rPr lang="fr-FR" dirty="0" smtClean="0"/>
              <a:t> équivalent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1"/>
            <a:r>
              <a:rPr lang="fr-FR" dirty="0" smtClean="0"/>
              <a:t>Excursion maximale en sortie</a:t>
            </a:r>
          </a:p>
          <a:p>
            <a:pPr lvl="2"/>
            <a:r>
              <a:rPr lang="fr-FR" dirty="0" smtClean="0"/>
              <a:t>Tension de déchet =&gt; </a:t>
            </a:r>
          </a:p>
          <a:p>
            <a:pPr lvl="2"/>
            <a:r>
              <a:rPr lang="fr-FR" dirty="0" smtClean="0"/>
              <a:t>Donnée constructeur: </a:t>
            </a:r>
            <a:r>
              <a:rPr lang="fr-FR" i="1" dirty="0"/>
              <a:t>output voltage </a:t>
            </a:r>
            <a:r>
              <a:rPr lang="fr-FR" i="1" dirty="0" smtClean="0"/>
              <a:t>swing</a:t>
            </a:r>
          </a:p>
          <a:p>
            <a:pPr lvl="2"/>
            <a:r>
              <a:rPr lang="fr-FR" i="1" dirty="0" err="1" smtClean="0"/>
              <a:t>Aop</a:t>
            </a:r>
            <a:r>
              <a:rPr lang="fr-FR" i="1" dirty="0" smtClean="0"/>
              <a:t> optimisé dit RAIL To RAIL</a:t>
            </a:r>
          </a:p>
          <a:p>
            <a:pPr lvl="3"/>
            <a:r>
              <a:rPr lang="fr-FR" i="1" dirty="0" smtClean="0"/>
              <a:t>Utilisé en mono-tension (plage d’excursion critique)</a:t>
            </a: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389" y="2536224"/>
            <a:ext cx="3744912" cy="191293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645188" y="2574166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Zs</a:t>
            </a:r>
            <a:r>
              <a:rPr lang="fr-FR" sz="1600" dirty="0" smtClean="0"/>
              <a:t>=</a:t>
            </a:r>
            <a:r>
              <a:rPr lang="fr-FR" sz="1600" dirty="0" err="1" smtClean="0"/>
              <a:t>Rs</a:t>
            </a:r>
            <a:r>
              <a:rPr lang="fr-FR" sz="1600" dirty="0" smtClean="0"/>
              <a:t>=75</a:t>
            </a:r>
            <a:r>
              <a:rPr lang="el-GR" sz="1600" dirty="0" smtClean="0"/>
              <a:t>Ω</a:t>
            </a:r>
            <a:r>
              <a:rPr lang="fr-FR" sz="1600" dirty="0" smtClean="0"/>
              <a:t> pour un u741</a:t>
            </a:r>
            <a:endParaRPr lang="fr-FR" sz="16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1099046" y="2960388"/>
            <a:ext cx="1611847" cy="1341610"/>
            <a:chOff x="2706396" y="2918840"/>
            <a:chExt cx="1611847" cy="1341610"/>
          </a:xfrm>
        </p:grpSpPr>
        <p:grpSp>
          <p:nvGrpSpPr>
            <p:cNvPr id="33" name="Groupe 32"/>
            <p:cNvGrpSpPr/>
            <p:nvPr/>
          </p:nvGrpSpPr>
          <p:grpSpPr>
            <a:xfrm>
              <a:off x="2864768" y="3249359"/>
              <a:ext cx="1453475" cy="837569"/>
              <a:chOff x="7874496" y="2402090"/>
              <a:chExt cx="1453475" cy="837569"/>
            </a:xfrm>
          </p:grpSpPr>
          <p:grpSp>
            <p:nvGrpSpPr>
              <p:cNvPr id="18" name="Groupe 17"/>
              <p:cNvGrpSpPr>
                <a:grpSpLocks noChangeAspect="1"/>
              </p:cNvGrpSpPr>
              <p:nvPr/>
            </p:nvGrpSpPr>
            <p:grpSpPr>
              <a:xfrm>
                <a:off x="7874496" y="2928680"/>
                <a:ext cx="222737" cy="205540"/>
                <a:chOff x="3059832" y="4182932"/>
                <a:chExt cx="255587" cy="224300"/>
              </a:xfrm>
            </p:grpSpPr>
            <p:sp>
              <p:nvSpPr>
                <p:cNvPr id="19" name="Oval 320"/>
                <p:cNvSpPr>
                  <a:spLocks noChangeArrowheads="1"/>
                </p:cNvSpPr>
                <p:nvPr/>
              </p:nvSpPr>
              <p:spPr bwMode="auto">
                <a:xfrm>
                  <a:off x="3059832" y="4184188"/>
                  <a:ext cx="255587" cy="223044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" name="Line 35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075477" y="4295081"/>
                  <a:ext cx="22429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7915302" y="3140483"/>
                <a:ext cx="141130" cy="99176"/>
                <a:chOff x="2604390" y="5339556"/>
                <a:chExt cx="204788" cy="219076"/>
              </a:xfrm>
            </p:grpSpPr>
            <p:sp>
              <p:nvSpPr>
                <p:cNvPr id="22" name="Line 291"/>
                <p:cNvSpPr>
                  <a:spLocks noChangeShapeType="1"/>
                </p:cNvSpPr>
                <p:nvPr/>
              </p:nvSpPr>
              <p:spPr bwMode="auto">
                <a:xfrm>
                  <a:off x="2706784" y="5339556"/>
                  <a:ext cx="0" cy="21669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Line 309"/>
                <p:cNvSpPr>
                  <a:spLocks noChangeShapeType="1"/>
                </p:cNvSpPr>
                <p:nvPr/>
              </p:nvSpPr>
              <p:spPr bwMode="auto">
                <a:xfrm>
                  <a:off x="2604390" y="5558632"/>
                  <a:ext cx="20478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24" name="Connecteur droit 23"/>
              <p:cNvCxnSpPr>
                <a:stCxn id="27" idx="6"/>
              </p:cNvCxnSpPr>
              <p:nvPr/>
            </p:nvCxnSpPr>
            <p:spPr>
              <a:xfrm flipH="1">
                <a:off x="7985864" y="2742376"/>
                <a:ext cx="12472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7985863" y="2739863"/>
                <a:ext cx="1" cy="185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368"/>
              <p:cNvSpPr>
                <a:spLocks noChangeArrowheads="1"/>
              </p:cNvSpPr>
              <p:nvPr/>
            </p:nvSpPr>
            <p:spPr bwMode="auto">
              <a:xfrm rot="5400000">
                <a:off x="8322001" y="2564524"/>
                <a:ext cx="116457" cy="34558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Oval 80"/>
              <p:cNvSpPr>
                <a:spLocks noChangeArrowheads="1"/>
              </p:cNvSpPr>
              <p:nvPr/>
            </p:nvSpPr>
            <p:spPr bwMode="auto">
              <a:xfrm flipH="1">
                <a:off x="9233104" y="2719516"/>
                <a:ext cx="45719" cy="4571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8056432" y="2847211"/>
                <a:ext cx="4780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 smtClean="0"/>
                  <a:t>A</a:t>
                </a:r>
                <a:r>
                  <a:rPr lang="fr-FR" sz="1200" b="1" baseline="-25000" dirty="0" err="1" smtClean="0"/>
                  <a:t>D</a:t>
                </a:r>
                <a:r>
                  <a:rPr lang="fr-FR" sz="1200" b="1" dirty="0" err="1" smtClean="0"/>
                  <a:t>v</a:t>
                </a:r>
                <a:r>
                  <a:rPr lang="fr-FR" sz="1200" b="1" baseline="-25000" dirty="0" err="1" smtClean="0"/>
                  <a:t>D</a:t>
                </a:r>
                <a:endParaRPr lang="fr-FR" sz="1200" b="1" baseline="-25000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8097233" y="2402090"/>
                <a:ext cx="3064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Z</a:t>
                </a:r>
                <a:r>
                  <a:rPr lang="fr-FR" sz="1200" b="1" baseline="-25000" dirty="0"/>
                  <a:t>S</a:t>
                </a:r>
              </a:p>
            </p:txBody>
          </p:sp>
          <p:cxnSp>
            <p:nvCxnSpPr>
              <p:cNvPr id="30" name="Connecteur droit 29"/>
              <p:cNvCxnSpPr/>
              <p:nvPr/>
            </p:nvCxnSpPr>
            <p:spPr>
              <a:xfrm rot="5400000" flipV="1">
                <a:off x="8761348" y="2720585"/>
                <a:ext cx="0" cy="39708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8583268" y="2451432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b="1" dirty="0"/>
                  <a:t>I</a:t>
                </a:r>
                <a:r>
                  <a:rPr lang="fr-FR" sz="1200" b="1" baseline="-25000" dirty="0" smtClean="0"/>
                  <a:t>S</a:t>
                </a:r>
                <a:endParaRPr lang="fr-FR" sz="1200" b="1" baseline="-25000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9183955" y="2442517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S</a:t>
                </a:r>
                <a:endParaRPr lang="fr-FR" sz="1200" b="1" dirty="0"/>
              </a:p>
            </p:txBody>
          </p:sp>
        </p:grpSp>
        <p:sp>
          <p:nvSpPr>
            <p:cNvPr id="34" name="Triangle isocèle 33"/>
            <p:cNvSpPr/>
            <p:nvPr/>
          </p:nvSpPr>
          <p:spPr>
            <a:xfrm rot="5400000">
              <a:off x="2723194" y="2902042"/>
              <a:ext cx="1341610" cy="1375206"/>
            </a:xfrm>
            <a:prstGeom prst="triangle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6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54" y="3141319"/>
            <a:ext cx="603524" cy="50293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692860" y="3130365"/>
            <a:ext cx="1764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Courbe en boucle ouverte</a:t>
            </a:r>
          </a:p>
          <a:p>
            <a:r>
              <a:rPr lang="fr-FR" sz="1100" b="1" dirty="0" smtClean="0">
                <a:solidFill>
                  <a:srgbClr val="0070C0"/>
                </a:solidFill>
              </a:rPr>
              <a:t>Ne pas confondre </a:t>
            </a:r>
            <a:r>
              <a:rPr lang="fr-FR" sz="1100" b="1" dirty="0" err="1" smtClean="0">
                <a:solidFill>
                  <a:srgbClr val="0070C0"/>
                </a:solidFill>
              </a:rPr>
              <a:t>Zs</a:t>
            </a:r>
            <a:r>
              <a:rPr lang="fr-FR" sz="1100" b="1" dirty="0" smtClean="0">
                <a:solidFill>
                  <a:srgbClr val="0070C0"/>
                </a:solidFill>
              </a:rPr>
              <a:t> avec </a:t>
            </a:r>
            <a:r>
              <a:rPr lang="fr-FR" sz="1100" b="1" dirty="0" err="1" smtClean="0">
                <a:solidFill>
                  <a:srgbClr val="0070C0"/>
                </a:solidFill>
              </a:rPr>
              <a:t>Zs</a:t>
            </a:r>
            <a:r>
              <a:rPr lang="fr-FR" sz="1600" b="1" baseline="-25000" dirty="0" err="1" smtClean="0">
                <a:solidFill>
                  <a:srgbClr val="0070C0"/>
                </a:solidFill>
              </a:rPr>
              <a:t>BF</a:t>
            </a:r>
            <a:r>
              <a:rPr lang="fr-FR" sz="1100" b="1" dirty="0" smtClean="0">
                <a:solidFill>
                  <a:srgbClr val="0070C0"/>
                </a:solidFill>
              </a:rPr>
              <a:t> , l’impédance du </a:t>
            </a:r>
            <a:r>
              <a:rPr lang="fr-FR" sz="1100" b="1" dirty="0" err="1" smtClean="0">
                <a:solidFill>
                  <a:srgbClr val="0070C0"/>
                </a:solidFill>
              </a:rPr>
              <a:t>sytème</a:t>
            </a:r>
            <a:r>
              <a:rPr lang="fr-FR" sz="1100" b="1" dirty="0" smtClean="0">
                <a:solidFill>
                  <a:srgbClr val="0070C0"/>
                </a:solidFill>
              </a:rPr>
              <a:t> complet avec </a:t>
            </a:r>
            <a:r>
              <a:rPr lang="fr-FR" sz="1100" b="1" dirty="0" err="1" smtClean="0">
                <a:solidFill>
                  <a:srgbClr val="0070C0"/>
                </a:solidFill>
              </a:rPr>
              <a:t>rebouclage</a:t>
            </a:r>
            <a:r>
              <a:rPr lang="fr-FR" sz="1100" b="1" dirty="0" smtClean="0">
                <a:solidFill>
                  <a:srgbClr val="0070C0"/>
                </a:solidFill>
              </a:rPr>
              <a:t> obtenu avec les éléments externes à l’</a:t>
            </a:r>
            <a:r>
              <a:rPr lang="fr-FR" sz="1100" b="1" dirty="0" err="1" smtClean="0">
                <a:solidFill>
                  <a:srgbClr val="0070C0"/>
                </a:solidFill>
              </a:rPr>
              <a:t>AoP</a:t>
            </a:r>
            <a:endParaRPr lang="fr-FR" sz="1100" b="1" dirty="0">
              <a:solidFill>
                <a:srgbClr val="0070C0"/>
              </a:solidFill>
            </a:endParaRPr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791143"/>
              </p:ext>
            </p:extLst>
          </p:nvPr>
        </p:nvGraphicFramePr>
        <p:xfrm>
          <a:off x="3404828" y="4833156"/>
          <a:ext cx="1959224" cy="29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Equation" r:id="rId5" imgW="1511280" imgH="228600" progId="Equation.DSMT4">
                  <p:embed/>
                </p:oleObj>
              </mc:Choice>
              <mc:Fallback>
                <p:oleObj name="Equation" r:id="rId5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4828" y="4833156"/>
                        <a:ext cx="1959224" cy="296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219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</a:t>
            </a:r>
            <a:r>
              <a:rPr lang="fr-FR" dirty="0" smtClean="0"/>
              <a:t>dynamiques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de transfert en BO</a:t>
            </a:r>
          </a:p>
          <a:p>
            <a:pPr lvl="1"/>
            <a:r>
              <a:rPr lang="fr-FR" dirty="0" smtClean="0"/>
              <a:t>L’amplification </a:t>
            </a:r>
            <a:r>
              <a:rPr lang="fr-FR" dirty="0" err="1" smtClean="0"/>
              <a:t>A</a:t>
            </a:r>
            <a:r>
              <a:rPr lang="fr-FR" baseline="-25000" dirty="0" err="1" smtClean="0"/>
              <a:t>vd</a:t>
            </a:r>
            <a:r>
              <a:rPr lang="fr-FR" dirty="0" smtClean="0"/>
              <a:t> n’est pas constante en fonction de f</a:t>
            </a:r>
          </a:p>
          <a:p>
            <a:pPr lvl="1"/>
            <a:r>
              <a:rPr lang="fr-FR" dirty="0" smtClean="0"/>
              <a:t>Elle est de nature complexe: 1</a:t>
            </a:r>
            <a:r>
              <a:rPr lang="fr-FR" baseline="30000" dirty="0" smtClean="0"/>
              <a:t>er</a:t>
            </a:r>
            <a:r>
              <a:rPr lang="fr-FR" dirty="0" smtClean="0"/>
              <a:t> ordre (approximation)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23" y="1232756"/>
            <a:ext cx="2674105" cy="17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58196"/>
              </p:ext>
            </p:extLst>
          </p:nvPr>
        </p:nvGraphicFramePr>
        <p:xfrm>
          <a:off x="8627639" y="2770849"/>
          <a:ext cx="11223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" name="Equation" r:id="rId4" imgW="927000" imgH="253800" progId="Equation.DSMT4">
                  <p:embed/>
                </p:oleObj>
              </mc:Choice>
              <mc:Fallback>
                <p:oleObj name="Equation" r:id="rId4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7639" y="2770849"/>
                        <a:ext cx="11223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3212976"/>
            <a:ext cx="3852428" cy="330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 rot="16200000">
            <a:off x="1298596" y="4563126"/>
            <a:ext cx="2232246" cy="324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021900"/>
              </p:ext>
            </p:extLst>
          </p:nvPr>
        </p:nvGraphicFramePr>
        <p:xfrm>
          <a:off x="3052763" y="2420888"/>
          <a:ext cx="2051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3" name="Equation" r:id="rId7" imgW="1688760" imgH="634680" progId="Equation.DSMT4">
                  <p:embed/>
                </p:oleObj>
              </mc:Choice>
              <mc:Fallback>
                <p:oleObj name="Equation" r:id="rId7" imgW="16887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52763" y="2420888"/>
                        <a:ext cx="205105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49639"/>
              </p:ext>
            </p:extLst>
          </p:nvPr>
        </p:nvGraphicFramePr>
        <p:xfrm>
          <a:off x="1100572" y="2848374"/>
          <a:ext cx="1587421" cy="36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" name="Equation" r:id="rId9" imgW="990360" imgH="228600" progId="Equation.DSMT4">
                  <p:embed/>
                </p:oleObj>
              </mc:Choice>
              <mc:Fallback>
                <p:oleObj name="Equation" r:id="rId9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0572" y="2848374"/>
                        <a:ext cx="1587421" cy="366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avec flèche 14"/>
          <p:cNvCxnSpPr/>
          <p:nvPr/>
        </p:nvCxnSpPr>
        <p:spPr>
          <a:xfrm>
            <a:off x="1964668" y="3284984"/>
            <a:ext cx="1152128" cy="1800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541157" y="5679941"/>
            <a:ext cx="789857" cy="32265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331014" y="5287269"/>
            <a:ext cx="2266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On observe une deuxième cassure: les constructeurs en optimisent l’emplacement afin de faciliter la stabilité en BF de l’AOP</a:t>
            </a:r>
          </a:p>
          <a:p>
            <a:pPr algn="just"/>
            <a:r>
              <a:rPr lang="fr-FR" sz="1100" i="1" dirty="0" smtClean="0"/>
              <a:t>Notion de marge de phase et de gain : Cours 2</a:t>
            </a:r>
            <a:r>
              <a:rPr lang="fr-FR" sz="1100" i="1" baseline="30000" dirty="0" smtClean="0"/>
              <a:t>ème</a:t>
            </a:r>
            <a:r>
              <a:rPr lang="fr-FR" sz="1100" i="1" dirty="0" smtClean="0"/>
              <a:t> d’automatique</a:t>
            </a:r>
            <a:endParaRPr lang="fr-FR" sz="1100" i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468033" y="4795770"/>
            <a:ext cx="936104" cy="9734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5373092" y="5769260"/>
            <a:ext cx="168065" cy="233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105128" y="3537012"/>
            <a:ext cx="3636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PARAMETRE IMPORTANT </a:t>
            </a:r>
          </a:p>
          <a:p>
            <a:r>
              <a:rPr lang="fr-FR" dirty="0" smtClean="0"/>
              <a:t>B</a:t>
            </a:r>
            <a:r>
              <a:rPr lang="fr-FR" baseline="-25000" dirty="0" smtClean="0"/>
              <a:t>1</a:t>
            </a:r>
            <a:r>
              <a:rPr lang="fr-FR" dirty="0" smtClean="0"/>
              <a:t>=</a:t>
            </a:r>
            <a:r>
              <a:rPr lang="fr-FR" dirty="0" err="1" smtClean="0"/>
              <a:t>unity</a:t>
            </a:r>
            <a:r>
              <a:rPr lang="fr-FR" dirty="0" smtClean="0"/>
              <a:t>-gain</a:t>
            </a:r>
            <a:r>
              <a:rPr lang="fr-FR" dirty="0"/>
              <a:t> </a:t>
            </a:r>
            <a:r>
              <a:rPr lang="fr-FR" dirty="0" err="1" smtClean="0"/>
              <a:t>bandwidth</a:t>
            </a:r>
            <a:endParaRPr lang="fr-FR" dirty="0" smtClean="0"/>
          </a:p>
          <a:p>
            <a:r>
              <a:rPr lang="fr-FR" dirty="0" smtClean="0"/>
              <a:t>Fréquence pour laquelle </a:t>
            </a:r>
            <a:r>
              <a:rPr lang="fr-FR" dirty="0" err="1" smtClean="0"/>
              <a:t>H</a:t>
            </a:r>
            <a:r>
              <a:rPr lang="fr-FR" baseline="-25000" dirty="0" err="1" smtClean="0"/>
              <a:t>BOdb</a:t>
            </a:r>
            <a:r>
              <a:rPr lang="fr-FR" dirty="0" smtClean="0"/>
              <a:t>=0dB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28464" y="3465004"/>
            <a:ext cx="19252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les constructeurs intègrent dans certains AOP un condensateur permettant de limiter la bande passante afin de d’assurer la stabilité en BF de l’AOP: on parle d’</a:t>
            </a:r>
            <a:r>
              <a:rPr lang="fr-FR" sz="1100" dirty="0" err="1" smtClean="0"/>
              <a:t>AoP</a:t>
            </a:r>
            <a:r>
              <a:rPr lang="fr-FR" sz="1100" dirty="0" smtClean="0"/>
              <a:t> </a:t>
            </a:r>
            <a:r>
              <a:rPr lang="fr-FR" sz="1100" dirty="0" err="1"/>
              <a:t>Frequency</a:t>
            </a:r>
            <a:r>
              <a:rPr lang="fr-FR" sz="1100" dirty="0"/>
              <a:t> </a:t>
            </a:r>
            <a:r>
              <a:rPr lang="fr-FR" sz="1100" dirty="0" err="1" smtClean="0"/>
              <a:t>compensated</a:t>
            </a:r>
            <a:endParaRPr lang="fr-FR" sz="11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3260812" y="3144694"/>
            <a:ext cx="0" cy="295232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352600" y="6280970"/>
            <a:ext cx="3285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fréquence de coupure à -3db en BO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72575" y="605013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f</a:t>
            </a:r>
            <a:r>
              <a:rPr lang="fr-FR" b="1" baseline="-25000" dirty="0" smtClean="0">
                <a:solidFill>
                  <a:srgbClr val="FF0000"/>
                </a:solidFill>
              </a:rPr>
              <a:t>0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6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Bande passante petits signaux en Boucle Fermée</a:t>
            </a:r>
          </a:p>
          <a:p>
            <a:pPr lvl="1"/>
            <a:r>
              <a:rPr lang="fr-FR" dirty="0" smtClean="0"/>
              <a:t>L’amplification n’est constante en BF!!</a:t>
            </a:r>
          </a:p>
          <a:p>
            <a:pPr lvl="1"/>
            <a:r>
              <a:rPr lang="fr-FR" dirty="0" smtClean="0"/>
              <a:t>On constate un baisse de l’amplification accompagnée d’un déphasage </a:t>
            </a:r>
            <a:r>
              <a:rPr lang="fr-FR" dirty="0" smtClean="0">
                <a:solidFill>
                  <a:srgbClr val="FF0000"/>
                </a:solidFill>
              </a:rPr>
              <a:t>à partir d’une certaine fréquence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En changeant l’amplification (</a:t>
            </a:r>
            <a:r>
              <a:rPr lang="fr-FR" b="1" dirty="0" err="1" smtClean="0">
                <a:solidFill>
                  <a:srgbClr val="0070C0"/>
                </a:solidFill>
              </a:rPr>
              <a:t>nv</a:t>
            </a:r>
            <a:r>
              <a:rPr lang="fr-FR" b="1" dirty="0" smtClean="0">
                <a:solidFill>
                  <a:srgbClr val="0070C0"/>
                </a:solidFill>
              </a:rPr>
              <a:t> jeux de résistances) cette fréquence n’est plus la même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812" y="3032956"/>
            <a:ext cx="2587625" cy="153511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4329100"/>
            <a:ext cx="4475954" cy="20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6" y="4398634"/>
            <a:ext cx="4448944" cy="208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48703" y="3917502"/>
            <a:ext cx="1460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R1 = 1 </a:t>
            </a:r>
            <a:r>
              <a:rPr lang="fr-FR" sz="1400" dirty="0" smtClean="0"/>
              <a:t>k</a:t>
            </a:r>
            <a:r>
              <a:rPr lang="el-GR" sz="1400" dirty="0" smtClean="0"/>
              <a:t>Ω</a:t>
            </a:r>
            <a:endParaRPr lang="fr-FR" sz="1400" dirty="0"/>
          </a:p>
          <a:p>
            <a:r>
              <a:rPr lang="fr-FR" sz="1400" dirty="0"/>
              <a:t>R2 = </a:t>
            </a:r>
            <a:r>
              <a:rPr lang="fr-FR" sz="1400" dirty="0" smtClean="0"/>
              <a:t>100 k</a:t>
            </a:r>
            <a:r>
              <a:rPr lang="el-GR" sz="1400" dirty="0"/>
              <a:t> Ω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5435886" y="3324449"/>
            <a:ext cx="2043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400" i="1" dirty="0"/>
              <a:t>TL071 Vcc±= ± 15 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2480" y="3917502"/>
            <a:ext cx="1460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R1 = 1 </a:t>
            </a:r>
            <a:r>
              <a:rPr lang="fr-FR" sz="1400" dirty="0" smtClean="0"/>
              <a:t>k</a:t>
            </a:r>
            <a:r>
              <a:rPr lang="el-GR" sz="1400" dirty="0" smtClean="0"/>
              <a:t>Ω</a:t>
            </a:r>
            <a:endParaRPr lang="fr-FR" sz="1400" dirty="0"/>
          </a:p>
          <a:p>
            <a:r>
              <a:rPr lang="fr-FR" sz="1400" dirty="0"/>
              <a:t>R2 = </a:t>
            </a:r>
            <a:r>
              <a:rPr lang="fr-FR" sz="1400" dirty="0" smtClean="0"/>
              <a:t>10 k</a:t>
            </a:r>
            <a:r>
              <a:rPr lang="el-GR" sz="1400" dirty="0"/>
              <a:t> Ω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1640632" y="6273316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73180" y="6195829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622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512" y="3104964"/>
            <a:ext cx="2196244" cy="172624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236476" y="1412804"/>
                <a:ext cx="8388932" cy="5029200"/>
              </a:xfrm>
            </p:spPr>
            <p:txBody>
              <a:bodyPr/>
              <a:lstStyle/>
              <a:p>
                <a:r>
                  <a:rPr lang="fr-FR" dirty="0" smtClean="0"/>
                  <a:t>Bande passante grand signaux</a:t>
                </a:r>
              </a:p>
              <a:p>
                <a:pPr lvl="1"/>
                <a:r>
                  <a:rPr lang="fr-FR" dirty="0" smtClean="0"/>
                  <a:t>Le </a:t>
                </a:r>
                <a:r>
                  <a:rPr lang="fr-FR" dirty="0" err="1" smtClean="0"/>
                  <a:t>slew</a:t>
                </a:r>
                <a:r>
                  <a:rPr lang="fr-FR" dirty="0" smtClean="0"/>
                  <a:t>-rate</a:t>
                </a:r>
              </a:p>
              <a:p>
                <a:pPr lvl="2"/>
                <a:r>
                  <a:rPr lang="fr-FR" dirty="0" smtClean="0"/>
                  <a:t>noté  </a:t>
                </a:r>
                <a:r>
                  <a:rPr lang="fr-FR" dirty="0"/>
                  <a:t>SR </a:t>
                </a:r>
                <a:r>
                  <a:rPr lang="fr-FR" dirty="0" smtClean="0"/>
                  <a:t>:  </a:t>
                </a:r>
                <a:r>
                  <a:rPr lang="fr-FR" dirty="0"/>
                  <a:t>unité [</a:t>
                </a:r>
                <a:r>
                  <a:rPr lang="fr-FR" dirty="0" smtClean="0"/>
                  <a:t>V/µs]</a:t>
                </a:r>
              </a:p>
              <a:p>
                <a:pPr lvl="2"/>
                <a:r>
                  <a:rPr lang="fr-FR" dirty="0" smtClean="0"/>
                  <a:t>Due au condensateur interne utilisé pour la compensation en fréquence</a:t>
                </a:r>
              </a:p>
              <a:p>
                <a:pPr lvl="2"/>
                <a:r>
                  <a:rPr lang="fr-FR" dirty="0" smtClean="0"/>
                  <a:t>En sinus défini une bande passante grand signal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a:rPr lang="fr-FR" b="1" i="1" smtClean="0">
                        <a:latin typeface="Cambria Math"/>
                      </a:rPr>
                      <m:t>𝒇</m:t>
                    </m:r>
                    <m:r>
                      <a:rPr lang="fr-FR" b="1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fr-F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𝑺𝑹</m:t>
                        </m:r>
                      </m:num>
                      <m:den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𝑽𝒔𝒎𝒂𝒙</m:t>
                        </m:r>
                      </m:den>
                    </m:f>
                  </m:oMath>
                </a14:m>
                <a:endParaRPr lang="fr-FR" b="1" dirty="0"/>
              </a:p>
              <a:p>
                <a:pPr lvl="2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76" y="1412804"/>
                <a:ext cx="8388932" cy="5029200"/>
              </a:xfrm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072" y="4975322"/>
            <a:ext cx="3296050" cy="153030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56" y="3284430"/>
            <a:ext cx="3610682" cy="16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4819136"/>
            <a:ext cx="2304256" cy="164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18" y="5253575"/>
            <a:ext cx="1482113" cy="3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18" y="4702099"/>
            <a:ext cx="2942046" cy="4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2" y="4108402"/>
            <a:ext cx="460905" cy="47550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437276" y="4221088"/>
            <a:ext cx="1558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Ordre de grandeur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04028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règle du produit-gain bande</a:t>
            </a:r>
          </a:p>
          <a:p>
            <a:pPr lvl="1"/>
            <a:r>
              <a:rPr lang="fr-FR" dirty="0" smtClean="0"/>
              <a:t>Le produit gain-bande est égale à B</a:t>
            </a:r>
            <a:r>
              <a:rPr lang="fr-FR" baseline="-25000" dirty="0" smtClean="0"/>
              <a:t>1</a:t>
            </a:r>
            <a:r>
              <a:rPr lang="fr-FR" dirty="0" smtClean="0"/>
              <a:t>=A</a:t>
            </a:r>
            <a:r>
              <a:rPr lang="fr-FR" baseline="-25000" dirty="0" smtClean="0"/>
              <a:t>0</a:t>
            </a:r>
            <a:r>
              <a:rPr lang="fr-FR" dirty="0" smtClean="0"/>
              <a:t>f</a:t>
            </a:r>
            <a:r>
              <a:rPr lang="fr-FR" baseline="-25000" dirty="0" smtClean="0"/>
              <a:t>0</a:t>
            </a:r>
          </a:p>
          <a:p>
            <a:pPr lvl="1"/>
            <a:r>
              <a:rPr lang="fr-FR" dirty="0" smtClean="0"/>
              <a:t>B1 est une caractéristique interne de l’AOP</a:t>
            </a:r>
          </a:p>
          <a:p>
            <a:pPr lvl="2"/>
            <a:r>
              <a:rPr lang="fr-FR" dirty="0" smtClean="0"/>
              <a:t>TL081: B1=3Mhz	TL071:B1=1Mhz</a:t>
            </a:r>
          </a:p>
          <a:p>
            <a:pPr lvl="1"/>
            <a:r>
              <a:rPr lang="fr-FR" dirty="0" smtClean="0"/>
              <a:t>La règle (sans démonstration):</a:t>
            </a:r>
          </a:p>
          <a:p>
            <a:pPr lvl="2"/>
            <a:r>
              <a:rPr lang="fr-FR" dirty="0" smtClean="0"/>
              <a:t> </a:t>
            </a:r>
            <a:r>
              <a:rPr lang="fr-FR" b="1" dirty="0" smtClean="0"/>
              <a:t>produit gain-bande en boucle fermé = produit </a:t>
            </a:r>
            <a:r>
              <a:rPr lang="fr-FR" b="1" dirty="0"/>
              <a:t>gain-bande en boucle </a:t>
            </a:r>
            <a:r>
              <a:rPr lang="fr-FR" b="1" dirty="0" smtClean="0"/>
              <a:t>ouverte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368824" y="3388350"/>
            <a:ext cx="17072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B1=A</a:t>
            </a:r>
            <a:r>
              <a:rPr lang="fr-FR" baseline="-25000" dirty="0" smtClean="0">
                <a:solidFill>
                  <a:srgbClr val="FF0000"/>
                </a:solidFill>
              </a:rPr>
              <a:t>0BF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baseline="-25000" dirty="0" smtClean="0">
                <a:solidFill>
                  <a:srgbClr val="FF0000"/>
                </a:solidFill>
              </a:rPr>
              <a:t>cBF</a:t>
            </a:r>
            <a:r>
              <a:rPr lang="fr-FR" dirty="0" smtClean="0">
                <a:solidFill>
                  <a:srgbClr val="FF0000"/>
                </a:solidFill>
              </a:rPr>
              <a:t>=A</a:t>
            </a:r>
            <a:r>
              <a:rPr lang="fr-FR" baseline="-25000" dirty="0" smtClean="0">
                <a:solidFill>
                  <a:srgbClr val="FF0000"/>
                </a:solidFill>
              </a:rPr>
              <a:t>0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baseline="-25000" dirty="0" smtClean="0">
                <a:solidFill>
                  <a:srgbClr val="FF0000"/>
                </a:solidFill>
              </a:rPr>
              <a:t>0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8605" y="3897052"/>
            <a:ext cx="5940660" cy="271663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75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Structure interne </a:t>
            </a:r>
            <a:r>
              <a:rPr lang="fr-FR" dirty="0" smtClean="0"/>
              <a:t>simplifiée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19" y="2155550"/>
            <a:ext cx="4317276" cy="27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2400" y="1371600"/>
            <a:ext cx="6924836" cy="761256"/>
          </a:xfrm>
        </p:spPr>
        <p:txBody>
          <a:bodyPr/>
          <a:lstStyle/>
          <a:p>
            <a:r>
              <a:rPr lang="fr-FR" dirty="0" smtClean="0"/>
              <a:t>Décomposition en schéma blocs</a:t>
            </a:r>
          </a:p>
          <a:p>
            <a:pPr lvl="1"/>
            <a:r>
              <a:rPr lang="fr-FR" dirty="0" smtClean="0"/>
              <a:t>Les structures ‘transistors’ vues en EN2</a:t>
            </a:r>
            <a:endParaRPr lang="fr-F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00" y="4761148"/>
            <a:ext cx="4752528" cy="14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92860" y="2204864"/>
            <a:ext cx="1443364" cy="4104456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0712" y="2204864"/>
            <a:ext cx="1246083" cy="41044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5028" y="2204864"/>
            <a:ext cx="1443364" cy="41044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820652" y="2348880"/>
            <a:ext cx="54006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5290" y="2303584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Étage d’entrée: amplification différentielle</a:t>
            </a:r>
            <a:endParaRPr lang="fr-F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1910900" y="4935086"/>
            <a:ext cx="1781960" cy="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1" y="4673475"/>
            <a:ext cx="216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399"/>
                </a:solidFill>
              </a:rPr>
              <a:t>Étage intermédiaire: amplification en tension</a:t>
            </a:r>
            <a:endParaRPr lang="fr-FR" sz="1400" b="1" dirty="0">
              <a:solidFill>
                <a:srgbClr val="003399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663428" y="2510084"/>
            <a:ext cx="9637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141086" y="2672916"/>
            <a:ext cx="242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Étage de sortie: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Amplification en courant 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6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eprésentation fréquentielle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de transfert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662799" y="1910365"/>
            <a:ext cx="5198339" cy="1527620"/>
            <a:chOff x="725" y="1312"/>
            <a:chExt cx="3743" cy="1191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104" y="2205"/>
              <a:ext cx="14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sz="2000" b="1" i="1">
                  <a:latin typeface="Times New Roman" pitchFamily="18" charset="0"/>
                </a:rPr>
                <a:t>Quadripôle linéaire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Q.L</a:t>
              </a:r>
              <a:r>
                <a:rPr lang="fr-FR" sz="1200" b="1">
                  <a:latin typeface="Times New Roman" pitchFamily="18" charset="0"/>
                </a:rPr>
                <a:t>.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66071" y="3910013"/>
            <a:ext cx="6112738" cy="2185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r>
              <a:rPr lang="de-DE" sz="2000" i="1" dirty="0" smtClean="0">
                <a:latin typeface="Times New Roman" pitchFamily="18" charset="0"/>
              </a:rPr>
              <a:t>e</a:t>
            </a:r>
            <a:r>
              <a:rPr lang="de-DE" sz="2000" i="1" baseline="-25000" dirty="0" smtClean="0">
                <a:latin typeface="Times New Roman" pitchFamily="18" charset="0"/>
              </a:rPr>
              <a:t>(t)</a:t>
            </a:r>
            <a:r>
              <a:rPr lang="de-DE" sz="2000" dirty="0" smtClean="0">
                <a:latin typeface="Times New Roman" pitchFamily="18" charset="0"/>
              </a:rPr>
              <a:t> = E cos(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de-DE" sz="2000" i="1" dirty="0" smtClean="0">
                <a:latin typeface="Times New Roman" pitchFamily="18" charset="0"/>
              </a:rPr>
              <a:t>t</a:t>
            </a:r>
            <a:r>
              <a:rPr lang="de-DE" sz="2000" dirty="0" smtClean="0">
                <a:latin typeface="Times New Roman" pitchFamily="18" charset="0"/>
              </a:rPr>
              <a:t> +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-25000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)	</a:t>
            </a:r>
            <a:r>
              <a:rPr lang="de-DE" sz="2000" i="1" dirty="0" smtClean="0">
                <a:latin typeface="Times New Roman" pitchFamily="18" charset="0"/>
              </a:rPr>
              <a:t>e</a:t>
            </a:r>
            <a:r>
              <a:rPr lang="de-DE" sz="2000" i="1" baseline="-25000" dirty="0" smtClean="0">
                <a:latin typeface="Times New Roman" pitchFamily="18" charset="0"/>
              </a:rPr>
              <a:t>(t)</a:t>
            </a:r>
            <a:r>
              <a:rPr lang="de-DE" sz="2000" dirty="0" smtClean="0">
                <a:latin typeface="Times New Roman" pitchFamily="18" charset="0"/>
              </a:rPr>
              <a:t>  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de-DE" sz="2000" dirty="0" smtClean="0">
                <a:latin typeface="Times New Roman" pitchFamily="18" charset="0"/>
              </a:rPr>
              <a:t>      </a:t>
            </a:r>
            <a:r>
              <a:rPr lang="de-DE" sz="2000" u="sng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 = [E ;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-25000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] = E </a:t>
            </a:r>
            <a:r>
              <a:rPr lang="de-DE" sz="2000" dirty="0" err="1" smtClean="0">
                <a:latin typeface="Times New Roman" pitchFamily="18" charset="0"/>
              </a:rPr>
              <a:t>e</a:t>
            </a:r>
            <a:r>
              <a:rPr lang="de-DE" sz="2000" baseline="30000" dirty="0" err="1" smtClean="0">
                <a:latin typeface="Times New Roman" pitchFamily="18" charset="0"/>
              </a:rPr>
              <a:t>j</a:t>
            </a:r>
            <a:r>
              <a:rPr lang="fr-FR" sz="2000" baseline="30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30000" dirty="0" smtClean="0">
                <a:latin typeface="Times New Roman" pitchFamily="18" charset="0"/>
              </a:rPr>
              <a:t>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r>
              <a:rPr lang="fr-FR" sz="2000" i="1" dirty="0" smtClean="0">
                <a:latin typeface="Times New Roman" pitchFamily="18" charset="0"/>
              </a:rPr>
              <a:t>s</a:t>
            </a:r>
            <a:r>
              <a:rPr lang="fr-FR" sz="2000" i="1" baseline="-25000" dirty="0" smtClean="0">
                <a:latin typeface="Times New Roman" pitchFamily="18" charset="0"/>
              </a:rPr>
              <a:t>(t)</a:t>
            </a:r>
            <a:r>
              <a:rPr lang="fr-FR" sz="2000" dirty="0" smtClean="0">
                <a:latin typeface="Times New Roman" pitchFamily="18" charset="0"/>
              </a:rPr>
              <a:t> = S cos(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fr-FR" sz="2000" i="1" dirty="0" smtClean="0">
                <a:latin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</a:rPr>
              <a:t> +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fr-FR" sz="2000" baseline="-25000" dirty="0" smtClean="0">
                <a:latin typeface="Times New Roman" pitchFamily="18" charset="0"/>
              </a:rPr>
              <a:t>s</a:t>
            </a:r>
            <a:r>
              <a:rPr lang="fr-FR" sz="2000" dirty="0" smtClean="0">
                <a:latin typeface="Times New Roman" pitchFamily="18" charset="0"/>
              </a:rPr>
              <a:t>)	</a:t>
            </a:r>
            <a:r>
              <a:rPr lang="en-GB" sz="2000" i="1" dirty="0" smtClean="0">
                <a:latin typeface="Times New Roman" pitchFamily="18" charset="0"/>
              </a:rPr>
              <a:t>s</a:t>
            </a:r>
            <a:r>
              <a:rPr lang="en-GB" sz="2000" i="1" baseline="-25000" dirty="0" smtClean="0">
                <a:latin typeface="Times New Roman" pitchFamily="18" charset="0"/>
              </a:rPr>
              <a:t>(t)</a:t>
            </a:r>
            <a:r>
              <a:rPr lang="en-GB" sz="2000" dirty="0" smtClean="0">
                <a:latin typeface="Times New Roman" pitchFamily="18" charset="0"/>
              </a:rPr>
              <a:t>  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GB" sz="2000" dirty="0" smtClean="0">
                <a:latin typeface="Times New Roman" pitchFamily="18" charset="0"/>
              </a:rPr>
              <a:t>      </a:t>
            </a:r>
            <a:r>
              <a:rPr lang="en-GB" sz="2000" u="sng" dirty="0" smtClean="0">
                <a:latin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</a:rPr>
              <a:t> =  [S ;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GB" sz="2000" baseline="-25000" dirty="0" smtClean="0">
                <a:latin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</a:rPr>
              <a:t>] = S </a:t>
            </a:r>
            <a:r>
              <a:rPr lang="en-GB" sz="2000" dirty="0" err="1" smtClean="0">
                <a:latin typeface="Times New Roman" pitchFamily="18" charset="0"/>
              </a:rPr>
              <a:t>e</a:t>
            </a:r>
            <a:r>
              <a:rPr lang="en-GB" sz="2000" baseline="30000" dirty="0" err="1" smtClean="0">
                <a:latin typeface="Times New Roman" pitchFamily="18" charset="0"/>
              </a:rPr>
              <a:t>j</a:t>
            </a:r>
            <a:r>
              <a:rPr lang="fr-FR" sz="2000" baseline="30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GB" sz="2000" baseline="30000" dirty="0" smtClean="0"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endParaRPr lang="en-GB" sz="2000" baseline="300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1885950" algn="l"/>
              </a:tabLst>
            </a:pPr>
            <a:r>
              <a:rPr lang="en-GB" sz="2000" dirty="0" smtClean="0">
                <a:latin typeface="Times New Roman" pitchFamily="18" charset="0"/>
              </a:rPr>
              <a:t>		</a:t>
            </a:r>
            <a:r>
              <a:rPr lang="en-GB" sz="2000" u="sng" dirty="0" smtClean="0">
                <a:latin typeface="Times New Roman" pitchFamily="18" charset="0"/>
              </a:rPr>
              <a:t>H</a:t>
            </a:r>
            <a:r>
              <a:rPr lang="en-GB" sz="2000" baseline="-25000" dirty="0" smtClean="0">
                <a:latin typeface="Times New Roman" pitchFamily="18" charset="0"/>
              </a:rPr>
              <a:t>(</a:t>
            </a:r>
            <a:r>
              <a:rPr lang="en-GB" sz="2000" i="1" baseline="-25000" dirty="0" smtClean="0">
                <a:latin typeface="Times New Roman" pitchFamily="18" charset="0"/>
              </a:rPr>
              <a:t>j</a:t>
            </a:r>
            <a:r>
              <a:rPr lang="fr-FR" sz="2000" i="1" baseline="-25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GB" sz="2000" baseline="-25000" dirty="0" smtClean="0">
                <a:latin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</a:rPr>
              <a:t>  </a:t>
            </a:r>
            <a:r>
              <a:rPr lang="en-GB" sz="2000" dirty="0" smtClean="0">
                <a:latin typeface="Times New Roman" pitchFamily="18" charset="0"/>
              </a:rPr>
              <a:t>=</a:t>
            </a:r>
            <a:r>
              <a:rPr lang="en-GB" sz="2400" dirty="0" smtClean="0"/>
              <a:t> </a:t>
            </a:r>
            <a:endParaRPr lang="fr-FR" sz="20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885950" algn="l"/>
              </a:tabLst>
            </a:pPr>
            <a:endParaRPr lang="de-DE" sz="2000" i="1" dirty="0">
              <a:latin typeface="Times New Roman" pitchFamily="18" charset="0"/>
            </a:endParaRP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25296"/>
              </p:ext>
            </p:extLst>
          </p:nvPr>
        </p:nvGraphicFramePr>
        <p:xfrm>
          <a:off x="3807606" y="5003006"/>
          <a:ext cx="673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4" imgW="355446" imgH="507780" progId="Equation.3">
                  <p:embed/>
                </p:oleObj>
              </mc:Choice>
              <mc:Fallback>
                <p:oleObj name="Equation" r:id="rId4" imgW="355446" imgH="5077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06" y="5003006"/>
                        <a:ext cx="6731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Group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542350"/>
              </p:ext>
            </p:extLst>
          </p:nvPr>
        </p:nvGraphicFramePr>
        <p:xfrm>
          <a:off x="6712716" y="3437985"/>
          <a:ext cx="3046780" cy="3051177"/>
        </p:xfrm>
        <a:graphic>
          <a:graphicData uri="http://schemas.openxmlformats.org/drawingml/2006/table">
            <a:tbl>
              <a:tblPr/>
              <a:tblGrid>
                <a:gridCol w="379354"/>
                <a:gridCol w="379354"/>
                <a:gridCol w="470119"/>
                <a:gridCol w="1817953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Entrée</a:t>
                      </a:r>
                    </a:p>
                  </a:txBody>
                  <a:tcPr vert="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Sortie</a:t>
                      </a:r>
                    </a:p>
                  </a:txBody>
                  <a:tcPr vert="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courant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-admittance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-impédance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puissance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40980" y="5515522"/>
            <a:ext cx="1937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La réponse </a:t>
            </a:r>
            <a:r>
              <a:rPr lang="fr-FR" sz="1200" dirty="0">
                <a:solidFill>
                  <a:srgbClr val="FF0000"/>
                </a:solidFill>
              </a:rPr>
              <a:t>à une excitation sinusoïdale reste </a:t>
            </a:r>
            <a:r>
              <a:rPr lang="fr-FR" sz="1200" dirty="0" smtClean="0">
                <a:solidFill>
                  <a:srgbClr val="FF0000"/>
                </a:solidFill>
              </a:rPr>
              <a:t>sinusoïdale pour un système linéaire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040018"/>
            <a:ext cx="460905" cy="4755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217962" y="2732593"/>
            <a:ext cx="193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En fonction des grandeurs utiles le nom donné à la fonction de transfert diffère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41" y="2313290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1525" y="1273972"/>
            <a:ext cx="9372600" cy="5029200"/>
          </a:xfrm>
        </p:spPr>
        <p:txBody>
          <a:bodyPr/>
          <a:lstStyle/>
          <a:p>
            <a:r>
              <a:rPr lang="fr-FR" dirty="0" smtClean="0"/>
              <a:t>Amplification et déphasage</a:t>
            </a:r>
          </a:p>
          <a:p>
            <a:pPr lvl="1"/>
            <a:r>
              <a:rPr lang="fr-FR" dirty="0"/>
              <a:t>L’amplification A</a:t>
            </a:r>
          </a:p>
          <a:p>
            <a:pPr lvl="2"/>
            <a:r>
              <a:rPr lang="fr-FR" dirty="0" smtClean="0"/>
              <a:t>l’amplitude </a:t>
            </a:r>
            <a:r>
              <a:rPr lang="fr-FR" dirty="0"/>
              <a:t>du signal de sortie </a:t>
            </a:r>
            <a:r>
              <a:rPr lang="fr-FR" dirty="0" smtClean="0"/>
              <a:t>sur celle </a:t>
            </a:r>
            <a:r>
              <a:rPr lang="fr-FR" dirty="0"/>
              <a:t>du signal d’entrée pour chacune des </a:t>
            </a:r>
            <a:r>
              <a:rPr lang="fr-FR" dirty="0" smtClean="0"/>
              <a:t>fréquences possibles </a:t>
            </a:r>
            <a:r>
              <a:rPr lang="fr-FR" dirty="0"/>
              <a:t>du </a:t>
            </a:r>
            <a:r>
              <a:rPr lang="fr-FR" dirty="0" smtClean="0"/>
              <a:t>signal</a:t>
            </a:r>
          </a:p>
          <a:p>
            <a:pPr lvl="2"/>
            <a:endParaRPr lang="fr-FR" sz="1800" dirty="0"/>
          </a:p>
          <a:p>
            <a:pPr lvl="1"/>
            <a:r>
              <a:rPr lang="fr-FR" dirty="0"/>
              <a:t>Le déphasage </a:t>
            </a:r>
            <a:r>
              <a:rPr lang="el-GR" dirty="0"/>
              <a:t>ϕ </a:t>
            </a:r>
            <a:r>
              <a:rPr lang="el-GR" dirty="0" smtClean="0"/>
              <a:t>:</a:t>
            </a:r>
            <a:endParaRPr lang="fr-FR" dirty="0" smtClean="0"/>
          </a:p>
          <a:p>
            <a:pPr lvl="2"/>
            <a:r>
              <a:rPr lang="fr-FR" dirty="0"/>
              <a:t>différence entre la phase (argument) du signal </a:t>
            </a:r>
            <a:r>
              <a:rPr lang="fr-FR" dirty="0" smtClean="0"/>
              <a:t>de sortie </a:t>
            </a:r>
            <a:r>
              <a:rPr lang="fr-FR" dirty="0"/>
              <a:t>et la phase du signal d’entrée pour chacune </a:t>
            </a:r>
            <a:r>
              <a:rPr lang="fr-FR" dirty="0" smtClean="0"/>
              <a:t>des fréquences </a:t>
            </a:r>
            <a:r>
              <a:rPr lang="fr-FR" dirty="0"/>
              <a:t>possibles du signal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45" y="2407450"/>
            <a:ext cx="1973618" cy="8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34" y="3895378"/>
            <a:ext cx="3813422" cy="3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</p:txBody>
      </p:sp>
      <p:pic>
        <p:nvPicPr>
          <p:cNvPr id="13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55" y="4581128"/>
            <a:ext cx="620145" cy="5167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93828" y="5388262"/>
            <a:ext cx="1423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Rappel sur les notations complexes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A connaître absolument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329441"/>
              </p:ext>
            </p:extLst>
          </p:nvPr>
        </p:nvGraphicFramePr>
        <p:xfrm>
          <a:off x="272480" y="4375044"/>
          <a:ext cx="3765474" cy="175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Espace réservé du contenu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0" y="4437112"/>
            <a:ext cx="4092230" cy="20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 smtClean="0"/>
          </a:p>
          <a:p>
            <a:pPr lvl="1"/>
            <a:r>
              <a:rPr lang="fr-FR" dirty="0"/>
              <a:t>Pour différent 𝒘 (ou f) on mesure A et </a:t>
            </a:r>
            <a:r>
              <a:rPr lang="fr-FR" dirty="0" smtClean="0"/>
              <a:t>𝝋 ( ou calculs théoriques)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calcule le gain en décibel: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trace sur une échelle semi-log G</a:t>
            </a:r>
            <a:r>
              <a:rPr lang="fr-FR" baseline="-25000" dirty="0" smtClean="0"/>
              <a:t>V</a:t>
            </a:r>
            <a:r>
              <a:rPr lang="fr-FR" dirty="0" smtClean="0"/>
              <a:t> et 𝝋 en fonction de </a:t>
            </a:r>
            <a:r>
              <a:rPr lang="fr-FR" dirty="0"/>
              <a:t>𝒘 (ou f) 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833987"/>
                  </p:ext>
                </p:extLst>
              </p:nvPr>
            </p:nvGraphicFramePr>
            <p:xfrm>
              <a:off x="915622" y="2214840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24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1" i="1" smtClean="0">
                                    <a:latin typeface="Cambria Math"/>
                                    <a:ea typeface="Cambria Math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833987"/>
                  </p:ext>
                </p:extLst>
              </p:nvPr>
            </p:nvGraphicFramePr>
            <p:xfrm>
              <a:off x="915622" y="2214840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463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>
                        <a:blipFill rotWithShape="1">
                          <a:blip r:embed="rId3"/>
                          <a:stretch>
                            <a:fillRect t="-210526" r="-49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867773"/>
              </p:ext>
            </p:extLst>
          </p:nvPr>
        </p:nvGraphicFramePr>
        <p:xfrm>
          <a:off x="3840313" y="3344312"/>
          <a:ext cx="1744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"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313" y="3344312"/>
                        <a:ext cx="17446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9" y="5109596"/>
            <a:ext cx="460905" cy="47550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11" y="5507121"/>
            <a:ext cx="3013784" cy="5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24" y="5176291"/>
            <a:ext cx="3013784" cy="12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0" y="5795996"/>
            <a:ext cx="178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Rappel sur les échelles (voir GE11)</a:t>
            </a:r>
            <a:endParaRPr lang="fr-FR" sz="1100" b="1" dirty="0"/>
          </a:p>
        </p:txBody>
      </p:sp>
      <p:pic>
        <p:nvPicPr>
          <p:cNvPr id="32" name="Espace réservé du contenu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4" y="3872985"/>
            <a:ext cx="620145" cy="516788"/>
          </a:xfrm>
          <a:prstGeom prst="rect">
            <a:avLst/>
          </a:prstGeom>
        </p:spPr>
      </p:pic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23780"/>
              </p:ext>
            </p:extLst>
          </p:nvPr>
        </p:nvGraphicFramePr>
        <p:xfrm>
          <a:off x="5362391" y="4027029"/>
          <a:ext cx="29606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5" name="Equation" r:id="rId10" imgW="3225600" imgH="787320" progId="Equation.DSMT4">
                  <p:embed/>
                </p:oleObj>
              </mc:Choice>
              <mc:Fallback>
                <p:oleObj name="Equation" r:id="rId10" imgW="3225600" imgH="78732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91" y="4027029"/>
                        <a:ext cx="296068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1590089" y="3872985"/>
            <a:ext cx="1318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Définition du Bel</a:t>
            </a:r>
            <a:endParaRPr lang="fr-FR" sz="1200" dirty="0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446911"/>
              </p:ext>
            </p:extLst>
          </p:nvPr>
        </p:nvGraphicFramePr>
        <p:xfrm>
          <a:off x="1698573" y="4131379"/>
          <a:ext cx="1209862" cy="48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" name="Equation" r:id="rId12" imgW="1079032" imgH="431613" progId="Equation.3">
                  <p:embed/>
                </p:oleObj>
              </mc:Choice>
              <mc:Fallback>
                <p:oleObj name="Equation" r:id="rId12" imgW="1079032" imgH="431613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573" y="4131379"/>
                        <a:ext cx="1209862" cy="480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3164415" y="3854380"/>
            <a:ext cx="1634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Définition </a:t>
            </a:r>
            <a:r>
              <a:rPr lang="fr-FR" sz="1200" dirty="0" err="1" smtClean="0"/>
              <a:t>déciBel</a:t>
            </a:r>
            <a:endParaRPr lang="fr-FR" sz="1200" dirty="0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210214"/>
              </p:ext>
            </p:extLst>
          </p:nvPr>
        </p:nvGraphicFramePr>
        <p:xfrm>
          <a:off x="3164415" y="4131379"/>
          <a:ext cx="1437230" cy="48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7" name="Equation" r:id="rId14" imgW="1282680" imgH="431640" progId="Equation.DSMT4">
                  <p:embed/>
                </p:oleObj>
              </mc:Choice>
              <mc:Fallback>
                <p:oleObj name="Equation" r:id="rId14" imgW="1282680" imgH="431640" progId="Equation.DSMT4">
                  <p:embed/>
                  <p:pic>
                    <p:nvPicPr>
                      <p:cNvPr id="0" name="Obje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415" y="4131379"/>
                        <a:ext cx="1437230" cy="480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lèche droite 34"/>
          <p:cNvSpPr/>
          <p:nvPr/>
        </p:nvSpPr>
        <p:spPr>
          <a:xfrm>
            <a:off x="4799213" y="4227592"/>
            <a:ext cx="363984" cy="32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098306" y="4131378"/>
            <a:ext cx="1615736" cy="49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153454" y="3392715"/>
            <a:ext cx="163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Retenu pour comparer des tensions en </a:t>
            </a:r>
            <a:r>
              <a:rPr lang="fr-FR" sz="1200" dirty="0" err="1" smtClean="0"/>
              <a:t>déciBel</a:t>
            </a:r>
            <a:endParaRPr lang="fr-FR" sz="1200" dirty="0"/>
          </a:p>
        </p:txBody>
      </p:sp>
      <p:sp>
        <p:nvSpPr>
          <p:cNvPr id="40" name="Arc 39"/>
          <p:cNvSpPr/>
          <p:nvPr/>
        </p:nvSpPr>
        <p:spPr>
          <a:xfrm>
            <a:off x="5637320" y="3687496"/>
            <a:ext cx="1890944" cy="887766"/>
          </a:xfrm>
          <a:prstGeom prst="arc">
            <a:avLst>
              <a:gd name="adj1" fmla="val 16077522"/>
              <a:gd name="adj2" fmla="val 21380867"/>
            </a:avLst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7581529" y="4149984"/>
            <a:ext cx="870013" cy="49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30" y="3604334"/>
            <a:ext cx="5690119" cy="289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0" y="1716350"/>
            <a:ext cx="3158409" cy="172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88" y="1868007"/>
            <a:ext cx="3105901" cy="142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2" y="3897295"/>
            <a:ext cx="2709648" cy="10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" y="5231824"/>
            <a:ext cx="3222680" cy="10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38" y="3993847"/>
            <a:ext cx="1763544" cy="48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66478" y="1644124"/>
            <a:ext cx="242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Fonction de transfert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1" y="2472135"/>
            <a:ext cx="460905" cy="4755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80032" y="2947386"/>
            <a:ext cx="19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tx2">
                    <a:lumMod val="75000"/>
                  </a:schemeClr>
                </a:solidFill>
              </a:rPr>
              <a:t>Comportement de type filtre passe-bas</a:t>
            </a:r>
            <a:endParaRPr lang="fr-FR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2" y="3941078"/>
            <a:ext cx="3984370" cy="223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51327"/>
            <a:ext cx="3714842" cy="103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1"/>
            <a:ext cx="9501398" cy="5054902"/>
          </a:xfrm>
        </p:spPr>
        <p:txBody>
          <a:bodyPr>
            <a:normAutofit/>
          </a:bodyPr>
          <a:lstStyle/>
          <a:p>
            <a:r>
              <a:rPr lang="fr-FR" dirty="0" smtClean="0"/>
              <a:t>Bande de passante</a:t>
            </a:r>
          </a:p>
          <a:p>
            <a:pPr lvl="1"/>
            <a:r>
              <a:rPr lang="fr-FR" dirty="0" smtClean="0"/>
              <a:t>Défini une plage de fréquence pour laquelle le gain en tension reste « presque » constant</a:t>
            </a:r>
          </a:p>
          <a:p>
            <a:pPr lvl="2"/>
            <a:r>
              <a:rPr lang="fr-FR" dirty="0" smtClean="0"/>
              <a:t>Définition du « presque »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Fréquences </a:t>
            </a:r>
            <a:r>
              <a:rPr lang="fr-FR" dirty="0"/>
              <a:t>de </a:t>
            </a:r>
            <a:r>
              <a:rPr lang="fr-FR" dirty="0" smtClean="0"/>
              <a:t>coupures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	</a:t>
            </a:r>
            <a:endParaRPr lang="fr-FR" dirty="0"/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93250"/>
              </p:ext>
            </p:extLst>
          </p:nvPr>
        </p:nvGraphicFramePr>
        <p:xfrm>
          <a:off x="2275396" y="2406356"/>
          <a:ext cx="3688698" cy="42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5" imgW="1981080" imgH="228600" progId="Equation.DSMT4">
                  <p:embed/>
                </p:oleObj>
              </mc:Choice>
              <mc:Fallback>
                <p:oleObj name="Equation" r:id="rId5" imgW="1981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5396" y="2406356"/>
                        <a:ext cx="3688698" cy="42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430606" y="2139664"/>
            <a:ext cx="203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En général le seuil </a:t>
            </a:r>
            <a:r>
              <a:rPr lang="fr-FR" sz="1400" b="1" i="1" dirty="0" smtClean="0">
                <a:solidFill>
                  <a:srgbClr val="FF0000"/>
                </a:solidFill>
              </a:rPr>
              <a:t>x</a:t>
            </a:r>
            <a:r>
              <a:rPr lang="fr-FR" sz="1400" b="1" dirty="0" smtClean="0">
                <a:solidFill>
                  <a:srgbClr val="FF0000"/>
                </a:solidFill>
              </a:rPr>
              <a:t> est de -3dB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55" y="2121764"/>
            <a:ext cx="620145" cy="516788"/>
          </a:xfrm>
          <a:prstGeom prst="rect">
            <a:avLst/>
          </a:prstGeom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93017"/>
              </p:ext>
            </p:extLst>
          </p:nvPr>
        </p:nvGraphicFramePr>
        <p:xfrm>
          <a:off x="1109769" y="3358527"/>
          <a:ext cx="3238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Equation" r:id="rId8" imgW="1739880" imgH="228600" progId="Equation.DSMT4">
                  <p:embed/>
                </p:oleObj>
              </mc:Choice>
              <mc:Fallback>
                <p:oleObj name="Equation" r:id="rId8" imgW="1739880" imgH="2286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769" y="3358527"/>
                        <a:ext cx="32385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03" y="4148973"/>
            <a:ext cx="1229130" cy="55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539712" y="2919389"/>
            <a:ext cx="203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Pourquoi -3dB?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5084" y="3263970"/>
            <a:ext cx="2342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Correspond </a:t>
            </a:r>
            <a:r>
              <a:rPr lang="fr-FR" sz="1600" dirty="0" smtClean="0">
                <a:solidFill>
                  <a:srgbClr val="0070C0"/>
                </a:solidFill>
              </a:rPr>
              <a:t>P </a:t>
            </a:r>
            <a:r>
              <a:rPr lang="fr-FR" sz="1600" dirty="0">
                <a:solidFill>
                  <a:srgbClr val="0070C0"/>
                </a:solidFill>
              </a:rPr>
              <a:t>= 0,5 </a:t>
            </a:r>
            <a:r>
              <a:rPr lang="fr-FR" sz="1600" dirty="0" err="1" smtClean="0">
                <a:solidFill>
                  <a:srgbClr val="0070C0"/>
                </a:solidFill>
              </a:rPr>
              <a:t>P</a:t>
            </a:r>
            <a:r>
              <a:rPr lang="fr-FR" sz="1600" baseline="-25000" dirty="0" err="1" smtClean="0">
                <a:solidFill>
                  <a:srgbClr val="0070C0"/>
                </a:solidFill>
              </a:rPr>
              <a:t>max</a:t>
            </a:r>
            <a:r>
              <a:rPr lang="fr-FR" sz="1600" dirty="0" smtClean="0">
                <a:solidFill>
                  <a:srgbClr val="0070C0"/>
                </a:solidFill>
              </a:rPr>
              <a:t>  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nl-NL" sz="1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PC</a:t>
            </a: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10 log (0,5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nl-NL" sz="1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PC</a:t>
            </a: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10 log (0,5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457" y="3602524"/>
            <a:ext cx="2342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En effet G</a:t>
            </a:r>
            <a:r>
              <a:rPr lang="fr-FR" sz="1600" baseline="-25000" dirty="0" smtClean="0"/>
              <a:t>PC</a:t>
            </a:r>
            <a:r>
              <a:rPr lang="fr-FR" sz="1600" dirty="0" smtClean="0"/>
              <a:t> = </a:t>
            </a:r>
            <a:r>
              <a:rPr lang="fr-FR" sz="1600" dirty="0" err="1" smtClean="0"/>
              <a:t>G</a:t>
            </a:r>
            <a:r>
              <a:rPr lang="fr-FR" sz="1600" baseline="-25000" dirty="0" err="1" smtClean="0"/>
              <a:t>Pmax</a:t>
            </a:r>
            <a:r>
              <a:rPr lang="fr-FR" sz="1600" dirty="0" smtClean="0"/>
              <a:t> </a:t>
            </a:r>
            <a:r>
              <a:rPr lang="fr-FR" sz="1600" dirty="0"/>
              <a:t>– 3 dB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43103" y="419026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Conséquence:</a:t>
            </a:r>
            <a:endParaRPr lang="fr-FR" sz="14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31" y="2905551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6886</TotalTime>
  <Words>2914</Words>
  <Application>Microsoft Office PowerPoint</Application>
  <PresentationFormat>Format A4 (210 x 297 mm)</PresentationFormat>
  <Paragraphs>976</Paragraphs>
  <Slides>45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45</vt:i4>
      </vt:variant>
    </vt:vector>
  </HeadingPairs>
  <TitlesOfParts>
    <vt:vector size="48" baseType="lpstr">
      <vt:lpstr>Modele 2013 v3</vt:lpstr>
      <vt:lpstr>Equation</vt:lpstr>
      <vt:lpstr>Équation</vt:lpstr>
      <vt:lpstr>Présentation PowerPoint</vt:lpstr>
      <vt:lpstr>Les amplificateurs Le composant Aop Les fonctions linéaires </vt:lpstr>
      <vt:lpstr>Les amplificateurs Le composant Aop Les fonctions linéaires </vt:lpstr>
      <vt:lpstr>Les amplificateurs Le composant Aop Les fonctions linéaires </vt:lpstr>
      <vt:lpstr>Présentation Les amplificateurs Le composant Aop Les fonctions linéaires 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Présentation Emetteur Recepteur Compléments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Présentation Emetteur Recepteur Compléments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Compléments</vt:lpstr>
      <vt:lpstr>Compléments</vt:lpstr>
      <vt:lpstr>Compléments</vt:lpstr>
      <vt:lpstr>Compléments</vt:lpstr>
      <vt:lpstr>Compléments</vt:lpstr>
      <vt:lpstr>Compléments</vt:lpstr>
      <vt:lpstr>Compléments</vt:lpstr>
      <vt:lpstr>Compléments</vt:lpstr>
      <vt:lpstr>Compléments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J</cp:lastModifiedBy>
  <cp:revision>133</cp:revision>
  <dcterms:created xsi:type="dcterms:W3CDTF">2012-07-20T12:14:19Z</dcterms:created>
  <dcterms:modified xsi:type="dcterms:W3CDTF">2015-09-09T13:22:13Z</dcterms:modified>
</cp:coreProperties>
</file>