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79" r:id="rId3"/>
    <p:sldId id="280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2" r:id="rId15"/>
    <p:sldId id="270" r:id="rId16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613" autoAdjust="0"/>
    <p:restoredTop sz="90057" autoAdjust="0"/>
  </p:normalViewPr>
  <p:slideViewPr>
    <p:cSldViewPr snapToGrid="0">
      <p:cViewPr>
        <p:scale>
          <a:sx n="125" d="100"/>
          <a:sy n="125" d="100"/>
        </p:scale>
        <p:origin x="-780" y="9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86" y="-84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93651-DD82-41EE-BA3A-DB0D640F07F8}" type="datetimeFigureOut">
              <a:rPr lang="fr-FR" smtClean="0"/>
              <a:t>24/08/2015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39A8F-D703-4355-AB31-FCFA2011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0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composant exprime alors une proportionnalité en I et V (c’est une conductance –ou résistance)</a:t>
            </a:r>
          </a:p>
          <a:p>
            <a:r>
              <a:rPr lang="fr-FR" dirty="0" smtClean="0"/>
              <a:t>On peut le remplacer , autour de Mo et en alternatif, par une résistance </a:t>
            </a:r>
            <a:r>
              <a:rPr lang="fr-FR" dirty="0" err="1" smtClean="0"/>
              <a:t>eq</a:t>
            </a:r>
            <a:r>
              <a:rPr lang="fr-FR" dirty="0" smtClean="0"/>
              <a:t> de valeur r=pente autour de Mo=</a:t>
            </a:r>
            <a:r>
              <a:rPr lang="fr-FR" dirty="0" err="1" smtClean="0"/>
              <a:t>dI</a:t>
            </a:r>
            <a:r>
              <a:rPr lang="fr-FR" dirty="0" smtClean="0"/>
              <a:t>/dv |Mo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46"/>
            <a:ext cx="9906000" cy="6177698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  <a:softEdge rad="0"/>
          </a:effectLst>
        </p:spPr>
      </p:pic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EN2-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EN2-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8.jpg"/><Relationship Id="rId4" Type="http://schemas.openxmlformats.org/officeDocument/2006/relationships/image" Target="../media/image36.png"/><Relationship Id="rId9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8.jp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30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jpg"/><Relationship Id="rId5" Type="http://schemas.openxmlformats.org/officeDocument/2006/relationships/image" Target="../media/image44.w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g"/><Relationship Id="rId3" Type="http://schemas.openxmlformats.org/officeDocument/2006/relationships/image" Target="../media/image58.png"/><Relationship Id="rId12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g"/><Relationship Id="rId11" Type="http://schemas.openxmlformats.org/officeDocument/2006/relationships/image" Target="../media/image51.jpg"/><Relationship Id="rId5" Type="http://schemas.openxmlformats.org/officeDocument/2006/relationships/image" Target="../media/image49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5.wmf"/><Relationship Id="rId3" Type="http://schemas.openxmlformats.org/officeDocument/2006/relationships/image" Target="../media/image57.jp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image" Target="../media/image18.jpg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56.wmf"/><Relationship Id="rId10" Type="http://schemas.openxmlformats.org/officeDocument/2006/relationships/image" Target="../media/image54.wmf"/><Relationship Id="rId4" Type="http://schemas.openxmlformats.org/officeDocument/2006/relationships/image" Target="../media/image51.jpg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0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0.png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10" Type="http://schemas.openxmlformats.org/officeDocument/2006/relationships/image" Target="../media/image220.png"/><Relationship Id="rId4" Type="http://schemas.openxmlformats.org/officeDocument/2006/relationships/image" Target="../media/image161.png"/><Relationship Id="rId9" Type="http://schemas.openxmlformats.org/officeDocument/2006/relationships/image" Target="../media/image23.png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6.wmf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60.png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0.png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0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708815" cy="3004356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latin typeface="Adobe Garamond Pro Bold" pitchFamily="18" charset="0"/>
              </a:rPr>
              <a:t>EN2</a:t>
            </a:r>
          </a:p>
          <a:p>
            <a:pPr algn="ctr"/>
            <a:r>
              <a:rPr lang="fr-FR" sz="2800" b="1" i="1" dirty="0" smtClean="0">
                <a:latin typeface="Adobe Garamond Pro Bold" pitchFamily="18" charset="0"/>
              </a:rPr>
              <a:t>Modélisation de composants </a:t>
            </a:r>
          </a:p>
          <a:p>
            <a:pPr algn="ctr"/>
            <a:r>
              <a:rPr lang="fr-FR" sz="2000" i="1" dirty="0" smtClean="0">
                <a:latin typeface="Adobe Garamond Pro Bold" pitchFamily="18" charset="0"/>
              </a:rPr>
              <a:t>Diode</a:t>
            </a:r>
          </a:p>
          <a:p>
            <a:pPr algn="ctr"/>
            <a:r>
              <a:rPr lang="fr-FR" sz="2000" i="1" dirty="0" smtClean="0">
                <a:latin typeface="Adobe Garamond Pro Bold" pitchFamily="18" charset="0"/>
              </a:rPr>
              <a:t>Diode </a:t>
            </a:r>
            <a:r>
              <a:rPr lang="fr-FR" sz="2000" i="1" dirty="0" err="1" smtClean="0">
                <a:latin typeface="Adobe Garamond Pro Bold" pitchFamily="18" charset="0"/>
              </a:rPr>
              <a:t>zéner</a:t>
            </a:r>
            <a:endParaRPr lang="fr-FR" sz="2000" i="1" dirty="0" smtClean="0">
              <a:latin typeface="Adobe Garamond Pro Bold" pitchFamily="18" charset="0"/>
            </a:endParaRPr>
          </a:p>
          <a:p>
            <a:pPr algn="ctr"/>
            <a:r>
              <a:rPr lang="fr-FR" sz="2000" i="1" dirty="0" smtClean="0">
                <a:latin typeface="Adobe Garamond Pro Bold" pitchFamily="18" charset="0"/>
              </a:rPr>
              <a:t>Transistor bipolaire</a:t>
            </a: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Modélisation petit signal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Synthèse</a:t>
            </a:r>
            <a:endParaRPr lang="fr-FR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r-FR" dirty="0" smtClean="0"/>
                  <a:t>Les conclusions</a:t>
                </a:r>
              </a:p>
              <a:p>
                <a:pPr lvl="1"/>
                <a:r>
                  <a:rPr lang="fr-FR" b="1" dirty="0">
                    <a:solidFill>
                      <a:srgbClr val="FF0000"/>
                    </a:solidFill>
                  </a:rPr>
                  <a:t>La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linéarisation permet de remplacer le composant par une résistance équivalente dynamique</a:t>
                </a:r>
              </a:p>
              <a:p>
                <a:pPr lvl="1"/>
                <a:r>
                  <a:rPr lang="fr-FR" dirty="0" smtClean="0"/>
                  <a:t>La linéarisation ne </a:t>
                </a:r>
                <a:r>
                  <a:rPr lang="fr-FR" b="1" dirty="0" smtClean="0">
                    <a:solidFill>
                      <a:srgbClr val="00B050"/>
                    </a:solidFill>
                  </a:rPr>
                  <a:t>fonctionne qu’en petit signal alternatif</a:t>
                </a:r>
              </a:p>
              <a:p>
                <a:pPr lvl="2"/>
                <a:r>
                  <a:rPr lang="fr-FR" b="1" dirty="0" smtClean="0"/>
                  <a:t>On s’assure que </a:t>
                </a:r>
                <a:r>
                  <a:rPr lang="fr-FR" b="1" dirty="0" err="1" smtClean="0"/>
                  <a:t>v</a:t>
                </a:r>
                <a:r>
                  <a:rPr lang="fr-FR" b="1" baseline="-25000" dirty="0" err="1" smtClean="0"/>
                  <a:t>emax</a:t>
                </a:r>
                <a:r>
                  <a:rPr lang="fr-FR" b="1" dirty="0" smtClean="0"/>
                  <a:t>&lt;&lt; V</a:t>
                </a:r>
                <a:r>
                  <a:rPr lang="fr-FR" b="1" baseline="-25000" dirty="0" smtClean="0"/>
                  <a:t>E0 </a:t>
                </a:r>
                <a:r>
                  <a:rPr lang="fr-FR" b="1" dirty="0" smtClean="0"/>
                  <a:t>( amplitude des signaux suffisamment faible)</a:t>
                </a:r>
                <a:endParaRPr lang="fr-FR" b="1" dirty="0"/>
              </a:p>
              <a:p>
                <a:pPr lvl="1">
                  <a:spcBef>
                    <a:spcPts val="1200"/>
                  </a:spcBef>
                </a:pPr>
                <a:r>
                  <a:rPr lang="fr-FR" b="1" dirty="0" smtClean="0"/>
                  <a:t>Les étapes pour l’étude d’un dispositif </a:t>
                </a:r>
              </a:p>
              <a:p>
                <a:pPr lvl="2"/>
                <a:r>
                  <a:rPr lang="fr-FR" b="1" dirty="0" smtClean="0"/>
                  <a:t>Je dessine un schéma </a:t>
                </a:r>
                <a:r>
                  <a:rPr lang="fr-FR" b="1" dirty="0"/>
                  <a:t>équivalent </a:t>
                </a:r>
                <a:r>
                  <a:rPr lang="fr-FR" b="1" dirty="0" smtClean="0"/>
                  <a:t>statique</a:t>
                </a:r>
              </a:p>
              <a:p>
                <a:pPr lvl="3"/>
                <a:r>
                  <a:rPr lang="fr-FR" b="1" u="sng" dirty="0" smtClean="0">
                    <a:solidFill>
                      <a:srgbClr val="7030A0"/>
                    </a:solidFill>
                  </a:rPr>
                  <a:t>J’</a:t>
                </a:r>
                <a:r>
                  <a:rPr lang="fr-FR" b="1" u="sng" dirty="0" err="1" smtClean="0">
                    <a:solidFill>
                      <a:srgbClr val="7030A0"/>
                    </a:solidFill>
                  </a:rPr>
                  <a:t>éteinds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 les </a:t>
                </a:r>
                <a:r>
                  <a:rPr lang="fr-FR" b="1" u="sng" dirty="0">
                    <a:solidFill>
                      <a:srgbClr val="7030A0"/>
                    </a:solidFill>
                  </a:rPr>
                  <a:t>sources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alternatives </a:t>
                </a:r>
                <a:r>
                  <a:rPr lang="fr-FR" b="1" dirty="0">
                    <a:solidFill>
                      <a:srgbClr val="7030A0"/>
                    </a:solidFill>
                  </a:rPr>
                  <a:t>et je remplace les </a:t>
                </a:r>
                <a:r>
                  <a:rPr lang="fr-FR" b="1" u="sng" dirty="0">
                    <a:solidFill>
                      <a:srgbClr val="7030A0"/>
                    </a:solidFill>
                  </a:rPr>
                  <a:t>condensateurs par un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circuit ouvert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remplace les composants par </a:t>
                </a:r>
                <a:r>
                  <a:rPr lang="fr-FR" b="1" dirty="0">
                    <a:solidFill>
                      <a:srgbClr val="7030A0"/>
                    </a:solidFill>
                  </a:rPr>
                  <a:t>le 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STATIQUE de mon choix 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dessine </a:t>
                </a:r>
                <a:r>
                  <a:rPr lang="fr-FR" b="1" dirty="0"/>
                  <a:t>un schéma équivalent </a:t>
                </a:r>
                <a:r>
                  <a:rPr lang="fr-FR" b="1" dirty="0" smtClean="0"/>
                  <a:t>statique</a:t>
                </a:r>
                <a:endParaRPr lang="fr-FR" b="1" dirty="0">
                  <a:solidFill>
                    <a:srgbClr val="7030A0"/>
                  </a:solidFill>
                </a:endParaRP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calcule le point de fonctionnement STATIQUE M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o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(V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X0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,I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X0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  </a:t>
                </a:r>
              </a:p>
              <a:p>
                <a:pPr lvl="4"/>
                <a:r>
                  <a:rPr lang="fr-FR" b="1" dirty="0" smtClean="0">
                    <a:solidFill>
                      <a:srgbClr val="7030A0"/>
                    </a:solidFill>
                  </a:rPr>
                  <a:t>En utilisant les outils du cours de signaux et circuits.</a:t>
                </a:r>
                <a:endParaRPr lang="fr-FR" b="1" baseline="-25000" dirty="0" smtClean="0"/>
              </a:p>
              <a:p>
                <a:pPr lvl="2"/>
                <a:r>
                  <a:rPr lang="fr-FR" b="1" dirty="0"/>
                  <a:t>Je dessine un schéma équivalent </a:t>
                </a:r>
                <a:r>
                  <a:rPr lang="fr-FR" b="1" dirty="0" smtClean="0"/>
                  <a:t>dynamique</a:t>
                </a:r>
                <a:endParaRPr lang="fr-FR" b="1" dirty="0"/>
              </a:p>
              <a:p>
                <a:pPr lvl="3"/>
                <a:r>
                  <a:rPr lang="fr-FR" b="1" u="sng" dirty="0">
                    <a:solidFill>
                      <a:srgbClr val="7030A0"/>
                    </a:solidFill>
                  </a:rPr>
                  <a:t>J’</a:t>
                </a:r>
                <a:r>
                  <a:rPr lang="fr-FR" b="1" u="sng" dirty="0" err="1">
                    <a:solidFill>
                      <a:srgbClr val="7030A0"/>
                    </a:solidFill>
                  </a:rPr>
                  <a:t>éteinds</a:t>
                </a:r>
                <a:r>
                  <a:rPr lang="fr-FR" b="1" u="sng" dirty="0">
                    <a:solidFill>
                      <a:srgbClr val="7030A0"/>
                    </a:solidFill>
                  </a:rPr>
                  <a:t> les sources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continues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et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je remplace les condensateurs par un fil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( si 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Z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c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&lt;&lt;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Z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montage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lvl="3"/>
                <a:r>
                  <a:rPr lang="fr-FR" b="1" dirty="0">
                    <a:solidFill>
                      <a:srgbClr val="7030A0"/>
                    </a:solidFill>
                  </a:rPr>
                  <a:t>Je remplace les composants par le 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DYNAMIQUE de </a:t>
                </a:r>
                <a:r>
                  <a:rPr lang="fr-FR" b="1" dirty="0">
                    <a:solidFill>
                      <a:srgbClr val="7030A0"/>
                    </a:solidFill>
                  </a:rPr>
                  <a:t>mon choix </a:t>
                </a:r>
              </a:p>
              <a:p>
                <a:pPr lvl="3"/>
                <a:r>
                  <a:rPr lang="fr-FR" b="1" dirty="0">
                    <a:solidFill>
                      <a:srgbClr val="7030A0"/>
                    </a:solidFill>
                  </a:rPr>
                  <a:t>Je dessine </a:t>
                </a:r>
                <a:r>
                  <a:rPr lang="fr-FR" b="1" dirty="0"/>
                  <a:t>un schéma équivalent </a:t>
                </a:r>
                <a:r>
                  <a:rPr lang="fr-FR" b="1" dirty="0" smtClean="0"/>
                  <a:t>dynamique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calcule  la réponse alternative 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200" b="1" i="1" baseline="-25000" dirty="0" smtClean="0">
                    <a:solidFill>
                      <a:srgbClr val="7030A0"/>
                    </a:solidFill>
                  </a:rPr>
                  <a:t>x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>(t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</a:t>
                </a:r>
                <a:endParaRPr lang="fr-FR" b="1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fr-FR" b="1" dirty="0" smtClean="0"/>
                  <a:t>Le point </a:t>
                </a:r>
                <a:r>
                  <a:rPr lang="fr-FR" b="1" dirty="0" err="1" smtClean="0"/>
                  <a:t>instantanné</a:t>
                </a:r>
                <a:r>
                  <a:rPr lang="fr-FR" b="1" dirty="0" smtClean="0"/>
                  <a:t> de fonctionnement s’obtient en appliquant la superposition</a:t>
                </a:r>
              </a:p>
              <a:p>
                <a:pPr marL="1371600" lvl="3" indent="0">
                  <a:buNone/>
                </a:pPr>
                <a:r>
                  <a:rPr lang="fr-FR" b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(t) = V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X0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200" b="1" i="1" baseline="-25000" dirty="0">
                    <a:solidFill>
                      <a:srgbClr val="FF0000"/>
                    </a:solidFill>
                  </a:rPr>
                  <a:t>x</a:t>
                </a:r>
                <a:r>
                  <a:rPr lang="fr-FR" b="1" i="1" dirty="0">
                    <a:solidFill>
                      <a:srgbClr val="FF0000"/>
                    </a:solidFill>
                  </a:rPr>
                  <a:t>(t</a:t>
                </a:r>
                <a:r>
                  <a:rPr lang="fr-FR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3"/>
                <a:endParaRPr lang="fr-FR" b="1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Diode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diodes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 bipolaire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Modèles usuels de la diode (en direct)</a:t>
            </a:r>
          </a:p>
          <a:p>
            <a:pPr lvl="1"/>
            <a:r>
              <a:rPr lang="fr-FR" b="1" dirty="0" smtClean="0"/>
              <a:t>Modèle équivalent </a:t>
            </a:r>
            <a:r>
              <a:rPr lang="fr-FR" b="1" dirty="0" smtClean="0">
                <a:solidFill>
                  <a:srgbClr val="FF0000"/>
                </a:solidFill>
              </a:rPr>
              <a:t>statique</a:t>
            </a:r>
            <a:r>
              <a:rPr lang="fr-FR" b="1" dirty="0" smtClean="0"/>
              <a:t> (</a:t>
            </a:r>
            <a:r>
              <a:rPr lang="fr-FR" b="1" dirty="0" smtClean="0">
                <a:solidFill>
                  <a:srgbClr val="FF0000"/>
                </a:solidFill>
              </a:rPr>
              <a:t>rappels</a:t>
            </a:r>
            <a:r>
              <a:rPr lang="fr-FR" b="1" dirty="0" smtClean="0"/>
              <a:t>)</a:t>
            </a:r>
            <a:endParaRPr lang="fr-FR" b="1" dirty="0"/>
          </a:p>
          <a:p>
            <a:pPr lvl="3"/>
            <a:r>
              <a:rPr lang="fr-FR" b="1" dirty="0"/>
              <a:t>Choix du modèle selon précision </a:t>
            </a:r>
            <a:r>
              <a:rPr lang="fr-FR" b="1" dirty="0" smtClean="0"/>
              <a:t>souhaitée</a:t>
            </a:r>
          </a:p>
          <a:p>
            <a:pPr lvl="3"/>
            <a:endParaRPr lang="fr-FR" b="1" dirty="0"/>
          </a:p>
          <a:p>
            <a:pPr lvl="3"/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pPr lvl="1"/>
            <a:r>
              <a:rPr lang="fr-FR" b="1" dirty="0" smtClean="0"/>
              <a:t>Modèle équivalent </a:t>
            </a:r>
            <a:r>
              <a:rPr lang="fr-FR" b="1" dirty="0" smtClean="0">
                <a:solidFill>
                  <a:srgbClr val="FF0000"/>
                </a:solidFill>
              </a:rPr>
              <a:t>dynamique</a:t>
            </a:r>
            <a:r>
              <a:rPr lang="fr-FR" b="1" dirty="0" smtClean="0"/>
              <a:t> petit signal</a:t>
            </a:r>
          </a:p>
          <a:p>
            <a:pPr lvl="3"/>
            <a:r>
              <a:rPr lang="fr-FR" dirty="0" smtClean="0"/>
              <a:t>Les éléments équivalents s’obtiennent par calculs des dérivées partielles</a:t>
            </a:r>
          </a:p>
          <a:p>
            <a:pPr lvl="3"/>
            <a:r>
              <a:rPr lang="fr-FR" dirty="0" smtClean="0"/>
              <a:t>Ce modèle s’utilise dans un schéma où toutes sources continues sont éteintes</a:t>
            </a:r>
          </a:p>
          <a:p>
            <a:pPr lvl="3"/>
            <a:endParaRPr lang="fr-FR" b="1" dirty="0" smtClean="0"/>
          </a:p>
          <a:p>
            <a:pPr lvl="3"/>
            <a:endParaRPr lang="fr-FR" b="1" dirty="0" smtClean="0"/>
          </a:p>
          <a:p>
            <a:pPr lvl="3"/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17" y="2497566"/>
            <a:ext cx="2307421" cy="14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839"/>
            <a:ext cx="2307421" cy="14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80" y="2491660"/>
            <a:ext cx="2307421" cy="14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74" y="2636670"/>
            <a:ext cx="982534" cy="50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21" y="2681055"/>
            <a:ext cx="1154669" cy="66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97762" y="2829349"/>
            <a:ext cx="1307373" cy="3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1333367" y="2421382"/>
            <a:ext cx="0" cy="1116124"/>
          </a:xfrm>
          <a:prstGeom prst="line">
            <a:avLst/>
          </a:prstGeom>
          <a:ln w="50800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856085" y="2503503"/>
            <a:ext cx="8878" cy="1074198"/>
          </a:xfrm>
          <a:prstGeom prst="line">
            <a:avLst/>
          </a:prstGeom>
          <a:ln w="50800">
            <a:solidFill>
              <a:srgbClr val="FF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421222" y="2246050"/>
            <a:ext cx="181240" cy="1279372"/>
          </a:xfrm>
          <a:prstGeom prst="line">
            <a:avLst/>
          </a:prstGeom>
          <a:ln w="50800"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065321" y="2281560"/>
            <a:ext cx="452762" cy="1464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15523" y="2379216"/>
            <a:ext cx="310719" cy="14041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149701" y="2133600"/>
            <a:ext cx="674703" cy="1541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3053918" y="2441359"/>
            <a:ext cx="0" cy="1358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499933" y="2442838"/>
            <a:ext cx="0" cy="1358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72251" y="3240349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7144" y="3268461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64282" y="3261063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01568"/>
              </p:ext>
            </p:extLst>
          </p:nvPr>
        </p:nvGraphicFramePr>
        <p:xfrm>
          <a:off x="747806" y="5069412"/>
          <a:ext cx="38496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Equation" r:id="rId7" imgW="2869920" imgH="482400" progId="Equation.DSMT4">
                  <p:embed/>
                </p:oleObj>
              </mc:Choice>
              <mc:Fallback>
                <p:oleObj name="Equation" r:id="rId7" imgW="2869920" imgH="48240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06" y="5069412"/>
                        <a:ext cx="38496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e 30"/>
          <p:cNvGrpSpPr/>
          <p:nvPr/>
        </p:nvGrpSpPr>
        <p:grpSpPr>
          <a:xfrm>
            <a:off x="5362111" y="5140171"/>
            <a:ext cx="181697" cy="852256"/>
            <a:chOff x="5646196" y="5113538"/>
            <a:chExt cx="181697" cy="852256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734975" y="5113538"/>
              <a:ext cx="8877" cy="852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68"/>
            <p:cNvSpPr>
              <a:spLocks noChangeArrowheads="1"/>
            </p:cNvSpPr>
            <p:nvPr/>
          </p:nvSpPr>
          <p:spPr bwMode="auto">
            <a:xfrm rot="5400000">
              <a:off x="5562831" y="5498748"/>
              <a:ext cx="348428" cy="18169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273335" y="5264457"/>
                <a:ext cx="1526960" cy="66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𝑟</m:t>
                      </m:r>
                      <m:r>
                        <a:rPr lang="fr-FR" i="1" baseline="-25000">
                          <a:latin typeface="Cambria Math"/>
                        </a:rPr>
                        <m:t>𝑑𝑦𝑛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5" y="5264457"/>
                <a:ext cx="1526960" cy="6613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5015884" y="5122416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</a:t>
            </a:r>
            <a:endParaRPr lang="fr-FR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990731" y="5754209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K</a:t>
            </a:r>
            <a:endParaRPr lang="fr-FR" i="1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08" y="5161522"/>
            <a:ext cx="502837" cy="518764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652551" y="5042517"/>
            <a:ext cx="2095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La plupart des applications se font dans un contexte grand signal (redressement) et le modèle dynamique petit signal ne s’applique pas.</a:t>
            </a:r>
          </a:p>
          <a:p>
            <a:r>
              <a:rPr lang="fr-FR" sz="1200" i="1" dirty="0" smtClean="0"/>
              <a:t>Il est présenté pour introduire la modélisation du transistor!</a:t>
            </a:r>
            <a:endParaRPr lang="fr-FR" sz="1200" i="1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450890" y="5264457"/>
            <a:ext cx="0" cy="4262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328082" y="5261939"/>
            <a:ext cx="0" cy="72797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5459767" y="5072673"/>
                <a:ext cx="460973" cy="38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FR" b="0" i="1" baseline="-25000" smtClean="0"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767" y="5072673"/>
                <a:ext cx="460973" cy="383567"/>
              </a:xfrm>
              <a:prstGeom prst="rect">
                <a:avLst/>
              </a:prstGeom>
              <a:blipFill rotWithShape="1">
                <a:blip r:embed="rId11"/>
                <a:stretch>
                  <a:fillRect t="-9524" r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4892262" y="5424445"/>
                <a:ext cx="460973" cy="38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fr-FR" b="0" i="1" baseline="-25000" smtClean="0"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262" y="5424445"/>
                <a:ext cx="460973" cy="383567"/>
              </a:xfrm>
              <a:prstGeom prst="rect">
                <a:avLst/>
              </a:prstGeom>
              <a:blipFill rotWithShape="1">
                <a:blip r:embed="rId12"/>
                <a:stretch>
                  <a:fillRect r="-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88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Diode </a:t>
            </a:r>
            <a:r>
              <a:rPr lang="fr-FR" dirty="0" err="1" smtClean="0"/>
              <a:t>Zéner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Les diodes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Modèles usuels de la diode </a:t>
            </a:r>
            <a:r>
              <a:rPr lang="fr-FR" b="1" dirty="0" err="1" smtClean="0"/>
              <a:t>zéner</a:t>
            </a:r>
            <a:r>
              <a:rPr lang="fr-FR" b="1" dirty="0" smtClean="0"/>
              <a:t> (en </a:t>
            </a:r>
            <a:r>
              <a:rPr lang="fr-FR" b="1" dirty="0" err="1" smtClean="0"/>
              <a:t>zéner</a:t>
            </a:r>
            <a:r>
              <a:rPr lang="fr-FR" b="1" dirty="0" smtClean="0"/>
              <a:t>)</a:t>
            </a:r>
          </a:p>
          <a:p>
            <a:pPr lvl="1"/>
            <a:r>
              <a:rPr lang="fr-FR" b="1" dirty="0" smtClean="0"/>
              <a:t>Modèle équivalent statique (rappels)</a:t>
            </a:r>
            <a:endParaRPr lang="fr-FR" b="1" dirty="0"/>
          </a:p>
          <a:p>
            <a:pPr lvl="3"/>
            <a:r>
              <a:rPr lang="fr-FR" b="1" dirty="0"/>
              <a:t>Choix du modèle selon précision </a:t>
            </a:r>
            <a:r>
              <a:rPr lang="fr-FR" b="1" dirty="0" smtClean="0"/>
              <a:t>souhaitée</a:t>
            </a:r>
          </a:p>
          <a:p>
            <a:pPr lvl="3"/>
            <a:endParaRPr lang="fr-FR" b="1" dirty="0"/>
          </a:p>
          <a:p>
            <a:pPr lvl="3"/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pPr lvl="1"/>
            <a:r>
              <a:rPr lang="fr-FR" b="1" dirty="0" smtClean="0"/>
              <a:t>Modèle équivalent dynamique</a:t>
            </a:r>
          </a:p>
          <a:p>
            <a:pPr lvl="3"/>
            <a:r>
              <a:rPr lang="fr-FR" dirty="0" smtClean="0"/>
              <a:t>S’obtient en général à partir de données expérimentale ou de la documentation constructeur</a:t>
            </a:r>
          </a:p>
          <a:p>
            <a:pPr marL="1371600" lvl="3" indent="0">
              <a:buNone/>
            </a:pPr>
            <a:endParaRPr lang="fr-FR" b="1" dirty="0" smtClean="0"/>
          </a:p>
          <a:p>
            <a:pPr lvl="3"/>
            <a:endParaRPr lang="fr-FR" b="1" dirty="0" smtClean="0"/>
          </a:p>
          <a:p>
            <a:pPr lvl="3"/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866028" y="2705467"/>
            <a:ext cx="0" cy="1116124"/>
          </a:xfrm>
          <a:prstGeom prst="line">
            <a:avLst/>
          </a:prstGeom>
          <a:ln w="50800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033129" y="2601157"/>
            <a:ext cx="385426" cy="1279372"/>
          </a:xfrm>
          <a:prstGeom prst="line">
            <a:avLst/>
          </a:prstGeom>
          <a:ln w="50800"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633491" y="2476868"/>
            <a:ext cx="452762" cy="1464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 rot="1115587">
            <a:off x="5859262" y="2435441"/>
            <a:ext cx="674703" cy="1541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4296793" y="2574523"/>
            <a:ext cx="0" cy="1358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23171" y="3266982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1015647" y="4927106"/>
            <a:ext cx="186979" cy="942345"/>
            <a:chOff x="5646196" y="5113538"/>
            <a:chExt cx="181697" cy="852256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734975" y="5113538"/>
              <a:ext cx="8877" cy="852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68"/>
            <p:cNvSpPr>
              <a:spLocks noChangeArrowheads="1"/>
            </p:cNvSpPr>
            <p:nvPr/>
          </p:nvSpPr>
          <p:spPr bwMode="auto">
            <a:xfrm rot="5400000">
              <a:off x="5562831" y="5498748"/>
              <a:ext cx="348428" cy="18169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1047565" y="5042515"/>
                <a:ext cx="1571346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𝑟</m:t>
                      </m:r>
                      <m:r>
                        <a:rPr lang="fr-FR" i="1" baseline="-25000">
                          <a:latin typeface="Cambria Math"/>
                        </a:rPr>
                        <m:t>𝑑𝑦𝑛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baseline="-2500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5" y="5042515"/>
                <a:ext cx="1571346" cy="362984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744795" y="4785063"/>
            <a:ext cx="3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</a:t>
            </a:r>
            <a:endParaRPr lang="fr-FR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710765" y="5638798"/>
            <a:ext cx="3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K</a:t>
            </a:r>
            <a:endParaRPr lang="fr-FR" i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74" y="1376892"/>
            <a:ext cx="782695" cy="13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Connecteur droit avec flèche 36"/>
          <p:cNvCxnSpPr/>
          <p:nvPr/>
        </p:nvCxnSpPr>
        <p:spPr>
          <a:xfrm>
            <a:off x="670761" y="3791360"/>
            <a:ext cx="1751682" cy="5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805765" y="2510051"/>
            <a:ext cx="0" cy="1395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0800000" flipH="1">
            <a:off x="1921889" y="2708311"/>
            <a:ext cx="252028" cy="77511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6275406">
            <a:off x="1033076" y="2876961"/>
            <a:ext cx="914400" cy="914400"/>
          </a:xfrm>
          <a:prstGeom prst="arc">
            <a:avLst>
              <a:gd name="adj1" fmla="val 16200000"/>
              <a:gd name="adj2" fmla="val 20800066"/>
            </a:avLst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/>
          <p:cNvCxnSpPr/>
          <p:nvPr/>
        </p:nvCxnSpPr>
        <p:spPr>
          <a:xfrm rot="10800000" flipH="1">
            <a:off x="805765" y="3791360"/>
            <a:ext cx="68451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10800000" flipH="1">
            <a:off x="1825473" y="2783963"/>
            <a:ext cx="324035" cy="1013288"/>
          </a:xfrm>
          <a:prstGeom prst="line">
            <a:avLst/>
          </a:prstGeom>
          <a:ln w="15875">
            <a:solidFill>
              <a:schemeClr val="accent3">
                <a:lumMod val="50000"/>
                <a:alpha val="5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471850" y="3785171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z0</a:t>
            </a:r>
            <a:endParaRPr lang="fr-FR" baseline="-25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499742" y="236577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173928" y="342796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78" y="2821712"/>
            <a:ext cx="10763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4960032" y="2740789"/>
                <a:ext cx="1944216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Pente </a:t>
                </a:r>
              </a:p>
              <a:p>
                <a:r>
                  <a:rPr lang="fr-FR" sz="1400" dirty="0" smtClean="0"/>
                  <a:t>de la droite 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</a:rPr>
                          <m:t>𝑟</m:t>
                        </m:r>
                        <m:r>
                          <a:rPr lang="fr-FR" sz="1400" b="0" i="1" baseline="-25000" smtClean="0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32" y="2740789"/>
                <a:ext cx="1944216" cy="611962"/>
              </a:xfrm>
              <a:prstGeom prst="rect">
                <a:avLst/>
              </a:prstGeom>
              <a:blipFill rotWithShape="1">
                <a:blip r:embed="rId5"/>
                <a:stretch>
                  <a:fillRect l="-940" t="-1000" b="-3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avec flèche 46"/>
          <p:cNvCxnSpPr/>
          <p:nvPr/>
        </p:nvCxnSpPr>
        <p:spPr>
          <a:xfrm>
            <a:off x="4861021" y="3853504"/>
            <a:ext cx="1751682" cy="5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4996025" y="2572195"/>
            <a:ext cx="0" cy="1395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0800000" flipH="1">
            <a:off x="6112149" y="2770455"/>
            <a:ext cx="252028" cy="77511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6275406">
            <a:off x="5223336" y="2939105"/>
            <a:ext cx="914400" cy="914400"/>
          </a:xfrm>
          <a:prstGeom prst="arc">
            <a:avLst>
              <a:gd name="adj1" fmla="val 16200000"/>
              <a:gd name="adj2" fmla="val 20800066"/>
            </a:avLst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 rot="10800000" flipH="1">
            <a:off x="4996025" y="3853504"/>
            <a:ext cx="68451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10800000" flipH="1">
            <a:off x="6015733" y="2846107"/>
            <a:ext cx="324035" cy="1013288"/>
          </a:xfrm>
          <a:prstGeom prst="line">
            <a:avLst/>
          </a:prstGeom>
          <a:ln w="15875">
            <a:solidFill>
              <a:schemeClr val="accent3">
                <a:lumMod val="50000"/>
                <a:alpha val="5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690002" y="242791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6364188" y="349010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sp>
        <p:nvSpPr>
          <p:cNvPr id="55" name="ZoneTexte 54"/>
          <p:cNvSpPr txBox="1"/>
          <p:nvPr/>
        </p:nvSpPr>
        <p:spPr>
          <a:xfrm>
            <a:off x="5858898" y="380440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z0</a:t>
            </a:r>
            <a:endParaRPr lang="fr-FR" baseline="-25000" dirty="0"/>
          </a:p>
        </p:txBody>
      </p:sp>
      <p:pic>
        <p:nvPicPr>
          <p:cNvPr id="56" name="Picture 10" descr="http://pages.videotron.com/electron/image_1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81" y="5131293"/>
            <a:ext cx="3251809" cy="11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e 56"/>
          <p:cNvGrpSpPr/>
          <p:nvPr/>
        </p:nvGrpSpPr>
        <p:grpSpPr>
          <a:xfrm>
            <a:off x="6250174" y="4820573"/>
            <a:ext cx="3426485" cy="1456505"/>
            <a:chOff x="4994435" y="3564198"/>
            <a:chExt cx="3871418" cy="1757523"/>
          </a:xfrm>
        </p:grpSpPr>
        <p:sp>
          <p:nvSpPr>
            <p:cNvPr id="58" name="Rectangle 57"/>
            <p:cNvSpPr/>
            <p:nvPr/>
          </p:nvSpPr>
          <p:spPr>
            <a:xfrm>
              <a:off x="5658675" y="3995682"/>
              <a:ext cx="1999386" cy="1326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58"/>
            <p:cNvCxnSpPr>
              <a:stCxn id="81" idx="4"/>
            </p:cNvCxnSpPr>
            <p:nvPr/>
          </p:nvCxnSpPr>
          <p:spPr>
            <a:xfrm flipH="1">
              <a:off x="5658674" y="4713479"/>
              <a:ext cx="2046" cy="212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368"/>
            <p:cNvSpPr>
              <a:spLocks noChangeArrowheads="1"/>
            </p:cNvSpPr>
            <p:nvPr/>
          </p:nvSpPr>
          <p:spPr bwMode="auto">
            <a:xfrm rot="5400000">
              <a:off x="6229958" y="3796451"/>
              <a:ext cx="144463" cy="39846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Rectangle 368"/>
            <p:cNvSpPr>
              <a:spLocks noChangeArrowheads="1"/>
            </p:cNvSpPr>
            <p:nvPr/>
          </p:nvSpPr>
          <p:spPr bwMode="auto">
            <a:xfrm rot="10800000">
              <a:off x="7585829" y="4493165"/>
              <a:ext cx="144463" cy="39846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5465373" y="4342563"/>
              <a:ext cx="390696" cy="370916"/>
              <a:chOff x="2555776" y="4189992"/>
              <a:chExt cx="255587" cy="236912"/>
            </a:xfrm>
            <a:solidFill>
              <a:schemeClr val="bg1"/>
            </a:solidFill>
          </p:grpSpPr>
          <p:sp>
            <p:nvSpPr>
              <p:cNvPr id="81" name="Oval 320"/>
              <p:cNvSpPr>
                <a:spLocks noChangeArrowheads="1"/>
              </p:cNvSpPr>
              <p:nvPr/>
            </p:nvSpPr>
            <p:spPr bwMode="auto">
              <a:xfrm>
                <a:off x="2555776" y="4189992"/>
                <a:ext cx="255587" cy="236912"/>
              </a:xfrm>
              <a:prstGeom prst="ellips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reeform 323"/>
              <p:cNvSpPr>
                <a:spLocks/>
              </p:cNvSpPr>
              <p:nvPr/>
            </p:nvSpPr>
            <p:spPr bwMode="auto">
              <a:xfrm>
                <a:off x="2592289" y="4264837"/>
                <a:ext cx="179884" cy="109537"/>
              </a:xfrm>
              <a:custGeom>
                <a:avLst/>
                <a:gdLst>
                  <a:gd name="T0" fmla="*/ 0 w 198"/>
                  <a:gd name="T1" fmla="*/ 182 h 353"/>
                  <a:gd name="T2" fmla="*/ 60 w 198"/>
                  <a:gd name="T3" fmla="*/ 2 h 353"/>
                  <a:gd name="T4" fmla="*/ 108 w 198"/>
                  <a:gd name="T5" fmla="*/ 194 h 353"/>
                  <a:gd name="T6" fmla="*/ 162 w 198"/>
                  <a:gd name="T7" fmla="*/ 344 h 353"/>
                  <a:gd name="T8" fmla="*/ 198 w 198"/>
                  <a:gd name="T9" fmla="*/ 14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353">
                    <a:moveTo>
                      <a:pt x="0" y="182"/>
                    </a:moveTo>
                    <a:cubicBezTo>
                      <a:pt x="21" y="91"/>
                      <a:pt x="42" y="0"/>
                      <a:pt x="60" y="2"/>
                    </a:cubicBezTo>
                    <a:cubicBezTo>
                      <a:pt x="78" y="4"/>
                      <a:pt x="91" y="137"/>
                      <a:pt x="108" y="194"/>
                    </a:cubicBezTo>
                    <a:cubicBezTo>
                      <a:pt x="125" y="251"/>
                      <a:pt x="147" y="353"/>
                      <a:pt x="162" y="344"/>
                    </a:cubicBezTo>
                    <a:cubicBezTo>
                      <a:pt x="177" y="335"/>
                      <a:pt x="192" y="177"/>
                      <a:pt x="198" y="140"/>
                    </a:cubicBezTo>
                  </a:path>
                </a:pathLst>
              </a:custGeom>
              <a:grpFill/>
              <a:ln w="15875" cmpd="sng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65" name="Connecteur droit 64"/>
            <p:cNvCxnSpPr/>
            <p:nvPr/>
          </p:nvCxnSpPr>
          <p:spPr>
            <a:xfrm>
              <a:off x="6850025" y="3995682"/>
              <a:ext cx="0" cy="13260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368"/>
            <p:cNvSpPr>
              <a:spLocks noChangeArrowheads="1"/>
            </p:cNvSpPr>
            <p:nvPr/>
          </p:nvSpPr>
          <p:spPr bwMode="auto">
            <a:xfrm rot="10800000">
              <a:off x="6793742" y="4207044"/>
              <a:ext cx="144463" cy="39846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4994435" y="4135863"/>
              <a:ext cx="625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∆</a:t>
              </a:r>
              <a:r>
                <a:rPr lang="fr-FR" dirty="0" err="1" smtClean="0"/>
                <a:t>V</a:t>
              </a:r>
              <a:r>
                <a:rPr lang="fr-FR" baseline="-25000" dirty="0" err="1" smtClean="0"/>
                <a:t>c</a:t>
              </a:r>
              <a:endParaRPr lang="fr-FR" baseline="-25000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6102958" y="3564198"/>
              <a:ext cx="46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R</a:t>
              </a:r>
              <a:r>
                <a:rPr lang="fr-FR" baseline="-25000" dirty="0" err="1" smtClean="0"/>
                <a:t>s</a:t>
              </a:r>
              <a:endParaRPr lang="fr-FR" baseline="-25000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6336983" y="4205997"/>
              <a:ext cx="46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675580" y="4571673"/>
              <a:ext cx="468051" cy="44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</a:t>
              </a:r>
              <a:r>
                <a:rPr lang="fr-FR" baseline="-25000" dirty="0" err="1" smtClean="0"/>
                <a:t>c</a:t>
              </a:r>
              <a:endParaRPr lang="fr-FR" baseline="-250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076827" y="4545561"/>
              <a:ext cx="789026" cy="44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7030A0"/>
                  </a:solidFill>
                </a:rPr>
                <a:t>∆</a:t>
              </a:r>
              <a:r>
                <a:rPr lang="fr-FR" dirty="0"/>
                <a:t> </a:t>
              </a:r>
              <a:r>
                <a:rPr lang="fr-FR" b="1" dirty="0" smtClean="0">
                  <a:solidFill>
                    <a:srgbClr val="7030A0"/>
                  </a:solidFill>
                </a:rPr>
                <a:t>V</a:t>
              </a:r>
              <a:r>
                <a:rPr lang="fr-FR" b="1" baseline="-25000" dirty="0" smtClean="0">
                  <a:solidFill>
                    <a:srgbClr val="7030A0"/>
                  </a:solidFill>
                </a:rPr>
                <a:t>s</a:t>
              </a:r>
              <a:endParaRPr lang="fr-FR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>
            <a:xfrm flipV="1">
              <a:off x="8083480" y="3976763"/>
              <a:ext cx="6406" cy="1344277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>
              <a:off x="7437780" y="3995682"/>
              <a:ext cx="103623" cy="81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7142858" y="3569156"/>
              <a:ext cx="699890" cy="44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7030A0"/>
                  </a:solidFill>
                </a:rPr>
                <a:t>∆ I</a:t>
              </a:r>
              <a:r>
                <a:rPr lang="fr-FR" b="1" baseline="-25000" dirty="0" smtClean="0">
                  <a:solidFill>
                    <a:srgbClr val="7030A0"/>
                  </a:solidFill>
                </a:rPr>
                <a:t>s</a:t>
              </a:r>
              <a:endParaRPr lang="fr-FR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>
              <a:off x="5874550" y="3995682"/>
              <a:ext cx="103623" cy="819"/>
            </a:xfrm>
            <a:prstGeom prst="straightConnector1">
              <a:avLst/>
            </a:prstGeom>
            <a:ln w="57150">
              <a:solidFill>
                <a:schemeClr val="accent1">
                  <a:shade val="95000"/>
                  <a:satMod val="10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/>
        </p:nvSpPr>
        <p:spPr>
          <a:xfrm>
            <a:off x="2982897" y="4767309"/>
            <a:ext cx="516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3">
                    <a:lumMod val="75000"/>
                  </a:schemeClr>
                </a:solidFill>
              </a:rPr>
              <a:t>Exemple de schéma équivalent dynamique</a:t>
            </a:r>
            <a:endParaRPr lang="fr-FR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6759369" y="4817285"/>
            <a:ext cx="61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∆ </a:t>
            </a:r>
            <a:r>
              <a:rPr lang="fr-FR" b="1" dirty="0" err="1" smtClean="0">
                <a:solidFill>
                  <a:srgbClr val="7030A0"/>
                </a:solidFill>
              </a:rPr>
              <a:t>I</a:t>
            </a:r>
            <a:r>
              <a:rPr lang="fr-FR" b="1" baseline="-25000" dirty="0" err="1">
                <a:solidFill>
                  <a:srgbClr val="7030A0"/>
                </a:solidFill>
              </a:rPr>
              <a:t>e</a:t>
            </a:r>
            <a:endParaRPr lang="fr-FR" b="1" baseline="-25000" dirty="0">
              <a:solidFill>
                <a:srgbClr val="7030A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02325" y="3218786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48" y="1376892"/>
            <a:ext cx="502837" cy="5187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32615" y="1908681"/>
            <a:ext cx="2022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Seul le fonctionnement en </a:t>
            </a:r>
            <a:r>
              <a:rPr lang="fr-FR" sz="1000" dirty="0" err="1" smtClean="0"/>
              <a:t>zéner</a:t>
            </a:r>
            <a:r>
              <a:rPr lang="fr-FR" sz="1000" dirty="0" smtClean="0"/>
              <a:t> (polarisation inverse) est traité puisqu’il correspond à la majorité des applications =&gt; choix du fléchage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25723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Transistor: modèle statique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Les diodes</a:t>
            </a:r>
          </a:p>
          <a:p>
            <a:pPr lvl="0"/>
            <a:r>
              <a:rPr lang="fr-FR" dirty="0">
                <a:solidFill>
                  <a:prstClr val="white"/>
                </a:solidFill>
                <a:ea typeface="+mj-ea"/>
                <a:cs typeface="+mj-cs"/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statique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dirty="0" smtClean="0"/>
                  <a:t>en régime linéaire</a:t>
                </a:r>
              </a:p>
              <a:p>
                <a:pPr lvl="1"/>
                <a:r>
                  <a:rPr lang="fr-FR" dirty="0" smtClean="0"/>
                  <a:t>Modèle d’EBERS-MOLL simplifié </a:t>
                </a:r>
                <a:r>
                  <a:rPr lang="fr-FR" i="1" dirty="0" smtClean="0"/>
                  <a:t>(rappel)</a:t>
                </a:r>
              </a:p>
              <a:p>
                <a:pPr lvl="1"/>
                <a:endParaRPr lang="fr-FR" i="1" dirty="0"/>
              </a:p>
              <a:p>
                <a:pPr lvl="1"/>
                <a:endParaRPr lang="fr-FR" i="1" dirty="0" smtClean="0"/>
              </a:p>
              <a:p>
                <a:pPr lvl="1"/>
                <a:endParaRPr lang="fr-FR" i="1" dirty="0"/>
              </a:p>
              <a:p>
                <a:pPr lvl="1"/>
                <a:endParaRPr lang="fr-FR" i="1" dirty="0" smtClean="0"/>
              </a:p>
              <a:p>
                <a:pPr lvl="1"/>
                <a:endParaRPr lang="fr-FR" i="1" dirty="0"/>
              </a:p>
              <a:p>
                <a:pPr marL="457200" lvl="1" indent="0">
                  <a:buNone/>
                </a:pPr>
                <a:endParaRPr lang="fr-FR" i="1" dirty="0"/>
              </a:p>
              <a:p>
                <a:pPr lvl="1"/>
                <a:r>
                  <a:rPr lang="fr-FR" dirty="0" smtClean="0"/>
                  <a:t>Réécriture en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 smtClean="0"/>
              </a:p>
              <a:p>
                <a:pPr lvl="2"/>
                <a:r>
                  <a:rPr lang="fr-FR" i="1" dirty="0" smtClean="0"/>
                  <a:t>Le transistor est considéré sous sa forme quadripôle</a:t>
                </a:r>
                <a:endParaRPr lang="fr-FR" i="1" dirty="0"/>
              </a:p>
              <a:p>
                <a:pPr lvl="1"/>
                <a:endParaRPr lang="fr-FR" i="1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1" name="Groupe 40"/>
          <p:cNvGrpSpPr/>
          <p:nvPr/>
        </p:nvGrpSpPr>
        <p:grpSpPr>
          <a:xfrm>
            <a:off x="1108821" y="2187044"/>
            <a:ext cx="2136697" cy="1715436"/>
            <a:chOff x="1350150" y="4577564"/>
            <a:chExt cx="2136697" cy="1715436"/>
          </a:xfrm>
        </p:grpSpPr>
        <p:sp>
          <p:nvSpPr>
            <p:cNvPr id="42" name="ZoneTexte 41"/>
            <p:cNvSpPr txBox="1"/>
            <p:nvPr/>
          </p:nvSpPr>
          <p:spPr>
            <a:xfrm>
              <a:off x="2370723" y="5647945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</a:t>
              </a:r>
              <a:r>
                <a:rPr lang="fr-FR" baseline="-25000" dirty="0" smtClean="0"/>
                <a:t>be0</a:t>
              </a:r>
              <a:r>
                <a:rPr lang="fr-FR" dirty="0" smtClean="0"/>
                <a:t>=0.7V</a:t>
              </a:r>
              <a:endParaRPr lang="fr-FR" dirty="0"/>
            </a:p>
          </p:txBody>
        </p:sp>
        <p:cxnSp>
          <p:nvCxnSpPr>
            <p:cNvPr id="43" name="Connecteur droit 42"/>
            <p:cNvCxnSpPr/>
            <p:nvPr/>
          </p:nvCxnSpPr>
          <p:spPr>
            <a:xfrm>
              <a:off x="1810064" y="5528364"/>
              <a:ext cx="39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80"/>
            <p:cNvSpPr>
              <a:spLocks noChangeArrowheads="1"/>
            </p:cNvSpPr>
            <p:nvPr/>
          </p:nvSpPr>
          <p:spPr bwMode="auto">
            <a:xfrm flipH="1">
              <a:off x="2167189" y="6123723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Oval 80"/>
            <p:cNvSpPr>
              <a:spLocks noChangeArrowheads="1"/>
            </p:cNvSpPr>
            <p:nvPr/>
          </p:nvSpPr>
          <p:spPr bwMode="auto">
            <a:xfrm flipH="1">
              <a:off x="1738057" y="548867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Oval 80"/>
            <p:cNvSpPr>
              <a:spLocks noChangeArrowheads="1"/>
            </p:cNvSpPr>
            <p:nvPr/>
          </p:nvSpPr>
          <p:spPr bwMode="auto">
            <a:xfrm flipH="1">
              <a:off x="2171052" y="470023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 rot="16200000">
              <a:off x="1886174" y="5488258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1705717" y="5156839"/>
              <a:ext cx="4287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baseline="-25000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252699" y="5954446"/>
              <a:ext cx="538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e0</a:t>
              </a:r>
              <a:endParaRPr lang="fr-FR" sz="1600" baseline="-250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2288704" y="4627236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c0</a:t>
              </a:r>
              <a:endParaRPr lang="fr-FR" sz="1600" baseline="-250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370723" y="5034662"/>
              <a:ext cx="104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α</a:t>
              </a:r>
              <a:r>
                <a:rPr lang="fr-FR" sz="1600" dirty="0" smtClean="0"/>
                <a:t>I</a:t>
              </a:r>
              <a:r>
                <a:rPr lang="fr-FR" sz="1600" baseline="-25000" dirty="0" smtClean="0"/>
                <a:t>e0 </a:t>
              </a:r>
              <a:r>
                <a:rPr lang="fr-FR" sz="1600" dirty="0" smtClean="0"/>
                <a:t> =</a:t>
              </a:r>
              <a:r>
                <a:rPr lang="el-GR" sz="1600" dirty="0" smtClean="0"/>
                <a:t> </a:t>
              </a:r>
              <a:r>
                <a:rPr lang="el-GR" sz="1600" dirty="0"/>
                <a:t>β</a:t>
              </a:r>
              <a:r>
                <a:rPr lang="fr-FR" sz="1600" dirty="0"/>
                <a:t>I</a:t>
              </a:r>
              <a:r>
                <a:rPr lang="fr-FR" sz="1600" baseline="-25000" dirty="0"/>
                <a:t>b0</a:t>
              </a:r>
              <a:r>
                <a:rPr lang="el-GR" sz="1600" dirty="0"/>
                <a:t> </a:t>
              </a:r>
              <a:endParaRPr lang="fr-FR" sz="160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350150" y="536148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1777842" y="457756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2027794" y="5692004"/>
              <a:ext cx="352777" cy="281214"/>
              <a:chOff x="3059832" y="4182932"/>
              <a:chExt cx="255587" cy="224300"/>
            </a:xfrm>
          </p:grpSpPr>
          <p:sp>
            <p:nvSpPr>
              <p:cNvPr id="61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55" name="Connecteur droit 54"/>
            <p:cNvCxnSpPr/>
            <p:nvPr/>
          </p:nvCxnSpPr>
          <p:spPr>
            <a:xfrm flipV="1">
              <a:off x="2203192" y="4790490"/>
              <a:ext cx="7082" cy="1344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>
              <a:off x="2209087" y="4925684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2206733" y="6021288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342"/>
            <p:cNvGrpSpPr>
              <a:grpSpLocks/>
            </p:cNvGrpSpPr>
            <p:nvPr/>
          </p:nvGrpSpPr>
          <p:grpSpPr bwMode="auto">
            <a:xfrm>
              <a:off x="2047722" y="5123330"/>
              <a:ext cx="320490" cy="228600"/>
              <a:chOff x="7566" y="2585"/>
              <a:chExt cx="429" cy="306"/>
            </a:xfrm>
          </p:grpSpPr>
          <p:sp>
            <p:nvSpPr>
              <p:cNvPr id="59" name="Rectangle 343"/>
              <p:cNvSpPr>
                <a:spLocks noChangeArrowheads="1"/>
              </p:cNvSpPr>
              <p:nvPr/>
            </p:nvSpPr>
            <p:spPr bwMode="auto">
              <a:xfrm rot="18937231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60587"/>
              </p:ext>
            </p:extLst>
          </p:nvPr>
        </p:nvGraphicFramePr>
        <p:xfrm>
          <a:off x="6795182" y="2480123"/>
          <a:ext cx="26146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" name="Equation" r:id="rId4" imgW="1714320" imgH="368280" progId="Equation.DSMT4">
                  <p:embed/>
                </p:oleObj>
              </mc:Choice>
              <mc:Fallback>
                <p:oleObj name="Equation" r:id="rId4" imgW="1714320" imgH="36828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182" y="2480123"/>
                        <a:ext cx="26146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Imag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43" y="1684734"/>
            <a:ext cx="495611" cy="511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6483931" y="1545913"/>
                <a:ext cx="32371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Pour les transistors bipolaire le coefficient d’idéalité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≈1.1</m:t>
                    </m:r>
                  </m:oMath>
                </a14:m>
                <a:endParaRPr lang="fr-FR" b="0" dirty="0" smtClean="0">
                  <a:ea typeface="Cambria Math"/>
                </a:endParaRPr>
              </a:p>
              <a:p>
                <a:r>
                  <a:rPr lang="fr-FR" sz="1600" i="1" dirty="0" smtClean="0"/>
                  <a:t>( il est classique arrondir à 1)</a:t>
                </a:r>
                <a:endParaRPr lang="fr-FR" sz="1600" i="1" dirty="0"/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31" y="1545913"/>
                <a:ext cx="3237117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695" t="-3311" b="-4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279630"/>
              </p:ext>
            </p:extLst>
          </p:nvPr>
        </p:nvGraphicFramePr>
        <p:xfrm>
          <a:off x="6926263" y="5614988"/>
          <a:ext cx="26431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3" name="Equation" r:id="rId8" imgW="2361960" imgH="469800" progId="Equation.DSMT4">
                  <p:embed/>
                </p:oleObj>
              </mc:Choice>
              <mc:Fallback>
                <p:oleObj name="Equation" r:id="rId8" imgW="2361960" imgH="469800" progId="Equation.DSMT4">
                  <p:embed/>
                  <p:pic>
                    <p:nvPicPr>
                      <p:cNvPr id="0" name="Obje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5614988"/>
                        <a:ext cx="264318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ZoneTexte 68"/>
          <p:cNvSpPr txBox="1"/>
          <p:nvPr/>
        </p:nvSpPr>
        <p:spPr>
          <a:xfrm>
            <a:off x="6589264" y="5007340"/>
            <a:ext cx="331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Compte tenu des relations existants entre les courants on en déduit aussi que: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4462056" y="6109640"/>
            <a:ext cx="1193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</a:t>
            </a:r>
            <a:r>
              <a:rPr lang="fr-FR" sz="1600" baseline="-25000" dirty="0" smtClean="0"/>
              <a:t>e0</a:t>
            </a:r>
            <a:r>
              <a:rPr lang="fr-FR" sz="1600" dirty="0" smtClean="0"/>
              <a:t>=I</a:t>
            </a:r>
            <a:r>
              <a:rPr lang="fr-FR" sz="1600" baseline="-25000" dirty="0" smtClean="0"/>
              <a:t>c0</a:t>
            </a:r>
            <a:r>
              <a:rPr lang="fr-FR" sz="1600" dirty="0" smtClean="0"/>
              <a:t>+I</a:t>
            </a:r>
            <a:r>
              <a:rPr lang="fr-FR" sz="1600" baseline="-25000" dirty="0" smtClean="0"/>
              <a:t>b0</a:t>
            </a:r>
            <a:endParaRPr lang="fr-FR" sz="1600" baseline="-25000" dirty="0"/>
          </a:p>
        </p:txBody>
      </p:sp>
      <p:grpSp>
        <p:nvGrpSpPr>
          <p:cNvPr id="128" name="Groupe 127"/>
          <p:cNvGrpSpPr/>
          <p:nvPr/>
        </p:nvGrpSpPr>
        <p:grpSpPr>
          <a:xfrm>
            <a:off x="3797641" y="4760095"/>
            <a:ext cx="2263109" cy="1300993"/>
            <a:chOff x="2554767" y="5132957"/>
            <a:chExt cx="2263109" cy="1300993"/>
          </a:xfrm>
        </p:grpSpPr>
        <p:grpSp>
          <p:nvGrpSpPr>
            <p:cNvPr id="96" name="Groupe 95"/>
            <p:cNvGrpSpPr/>
            <p:nvPr/>
          </p:nvGrpSpPr>
          <p:grpSpPr>
            <a:xfrm flipH="1">
              <a:off x="3939843" y="5540935"/>
              <a:ext cx="397891" cy="650627"/>
              <a:chOff x="3883988" y="5651582"/>
              <a:chExt cx="397891" cy="650627"/>
            </a:xfrm>
          </p:grpSpPr>
          <p:cxnSp>
            <p:nvCxnSpPr>
              <p:cNvPr id="94" name="Connecteur droit 93"/>
              <p:cNvCxnSpPr/>
              <p:nvPr/>
            </p:nvCxnSpPr>
            <p:spPr>
              <a:xfrm>
                <a:off x="3883988" y="5651582"/>
                <a:ext cx="3969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 flipH="1" flipV="1">
                <a:off x="4271962" y="5657850"/>
                <a:ext cx="9917" cy="6443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ZoneTexte 70"/>
            <p:cNvSpPr txBox="1"/>
            <p:nvPr/>
          </p:nvSpPr>
          <p:spPr>
            <a:xfrm>
              <a:off x="2554767" y="5735651"/>
              <a:ext cx="1116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V</a:t>
              </a:r>
              <a:r>
                <a:rPr lang="fr-FR" sz="1200" b="1" baseline="-25000" dirty="0" smtClean="0">
                  <a:solidFill>
                    <a:srgbClr val="FF0000"/>
                  </a:solidFill>
                </a:rPr>
                <a:t>be0</a:t>
              </a:r>
              <a:r>
                <a:rPr lang="fr-FR" sz="1200" b="1" dirty="0" smtClean="0">
                  <a:solidFill>
                    <a:srgbClr val="FF0000"/>
                  </a:solidFill>
                </a:rPr>
                <a:t>=0.7V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3068307" y="5536172"/>
              <a:ext cx="39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80"/>
            <p:cNvSpPr>
              <a:spLocks noChangeArrowheads="1"/>
            </p:cNvSpPr>
            <p:nvPr/>
          </p:nvSpPr>
          <p:spPr bwMode="auto">
            <a:xfrm flipH="1">
              <a:off x="2996300" y="549648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76" name="Connecteur droit avec flèche 75"/>
            <p:cNvCxnSpPr/>
            <p:nvPr/>
          </p:nvCxnSpPr>
          <p:spPr>
            <a:xfrm rot="16200000">
              <a:off x="3144417" y="5496066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2963961" y="5164647"/>
              <a:ext cx="400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baseline="-250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876616" y="5132957"/>
              <a:ext cx="813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I</a:t>
              </a:r>
              <a:r>
                <a:rPr lang="fr-FR" sz="1600" b="1" baseline="-25000" dirty="0" smtClean="0">
                  <a:solidFill>
                    <a:srgbClr val="FF0000"/>
                  </a:solidFill>
                </a:rPr>
                <a:t>c0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=</a:t>
              </a:r>
              <a:r>
                <a:rPr lang="el-GR" sz="1600" b="1" dirty="0" smtClean="0">
                  <a:solidFill>
                    <a:srgbClr val="FF0000"/>
                  </a:solidFill>
                </a:rPr>
                <a:t>β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I</a:t>
              </a:r>
              <a:r>
                <a:rPr lang="fr-FR" sz="1600" b="1" baseline="-25000" dirty="0" smtClean="0">
                  <a:solidFill>
                    <a:srgbClr val="FF0000"/>
                  </a:solidFill>
                </a:rPr>
                <a:t>b0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2608393" y="536929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4509778" y="533109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grpSp>
          <p:nvGrpSpPr>
            <p:cNvPr id="83" name="Groupe 82"/>
            <p:cNvGrpSpPr/>
            <p:nvPr/>
          </p:nvGrpSpPr>
          <p:grpSpPr>
            <a:xfrm>
              <a:off x="3286037" y="5699812"/>
              <a:ext cx="352777" cy="281214"/>
              <a:chOff x="3059832" y="4182932"/>
              <a:chExt cx="255587" cy="224300"/>
            </a:xfrm>
          </p:grpSpPr>
          <p:sp>
            <p:nvSpPr>
              <p:cNvPr id="90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84" name="Connecteur droit 83"/>
            <p:cNvCxnSpPr/>
            <p:nvPr/>
          </p:nvCxnSpPr>
          <p:spPr>
            <a:xfrm flipH="1" flipV="1">
              <a:off x="3456281" y="5542440"/>
              <a:ext cx="9917" cy="6443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flipH="1">
              <a:off x="4172181" y="5537678"/>
              <a:ext cx="69913" cy="4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>
              <a:off x="3703101" y="6243409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342"/>
            <p:cNvGrpSpPr>
              <a:grpSpLocks/>
            </p:cNvGrpSpPr>
            <p:nvPr/>
          </p:nvGrpSpPr>
          <p:grpSpPr bwMode="auto">
            <a:xfrm>
              <a:off x="3788873" y="5729133"/>
              <a:ext cx="320490" cy="228600"/>
              <a:chOff x="7566" y="2585"/>
              <a:chExt cx="429" cy="306"/>
            </a:xfrm>
          </p:grpSpPr>
          <p:sp>
            <p:nvSpPr>
              <p:cNvPr id="88" name="Rectangle 343"/>
              <p:cNvSpPr>
                <a:spLocks noChangeArrowheads="1"/>
              </p:cNvSpPr>
              <p:nvPr/>
            </p:nvSpPr>
            <p:spPr bwMode="auto">
              <a:xfrm rot="18937231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00" name="Connecteur droit 99"/>
            <p:cNvCxnSpPr/>
            <p:nvPr/>
          </p:nvCxnSpPr>
          <p:spPr>
            <a:xfrm>
              <a:off x="3037181" y="6342540"/>
              <a:ext cx="1347787" cy="4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3456282" y="6185378"/>
              <a:ext cx="4857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H="1">
              <a:off x="3708694" y="6185378"/>
              <a:ext cx="1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80"/>
            <p:cNvSpPr>
              <a:spLocks noChangeArrowheads="1"/>
            </p:cNvSpPr>
            <p:nvPr/>
          </p:nvSpPr>
          <p:spPr bwMode="auto">
            <a:xfrm flipH="1">
              <a:off x="2986775" y="6287060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80"/>
            <p:cNvSpPr>
              <a:spLocks noChangeArrowheads="1"/>
            </p:cNvSpPr>
            <p:nvPr/>
          </p:nvSpPr>
          <p:spPr bwMode="auto">
            <a:xfrm flipH="1">
              <a:off x="4353613" y="630134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Oval 80"/>
            <p:cNvSpPr>
              <a:spLocks noChangeArrowheads="1"/>
            </p:cNvSpPr>
            <p:nvPr/>
          </p:nvSpPr>
          <p:spPr bwMode="auto">
            <a:xfrm flipH="1">
              <a:off x="4325038" y="550124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2603630" y="606461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4517092" y="602522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cxnSp>
          <p:nvCxnSpPr>
            <p:cNvPr id="119" name="Connecteur droit avec flèche 118"/>
            <p:cNvCxnSpPr/>
            <p:nvPr/>
          </p:nvCxnSpPr>
          <p:spPr>
            <a:xfrm>
              <a:off x="4265907" y="6342541"/>
              <a:ext cx="2381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avec flèche 121"/>
            <p:cNvCxnSpPr/>
            <p:nvPr/>
          </p:nvCxnSpPr>
          <p:spPr>
            <a:xfrm flipH="1">
              <a:off x="3114906" y="6333016"/>
              <a:ext cx="69913" cy="4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ZoneTexte 122"/>
            <p:cNvSpPr txBox="1"/>
            <p:nvPr/>
          </p:nvSpPr>
          <p:spPr>
            <a:xfrm>
              <a:off x="3060994" y="5988560"/>
              <a:ext cx="427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baseline="-25000" dirty="0"/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4130068" y="6004401"/>
              <a:ext cx="486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c0</a:t>
              </a:r>
              <a:endParaRPr lang="fr-FR" sz="1600" baseline="-25000" dirty="0"/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3744305" y="6161564"/>
              <a:ext cx="19775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 smtClean="0"/>
                <a:t>I</a:t>
              </a:r>
              <a:r>
                <a:rPr lang="fr-FR" sz="1200" b="1" baseline="-25000" dirty="0" smtClean="0"/>
                <a:t>e0</a:t>
              </a:r>
              <a:endParaRPr lang="fr-FR" sz="1200" b="1" baseline="-25000" dirty="0"/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470545" y="4802821"/>
            <a:ext cx="2653175" cy="1385514"/>
            <a:chOff x="541567" y="4864964"/>
            <a:chExt cx="2653175" cy="1385514"/>
          </a:xfrm>
        </p:grpSpPr>
        <p:pic>
          <p:nvPicPr>
            <p:cNvPr id="49157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67" y="4864964"/>
              <a:ext cx="2467965" cy="1119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" name="Rectangle 128"/>
            <p:cNvSpPr/>
            <p:nvPr/>
          </p:nvSpPr>
          <p:spPr>
            <a:xfrm>
              <a:off x="1100831" y="4989251"/>
              <a:ext cx="1482571" cy="105644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772195" y="521985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776309" y="584415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2766387" y="588114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2886644" y="498634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</p:grpSp>
      <p:pic>
        <p:nvPicPr>
          <p:cNvPr id="112" name="Imag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69" y="3344287"/>
            <a:ext cx="495611" cy="511310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4143380" y="3618714"/>
            <a:ext cx="420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Les 2 modèles sont strictement identiques 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(présentation différentes uniquement)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73" name="Double flèche horizontale 72"/>
          <p:cNvSpPr/>
          <p:nvPr/>
        </p:nvSpPr>
        <p:spPr>
          <a:xfrm rot="1984797">
            <a:off x="3117292" y="3866514"/>
            <a:ext cx="1081213" cy="3516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7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Les diodes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dynamique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dirty="0" smtClean="0"/>
                  <a:t>en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 smtClean="0"/>
              </a:p>
              <a:p>
                <a:pPr lvl="1"/>
                <a:r>
                  <a:rPr lang="fr-FR" dirty="0"/>
                  <a:t>M</a:t>
                </a:r>
                <a:r>
                  <a:rPr lang="fr-FR" dirty="0" smtClean="0"/>
                  <a:t>odèle dit hybride (théorie des quadripôles)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10" name="Espace réservé du contenu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229" name="Groupe 52228"/>
          <p:cNvGrpSpPr/>
          <p:nvPr/>
        </p:nvGrpSpPr>
        <p:grpSpPr>
          <a:xfrm>
            <a:off x="1708315" y="2221151"/>
            <a:ext cx="3005364" cy="1581258"/>
            <a:chOff x="3981149" y="2323221"/>
            <a:chExt cx="3005364" cy="1581258"/>
          </a:xfrm>
        </p:grpSpPr>
        <p:grpSp>
          <p:nvGrpSpPr>
            <p:cNvPr id="79" name="Groupe 78"/>
            <p:cNvGrpSpPr/>
            <p:nvPr/>
          </p:nvGrpSpPr>
          <p:grpSpPr>
            <a:xfrm flipH="1">
              <a:off x="5632467" y="2773858"/>
              <a:ext cx="742947" cy="776945"/>
              <a:chOff x="3702369" y="5643352"/>
              <a:chExt cx="594454" cy="658857"/>
            </a:xfrm>
          </p:grpSpPr>
          <p:cxnSp>
            <p:nvCxnSpPr>
              <p:cNvPr id="80" name="Connecteur droit 79"/>
              <p:cNvCxnSpPr/>
              <p:nvPr/>
            </p:nvCxnSpPr>
            <p:spPr>
              <a:xfrm>
                <a:off x="3702369" y="5643352"/>
                <a:ext cx="594454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flipV="1">
                <a:off x="4281879" y="5643357"/>
                <a:ext cx="7328" cy="658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cteur droit 81"/>
            <p:cNvCxnSpPr/>
            <p:nvPr/>
          </p:nvCxnSpPr>
          <p:spPr>
            <a:xfrm>
              <a:off x="4561901" y="2777946"/>
              <a:ext cx="4961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 flipH="1">
              <a:off x="4471907" y="2731146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84" name="Connecteur droit avec flèche 83"/>
            <p:cNvCxnSpPr/>
            <p:nvPr/>
          </p:nvCxnSpPr>
          <p:spPr>
            <a:xfrm rot="16200000">
              <a:off x="4657023" y="2727822"/>
              <a:ext cx="0" cy="1002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4555777" y="2393098"/>
              <a:ext cx="500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b</a:t>
              </a:r>
              <a:endParaRPr lang="fr-FR" sz="1600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/>
                <p:cNvSpPr txBox="1"/>
                <p:nvPr/>
              </p:nvSpPr>
              <p:spPr>
                <a:xfrm>
                  <a:off x="5290027" y="2323221"/>
                  <a:ext cx="10162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600" b="0" i="1" smtClean="0">
                          <a:latin typeface="Cambria Math"/>
                        </a:rPr>
                        <m:t>h</m:t>
                      </m:r>
                      <m:r>
                        <a:rPr lang="fr-FR" sz="1600" b="0" i="1" baseline="-25000" smtClean="0">
                          <a:latin typeface="Cambria Math"/>
                        </a:rPr>
                        <m:t>21</m:t>
                      </m:r>
                    </m:oMath>
                  </a14:m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</mc:Choice>
          <mc:Fallback xmlns="">
            <p:sp>
              <p:nvSpPr>
                <p:cNvPr id="86" name="ZoneTexte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2323221"/>
                  <a:ext cx="1016277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ZoneTexte 86"/>
            <p:cNvSpPr txBox="1"/>
            <p:nvPr/>
          </p:nvSpPr>
          <p:spPr>
            <a:xfrm>
              <a:off x="3987102" y="2581158"/>
              <a:ext cx="387062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6568237" y="2531353"/>
              <a:ext cx="385060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cxnSp>
          <p:nvCxnSpPr>
            <p:cNvPr id="89" name="Connecteur droit 88"/>
            <p:cNvCxnSpPr/>
            <p:nvPr/>
          </p:nvCxnSpPr>
          <p:spPr>
            <a:xfrm flipH="1" flipV="1">
              <a:off x="5046790" y="2785338"/>
              <a:ext cx="12394" cy="759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/>
            <p:cNvCxnSpPr/>
            <p:nvPr/>
          </p:nvCxnSpPr>
          <p:spPr>
            <a:xfrm flipH="1">
              <a:off x="5826111" y="2772000"/>
              <a:ext cx="87377" cy="54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/>
            <p:nvPr/>
          </p:nvCxnSpPr>
          <p:spPr>
            <a:xfrm>
              <a:off x="5355266" y="3611943"/>
              <a:ext cx="0" cy="94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342"/>
            <p:cNvGrpSpPr>
              <a:grpSpLocks/>
            </p:cNvGrpSpPr>
            <p:nvPr/>
          </p:nvGrpSpPr>
          <p:grpSpPr bwMode="auto">
            <a:xfrm>
              <a:off x="5423363" y="2964253"/>
              <a:ext cx="451990" cy="320232"/>
              <a:chOff x="7585" y="2594"/>
              <a:chExt cx="431" cy="306"/>
            </a:xfrm>
          </p:grpSpPr>
          <p:sp>
            <p:nvSpPr>
              <p:cNvPr id="93" name="Rectangle 343"/>
              <p:cNvSpPr>
                <a:spLocks noChangeArrowheads="1"/>
              </p:cNvSpPr>
              <p:nvPr/>
            </p:nvSpPr>
            <p:spPr bwMode="auto">
              <a:xfrm rot="18937231">
                <a:off x="7648" y="2594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Line 344"/>
              <p:cNvSpPr>
                <a:spLocks noChangeShapeType="1"/>
              </p:cNvSpPr>
              <p:nvPr/>
            </p:nvSpPr>
            <p:spPr bwMode="auto">
              <a:xfrm flipV="1">
                <a:off x="7585" y="2740"/>
                <a:ext cx="43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95" name="Connecteur droit 94"/>
            <p:cNvCxnSpPr>
              <a:endCxn id="99" idx="6"/>
            </p:cNvCxnSpPr>
            <p:nvPr/>
          </p:nvCxnSpPr>
          <p:spPr>
            <a:xfrm flipV="1">
              <a:off x="4532524" y="3712780"/>
              <a:ext cx="1852466" cy="65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>
              <a:off x="5046792" y="3543511"/>
              <a:ext cx="6071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flipH="1">
              <a:off x="5362256" y="3543511"/>
              <a:ext cx="1" cy="1797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80"/>
            <p:cNvSpPr>
              <a:spLocks noChangeArrowheads="1"/>
            </p:cNvSpPr>
            <p:nvPr/>
          </p:nvSpPr>
          <p:spPr bwMode="auto">
            <a:xfrm flipH="1">
              <a:off x="4460003" y="3663418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auto">
            <a:xfrm flipH="1">
              <a:off x="6384990" y="3665978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Oval 80"/>
            <p:cNvSpPr>
              <a:spLocks noChangeArrowheads="1"/>
            </p:cNvSpPr>
            <p:nvPr/>
          </p:nvSpPr>
          <p:spPr bwMode="auto">
            <a:xfrm flipH="1">
              <a:off x="6364214" y="2727235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981149" y="3401107"/>
              <a:ext cx="371035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6615478" y="3468951"/>
              <a:ext cx="371035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cxnSp>
          <p:nvCxnSpPr>
            <p:cNvPr id="103" name="Connecteur droit avec flèche 102"/>
            <p:cNvCxnSpPr/>
            <p:nvPr/>
          </p:nvCxnSpPr>
          <p:spPr>
            <a:xfrm>
              <a:off x="6253921" y="3705030"/>
              <a:ext cx="83394" cy="22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flipH="1">
              <a:off x="4620141" y="3717610"/>
              <a:ext cx="87377" cy="54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/>
            <p:cNvSpPr txBox="1"/>
            <p:nvPr/>
          </p:nvSpPr>
          <p:spPr>
            <a:xfrm>
              <a:off x="4557524" y="3344755"/>
              <a:ext cx="44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b</a:t>
              </a:r>
              <a:endParaRPr lang="fr-FR" sz="1600" baseline="-25000" dirty="0"/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5406762" y="3515429"/>
              <a:ext cx="2471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 err="1"/>
                <a:t>i</a:t>
              </a:r>
              <a:r>
                <a:rPr lang="fr-FR" sz="1200" b="1" baseline="-25000" dirty="0" err="1" smtClean="0"/>
                <a:t>e</a:t>
              </a:r>
              <a:endParaRPr lang="fr-FR" sz="1200" b="1" baseline="-250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981853" y="3002134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4573478" y="2957746"/>
              <a:ext cx="557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r>
                <a:rPr lang="fr-FR" baseline="-25000" dirty="0" smtClean="0"/>
                <a:t>11</a:t>
              </a:r>
              <a:endParaRPr lang="fr-FR" baseline="-25000" dirty="0"/>
            </a:p>
          </p:txBody>
        </p:sp>
        <p:cxnSp>
          <p:nvCxnSpPr>
            <p:cNvPr id="109" name="Connecteur droit 108"/>
            <p:cNvCxnSpPr/>
            <p:nvPr/>
          </p:nvCxnSpPr>
          <p:spPr>
            <a:xfrm flipH="1" flipV="1">
              <a:off x="6127769" y="2778621"/>
              <a:ext cx="14284" cy="928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6067703" y="3006896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ZoneTexte 110"/>
                <p:cNvSpPr txBox="1"/>
                <p:nvPr/>
              </p:nvSpPr>
              <p:spPr>
                <a:xfrm>
                  <a:off x="6209188" y="2845573"/>
                  <a:ext cx="681362" cy="559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baseline="-250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baseline="-2500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dirty="0"/>
                              <m:t>h</m:t>
                            </m:r>
                            <m:r>
                              <m:rPr>
                                <m:nor/>
                              </m:rPr>
                              <a:rPr lang="fr-FR" baseline="-25000" dirty="0"/>
                              <m:t>22 </m:t>
                            </m:r>
                          </m:den>
                        </m:f>
                      </m:oMath>
                    </m:oMathPara>
                  </a14:m>
                  <a:endParaRPr lang="fr-FR" baseline="-25000" dirty="0"/>
                </a:p>
              </p:txBody>
            </p:sp>
          </mc:Choice>
          <mc:Fallback xmlns="">
            <p:sp>
              <p:nvSpPr>
                <p:cNvPr id="111" name="ZoneTexte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188" y="2845573"/>
                  <a:ext cx="681362" cy="5596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8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ZoneTexte 111"/>
            <p:cNvSpPr txBox="1"/>
            <p:nvPr/>
          </p:nvSpPr>
          <p:spPr>
            <a:xfrm>
              <a:off x="6129149" y="3373331"/>
              <a:ext cx="44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/>
                <a:t>c</a:t>
              </a:r>
              <a:endParaRPr lang="fr-FR" sz="1600" baseline="-25000" dirty="0"/>
            </a:p>
          </p:txBody>
        </p:sp>
        <p:cxnSp>
          <p:nvCxnSpPr>
            <p:cNvPr id="113" name="Connecteur droit avec flèche 112"/>
            <p:cNvCxnSpPr/>
            <p:nvPr/>
          </p:nvCxnSpPr>
          <p:spPr>
            <a:xfrm flipH="1" flipV="1">
              <a:off x="6237303" y="2769095"/>
              <a:ext cx="85726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ZoneTexte 113"/>
            <p:cNvSpPr txBox="1"/>
            <p:nvPr/>
          </p:nvSpPr>
          <p:spPr>
            <a:xfrm>
              <a:off x="6099695" y="2412599"/>
              <a:ext cx="531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/>
                <a:t>c</a:t>
              </a:r>
              <a:endParaRPr lang="fr-FR" sz="1600" baseline="-25000" dirty="0"/>
            </a:p>
          </p:txBody>
        </p:sp>
      </p:grp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16" y="1305017"/>
            <a:ext cx="2447091" cy="78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ZoneTexte 52226"/>
          <p:cNvSpPr txBox="1"/>
          <p:nvPr/>
        </p:nvSpPr>
        <p:spPr>
          <a:xfrm>
            <a:off x="4859694" y="2545919"/>
            <a:ext cx="399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paramètres h sont complexes</a:t>
            </a:r>
          </a:p>
          <a:p>
            <a:r>
              <a:rPr lang="fr-FR" sz="1400" dirty="0" smtClean="0"/>
              <a:t>(Pour nous, en  BF, partie complexe négligeable)</a:t>
            </a:r>
            <a:endParaRPr lang="fr-FR" sz="1400" dirty="0"/>
          </a:p>
        </p:txBody>
      </p:sp>
      <p:sp>
        <p:nvSpPr>
          <p:cNvPr id="52232" name="Espace réservé du contenu 5223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Transistor: modèle dynamique</a:t>
            </a:r>
          </a:p>
          <a:p>
            <a:endParaRPr lang="fr-FR" dirty="0"/>
          </a:p>
        </p:txBody>
      </p:sp>
      <p:pic>
        <p:nvPicPr>
          <p:cNvPr id="160" name="Espace réservé du contenu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7" y="3879540"/>
            <a:ext cx="646904" cy="539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233" name="ZoneTexte 52232"/>
              <p:cNvSpPr txBox="1"/>
              <p:nvPr/>
            </p:nvSpPr>
            <p:spPr>
              <a:xfrm>
                <a:off x="2032987" y="3835155"/>
                <a:ext cx="6294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Toutes les grandeurs sont alternatives dites « petit signal » </a:t>
                </a:r>
              </a:p>
              <a:p>
                <a:r>
                  <a:rPr lang="fr-FR" b="1" dirty="0" smtClean="0">
                    <a:solidFill>
                      <a:srgbClr val="FF0000"/>
                    </a:solidFill>
                  </a:rPr>
                  <a:t>Écritures équivalentes: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di</a:t>
                </a:r>
                <a:r>
                  <a:rPr lang="fr-FR" b="1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ou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𝜟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fr-FR" b="1" i="1" baseline="-2500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𝒐𝒖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acc>
                  </m:oMath>
                </a14:m>
                <a:r>
                  <a:rPr lang="fr-FR" b="1" baseline="-25000" dirty="0" smtClean="0">
                    <a:solidFill>
                      <a:srgbClr val="FF0000"/>
                    </a:solidFill>
                  </a:rPr>
                  <a:t>b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ou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fr-FR" b="1" baseline="-25000" dirty="0" err="1" smtClean="0">
                    <a:solidFill>
                      <a:srgbClr val="FF0000"/>
                    </a:solidFill>
                  </a:rPr>
                  <a:t>b</a:t>
                </a:r>
                <a:endParaRPr lang="fr-FR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233" name="ZoneTexte 52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87" y="3835155"/>
                <a:ext cx="6294268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774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9" name="Espace réservé du contenu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" y="4705166"/>
            <a:ext cx="2689933" cy="1693903"/>
          </a:xfrm>
          <a:prstGeom prst="rect">
            <a:avLst/>
          </a:prstGeom>
        </p:spPr>
      </p:pic>
      <p:grpSp>
        <p:nvGrpSpPr>
          <p:cNvPr id="52239" name="Groupe 52238"/>
          <p:cNvGrpSpPr/>
          <p:nvPr/>
        </p:nvGrpSpPr>
        <p:grpSpPr>
          <a:xfrm>
            <a:off x="5202314" y="4676286"/>
            <a:ext cx="4173985" cy="1838225"/>
            <a:chOff x="3062796" y="4729553"/>
            <a:chExt cx="4173985" cy="1838225"/>
          </a:xfrm>
        </p:grpSpPr>
        <p:sp>
          <p:nvSpPr>
            <p:cNvPr id="52236" name="Forme libre 52235"/>
            <p:cNvSpPr/>
            <p:nvPr/>
          </p:nvSpPr>
          <p:spPr>
            <a:xfrm>
              <a:off x="3221741" y="5193437"/>
              <a:ext cx="950764" cy="932155"/>
            </a:xfrm>
            <a:custGeom>
              <a:avLst/>
              <a:gdLst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8878 w 949911"/>
                <a:gd name="connsiteY2" fmla="*/ 923277 h 932155"/>
                <a:gd name="connsiteX3" fmla="*/ 949911 w 949911"/>
                <a:gd name="connsiteY3" fmla="*/ 932155 h 932155"/>
                <a:gd name="connsiteX0" fmla="*/ 870012 w 949911"/>
                <a:gd name="connsiteY0" fmla="*/ 0 h 949910"/>
                <a:gd name="connsiteX1" fmla="*/ 0 w 949911"/>
                <a:gd name="connsiteY1" fmla="*/ 0 h 949910"/>
                <a:gd name="connsiteX2" fmla="*/ 8878 w 949911"/>
                <a:gd name="connsiteY2" fmla="*/ 949910 h 949910"/>
                <a:gd name="connsiteX3" fmla="*/ 949911 w 949911"/>
                <a:gd name="connsiteY3" fmla="*/ 932155 h 949910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8878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17756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865 w 950764"/>
                <a:gd name="connsiteY0" fmla="*/ 0 h 932155"/>
                <a:gd name="connsiteX1" fmla="*/ 853 w 950764"/>
                <a:gd name="connsiteY1" fmla="*/ 0 h 932155"/>
                <a:gd name="connsiteX2" fmla="*/ 854 w 950764"/>
                <a:gd name="connsiteY2" fmla="*/ 932155 h 932155"/>
                <a:gd name="connsiteX3" fmla="*/ 950764 w 950764"/>
                <a:gd name="connsiteY3" fmla="*/ 932155 h 93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764" h="932155">
                  <a:moveTo>
                    <a:pt x="870865" y="0"/>
                  </a:moveTo>
                  <a:lnTo>
                    <a:pt x="853" y="0"/>
                  </a:lnTo>
                  <a:cubicBezTo>
                    <a:pt x="3812" y="307759"/>
                    <a:pt x="-2105" y="624396"/>
                    <a:pt x="854" y="932155"/>
                  </a:cubicBezTo>
                  <a:lnTo>
                    <a:pt x="950764" y="93215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2" name="Groupe 161"/>
            <p:cNvGrpSpPr/>
            <p:nvPr/>
          </p:nvGrpSpPr>
          <p:grpSpPr>
            <a:xfrm>
              <a:off x="4014240" y="4729553"/>
              <a:ext cx="2353131" cy="1838225"/>
              <a:chOff x="825676" y="2313347"/>
              <a:chExt cx="2353131" cy="1838225"/>
            </a:xfrm>
          </p:grpSpPr>
          <p:grpSp>
            <p:nvGrpSpPr>
              <p:cNvPr id="163" name="Groupe 162"/>
              <p:cNvGrpSpPr/>
              <p:nvPr/>
            </p:nvGrpSpPr>
            <p:grpSpPr>
              <a:xfrm flipH="1">
                <a:off x="2026653" y="2763499"/>
                <a:ext cx="742947" cy="776945"/>
                <a:chOff x="3702369" y="5643352"/>
                <a:chExt cx="594454" cy="658857"/>
              </a:xfrm>
            </p:grpSpPr>
            <p:cxnSp>
              <p:nvCxnSpPr>
                <p:cNvPr id="197" name="Connecteur droit 196"/>
                <p:cNvCxnSpPr/>
                <p:nvPr/>
              </p:nvCxnSpPr>
              <p:spPr>
                <a:xfrm>
                  <a:off x="3702369" y="5643352"/>
                  <a:ext cx="59445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 flipV="1">
                  <a:off x="4281879" y="5643357"/>
                  <a:ext cx="7328" cy="658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4" name="Connecteur droit 163"/>
              <p:cNvCxnSpPr/>
              <p:nvPr/>
            </p:nvCxnSpPr>
            <p:spPr>
              <a:xfrm>
                <a:off x="956087" y="2767587"/>
                <a:ext cx="4961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80"/>
              <p:cNvSpPr>
                <a:spLocks noChangeArrowheads="1"/>
              </p:cNvSpPr>
              <p:nvPr/>
            </p:nvSpPr>
            <p:spPr bwMode="auto">
              <a:xfrm flipH="1">
                <a:off x="866093" y="2720787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166" name="Connecteur droit avec flèche 165"/>
              <p:cNvCxnSpPr/>
              <p:nvPr/>
            </p:nvCxnSpPr>
            <p:spPr>
              <a:xfrm rot="16200000">
                <a:off x="1051209" y="2717463"/>
                <a:ext cx="0" cy="10024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ZoneTexte 166"/>
              <p:cNvSpPr txBox="1"/>
              <p:nvPr/>
            </p:nvSpPr>
            <p:spPr>
              <a:xfrm>
                <a:off x="825676" y="2329473"/>
                <a:ext cx="5007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 smtClean="0"/>
                  <a:t>b</a:t>
                </a:r>
                <a:endParaRPr lang="fr-FR" sz="1600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ZoneTexte 167"/>
                  <p:cNvSpPr txBox="1"/>
                  <p:nvPr/>
                </p:nvSpPr>
                <p:spPr>
                  <a:xfrm>
                    <a:off x="1799622" y="2401640"/>
                    <a:ext cx="101627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fr-FR" sz="160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fr-FR" sz="1600" b="0" i="1" baseline="-25000" smtClean="0">
                            <a:latin typeface="Cambria Math"/>
                            <a:ea typeface="Cambria Math"/>
                          </a:rPr>
                          <m:t>21</m:t>
                        </m:r>
                      </m:oMath>
                    </a14:m>
                    <a:r>
                      <a:rPr lang="fr-FR" sz="1600" dirty="0" err="1" smtClean="0"/>
                      <a:t>i</a:t>
                    </a:r>
                    <a:r>
                      <a:rPr lang="fr-FR" sz="1600" baseline="-25000" dirty="0" err="1" smtClean="0"/>
                      <a:t>b</a:t>
                    </a:r>
                    <a:endParaRPr lang="fr-FR" sz="1600" baseline="-25000" dirty="0"/>
                  </a:p>
                </p:txBody>
              </p:sp>
            </mc:Choice>
            <mc:Fallback xmlns="">
              <p:sp>
                <p:nvSpPr>
                  <p:cNvPr id="168" name="ZoneTexte 1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9622" y="2401640"/>
                    <a:ext cx="1016277" cy="338554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9" name="ZoneTexte 168"/>
              <p:cNvSpPr txBox="1"/>
              <p:nvPr/>
            </p:nvSpPr>
            <p:spPr>
              <a:xfrm>
                <a:off x="1109257" y="2313347"/>
                <a:ext cx="387062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7030A0"/>
                    </a:solidFill>
                  </a:rPr>
                  <a:t>B</a:t>
                </a:r>
                <a:endParaRPr lang="fr-FR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70" name="ZoneTexte 169"/>
              <p:cNvSpPr txBox="1"/>
              <p:nvPr/>
            </p:nvSpPr>
            <p:spPr>
              <a:xfrm>
                <a:off x="2793747" y="2316807"/>
                <a:ext cx="385060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C</a:t>
                </a:r>
              </a:p>
            </p:txBody>
          </p:sp>
          <p:cxnSp>
            <p:nvCxnSpPr>
              <p:cNvPr id="171" name="Connecteur droit 170"/>
              <p:cNvCxnSpPr/>
              <p:nvPr/>
            </p:nvCxnSpPr>
            <p:spPr>
              <a:xfrm flipH="1" flipV="1">
                <a:off x="1440976" y="2774979"/>
                <a:ext cx="12394" cy="759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necteur droit avec flèche 171"/>
              <p:cNvCxnSpPr/>
              <p:nvPr/>
            </p:nvCxnSpPr>
            <p:spPr>
              <a:xfrm flipH="1">
                <a:off x="2335707" y="2769363"/>
                <a:ext cx="87377" cy="549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necteur droit avec flèche 172"/>
              <p:cNvCxnSpPr/>
              <p:nvPr/>
            </p:nvCxnSpPr>
            <p:spPr>
              <a:xfrm>
                <a:off x="1749452" y="3601584"/>
                <a:ext cx="0" cy="94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" name="Group 342"/>
              <p:cNvGrpSpPr>
                <a:grpSpLocks/>
              </p:cNvGrpSpPr>
              <p:nvPr/>
            </p:nvGrpSpPr>
            <p:grpSpPr bwMode="auto">
              <a:xfrm>
                <a:off x="1817549" y="2953894"/>
                <a:ext cx="451990" cy="320232"/>
                <a:chOff x="7585" y="2594"/>
                <a:chExt cx="431" cy="306"/>
              </a:xfrm>
            </p:grpSpPr>
            <p:sp>
              <p:nvSpPr>
                <p:cNvPr id="195" name="Rectangle 343"/>
                <p:cNvSpPr>
                  <a:spLocks noChangeArrowheads="1"/>
                </p:cNvSpPr>
                <p:nvPr/>
              </p:nvSpPr>
              <p:spPr bwMode="auto">
                <a:xfrm rot="18937231">
                  <a:off x="7648" y="2594"/>
                  <a:ext cx="306" cy="306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6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7585" y="2740"/>
                  <a:ext cx="431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175" name="Connecteur droit 174"/>
              <p:cNvCxnSpPr/>
              <p:nvPr/>
            </p:nvCxnSpPr>
            <p:spPr>
              <a:xfrm flipV="1">
                <a:off x="926710" y="3702421"/>
                <a:ext cx="1852466" cy="6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75"/>
              <p:cNvCxnSpPr/>
              <p:nvPr/>
            </p:nvCxnSpPr>
            <p:spPr>
              <a:xfrm>
                <a:off x="1440978" y="3533152"/>
                <a:ext cx="60711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/>
              <p:cNvCxnSpPr/>
              <p:nvPr/>
            </p:nvCxnSpPr>
            <p:spPr>
              <a:xfrm flipH="1">
                <a:off x="1756442" y="3533152"/>
                <a:ext cx="1" cy="1797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80"/>
              <p:cNvSpPr>
                <a:spLocks noChangeArrowheads="1"/>
              </p:cNvSpPr>
              <p:nvPr/>
            </p:nvSpPr>
            <p:spPr bwMode="auto">
              <a:xfrm flipH="1">
                <a:off x="854189" y="3653059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Oval 80"/>
              <p:cNvSpPr>
                <a:spLocks noChangeArrowheads="1"/>
              </p:cNvSpPr>
              <p:nvPr/>
            </p:nvSpPr>
            <p:spPr bwMode="auto">
              <a:xfrm flipH="1">
                <a:off x="2779176" y="3655619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Oval 80"/>
              <p:cNvSpPr>
                <a:spLocks noChangeArrowheads="1"/>
              </p:cNvSpPr>
              <p:nvPr/>
            </p:nvSpPr>
            <p:spPr bwMode="auto">
              <a:xfrm flipH="1">
                <a:off x="2758400" y="2716876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ZoneTexte 180"/>
              <p:cNvSpPr txBox="1"/>
              <p:nvPr/>
            </p:nvSpPr>
            <p:spPr>
              <a:xfrm>
                <a:off x="1112181" y="3683711"/>
                <a:ext cx="371035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E</a:t>
                </a:r>
              </a:p>
            </p:txBody>
          </p:sp>
          <p:sp>
            <p:nvSpPr>
              <p:cNvPr id="182" name="ZoneTexte 181"/>
              <p:cNvSpPr txBox="1"/>
              <p:nvPr/>
            </p:nvSpPr>
            <p:spPr>
              <a:xfrm>
                <a:off x="2769968" y="3716044"/>
                <a:ext cx="371035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E</a:t>
                </a:r>
              </a:p>
            </p:txBody>
          </p:sp>
          <p:cxnSp>
            <p:nvCxnSpPr>
              <p:cNvPr id="183" name="Connecteur droit avec flèche 182"/>
              <p:cNvCxnSpPr/>
              <p:nvPr/>
            </p:nvCxnSpPr>
            <p:spPr>
              <a:xfrm>
                <a:off x="2648107" y="3694671"/>
                <a:ext cx="83394" cy="227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avec flèche 183"/>
              <p:cNvCxnSpPr/>
              <p:nvPr/>
            </p:nvCxnSpPr>
            <p:spPr>
              <a:xfrm flipH="1">
                <a:off x="1014327" y="3707251"/>
                <a:ext cx="87377" cy="549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ZoneTexte 184"/>
              <p:cNvSpPr txBox="1"/>
              <p:nvPr/>
            </p:nvSpPr>
            <p:spPr>
              <a:xfrm>
                <a:off x="951710" y="3334396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 smtClean="0"/>
                  <a:t>b</a:t>
                </a:r>
                <a:endParaRPr lang="fr-FR" sz="1600" baseline="-25000" dirty="0"/>
              </a:p>
            </p:txBody>
          </p:sp>
          <p:sp>
            <p:nvSpPr>
              <p:cNvPr id="186" name="ZoneTexte 185"/>
              <p:cNvSpPr txBox="1"/>
              <p:nvPr/>
            </p:nvSpPr>
            <p:spPr>
              <a:xfrm>
                <a:off x="1800948" y="3505070"/>
                <a:ext cx="24714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b="1" dirty="0" err="1"/>
                  <a:t>i</a:t>
                </a:r>
                <a:r>
                  <a:rPr lang="fr-FR" sz="1200" b="1" baseline="-25000" dirty="0" err="1" smtClean="0"/>
                  <a:t>e</a:t>
                </a:r>
                <a:endParaRPr lang="fr-FR" sz="1200" b="1" baseline="-25000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376039" y="2991775"/>
                <a:ext cx="124287" cy="355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ZoneTexte 187"/>
              <p:cNvSpPr txBox="1"/>
              <p:nvPr/>
            </p:nvSpPr>
            <p:spPr>
              <a:xfrm>
                <a:off x="854189" y="2956264"/>
                <a:ext cx="601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h</a:t>
                </a:r>
                <a:r>
                  <a:rPr lang="fr-FR" baseline="-25000" dirty="0" smtClean="0"/>
                  <a:t>11</a:t>
                </a:r>
                <a:endParaRPr lang="fr-FR" baseline="-25000" dirty="0"/>
              </a:p>
            </p:txBody>
          </p:sp>
          <p:sp>
            <p:nvSpPr>
              <p:cNvPr id="192" name="ZoneTexte 191"/>
              <p:cNvSpPr txBox="1"/>
              <p:nvPr/>
            </p:nvSpPr>
            <p:spPr>
              <a:xfrm>
                <a:off x="2523335" y="3362972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/>
                  <a:t>c</a:t>
                </a:r>
                <a:endParaRPr lang="fr-FR" sz="1600" baseline="-25000" dirty="0"/>
              </a:p>
            </p:txBody>
          </p:sp>
          <p:cxnSp>
            <p:nvCxnSpPr>
              <p:cNvPr id="193" name="Connecteur droit avec flèche 192"/>
              <p:cNvCxnSpPr/>
              <p:nvPr/>
            </p:nvCxnSpPr>
            <p:spPr>
              <a:xfrm flipH="1" flipV="1">
                <a:off x="2631489" y="2758736"/>
                <a:ext cx="85726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ZoneTexte 193"/>
              <p:cNvSpPr txBox="1"/>
              <p:nvPr/>
            </p:nvSpPr>
            <p:spPr>
              <a:xfrm>
                <a:off x="2547147" y="2419996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/>
                  <a:t>c</a:t>
                </a:r>
                <a:endParaRPr lang="fr-FR" sz="1600" baseline="-25000" dirty="0"/>
              </a:p>
            </p:txBody>
          </p:sp>
        </p:grpSp>
        <p:sp>
          <p:nvSpPr>
            <p:cNvPr id="200" name="Rectangle 199"/>
            <p:cNvSpPr/>
            <p:nvPr/>
          </p:nvSpPr>
          <p:spPr>
            <a:xfrm flipH="1">
              <a:off x="3462292" y="5113539"/>
              <a:ext cx="455721" cy="145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37" name="Ellipse 52236"/>
            <p:cNvSpPr/>
            <p:nvPr/>
          </p:nvSpPr>
          <p:spPr>
            <a:xfrm>
              <a:off x="3062796" y="5557421"/>
              <a:ext cx="284086" cy="3195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Forme libre 205"/>
            <p:cNvSpPr/>
            <p:nvPr/>
          </p:nvSpPr>
          <p:spPr>
            <a:xfrm flipH="1">
              <a:off x="5851011" y="5186039"/>
              <a:ext cx="638566" cy="932155"/>
            </a:xfrm>
            <a:custGeom>
              <a:avLst/>
              <a:gdLst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8878 w 949911"/>
                <a:gd name="connsiteY2" fmla="*/ 923277 h 932155"/>
                <a:gd name="connsiteX3" fmla="*/ 949911 w 949911"/>
                <a:gd name="connsiteY3" fmla="*/ 932155 h 932155"/>
                <a:gd name="connsiteX0" fmla="*/ 870012 w 949911"/>
                <a:gd name="connsiteY0" fmla="*/ 0 h 949910"/>
                <a:gd name="connsiteX1" fmla="*/ 0 w 949911"/>
                <a:gd name="connsiteY1" fmla="*/ 0 h 949910"/>
                <a:gd name="connsiteX2" fmla="*/ 8878 w 949911"/>
                <a:gd name="connsiteY2" fmla="*/ 949910 h 949910"/>
                <a:gd name="connsiteX3" fmla="*/ 949911 w 949911"/>
                <a:gd name="connsiteY3" fmla="*/ 932155 h 949910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8878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17756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865 w 950764"/>
                <a:gd name="connsiteY0" fmla="*/ 0 h 932155"/>
                <a:gd name="connsiteX1" fmla="*/ 853 w 950764"/>
                <a:gd name="connsiteY1" fmla="*/ 0 h 932155"/>
                <a:gd name="connsiteX2" fmla="*/ 854 w 950764"/>
                <a:gd name="connsiteY2" fmla="*/ 932155 h 932155"/>
                <a:gd name="connsiteX3" fmla="*/ 950764 w 950764"/>
                <a:gd name="connsiteY3" fmla="*/ 932155 h 93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764" h="932155">
                  <a:moveTo>
                    <a:pt x="870865" y="0"/>
                  </a:moveTo>
                  <a:lnTo>
                    <a:pt x="853" y="0"/>
                  </a:lnTo>
                  <a:cubicBezTo>
                    <a:pt x="3812" y="307759"/>
                    <a:pt x="-2105" y="624396"/>
                    <a:pt x="854" y="932155"/>
                  </a:cubicBezTo>
                  <a:lnTo>
                    <a:pt x="950764" y="93215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421516" y="5436093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38" name="ZoneTexte 52237"/>
            <p:cNvSpPr txBox="1"/>
            <p:nvPr/>
          </p:nvSpPr>
          <p:spPr>
            <a:xfrm>
              <a:off x="3453414" y="4767309"/>
              <a:ext cx="59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</a:t>
              </a:r>
              <a:r>
                <a:rPr lang="fr-FR" baseline="-25000" dirty="0" smtClean="0"/>
                <a:t>B</a:t>
              </a:r>
              <a:endParaRPr lang="fr-FR" baseline="-25000" dirty="0"/>
            </a:p>
          </p:txBody>
        </p:sp>
        <p:sp>
          <p:nvSpPr>
            <p:cNvPr id="210" name="ZoneTexte 209"/>
            <p:cNvSpPr txBox="1"/>
            <p:nvPr/>
          </p:nvSpPr>
          <p:spPr>
            <a:xfrm>
              <a:off x="3401629" y="5532268"/>
              <a:ext cx="362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baseline="-25000" dirty="0"/>
            </a:p>
          </p:txBody>
        </p:sp>
        <p:sp>
          <p:nvSpPr>
            <p:cNvPr id="211" name="ZoneTexte 210"/>
            <p:cNvSpPr txBox="1"/>
            <p:nvPr/>
          </p:nvSpPr>
          <p:spPr>
            <a:xfrm>
              <a:off x="6641978" y="5452369"/>
              <a:ext cx="59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</a:t>
              </a:r>
              <a:r>
                <a:rPr lang="fr-FR" baseline="-25000" dirty="0" err="1"/>
                <a:t>c</a:t>
              </a:r>
              <a:endParaRPr lang="fr-FR" baseline="-25000" dirty="0"/>
            </a:p>
          </p:txBody>
        </p:sp>
      </p:grpSp>
      <p:sp>
        <p:nvSpPr>
          <p:cNvPr id="213" name="Flèche droite 212"/>
          <p:cNvSpPr/>
          <p:nvPr/>
        </p:nvSpPr>
        <p:spPr>
          <a:xfrm>
            <a:off x="3756734" y="5541145"/>
            <a:ext cx="941033" cy="301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ZoneTexte 213"/>
          <p:cNvSpPr txBox="1"/>
          <p:nvPr/>
        </p:nvSpPr>
        <p:spPr>
          <a:xfrm>
            <a:off x="3366116" y="5052872"/>
            <a:ext cx="192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7030A0"/>
                </a:solidFill>
              </a:rPr>
              <a:t>Schéma équivalent petit signal</a:t>
            </a:r>
            <a:endParaRPr lang="fr-FR" sz="1400" b="1" i="1" dirty="0">
              <a:solidFill>
                <a:srgbClr val="7030A0"/>
              </a:solidFill>
            </a:endParaRPr>
          </a:p>
        </p:txBody>
      </p:sp>
      <p:pic>
        <p:nvPicPr>
          <p:cNvPr id="155" name="Image 1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6" y="2432961"/>
            <a:ext cx="363067" cy="374568"/>
          </a:xfrm>
          <a:prstGeom prst="rect">
            <a:avLst/>
          </a:prstGeom>
        </p:spPr>
      </p:pic>
      <p:sp>
        <p:nvSpPr>
          <p:cNvPr id="157" name="ZoneTexte 156"/>
          <p:cNvSpPr txBox="1"/>
          <p:nvPr/>
        </p:nvSpPr>
        <p:spPr>
          <a:xfrm>
            <a:off x="4920654" y="3125859"/>
            <a:ext cx="3996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Nous négligerons en TD l’influence de h</a:t>
            </a:r>
            <a:r>
              <a:rPr lang="fr-FR" sz="1400" baseline="-25000" dirty="0" smtClean="0"/>
              <a:t>22</a:t>
            </a:r>
            <a:endParaRPr lang="fr-FR" sz="1400" baseline="-25000" dirty="0"/>
          </a:p>
        </p:txBody>
      </p:sp>
      <p:sp>
        <p:nvSpPr>
          <p:cNvPr id="158" name="ZoneTexte 157"/>
          <p:cNvSpPr txBox="1"/>
          <p:nvPr/>
        </p:nvSpPr>
        <p:spPr>
          <a:xfrm>
            <a:off x="483372" y="2904826"/>
            <a:ext cx="1122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À connaitre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6117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85" y="1565032"/>
            <a:ext cx="6649515" cy="4897315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Les diodes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Modèle </a:t>
            </a:r>
            <a:r>
              <a:rPr lang="fr-FR" b="1" dirty="0" smtClean="0">
                <a:solidFill>
                  <a:srgbClr val="7030A0"/>
                </a:solidFill>
              </a:rPr>
              <a:t>dynamique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en </a:t>
            </a:r>
            <a:r>
              <a:rPr lang="fr-FR" dirty="0"/>
              <a:t>régime </a:t>
            </a:r>
            <a:r>
              <a:rPr lang="fr-FR" dirty="0" smtClean="0"/>
              <a:t>linéaire</a:t>
            </a:r>
          </a:p>
          <a:p>
            <a:pPr lvl="1"/>
            <a:r>
              <a:rPr lang="fr-FR" dirty="0" smtClean="0"/>
              <a:t>Principe de fonctionnement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2564904"/>
            <a:ext cx="2888631" cy="1765667"/>
          </a:xfrm>
          <a:prstGeom prst="rect">
            <a:avLst/>
          </a:prstGeom>
        </p:spPr>
      </p:pic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426146"/>
              </p:ext>
            </p:extLst>
          </p:nvPr>
        </p:nvGraphicFramePr>
        <p:xfrm>
          <a:off x="2584450" y="5416550"/>
          <a:ext cx="27606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2" name="Equation" r:id="rId5" imgW="1892160" imgH="520560" progId="Equation.DSMT4">
                  <p:embed/>
                </p:oleObj>
              </mc:Choice>
              <mc:Fallback>
                <p:oleObj name="Equation" r:id="rId5" imgW="18921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4450" y="5416550"/>
                        <a:ext cx="2760663" cy="7588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37739"/>
              </p:ext>
            </p:extLst>
          </p:nvPr>
        </p:nvGraphicFramePr>
        <p:xfrm>
          <a:off x="3503613" y="2124075"/>
          <a:ext cx="14112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3" name="Equation" r:id="rId7" imgW="1028520" imgH="406080" progId="Equation.DSMT4">
                  <p:embed/>
                </p:oleObj>
              </mc:Choice>
              <mc:Fallback>
                <p:oleObj name="Equation" r:id="rId7" imgW="1028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3613" y="2124075"/>
                        <a:ext cx="1411287" cy="557213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631705"/>
              </p:ext>
            </p:extLst>
          </p:nvPr>
        </p:nvGraphicFramePr>
        <p:xfrm>
          <a:off x="7426325" y="1443038"/>
          <a:ext cx="18288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4" name="Equation" r:id="rId9" imgW="1333440" imgH="520560" progId="Equation.DSMT4">
                  <p:embed/>
                </p:oleObj>
              </mc:Choice>
              <mc:Fallback>
                <p:oleObj name="Equation" r:id="rId9" imgW="1333440" imgH="520560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1443038"/>
                        <a:ext cx="1828800" cy="712787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7" y="4611104"/>
            <a:ext cx="495611" cy="51131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94299" y="4536489"/>
            <a:ext cx="1731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Linéarisation autour du point de repos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Transistor: modèle </a:t>
            </a:r>
            <a:r>
              <a:rPr lang="fr-FR" dirty="0" smtClean="0"/>
              <a:t>dynamique</a:t>
            </a:r>
            <a:endParaRPr lang="fr-FR" dirty="0"/>
          </a:p>
          <a:p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391586" y="6096000"/>
            <a:ext cx="453214" cy="262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086997"/>
              </p:ext>
            </p:extLst>
          </p:nvPr>
        </p:nvGraphicFramePr>
        <p:xfrm>
          <a:off x="228600" y="5876925"/>
          <a:ext cx="21542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5" name="Equation" r:id="rId12" imgW="1638000" imgH="444240" progId="Equation.DSMT4">
                  <p:embed/>
                </p:oleObj>
              </mc:Choice>
              <mc:Fallback>
                <p:oleObj name="Equation" r:id="rId12" imgW="1638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600" y="5876925"/>
                        <a:ext cx="2154238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eur droit avec flèche 19"/>
          <p:cNvCxnSpPr/>
          <p:nvPr/>
        </p:nvCxnSpPr>
        <p:spPr>
          <a:xfrm>
            <a:off x="5245100" y="6108700"/>
            <a:ext cx="309033" cy="118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30465"/>
              </p:ext>
            </p:extLst>
          </p:nvPr>
        </p:nvGraphicFramePr>
        <p:xfrm>
          <a:off x="5676899" y="6096000"/>
          <a:ext cx="1570037" cy="52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6" name="Equation" r:id="rId14" imgW="1193760" imgH="444240" progId="Equation.DSMT4">
                  <p:embed/>
                </p:oleObj>
              </mc:Choice>
              <mc:Fallback>
                <p:oleObj name="Equation" r:id="rId14" imgW="1193760" imgH="44424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899" y="6096000"/>
                        <a:ext cx="1570037" cy="523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00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Concept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Pourquoi </a:t>
            </a:r>
            <a:r>
              <a:rPr lang="fr-FR" b="1" dirty="0" smtClean="0"/>
              <a:t>modéliser un composant?</a:t>
            </a:r>
          </a:p>
          <a:p>
            <a:pPr lvl="1"/>
            <a:r>
              <a:rPr lang="fr-FR" i="1" dirty="0" smtClean="0"/>
              <a:t>Permet de comprendre son comportement </a:t>
            </a:r>
          </a:p>
          <a:p>
            <a:pPr lvl="2"/>
            <a:r>
              <a:rPr lang="fr-FR" i="1" dirty="0" smtClean="0"/>
              <a:t>En régime continu notamment ou </a:t>
            </a:r>
          </a:p>
          <a:p>
            <a:pPr lvl="2"/>
            <a:r>
              <a:rPr lang="fr-FR" i="1" dirty="0" smtClean="0"/>
              <a:t>En régime alternatif</a:t>
            </a:r>
          </a:p>
          <a:p>
            <a:pPr marL="914400" lvl="2" indent="0">
              <a:buNone/>
            </a:pPr>
            <a:endParaRPr lang="fr-FR" i="1" dirty="0" smtClean="0"/>
          </a:p>
          <a:p>
            <a:pPr lvl="1"/>
            <a:r>
              <a:rPr lang="fr-FR" i="1" dirty="0" smtClean="0"/>
              <a:t>La compréhension du comportement permet de faire des choix de </a:t>
            </a:r>
            <a:r>
              <a:rPr lang="fr-FR" i="1" dirty="0" smtClean="0"/>
              <a:t>structures</a:t>
            </a:r>
            <a:endParaRPr lang="fr-FR" i="1" dirty="0" smtClean="0"/>
          </a:p>
          <a:p>
            <a:pPr lvl="2"/>
            <a:r>
              <a:rPr lang="fr-FR" i="1" dirty="0" smtClean="0"/>
              <a:t>Conception de dispositif électronique</a:t>
            </a:r>
          </a:p>
          <a:p>
            <a:pPr lvl="3"/>
            <a:r>
              <a:rPr lang="fr-FR" i="1" dirty="0" smtClean="0"/>
              <a:t>Pourquoi ce composant plutôt qu’un autre …</a:t>
            </a:r>
          </a:p>
          <a:p>
            <a:pPr lvl="2"/>
            <a:r>
              <a:rPr lang="fr-FR" i="1" dirty="0" smtClean="0"/>
              <a:t>Assemblage de fonctions</a:t>
            </a:r>
          </a:p>
          <a:p>
            <a:pPr marL="914400" lvl="2" indent="0">
              <a:buNone/>
            </a:pPr>
            <a:endParaRPr lang="fr-FR" i="1" dirty="0" smtClean="0"/>
          </a:p>
          <a:p>
            <a:pPr lvl="1"/>
            <a:r>
              <a:rPr lang="fr-FR" i="1" dirty="0" smtClean="0"/>
              <a:t>Permet de séparer l’étude du fonctionnement STATIQUE et DYNAMIQUE</a:t>
            </a:r>
          </a:p>
          <a:p>
            <a:pPr lvl="2"/>
            <a:r>
              <a:rPr lang="fr-FR" i="1" dirty="0" smtClean="0"/>
              <a:t>STATIQUE= CONTINU= POLARISATION d’un composant= fonction particulière attendue</a:t>
            </a:r>
          </a:p>
          <a:p>
            <a:pPr lvl="2"/>
            <a:r>
              <a:rPr lang="fr-FR" i="1" dirty="0" smtClean="0"/>
              <a:t>DYNAMIQUE= signal ALTERNATIF= signal utile à traiter</a:t>
            </a:r>
          </a:p>
          <a:p>
            <a:pPr marL="914400" lvl="2" indent="0">
              <a:buNone/>
            </a:pPr>
            <a:endParaRPr lang="fr-FR" i="1" dirty="0" smtClean="0"/>
          </a:p>
          <a:p>
            <a:pPr lvl="1"/>
            <a:r>
              <a:rPr lang="fr-FR" i="1" dirty="0" smtClean="0"/>
              <a:t>Permet de faire des calculs simples sans l’aide de simulateur</a:t>
            </a:r>
          </a:p>
          <a:p>
            <a:pPr lvl="2"/>
            <a:endParaRPr lang="fr-FR" i="1" dirty="0" smtClean="0"/>
          </a:p>
          <a:p>
            <a:pPr lvl="1"/>
            <a:endParaRPr lang="fr-FR" i="1" dirty="0"/>
          </a:p>
          <a:p>
            <a:pPr marL="457200" lvl="1" indent="0">
              <a:buNone/>
            </a:pPr>
            <a:endParaRPr lang="fr-FR" i="1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6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51" y="1318260"/>
            <a:ext cx="5474970" cy="50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Compréhension des signaux obtenus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En général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Point de fonctionnement</a:t>
            </a:r>
          </a:p>
          <a:p>
            <a:pPr lvl="1"/>
            <a:r>
              <a:rPr lang="fr-FR" dirty="0" smtClean="0"/>
              <a:t>Statique</a:t>
            </a:r>
          </a:p>
          <a:p>
            <a:pPr lvl="1"/>
            <a:r>
              <a:rPr lang="fr-FR" dirty="0" smtClean="0"/>
              <a:t>Dynamique </a:t>
            </a:r>
          </a:p>
          <a:p>
            <a:pPr lvl="1"/>
            <a:r>
              <a:rPr lang="fr-FR" dirty="0" smtClean="0"/>
              <a:t>Instantané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412293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363025" y="1349574"/>
                <a:ext cx="1646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V</a:t>
                </a:r>
                <a:r>
                  <a:rPr lang="fr-FR" baseline="-25000" dirty="0" smtClean="0"/>
                  <a:t>g</a:t>
                </a:r>
                <a:r>
                  <a:rPr lang="fr-FR" dirty="0" smtClean="0"/>
                  <a:t>(t)=V</a:t>
                </a:r>
                <a:r>
                  <a:rPr lang="fr-FR" baseline="-25000" dirty="0" smtClean="0"/>
                  <a:t>g0</a:t>
                </a:r>
                <a:r>
                  <a:rPr lang="fr-FR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𝑣</m:t>
                        </m:r>
                        <m:r>
                          <a:rPr lang="fr-FR" b="0" i="1" baseline="-25000" dirty="0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(</m:t>
                    </m:r>
                    <m:r>
                      <a:rPr lang="fr-FR" b="0" i="1" dirty="0" smtClean="0">
                        <a:latin typeface="Cambria Math"/>
                      </a:rPr>
                      <m:t>𝑡</m:t>
                    </m:r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025" y="1349574"/>
                <a:ext cx="164647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333" t="-8197" r="-18519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/>
          <p:cNvCxnSpPr/>
          <p:nvPr/>
        </p:nvCxnSpPr>
        <p:spPr>
          <a:xfrm flipV="1">
            <a:off x="4465320" y="2164080"/>
            <a:ext cx="5310801" cy="1524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277211" y="3792022"/>
                <a:ext cx="1661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V</a:t>
                </a:r>
                <a:r>
                  <a:rPr lang="fr-FR" baseline="-25000" dirty="0"/>
                  <a:t>C</a:t>
                </a:r>
                <a:r>
                  <a:rPr lang="fr-FR" dirty="0" smtClean="0"/>
                  <a:t>(t)=V</a:t>
                </a:r>
                <a:r>
                  <a:rPr lang="fr-FR" baseline="-25000" dirty="0"/>
                  <a:t>C</a:t>
                </a:r>
                <a:r>
                  <a:rPr lang="fr-FR" baseline="-25000" dirty="0" smtClean="0"/>
                  <a:t>0</a:t>
                </a:r>
                <a:r>
                  <a:rPr lang="fr-FR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𝑣</m:t>
                        </m:r>
                        <m:r>
                          <a:rPr lang="fr-FR" b="0" i="1" baseline="-25000" dirty="0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(</m:t>
                    </m:r>
                    <m:r>
                      <a:rPr lang="fr-FR" b="0" i="1" dirty="0" smtClean="0">
                        <a:latin typeface="Cambria Math"/>
                      </a:rPr>
                      <m:t>𝑡</m:t>
                    </m:r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11" y="3792022"/>
                <a:ext cx="166186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309" t="-8197" r="-110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211614" y="5425440"/>
                <a:ext cx="1654043" cy="379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V</a:t>
                </a:r>
                <a:r>
                  <a:rPr lang="fr-FR" baseline="-25000" dirty="0" smtClean="0"/>
                  <a:t>S</a:t>
                </a:r>
                <a:r>
                  <a:rPr lang="fr-FR" dirty="0" smtClean="0"/>
                  <a:t>(t)=V</a:t>
                </a:r>
                <a:r>
                  <a:rPr lang="fr-FR" baseline="-25000" dirty="0" smtClean="0"/>
                  <a:t>S0</a:t>
                </a:r>
                <a:r>
                  <a:rPr lang="fr-FR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𝑣</m:t>
                        </m:r>
                        <m:r>
                          <a:rPr lang="fr-FR" b="0" i="1" baseline="-25000" dirty="0" smtClean="0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(</m:t>
                    </m:r>
                    <m:r>
                      <a:rPr lang="fr-FR" b="0" i="1" dirty="0" smtClean="0">
                        <a:latin typeface="Cambria Math"/>
                      </a:rPr>
                      <m:t>𝑡</m:t>
                    </m:r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614" y="5425440"/>
                <a:ext cx="1654043" cy="379527"/>
              </a:xfrm>
              <a:prstGeom prst="rect">
                <a:avLst/>
              </a:prstGeom>
              <a:blipFill rotWithShape="1">
                <a:blip r:embed="rId6"/>
                <a:stretch>
                  <a:fillRect l="-3321" t="-8065" r="-738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V="1">
            <a:off x="4465320" y="5425440"/>
            <a:ext cx="525018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503827" y="52013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</a:t>
            </a:r>
            <a:r>
              <a:rPr lang="fr-FR" dirty="0" err="1"/>
              <a:t>v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465320" y="37701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4,95v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4413546" y="3810000"/>
            <a:ext cx="525018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596159" y="217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5768340" y="1440180"/>
            <a:ext cx="0" cy="723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7498080" y="3110746"/>
            <a:ext cx="0" cy="723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7513319" y="4831080"/>
            <a:ext cx="0" cy="6134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768340" y="113359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50mV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513319" y="501399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419mV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465320" y="475324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419mV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4548176" y="4785360"/>
            <a:ext cx="33909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301151" y="3114556"/>
            <a:ext cx="33909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4465320" y="308610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5,369v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7510360" y="328961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419mV</a:t>
            </a:r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5762943" y="2672834"/>
            <a:ext cx="172974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905500" y="2741414"/>
            <a:ext cx="14446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331us (-119</a:t>
            </a:r>
            <a:r>
              <a:rPr lang="fr-FR" baseline="30000" dirty="0" smtClean="0"/>
              <a:t>o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87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56" y="1592796"/>
            <a:ext cx="4113768" cy="16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Théorème de superposition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white"/>
                </a:solidFill>
              </a:rPr>
              <a:t>Démonstration</a:t>
            </a:r>
            <a:endParaRPr lang="fr-FR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0" y="1623891"/>
            <a:ext cx="3551808" cy="14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 rot="5400000">
            <a:off x="4541088" y="292764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=</a:t>
            </a:r>
            <a:endParaRPr lang="fr-FR" sz="3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530829" y="377062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+</a:t>
            </a:r>
            <a:endParaRPr lang="fr-FR" sz="3600" b="1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4" y="3284983"/>
            <a:ext cx="3115849" cy="14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3" y="4825198"/>
            <a:ext cx="3860047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37" y="3251858"/>
            <a:ext cx="3456385" cy="14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452007" y="3238054"/>
            <a:ext cx="8964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41" y="4860367"/>
            <a:ext cx="4277333" cy="15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188015" y="22236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3.0V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514024" y="149760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3.33V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366792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3.0V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601072" y="47832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0.33V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217214" y="54138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0V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25864" y="1413272"/>
            <a:ext cx="375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Point de fonctionnement instantané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563292" y="4707894"/>
            <a:ext cx="33995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Point de fonctionnement statique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234104" y="4675701"/>
            <a:ext cx="36982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Point de fonctionnement dynamique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1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Point de fonctionnement (diode)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Un exemple avec une diode</a:t>
            </a:r>
            <a:endParaRPr lang="fr-FR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7" y="1412776"/>
            <a:ext cx="9253029" cy="2937282"/>
          </a:xfrm>
        </p:spPr>
        <p:txBody>
          <a:bodyPr/>
          <a:lstStyle/>
          <a:p>
            <a:r>
              <a:rPr lang="fr-FR" dirty="0" smtClean="0"/>
              <a:t>Expérience 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6" y="1786055"/>
            <a:ext cx="38671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155198"/>
              </p:ext>
            </p:extLst>
          </p:nvPr>
        </p:nvGraphicFramePr>
        <p:xfrm>
          <a:off x="401638" y="4927600"/>
          <a:ext cx="39735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Equation" r:id="rId4" imgW="2641320" imgH="939600" progId="Equation.DSMT4">
                  <p:embed/>
                </p:oleObj>
              </mc:Choice>
              <mc:Fallback>
                <p:oleObj name="Equation" r:id="rId4" imgW="2641320" imgH="9396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927600"/>
                        <a:ext cx="3973512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ZoneTexte 41987"/>
          <p:cNvSpPr txBox="1"/>
          <p:nvPr/>
        </p:nvSpPr>
        <p:spPr>
          <a:xfrm>
            <a:off x="164468" y="4149080"/>
            <a:ext cx="3688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La solution du problème (I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D</a:t>
            </a:r>
            <a:r>
              <a:rPr lang="fr-FR" sz="1400" b="1" dirty="0" smtClean="0">
                <a:solidFill>
                  <a:srgbClr val="FF0000"/>
                </a:solidFill>
              </a:rPr>
              <a:t>(t),V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D</a:t>
            </a:r>
            <a:r>
              <a:rPr lang="fr-FR" sz="1400" b="1" dirty="0" smtClean="0">
                <a:solidFill>
                  <a:srgbClr val="FF0000"/>
                </a:solidFill>
              </a:rPr>
              <a:t>(t)) est donnée par la résolution du système de 2 équations à 2 inconnues suivant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1928664" y="3019542"/>
            <a:ext cx="0" cy="61206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ZoneTexte 41990"/>
          <p:cNvSpPr txBox="1"/>
          <p:nvPr/>
        </p:nvSpPr>
        <p:spPr>
          <a:xfrm>
            <a:off x="1957182" y="3140910"/>
            <a:ext cx="52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e0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1928664" y="2312876"/>
            <a:ext cx="0" cy="61206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1848765" y="243424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fr-FR" b="1" i="1" baseline="-25000" dirty="0" err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𝒆</m:t>
                        </m:r>
                      </m:e>
                    </m:acc>
                    <m:r>
                      <a:rPr lang="fr-FR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(t)</a:t>
                </a:r>
                <a:endParaRPr lang="fr-FR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65" y="2434244"/>
                <a:ext cx="79208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/>
          <p:cNvCxnSpPr/>
          <p:nvPr/>
        </p:nvCxnSpPr>
        <p:spPr>
          <a:xfrm>
            <a:off x="2900772" y="2168860"/>
            <a:ext cx="123882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2740876" y="1777820"/>
            <a:ext cx="70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(t)</a:t>
            </a:r>
            <a:endParaRPr lang="fr-FR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286186" y="1756538"/>
            <a:ext cx="5436604" cy="2633288"/>
            <a:chOff x="4232920" y="1232756"/>
            <a:chExt cx="5436604" cy="2633288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920" y="1232756"/>
              <a:ext cx="5436604" cy="2633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2005" name="Connecteur droit 42004"/>
            <p:cNvCxnSpPr/>
            <p:nvPr/>
          </p:nvCxnSpPr>
          <p:spPr>
            <a:xfrm>
              <a:off x="4518734" y="3089429"/>
              <a:ext cx="4918229" cy="26633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6561735" y="2534270"/>
              <a:ext cx="7105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v</a:t>
              </a:r>
              <a:r>
                <a:rPr lang="fr-FR" b="1" i="1" baseline="-25000" dirty="0" err="1" smtClean="0">
                  <a:solidFill>
                    <a:schemeClr val="accent3">
                      <a:lumMod val="75000"/>
                    </a:schemeClr>
                  </a:solidFill>
                </a:rPr>
                <a:t>d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(t)</a:t>
              </a:r>
              <a:endParaRPr lang="fr-FR" b="1" i="1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432790" y="3136473"/>
              <a:ext cx="12964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solidFill>
                    <a:schemeClr val="accent3">
                      <a:lumMod val="75000"/>
                    </a:schemeClr>
                  </a:solidFill>
                </a:rPr>
                <a:t>V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d0</a:t>
              </a:r>
              <a:r>
                <a:rPr lang="fr-FR" sz="1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= 733.2 mV</a:t>
              </a:r>
              <a:endParaRPr lang="fr-FR" sz="1400" b="1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957835" y="1871404"/>
              <a:ext cx="945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solidFill>
                    <a:schemeClr val="accent3">
                      <a:lumMod val="75000"/>
                    </a:schemeClr>
                  </a:solidFill>
                </a:rPr>
                <a:t>I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d0</a:t>
              </a:r>
              <a:r>
                <a:rPr lang="fr-FR" sz="1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=12mA</a:t>
              </a:r>
              <a:endParaRPr lang="fr-FR" sz="1400" b="1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77" name="Connecteur droit 76"/>
            <p:cNvCxnSpPr/>
            <p:nvPr/>
          </p:nvCxnSpPr>
          <p:spPr>
            <a:xfrm>
              <a:off x="4537969" y="1821402"/>
              <a:ext cx="4918229" cy="26633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6572091" y="1275121"/>
              <a:ext cx="7105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i="1" dirty="0" smtClean="0">
                  <a:solidFill>
                    <a:schemeClr val="accent3">
                      <a:lumMod val="75000"/>
                    </a:schemeClr>
                  </a:solidFill>
                </a:rPr>
                <a:t>i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d(t)</a:t>
              </a:r>
              <a:endParaRPr lang="fr-FR" b="1" i="1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72" y="4753149"/>
            <a:ext cx="502837" cy="518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231495" y="4691365"/>
                <a:ext cx="4066413" cy="1410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400" dirty="0" smtClean="0"/>
                  <a:t>En observant les courbes obtenues en simulation nous constatons un comportement quasi-linéaire de la diode car le courant I</a:t>
                </a:r>
                <a:r>
                  <a:rPr lang="fr-FR" sz="1400" baseline="-25000" dirty="0" smtClean="0"/>
                  <a:t>D</a:t>
                </a:r>
                <a:r>
                  <a:rPr lang="fr-FR" sz="1400" dirty="0" smtClean="0"/>
                  <a:t>(t) peut-être décomposé comme la somme de: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400" dirty="0" smtClean="0"/>
                  <a:t>I</a:t>
                </a:r>
                <a:r>
                  <a:rPr lang="fr-FR" sz="1400" baseline="-25000" dirty="0" smtClean="0"/>
                  <a:t>d0</a:t>
                </a:r>
                <a:r>
                  <a:rPr lang="fr-FR" sz="1400" dirty="0" smtClean="0"/>
                  <a:t>: courant constant qui est la réponse à </a:t>
                </a:r>
                <a:r>
                  <a:rPr lang="fr-FR" sz="1400" dirty="0" err="1" smtClean="0"/>
                  <a:t>V</a:t>
                </a:r>
                <a:r>
                  <a:rPr lang="fr-FR" sz="1400" baseline="-25000" dirty="0" err="1" smtClean="0"/>
                  <a:t>eo</a:t>
                </a:r>
                <a:endParaRPr lang="fr-FR" sz="1400" baseline="-25000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1400" i="1" dirty="0">
                            <a:latin typeface="Cambria Math"/>
                          </a:rPr>
                          <m:t>𝑖</m:t>
                        </m:r>
                        <m:r>
                          <a:rPr lang="fr-FR" sz="1400" i="1" baseline="-25000" dirty="0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fr-FR" sz="1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1400" dirty="0" smtClean="0"/>
                  <a:t>(t): courant alternative qui est la réponse à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1400" i="1" dirty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  <m:r>
                          <a:rPr lang="fr-FR" sz="1400" i="1" baseline="-25000" dirty="0" err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fr-FR" sz="14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sz="1400" dirty="0" smtClean="0"/>
                  <a:t>(t)  </a:t>
                </a:r>
                <a:endParaRPr lang="fr-FR" sz="1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95" y="4691365"/>
                <a:ext cx="4066413" cy="1410386"/>
              </a:xfrm>
              <a:prstGeom prst="rect">
                <a:avLst/>
              </a:prstGeom>
              <a:blipFill rotWithShape="1">
                <a:blip r:embed="rId9"/>
                <a:stretch>
                  <a:fillRect l="-300" t="-433" r="-2249" b="-21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8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Point de fonctionnement instantané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Un exemple avec une diode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1380478"/>
                <a:ext cx="5822272" cy="5029200"/>
              </a:xfrm>
              <a:ln>
                <a:noFill/>
              </a:ln>
            </p:spPr>
            <p:txBody>
              <a:bodyPr/>
              <a:lstStyle/>
              <a:p>
                <a:r>
                  <a:rPr lang="fr-FR" dirty="0"/>
                  <a:t>Expérience </a:t>
                </a:r>
                <a:r>
                  <a:rPr lang="fr-FR" dirty="0" smtClean="0"/>
                  <a:t>1: résolution graphique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dirty="0"/>
                  <a:t>La solution M(V</a:t>
                </a:r>
                <a:r>
                  <a:rPr lang="fr-FR" sz="1600" baseline="-25000" dirty="0"/>
                  <a:t>D</a:t>
                </a:r>
                <a:r>
                  <a:rPr lang="fr-FR" sz="1600" dirty="0"/>
                  <a:t>,I</a:t>
                </a:r>
                <a:r>
                  <a:rPr lang="fr-FR" sz="1600" baseline="-25000" dirty="0"/>
                  <a:t>D</a:t>
                </a:r>
                <a:r>
                  <a:rPr lang="fr-FR" sz="1600" dirty="0"/>
                  <a:t>) est </a:t>
                </a:r>
                <a:r>
                  <a:rPr lang="fr-FR" sz="1600" dirty="0" smtClean="0"/>
                  <a:t>l’intersection  de la droite de commande avec la caractéristique de charge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dirty="0" smtClean="0"/>
                  <a:t>La droite de commande se déplace au rythme de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6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1600" b="1" i="1" dirty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600" b="1" i="1" baseline="-25000" dirty="0" err="1"/>
                  <a:t>e</a:t>
                </a:r>
                <a:r>
                  <a:rPr lang="fr-FR" sz="1600" b="1" i="1" dirty="0"/>
                  <a:t>(t</a:t>
                </a:r>
                <a:r>
                  <a:rPr lang="fr-FR" sz="1600" b="1" i="1" dirty="0" smtClean="0"/>
                  <a:t>) autour d’un point de symétrie M</a:t>
                </a:r>
                <a:r>
                  <a:rPr lang="fr-FR" sz="1600" b="1" i="1" baseline="-25000" dirty="0" smtClean="0"/>
                  <a:t>o</a:t>
                </a:r>
                <a:r>
                  <a:rPr lang="fr-FR" sz="1600" b="1" i="1" dirty="0" smtClean="0"/>
                  <a:t>  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fr-FR" sz="1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le point M se déplace en fonction du temps entre M’ et M’’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b="1" i="1" dirty="0" smtClean="0">
                    <a:solidFill>
                      <a:schemeClr val="tx2"/>
                    </a:solidFill>
                  </a:rPr>
                  <a:t>M(t) est appelé </a:t>
                </a:r>
                <a:r>
                  <a:rPr lang="fr-FR" sz="1600" b="1" i="1" u="sng" dirty="0" smtClean="0">
                    <a:solidFill>
                      <a:schemeClr val="tx2"/>
                    </a:solidFill>
                  </a:rPr>
                  <a:t>point de fonctionnement instantané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b="1" i="1" dirty="0" smtClean="0">
                    <a:solidFill>
                      <a:schemeClr val="tx2"/>
                    </a:solidFill>
                  </a:rPr>
                  <a:t>M</a:t>
                </a:r>
                <a:r>
                  <a:rPr lang="fr-FR" sz="1600" b="1" i="1" baseline="-25000" dirty="0" smtClean="0">
                    <a:solidFill>
                      <a:schemeClr val="tx2"/>
                    </a:solidFill>
                  </a:rPr>
                  <a:t>o</a:t>
                </a:r>
                <a:r>
                  <a:rPr lang="fr-FR" sz="1600" b="1" i="1" dirty="0" smtClean="0">
                    <a:solidFill>
                      <a:schemeClr val="tx2"/>
                    </a:solidFill>
                  </a:rPr>
                  <a:t>, solution du système pour </a:t>
                </a:r>
                <a:r>
                  <a:rPr lang="fr-FR" sz="1600" b="1" i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FR" sz="1600" b="1" i="1" baseline="-25000" dirty="0" err="1" smtClean="0">
                    <a:solidFill>
                      <a:schemeClr val="tx2"/>
                    </a:solidFill>
                  </a:rPr>
                  <a:t>e</a:t>
                </a:r>
                <a:r>
                  <a:rPr lang="fr-FR" sz="1600" b="1" i="1" dirty="0" smtClean="0">
                    <a:solidFill>
                      <a:schemeClr val="tx2"/>
                    </a:solidFill>
                  </a:rPr>
                  <a:t>(t)=0, est appelé point de fonctionnement statique</a:t>
                </a:r>
                <a:r>
                  <a:rPr lang="fr-FR" sz="1600" b="1" i="1" dirty="0"/>
                  <a:t> </a:t>
                </a:r>
                <a:r>
                  <a:rPr lang="fr-FR" sz="1600" b="1" i="1" dirty="0" smtClean="0"/>
                  <a:t> </a:t>
                </a:r>
                <a:endParaRPr lang="fr-FR" sz="1600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fr-FR" sz="1600" dirty="0"/>
                  <a:t>La trajectoire de M ,pratiquement en ligne droite, justifie le fonctionnement quasi-linéaire du montage 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1380478"/>
                <a:ext cx="5822272" cy="5029200"/>
              </a:xfrm>
              <a:blipFill rotWithShape="1">
                <a:blip r:embed="rId4"/>
                <a:stretch>
                  <a:fillRect t="-727" r="-9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1206">
            <a:off x="8111844" y="3413206"/>
            <a:ext cx="482333" cy="7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6438287" y="1804381"/>
            <a:ext cx="1483" cy="177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362582" y="3460565"/>
            <a:ext cx="1872208" cy="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6438287" y="2005359"/>
            <a:ext cx="781236" cy="1455938"/>
          </a:xfrm>
          <a:custGeom>
            <a:avLst/>
            <a:gdLst>
              <a:gd name="connsiteX0" fmla="*/ 0 w 772358"/>
              <a:gd name="connsiteY0" fmla="*/ 1447060 h 1458088"/>
              <a:gd name="connsiteX1" fmla="*/ 133165 w 772358"/>
              <a:gd name="connsiteY1" fmla="*/ 1455938 h 1458088"/>
              <a:gd name="connsiteX2" fmla="*/ 319596 w 772358"/>
              <a:gd name="connsiteY2" fmla="*/ 1411550 h 1458088"/>
              <a:gd name="connsiteX3" fmla="*/ 399495 w 772358"/>
              <a:gd name="connsiteY3" fmla="*/ 1340528 h 1458088"/>
              <a:gd name="connsiteX4" fmla="*/ 532660 w 772358"/>
              <a:gd name="connsiteY4" fmla="*/ 1047565 h 1458088"/>
              <a:gd name="connsiteX5" fmla="*/ 772358 w 772358"/>
              <a:gd name="connsiteY5" fmla="*/ 0 h 1458088"/>
              <a:gd name="connsiteX0" fmla="*/ 0 w 781236"/>
              <a:gd name="connsiteY0" fmla="*/ 1455938 h 1455938"/>
              <a:gd name="connsiteX1" fmla="*/ 142043 w 781236"/>
              <a:gd name="connsiteY1" fmla="*/ 1455938 h 1455938"/>
              <a:gd name="connsiteX2" fmla="*/ 328474 w 781236"/>
              <a:gd name="connsiteY2" fmla="*/ 1411550 h 1455938"/>
              <a:gd name="connsiteX3" fmla="*/ 408373 w 781236"/>
              <a:gd name="connsiteY3" fmla="*/ 1340528 h 1455938"/>
              <a:gd name="connsiteX4" fmla="*/ 541538 w 781236"/>
              <a:gd name="connsiteY4" fmla="*/ 1047565 h 1455938"/>
              <a:gd name="connsiteX5" fmla="*/ 781236 w 781236"/>
              <a:gd name="connsiteY5" fmla="*/ 0 h 14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236" h="1455938">
                <a:moveTo>
                  <a:pt x="0" y="1455938"/>
                </a:moveTo>
                <a:cubicBezTo>
                  <a:pt x="39949" y="1463336"/>
                  <a:pt x="87297" y="1463336"/>
                  <a:pt x="142043" y="1455938"/>
                </a:cubicBezTo>
                <a:cubicBezTo>
                  <a:pt x="196789" y="1448540"/>
                  <a:pt x="284086" y="1430785"/>
                  <a:pt x="328474" y="1411550"/>
                </a:cubicBezTo>
                <a:cubicBezTo>
                  <a:pt x="372862" y="1392315"/>
                  <a:pt x="372862" y="1401192"/>
                  <a:pt x="408373" y="1340528"/>
                </a:cubicBezTo>
                <a:cubicBezTo>
                  <a:pt x="443884" y="1279864"/>
                  <a:pt x="479394" y="1270986"/>
                  <a:pt x="541538" y="1047565"/>
                </a:cubicBezTo>
                <a:cubicBezTo>
                  <a:pt x="603682" y="824144"/>
                  <a:pt x="692459" y="412072"/>
                  <a:pt x="781236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6438287" y="2416449"/>
            <a:ext cx="1256443" cy="104411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464183" y="2262183"/>
            <a:ext cx="1434980" cy="1198382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448647" y="2055187"/>
            <a:ext cx="1687008" cy="140537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052104" y="1720256"/>
            <a:ext cx="4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r>
              <a:rPr lang="fr-FR" baseline="-25000" dirty="0"/>
              <a:t>D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017042" y="3108217"/>
            <a:ext cx="4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D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7004364" y="2938507"/>
            <a:ext cx="0" cy="5220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7113505" y="2594043"/>
            <a:ext cx="15264" cy="8593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061719" y="2915119"/>
            <a:ext cx="901551" cy="145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080954" y="2605880"/>
            <a:ext cx="901551" cy="145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130454" y="2324457"/>
            <a:ext cx="461639" cy="9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8206657" y="324359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b="1" i="1" baseline="-250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fr-FR" b="1" i="1" baseline="-250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m:t>0</m:t>
                        </m:r>
                      </m:e>
                    </m:acc>
                  </m:oMath>
                </a14:m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(t)</a:t>
                </a:r>
                <a:endParaRPr lang="fr-FR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57" y="3243590"/>
                <a:ext cx="79208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6154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8528137" y="3453108"/>
            <a:ext cx="52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e0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144701" y="3774184"/>
            <a:ext cx="52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b="1" i="1" baseline="-250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346145" y="2862743"/>
                <a:ext cx="710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</m:e>
                    </m:acc>
                  </m:oMath>
                </a14:m>
                <a:r>
                  <a:rPr lang="fr-FR" b="1" i="1" baseline="-25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d(t)</a:t>
                </a:r>
                <a:endParaRPr lang="fr-FR" b="1" i="1" baseline="-25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45" y="2862743"/>
                <a:ext cx="71055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7965885" y="2908611"/>
            <a:ext cx="71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d0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7031115" y="2707688"/>
            <a:ext cx="62144" cy="88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670782" y="238319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</a:t>
            </a:r>
            <a:r>
              <a:rPr lang="fr-FR" i="1" baseline="-25000" dirty="0" smtClean="0"/>
              <a:t>o</a:t>
            </a:r>
            <a:endParaRPr lang="fr-FR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7213800" y="2207126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M’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6513943" y="2856675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M’’</a:t>
            </a:r>
            <a:endParaRPr lang="fr-FR" dirty="0"/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62" y="3486838"/>
            <a:ext cx="199595" cy="7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31" y="4833473"/>
            <a:ext cx="1211329" cy="10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Connecteur droit avec flèche 33"/>
          <p:cNvCxnSpPr/>
          <p:nvPr/>
        </p:nvCxnSpPr>
        <p:spPr>
          <a:xfrm flipH="1">
            <a:off x="3052587" y="5295138"/>
            <a:ext cx="106532" cy="600200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721371" y="4833473"/>
            <a:ext cx="1544715" cy="92333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M(t) parcourt cette portion de courbe</a:t>
            </a:r>
            <a:endParaRPr lang="fr-FR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7080672" y="3467011"/>
                <a:ext cx="792088" cy="380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b="1" i="1" baseline="-25000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(t)</a:t>
                </a:r>
                <a:endParaRPr lang="fr-FR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672" y="3467011"/>
                <a:ext cx="792088" cy="380169"/>
              </a:xfrm>
              <a:prstGeom prst="rect">
                <a:avLst/>
              </a:prstGeom>
              <a:blipFill rotWithShape="1">
                <a:blip r:embed="rId10"/>
                <a:stretch>
                  <a:fillRect t="-8065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995117"/>
              </p:ext>
            </p:extLst>
          </p:nvPr>
        </p:nvGraphicFramePr>
        <p:xfrm>
          <a:off x="6686550" y="1416050"/>
          <a:ext cx="23685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11" imgW="1574640" imgH="520560" progId="Equation.DSMT4">
                  <p:embed/>
                </p:oleObj>
              </mc:Choice>
              <mc:Fallback>
                <p:oleObj name="Equation" r:id="rId11" imgW="1574640" imgH="52056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1416050"/>
                        <a:ext cx="236855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necteur droit avec flèche 34"/>
          <p:cNvCxnSpPr/>
          <p:nvPr/>
        </p:nvCxnSpPr>
        <p:spPr>
          <a:xfrm flipH="1">
            <a:off x="6670782" y="1904922"/>
            <a:ext cx="402577" cy="302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129800"/>
              </p:ext>
            </p:extLst>
          </p:nvPr>
        </p:nvGraphicFramePr>
        <p:xfrm>
          <a:off x="6265029" y="4530260"/>
          <a:ext cx="24114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13" imgW="1777680" imgH="368280" progId="Equation.DSMT4">
                  <p:embed/>
                </p:oleObj>
              </mc:Choice>
              <mc:Fallback>
                <p:oleObj name="Equation" r:id="rId13" imgW="1777680" imgH="368280" progId="Equation.DSMT4">
                  <p:embed/>
                  <p:pic>
                    <p:nvPicPr>
                      <p:cNvPr id="0" name="Obje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029" y="4530260"/>
                        <a:ext cx="24114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Connecteur droit avec flèche 45"/>
          <p:cNvCxnSpPr>
            <a:endCxn id="10" idx="1"/>
          </p:cNvCxnSpPr>
          <p:nvPr/>
        </p:nvCxnSpPr>
        <p:spPr>
          <a:xfrm flipH="1" flipV="1">
            <a:off x="6580330" y="3461297"/>
            <a:ext cx="90452" cy="1087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09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Linéarisation autour d’un point de repos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Dynamique</a:t>
            </a:r>
            <a:endParaRPr lang="fr-FR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Expérience 2 : calculs préalables</a:t>
                </a:r>
                <a:endParaRPr lang="fr-FR" dirty="0"/>
              </a:p>
              <a:p>
                <a:pPr lvl="1"/>
                <a:r>
                  <a:rPr lang="fr-FR" dirty="0" smtClean="0"/>
                  <a:t>Autour du point de repos (I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,V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) précédent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nous assimilerons la trajectoire du point instantané à une droite</a:t>
                </a:r>
              </a:p>
              <a:p>
                <a:pPr lvl="2"/>
                <a:r>
                  <a:rPr lang="fr-FR" dirty="0" smtClean="0"/>
                  <a:t>Cette droite passe par </a:t>
                </a:r>
                <a:r>
                  <a:rPr lang="fr-FR" i="1" dirty="0" smtClean="0"/>
                  <a:t>M</a:t>
                </a:r>
                <a:r>
                  <a:rPr lang="fr-FR" i="1" baseline="-25000" dirty="0" smtClean="0"/>
                  <a:t>o</a:t>
                </a:r>
                <a:r>
                  <a:rPr lang="fr-FR" dirty="0" smtClean="0"/>
                  <a:t>(I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,V</a:t>
                </a:r>
                <a:r>
                  <a:rPr lang="fr-FR" baseline="-25000" dirty="0" smtClean="0"/>
                  <a:t>d0</a:t>
                </a:r>
                <a:r>
                  <a:rPr lang="fr-FR" dirty="0"/>
                  <a:t>) </a:t>
                </a:r>
                <a:endParaRPr lang="fr-FR" dirty="0" smtClean="0"/>
              </a:p>
              <a:p>
                <a:pPr lvl="2"/>
                <a:r>
                  <a:rPr lang="fr-FR" dirty="0" smtClean="0"/>
                  <a:t>La pente </a:t>
                </a:r>
                <a:r>
                  <a:rPr lang="fr-FR" i="1" dirty="0" smtClean="0"/>
                  <a:t>g</a:t>
                </a:r>
                <a:r>
                  <a:rPr lang="fr-FR" dirty="0" smtClean="0"/>
                  <a:t> de cette droite correspond à la tangente de  </a:t>
                </a:r>
                <a:r>
                  <a:rPr lang="fr-FR" i="1" dirty="0" smtClean="0"/>
                  <a:t>f en </a:t>
                </a:r>
                <a:r>
                  <a:rPr lang="fr-FR" i="1" dirty="0"/>
                  <a:t>M</a:t>
                </a:r>
                <a:r>
                  <a:rPr lang="fr-FR" i="1" baseline="-25000" dirty="0"/>
                  <a:t>o </a:t>
                </a:r>
                <a:r>
                  <a:rPr lang="fr-FR" dirty="0" smtClean="0"/>
                  <a:t>(I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,V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)</a:t>
                </a:r>
              </a:p>
              <a:p>
                <a:pPr lvl="3"/>
                <a:r>
                  <a:rPr lang="fr-FR" dirty="0" smtClean="0"/>
                  <a:t>Elle est homogène </a:t>
                </a:r>
                <a:r>
                  <a:rPr lang="fr-FR" b="1" dirty="0" smtClean="0"/>
                  <a:t>ici</a:t>
                </a:r>
                <a:r>
                  <a:rPr lang="fr-FR" dirty="0" smtClean="0"/>
                  <a:t> à une conductance</a:t>
                </a:r>
                <a:endParaRPr lang="fr-FR" dirty="0"/>
              </a:p>
              <a:p>
                <a:pPr lvl="2"/>
                <a:r>
                  <a:rPr lang="fr-FR" i="1" dirty="0" smtClean="0">
                    <a:solidFill>
                      <a:srgbClr val="7030A0"/>
                    </a:solidFill>
                  </a:rPr>
                  <a:t>La valeur de cette pente est la dérivée de I</a:t>
                </a:r>
                <a:r>
                  <a:rPr lang="fr-FR" i="1" baseline="-25000" dirty="0" smtClean="0">
                    <a:solidFill>
                      <a:srgbClr val="7030A0"/>
                    </a:solidFill>
                  </a:rPr>
                  <a:t>D</a:t>
                </a:r>
                <a:r>
                  <a:rPr lang="fr-FR" i="1" dirty="0" smtClean="0">
                    <a:solidFill>
                      <a:srgbClr val="7030A0"/>
                    </a:solidFill>
                  </a:rPr>
                  <a:t>=f(V</a:t>
                </a:r>
                <a:r>
                  <a:rPr lang="fr-FR" i="1" baseline="-25000" dirty="0" smtClean="0">
                    <a:solidFill>
                      <a:srgbClr val="7030A0"/>
                    </a:solidFill>
                  </a:rPr>
                  <a:t>D</a:t>
                </a:r>
                <a:r>
                  <a:rPr lang="fr-FR" i="1" dirty="0" smtClean="0">
                    <a:solidFill>
                      <a:srgbClr val="7030A0"/>
                    </a:solidFill>
                  </a:rPr>
                  <a:t>) en M(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V</a:t>
                </a:r>
                <a:r>
                  <a:rPr lang="fr-FR" baseline="-25000" dirty="0" smtClean="0">
                    <a:solidFill>
                      <a:srgbClr val="7030A0"/>
                    </a:solidFill>
                  </a:rPr>
                  <a:t>d0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,I</a:t>
                </a:r>
                <a:r>
                  <a:rPr lang="fr-FR" baseline="-25000" dirty="0" smtClean="0">
                    <a:solidFill>
                      <a:srgbClr val="7030A0"/>
                    </a:solidFill>
                  </a:rPr>
                  <a:t>d0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dirty="0" smtClean="0"/>
                  <a:t>: </a:t>
                </a:r>
                <a:r>
                  <a:rPr lang="fr-FR" i="1" dirty="0" smtClean="0"/>
                  <a:t>g</a:t>
                </a:r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fr-FR" b="0" i="1" baseline="-25000" smtClean="0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𝑉𝐷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i="1">
                            <a:latin typeface="Cambria Math"/>
                          </a:rPr>
                          <m:t>𝑉</m:t>
                        </m:r>
                        <m:r>
                          <a:rPr lang="fr-FR" i="1" baseline="-25000">
                            <a:latin typeface="Cambria Math"/>
                          </a:rPr>
                          <m:t>𝑑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0 </m:t>
                        </m:r>
                      </m:sub>
                    </m:sSub>
                  </m:oMath>
                </a14:m>
                <a:endParaRPr lang="fr-FR" i="1" dirty="0" smtClean="0"/>
              </a:p>
              <a:p>
                <a:pPr lvl="1">
                  <a:spcBef>
                    <a:spcPts val="1200"/>
                  </a:spcBef>
                </a:pPr>
                <a:r>
                  <a:rPr lang="fr-FR" i="1" dirty="0" smtClean="0"/>
                  <a:t>Comment calculer la pente (homogène à une conductance) autour de Mo</a:t>
                </a:r>
              </a:p>
              <a:p>
                <a:pPr lvl="2"/>
                <a:r>
                  <a:rPr lang="fr-FR" i="1" dirty="0" smtClean="0"/>
                  <a:t> Valeur expérimentale</a:t>
                </a:r>
              </a:p>
              <a:p>
                <a:pPr lvl="2"/>
                <a:endParaRPr lang="fr-FR" i="1" dirty="0"/>
              </a:p>
              <a:p>
                <a:pPr lvl="2"/>
                <a:endParaRPr lang="fr-FR" i="1" dirty="0" smtClean="0"/>
              </a:p>
              <a:p>
                <a:pPr lvl="2"/>
                <a:r>
                  <a:rPr lang="fr-FR" i="1" dirty="0" smtClean="0"/>
                  <a:t>Valeur théorique</a:t>
                </a:r>
                <a:endParaRPr lang="fr-FR" i="1" dirty="0"/>
              </a:p>
              <a:p>
                <a:pPr lvl="2"/>
                <a:endParaRPr lang="fr-FR" i="1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Arc 9"/>
          <p:cNvSpPr/>
          <p:nvPr/>
        </p:nvSpPr>
        <p:spPr>
          <a:xfrm rot="8423561">
            <a:off x="7173157" y="2610036"/>
            <a:ext cx="1287262" cy="630315"/>
          </a:xfrm>
          <a:prstGeom prst="arc">
            <a:avLst>
              <a:gd name="adj1" fmla="val 11508900"/>
              <a:gd name="adj2" fmla="val 208985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7625918" y="2725445"/>
            <a:ext cx="905523" cy="790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016536" y="3089429"/>
            <a:ext cx="62144" cy="88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229600" y="2325949"/>
            <a:ext cx="2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349728" y="3148575"/>
                <a:ext cx="1089914" cy="543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i="1" dirty="0"/>
                  <a:t>g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𝑉𝐷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i="1">
                            <a:latin typeface="Cambria Math"/>
                          </a:rPr>
                          <m:t>𝑉</m:t>
                        </m:r>
                        <m:r>
                          <a:rPr lang="fr-FR" i="1" baseline="-25000">
                            <a:latin typeface="Cambria Math"/>
                          </a:rPr>
                          <m:t>𝑑</m:t>
                        </m:r>
                        <m:r>
                          <a:rPr lang="fr-FR" i="1" baseline="-2500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28" y="3148575"/>
                <a:ext cx="1089914" cy="543097"/>
              </a:xfrm>
              <a:prstGeom prst="rect">
                <a:avLst/>
              </a:prstGeom>
              <a:blipFill rotWithShape="1">
                <a:blip r:embed="rId4"/>
                <a:stretch>
                  <a:fillRect l="-8427" t="-158889" r="-38202" b="-22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8256234" y="2894121"/>
            <a:ext cx="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pente</a:t>
            </a:r>
            <a:endParaRPr lang="fr-FR" i="1" dirty="0"/>
          </a:p>
        </p:txBody>
      </p:sp>
      <p:sp>
        <p:nvSpPr>
          <p:cNvPr id="31" name="Rectangle 30"/>
          <p:cNvSpPr/>
          <p:nvPr/>
        </p:nvSpPr>
        <p:spPr>
          <a:xfrm>
            <a:off x="7682835" y="2738307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</a:t>
            </a:r>
            <a:r>
              <a:rPr lang="fr-FR" i="1" baseline="-25000" dirty="0" smtClean="0"/>
              <a:t>o</a:t>
            </a:r>
            <a:endParaRPr lang="fr-F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052438" y="4376692"/>
                <a:ext cx="5514513" cy="853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M</a:t>
                </a:r>
                <a:r>
                  <a:rPr lang="fr-FR" sz="1400" baseline="-25000" dirty="0" smtClean="0"/>
                  <a:t>o</a:t>
                </a:r>
                <a:r>
                  <a:rPr lang="fr-FR" sz="1400" dirty="0" smtClean="0"/>
                  <a:t>(11,97mA,733mV)   M’(12.9mA,737.8mV)  M’’(10,97mA,727.97mV)</a:t>
                </a:r>
              </a:p>
              <a:p>
                <a:pPr marL="0" lvl="1"/>
                <a:r>
                  <a:rPr lang="fr-FR" sz="1400" dirty="0" smtClean="0"/>
                  <a:t>=&gt;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𝑔</m:t>
                    </m:r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400" b="0" i="0" smtClean="0">
                            <a:latin typeface="Cambria Math"/>
                          </a:rPr>
                          <m:t>Δ</m:t>
                        </m:r>
                        <m:r>
                          <a:rPr lang="fr-FR" sz="1400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400" b="0" i="0" smtClean="0">
                            <a:latin typeface="Cambria Math"/>
                          </a:rPr>
                          <m:t>Δ</m:t>
                        </m:r>
                        <m:r>
                          <a:rPr lang="fr-FR" sz="1400" b="0" i="1" smtClean="0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fr-FR" sz="1400" b="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sz="1400" dirty="0" smtClean="0"/>
                  <a:t>0,19 [S]  soit </a:t>
                </a:r>
                <a:r>
                  <a:rPr lang="fr-FR" sz="1600" dirty="0" smtClean="0"/>
                  <a:t>r</a:t>
                </a:r>
                <a:r>
                  <a:rPr lang="fr-FR" sz="1600" baseline="-25000" dirty="0" smtClean="0"/>
                  <a:t>dyn</a:t>
                </a:r>
                <a:r>
                  <a:rPr lang="fr-FR" sz="1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fr-FR" sz="1200" i="1">
                        <a:latin typeface="Cambria Math"/>
                        <a:ea typeface="Cambria Math"/>
                      </a:rPr>
                      <m:t>≈5,26</m:t>
                    </m:r>
                    <m:r>
                      <m:rPr>
                        <m:sty m:val="p"/>
                      </m:rPr>
                      <a:rPr lang="el-GR" sz="12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sz="1200" dirty="0"/>
              </a:p>
              <a:p>
                <a:endParaRPr lang="fr-FR" sz="1400" dirty="0" smtClean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38" y="4376692"/>
                <a:ext cx="5514513" cy="853119"/>
              </a:xfrm>
              <a:prstGeom prst="rect">
                <a:avLst/>
              </a:prstGeom>
              <a:blipFill rotWithShape="1">
                <a:blip r:embed="rId5"/>
                <a:stretch>
                  <a:fillRect l="-332" t="-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070558"/>
              </p:ext>
            </p:extLst>
          </p:nvPr>
        </p:nvGraphicFramePr>
        <p:xfrm>
          <a:off x="1700213" y="5133975"/>
          <a:ext cx="53530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6" name="Equation" r:id="rId6" imgW="3987720" imgH="368280" progId="Equation.DSMT4">
                  <p:embed/>
                </p:oleObj>
              </mc:Choice>
              <mc:Fallback>
                <p:oleObj name="Equation" r:id="rId6" imgW="39877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0213" y="5133975"/>
                        <a:ext cx="5353050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71486"/>
              </p:ext>
            </p:extLst>
          </p:nvPr>
        </p:nvGraphicFramePr>
        <p:xfrm>
          <a:off x="1730313" y="5699002"/>
          <a:ext cx="28622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7" name="Equation" r:id="rId8" imgW="2133360" imgH="482400" progId="Equation.DSMT4">
                  <p:embed/>
                </p:oleObj>
              </mc:Choice>
              <mc:Fallback>
                <p:oleObj name="Equation" r:id="rId8" imgW="2133360" imgH="4824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13" y="5699002"/>
                        <a:ext cx="28622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592814"/>
              </p:ext>
            </p:extLst>
          </p:nvPr>
        </p:nvGraphicFramePr>
        <p:xfrm>
          <a:off x="4319234" y="5728229"/>
          <a:ext cx="39370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8" name="Equation" r:id="rId10" imgW="3365280" imgH="507960" progId="Equation.DSMT4">
                  <p:embed/>
                </p:oleObj>
              </mc:Choice>
              <mc:Fallback>
                <p:oleObj name="Equation" r:id="rId10" imgW="3365280" imgH="50796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234" y="5728229"/>
                        <a:ext cx="393700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21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Obtention d’un modèle équivalent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Modèles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Expérience 2 : un schéma équivalent</a:t>
                </a:r>
              </a:p>
              <a:p>
                <a:pPr lvl="1"/>
                <a:r>
                  <a:rPr lang="fr-FR" dirty="0" smtClean="0"/>
                  <a:t>La diode se comporte </a:t>
                </a:r>
                <a:r>
                  <a:rPr lang="fr-FR" dirty="0"/>
                  <a:t>autour de M</a:t>
                </a:r>
                <a:r>
                  <a:rPr lang="fr-FR" baseline="-25000" dirty="0"/>
                  <a:t>o</a:t>
                </a:r>
                <a:r>
                  <a:rPr lang="fr-FR" dirty="0"/>
                  <a:t> </a:t>
                </a:r>
                <a:r>
                  <a:rPr lang="fr-FR" dirty="0" smtClean="0"/>
                  <a:t>, vis-à-vis de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i="1" dirty="0">
                            <a:latin typeface="Cambria Math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fr-FR" baseline="-25000" dirty="0" err="1"/>
                          <m:t>e</m:t>
                        </m:r>
                      </m:e>
                    </m:acc>
                    <m:r>
                      <a:rPr lang="fr-FR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(t) , comme une résistance r</a:t>
                </a:r>
                <a:r>
                  <a:rPr lang="fr-FR" baseline="-25000" dirty="0" smtClean="0"/>
                  <a:t>d</a:t>
                </a:r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fr-FR" sz="1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5,26</m:t>
                    </m:r>
                    <m:r>
                      <m:rPr>
                        <m:sty m:val="p"/>
                      </m:rPr>
                      <a:rPr lang="el-GR" sz="1400" b="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sz="1400" dirty="0" smtClean="0"/>
              </a:p>
              <a:p>
                <a:pPr lvl="1"/>
                <a:r>
                  <a:rPr lang="fr-FR" dirty="0" smtClean="0"/>
                  <a:t>On distingue donc deux modèles équivalents:</a:t>
                </a:r>
              </a:p>
              <a:p>
                <a:pPr lvl="2"/>
                <a:r>
                  <a:rPr lang="fr-FR" dirty="0" smtClean="0"/>
                  <a:t>Un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équivalent statique </a:t>
                </a:r>
                <a:r>
                  <a:rPr lang="fr-FR" dirty="0" smtClean="0"/>
                  <a:t>: obtention du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point de fonctionnement statique</a:t>
                </a:r>
              </a:p>
              <a:p>
                <a:pPr lvl="2"/>
                <a:r>
                  <a:rPr lang="fr-FR" dirty="0"/>
                  <a:t>Un </a:t>
                </a:r>
                <a:r>
                  <a:rPr lang="fr-FR" dirty="0">
                    <a:solidFill>
                      <a:srgbClr val="7030A0"/>
                    </a:solidFill>
                  </a:rPr>
                  <a:t>équivalent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dynamique</a:t>
                </a:r>
                <a:r>
                  <a:rPr lang="fr-FR" dirty="0" smtClean="0"/>
                  <a:t>: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variations</a:t>
                </a:r>
                <a:r>
                  <a:rPr lang="fr-FR" dirty="0" smtClean="0"/>
                  <a:t> autours du point M</a:t>
                </a:r>
                <a:r>
                  <a:rPr lang="fr-FR" baseline="-25000" dirty="0" smtClean="0"/>
                  <a:t>o</a:t>
                </a:r>
                <a:endParaRPr lang="fr-FR" baseline="-25000" dirty="0"/>
              </a:p>
              <a:p>
                <a:pPr lvl="2"/>
                <a:endParaRPr lang="fr-FR" dirty="0" smtClean="0"/>
              </a:p>
              <a:p>
                <a:pPr marL="1371600" lvl="3" indent="0">
                  <a:buNone/>
                </a:pPr>
                <a:endParaRPr lang="fr-FR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12" y="3133818"/>
            <a:ext cx="2775206" cy="176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8956"/>
            <a:ext cx="2667555" cy="207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64" y="3133817"/>
            <a:ext cx="2867749" cy="182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368604" y="366425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+</a:t>
            </a:r>
            <a:endParaRPr lang="fr-FR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513022" y="3684118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22" y="3684118"/>
                <a:ext cx="432048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88" y="5122416"/>
            <a:ext cx="3813739" cy="129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94803" y="4838330"/>
            <a:ext cx="20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Modèle </a:t>
            </a:r>
            <a:r>
              <a:rPr lang="fr-FR" dirty="0" err="1" smtClean="0"/>
              <a:t>éq</a:t>
            </a:r>
            <a:r>
              <a:rPr lang="fr-FR" dirty="0" smtClean="0"/>
              <a:t>. statique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348361" y="4839810"/>
            <a:ext cx="234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Modèle </a:t>
            </a:r>
            <a:r>
              <a:rPr lang="fr-FR" dirty="0" err="1" smtClean="0"/>
              <a:t>éq</a:t>
            </a:r>
            <a:r>
              <a:rPr lang="fr-FR" dirty="0" smtClean="0"/>
              <a:t>. dynamique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980808" y="4779146"/>
            <a:ext cx="20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Modèle ‘réel’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2043" y="5344357"/>
            <a:ext cx="3080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Plusieurs modèles statiques possibles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Id=f(</a:t>
            </a:r>
            <a:r>
              <a:rPr lang="fr-FR" sz="1400" dirty="0" err="1" smtClean="0"/>
              <a:t>Vd</a:t>
            </a:r>
            <a:r>
              <a:rPr lang="fr-FR" sz="1400" dirty="0" smtClean="0"/>
              <a:t>): résolution graphique ou analytique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Approximations (exemple V</a:t>
            </a:r>
            <a:r>
              <a:rPr lang="fr-FR" sz="1400" baseline="-25000" dirty="0" smtClean="0"/>
              <a:t>d0</a:t>
            </a:r>
            <a:r>
              <a:rPr lang="fr-FR" sz="1400" dirty="0" smtClean="0"/>
              <a:t>=0,6V)</a:t>
            </a: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575177" y="5530788"/>
            <a:ext cx="816745" cy="443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923930" y="5539665"/>
            <a:ext cx="1633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On constate que l’erreur est très faible!!</a:t>
            </a:r>
            <a:endParaRPr lang="fr-FR" i="1" dirty="0">
              <a:solidFill>
                <a:srgbClr val="7030A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403978" y="5166805"/>
            <a:ext cx="7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D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686365" y="5354716"/>
            <a:ext cx="125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</a:t>
            </a:r>
            <a:r>
              <a:rPr lang="fr-FR" baseline="-25000" dirty="0" err="1" smtClean="0"/>
              <a:t>Dlinéarisé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31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Limites de la linéarisation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Modèles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Expérience </a:t>
            </a:r>
            <a:r>
              <a:rPr lang="fr-FR" dirty="0" smtClean="0"/>
              <a:t>3:</a:t>
            </a:r>
            <a:endParaRPr lang="fr-FR" dirty="0"/>
          </a:p>
          <a:p>
            <a:endParaRPr lang="fr-F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5" y="1704512"/>
            <a:ext cx="3345468" cy="19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65825" y="3524435"/>
            <a:ext cx="325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 ramène le point M</a:t>
            </a:r>
            <a:r>
              <a:rPr lang="fr-FR" baseline="-25000" dirty="0" smtClean="0">
                <a:solidFill>
                  <a:srgbClr val="FF0000"/>
                </a:solidFill>
              </a:rPr>
              <a:t>o</a:t>
            </a:r>
            <a:r>
              <a:rPr lang="fr-FR" dirty="0" smtClean="0">
                <a:solidFill>
                  <a:srgbClr val="FF0000"/>
                </a:solidFill>
              </a:rPr>
              <a:t> proche du coude de la diode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58787" y="2618913"/>
            <a:ext cx="1207363" cy="621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96791" y="3959180"/>
            <a:ext cx="5131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courbes ne sont plus sinusoïdales. Le système est fortement non linéaire!</a:t>
            </a:r>
          </a:p>
          <a:p>
            <a:r>
              <a:rPr lang="fr-FR" b="1" dirty="0" smtClean="0"/>
              <a:t>L’erreur entre le modèle linéarisé et simulé (« vrai ») est important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1218217" y="4458804"/>
            <a:ext cx="1483" cy="177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142512" y="6114988"/>
            <a:ext cx="1872208" cy="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32034" y="4374679"/>
            <a:ext cx="4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r>
              <a:rPr lang="fr-FR" baseline="-25000" dirty="0"/>
              <a:t>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796972" y="5762640"/>
            <a:ext cx="4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D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1367161" y="3258105"/>
            <a:ext cx="35511" cy="257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722268" y="5530788"/>
            <a:ext cx="790113" cy="577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>
            <a:off x="1420427" y="4403324"/>
            <a:ext cx="1322773" cy="1695635"/>
          </a:xfrm>
          <a:custGeom>
            <a:avLst/>
            <a:gdLst>
              <a:gd name="connsiteX0" fmla="*/ 0 w 1322773"/>
              <a:gd name="connsiteY0" fmla="*/ 1695635 h 1695635"/>
              <a:gd name="connsiteX1" fmla="*/ 399495 w 1322773"/>
              <a:gd name="connsiteY1" fmla="*/ 1580226 h 1695635"/>
              <a:gd name="connsiteX2" fmla="*/ 719091 w 1322773"/>
              <a:gd name="connsiteY2" fmla="*/ 1376039 h 1695635"/>
              <a:gd name="connsiteX3" fmla="*/ 958788 w 1322773"/>
              <a:gd name="connsiteY3" fmla="*/ 1047565 h 1695635"/>
              <a:gd name="connsiteX4" fmla="*/ 1225118 w 1322773"/>
              <a:gd name="connsiteY4" fmla="*/ 355107 h 1695635"/>
              <a:gd name="connsiteX5" fmla="*/ 1322773 w 1322773"/>
              <a:gd name="connsiteY5" fmla="*/ 0 h 1695635"/>
              <a:gd name="connsiteX6" fmla="*/ 1322773 w 1322773"/>
              <a:gd name="connsiteY6" fmla="*/ 0 h 169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2773" h="1695635">
                <a:moveTo>
                  <a:pt x="0" y="1695635"/>
                </a:moveTo>
                <a:cubicBezTo>
                  <a:pt x="139823" y="1664563"/>
                  <a:pt x="279647" y="1633492"/>
                  <a:pt x="399495" y="1580226"/>
                </a:cubicBezTo>
                <a:cubicBezTo>
                  <a:pt x="519343" y="1526960"/>
                  <a:pt x="625876" y="1464816"/>
                  <a:pt x="719091" y="1376039"/>
                </a:cubicBezTo>
                <a:cubicBezTo>
                  <a:pt x="812307" y="1287262"/>
                  <a:pt x="874450" y="1217720"/>
                  <a:pt x="958788" y="1047565"/>
                </a:cubicBezTo>
                <a:cubicBezTo>
                  <a:pt x="1043126" y="877410"/>
                  <a:pt x="1164454" y="529701"/>
                  <a:pt x="1225118" y="355107"/>
                </a:cubicBezTo>
                <a:cubicBezTo>
                  <a:pt x="1285782" y="180513"/>
                  <a:pt x="1322773" y="0"/>
                  <a:pt x="1322773" y="0"/>
                </a:cubicBezTo>
                <a:lnTo>
                  <a:pt x="132277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085" name="Flèche droite 46084"/>
          <p:cNvSpPr/>
          <p:nvPr/>
        </p:nvSpPr>
        <p:spPr>
          <a:xfrm rot="14066831">
            <a:off x="2395669" y="5305831"/>
            <a:ext cx="197135" cy="185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086" name="ZoneTexte 46085"/>
          <p:cNvSpPr txBox="1"/>
          <p:nvPr/>
        </p:nvSpPr>
        <p:spPr>
          <a:xfrm>
            <a:off x="2644064" y="5205312"/>
            <a:ext cx="7031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Erreur de linéarisation commise très importante: notre belle théorie 	tombe à l’eau</a:t>
            </a:r>
          </a:p>
          <a:p>
            <a:endParaRPr lang="fr-FR" dirty="0"/>
          </a:p>
        </p:txBody>
      </p:sp>
      <p:sp>
        <p:nvSpPr>
          <p:cNvPr id="46087" name="ZoneTexte 46086"/>
          <p:cNvSpPr txBox="1"/>
          <p:nvPr/>
        </p:nvSpPr>
        <p:spPr>
          <a:xfrm>
            <a:off x="266329" y="5344357"/>
            <a:ext cx="11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do</a:t>
            </a:r>
            <a:r>
              <a:rPr lang="fr-FR" dirty="0" smtClean="0"/>
              <a:t>=1,1mA</a:t>
            </a:r>
            <a:endParaRPr lang="fr-FR" baseline="-25000" dirty="0"/>
          </a:p>
        </p:txBody>
      </p:sp>
      <p:graphicFrame>
        <p:nvGraphicFramePr>
          <p:cNvPr id="46088" name="Objet 460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34937"/>
              </p:ext>
            </p:extLst>
          </p:nvPr>
        </p:nvGraphicFramePr>
        <p:xfrm>
          <a:off x="3357563" y="5851525"/>
          <a:ext cx="34464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name="Equation" r:id="rId4" imgW="2946240" imgH="507960" progId="Equation.DSMT4">
                  <p:embed/>
                </p:oleObj>
              </mc:Choice>
              <mc:Fallback>
                <p:oleObj name="Equation" r:id="rId4" imgW="2946240" imgH="507960" progId="Equation.DSMT4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5851525"/>
                        <a:ext cx="34464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089" name="ZoneTexte 46088"/>
              <p:cNvSpPr txBox="1"/>
              <p:nvPr/>
            </p:nvSpPr>
            <p:spPr>
              <a:xfrm>
                <a:off x="6525087" y="5992427"/>
                <a:ext cx="17932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fr-FR" sz="1400" dirty="0" smtClean="0"/>
                  <a:t>Soit </a:t>
                </a:r>
                <a:r>
                  <a:rPr lang="fr-FR" sz="1400" dirty="0" err="1" smtClean="0"/>
                  <a:t>r</a:t>
                </a:r>
                <a:r>
                  <a:rPr lang="fr-FR" sz="1400" baseline="-25000" dirty="0" err="1" smtClean="0"/>
                  <a:t>dyn</a:t>
                </a:r>
                <a:r>
                  <a:rPr lang="fr-FR" sz="1400" dirty="0" smtClean="0"/>
                  <a:t>=90,9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6089" name="ZoneTexte 460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87" y="5992427"/>
                <a:ext cx="1793289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678" t="-2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2300795" y="5557420"/>
                <a:ext cx="10993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fr-FR" sz="1200" dirty="0" err="1" smtClean="0"/>
                  <a:t>Rdyn</a:t>
                </a:r>
                <a:r>
                  <a:rPr lang="fr-FR" sz="1200" dirty="0" smtClean="0"/>
                  <a:t>=90,9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sz="1600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795" y="5557420"/>
                <a:ext cx="1099352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03" y="1349406"/>
            <a:ext cx="4787542" cy="267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430610" y="2032987"/>
            <a:ext cx="7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D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7485355" y="1581706"/>
            <a:ext cx="125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</a:t>
            </a:r>
            <a:r>
              <a:rPr lang="fr-FR" baseline="-25000" dirty="0" err="1" smtClean="0"/>
              <a:t>Dlinéarisé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15848" y="2877844"/>
            <a:ext cx="7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  <a:r>
              <a:rPr lang="fr-FR" baseline="-25000" dirty="0" smtClean="0"/>
              <a:t>D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5533745" y="3314330"/>
            <a:ext cx="11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Dlinéarisé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216241" y="5885895"/>
            <a:ext cx="81674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2032986" y="5894773"/>
            <a:ext cx="1" cy="2485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 vers le bas 4"/>
          <p:cNvSpPr/>
          <p:nvPr/>
        </p:nvSpPr>
        <p:spPr>
          <a:xfrm flipV="1">
            <a:off x="5740398" y="3124199"/>
            <a:ext cx="135467" cy="262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flipV="1">
            <a:off x="5757332" y="1581705"/>
            <a:ext cx="118534" cy="155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79926" y="1766372"/>
            <a:ext cx="144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Erreur de modélisation 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79323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9318</TotalTime>
  <Words>1400</Words>
  <Application>Microsoft Office PowerPoint</Application>
  <PresentationFormat>Format A4 (210 x 297 mm)</PresentationFormat>
  <Paragraphs>343</Paragraphs>
  <Slides>15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Modele 2013 v3</vt:lpstr>
      <vt:lpstr>MathType 6.0 Equation</vt:lpstr>
      <vt:lpstr>Equation</vt:lpstr>
      <vt:lpstr>Présentation PowerPoint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168</cp:revision>
  <dcterms:created xsi:type="dcterms:W3CDTF">2012-07-20T12:14:19Z</dcterms:created>
  <dcterms:modified xsi:type="dcterms:W3CDTF">2015-08-24T17:51:47Z</dcterms:modified>
</cp:coreProperties>
</file>