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79" r:id="rId3"/>
    <p:sldId id="301" r:id="rId4"/>
    <p:sldId id="304" r:id="rId5"/>
    <p:sldId id="303" r:id="rId6"/>
    <p:sldId id="302" r:id="rId7"/>
    <p:sldId id="298" r:id="rId8"/>
    <p:sldId id="299" r:id="rId9"/>
    <p:sldId id="272" r:id="rId10"/>
    <p:sldId id="305" r:id="rId11"/>
    <p:sldId id="274" r:id="rId12"/>
    <p:sldId id="275" r:id="rId13"/>
    <p:sldId id="276" r:id="rId14"/>
    <p:sldId id="277" r:id="rId15"/>
    <p:sldId id="278" r:id="rId16"/>
    <p:sldId id="288" r:id="rId17"/>
    <p:sldId id="286" r:id="rId18"/>
    <p:sldId id="289" r:id="rId19"/>
    <p:sldId id="280" r:id="rId20"/>
    <p:sldId id="282" r:id="rId21"/>
    <p:sldId id="284" r:id="rId22"/>
    <p:sldId id="283" r:id="rId23"/>
    <p:sldId id="285" r:id="rId24"/>
    <p:sldId id="290" r:id="rId25"/>
    <p:sldId id="291" r:id="rId26"/>
    <p:sldId id="292" r:id="rId27"/>
    <p:sldId id="293" r:id="rId28"/>
    <p:sldId id="294" r:id="rId29"/>
    <p:sldId id="297" r:id="rId30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613" autoAdjust="0"/>
    <p:restoredTop sz="95429" autoAdjust="0"/>
  </p:normalViewPr>
  <p:slideViewPr>
    <p:cSldViewPr snapToGrid="0">
      <p:cViewPr>
        <p:scale>
          <a:sx n="125" d="100"/>
          <a:sy n="125" d="100"/>
        </p:scale>
        <p:origin x="-78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6" y="-8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3651-DD82-41EE-BA3A-DB0D640F07F8}" type="datetimeFigureOut">
              <a:rPr lang="fr-FR" smtClean="0"/>
              <a:t>10/07/2015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9A8F-D703-4355-AB31-FCFA2011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r>
              <a:rPr lang="fr-FR" baseline="0" dirty="0" smtClean="0"/>
              <a:t> source indépendant et source liée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46"/>
            <a:ext cx="9906000" cy="6177698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8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51.png"/><Relationship Id="rId1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g"/><Relationship Id="rId3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11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dobe Garamond Pro Bold" pitchFamily="18" charset="0"/>
              </a:rPr>
              <a:t>EN2</a:t>
            </a:r>
          </a:p>
          <a:p>
            <a:pPr algn="ctr"/>
            <a:r>
              <a:rPr lang="fr-FR" sz="2800" b="1" i="1" dirty="0" smtClean="0">
                <a:latin typeface="Adobe Garamond Pro Bold" pitchFamily="18" charset="0"/>
              </a:rPr>
              <a:t>Amplification petit signal</a:t>
            </a: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Etude théoriques des amplificateurs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b="1" dirty="0" smtClean="0"/>
                  <a:t>Les </a:t>
                </a:r>
                <a:r>
                  <a:rPr lang="fr-FR" b="1" dirty="0" smtClean="0"/>
                  <a:t>étapes pour l’étude d’un dispositif </a:t>
                </a:r>
              </a:p>
              <a:p>
                <a:pPr lvl="2"/>
                <a:r>
                  <a:rPr lang="fr-FR" b="1" dirty="0" smtClean="0"/>
                  <a:t>Je dessine un schéma </a:t>
                </a:r>
                <a:r>
                  <a:rPr lang="fr-FR" b="1" dirty="0"/>
                  <a:t>équivalent </a:t>
                </a:r>
                <a:r>
                  <a:rPr lang="fr-FR" b="1" dirty="0" smtClean="0"/>
                  <a:t>statique</a:t>
                </a:r>
              </a:p>
              <a:p>
                <a:pPr lvl="3"/>
                <a:r>
                  <a:rPr lang="fr-FR" b="1" u="sng" dirty="0" smtClean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 smtClean="0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alternatives </a:t>
                </a:r>
                <a:r>
                  <a:rPr lang="fr-FR" b="1" dirty="0">
                    <a:solidFill>
                      <a:srgbClr val="7030A0"/>
                    </a:solidFill>
                  </a:rPr>
                  <a:t>et je remplace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condensateurs par un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circuit ouvert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remplace les composants par </a:t>
                </a:r>
                <a:r>
                  <a:rPr lang="fr-FR" b="1" dirty="0">
                    <a:solidFill>
                      <a:srgbClr val="7030A0"/>
                    </a:solidFill>
                  </a:rPr>
                  <a:t>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 de mon choix 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statique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le point de fonctionnement STATIQUE M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o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(V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 </a:t>
                </a:r>
              </a:p>
              <a:p>
                <a:pPr lvl="4"/>
                <a:r>
                  <a:rPr lang="fr-FR" b="1" dirty="0" smtClean="0">
                    <a:solidFill>
                      <a:srgbClr val="7030A0"/>
                    </a:solidFill>
                  </a:rPr>
                  <a:t>En utilisant les outils du cours de signaux et circuits.</a:t>
                </a:r>
                <a:endParaRPr lang="fr-FR" b="1" baseline="-25000" dirty="0" smtClean="0"/>
              </a:p>
              <a:p>
                <a:pPr lvl="2"/>
                <a:r>
                  <a:rPr lang="fr-FR" b="1" dirty="0"/>
                  <a:t>Je dessine un schéma équivalent </a:t>
                </a:r>
                <a:r>
                  <a:rPr lang="fr-FR" b="1" dirty="0" smtClean="0"/>
                  <a:t>dynamique</a:t>
                </a:r>
                <a:endParaRPr lang="fr-FR" b="1" dirty="0"/>
              </a:p>
              <a:p>
                <a:pPr lvl="3"/>
                <a:r>
                  <a:rPr lang="fr-FR" b="1" u="sng" dirty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 les 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continues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et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je remplace les condensateurs par un fil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 si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c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&lt;&lt;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montage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remplace les composants par 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 de </a:t>
                </a:r>
                <a:r>
                  <a:rPr lang="fr-FR" b="1" dirty="0">
                    <a:solidFill>
                      <a:srgbClr val="7030A0"/>
                    </a:solidFill>
                  </a:rPr>
                  <a:t>mon choix 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dynamique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 la réponse alternative 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 smtClean="0">
                    <a:solidFill>
                      <a:srgbClr val="7030A0"/>
                    </a:solidFill>
                  </a:rPr>
                  <a:t>x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(t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fr-FR" b="1" dirty="0" smtClean="0"/>
                  <a:t>Le point </a:t>
                </a:r>
                <a:r>
                  <a:rPr lang="fr-FR" b="1" dirty="0" err="1" smtClean="0"/>
                  <a:t>instantanné</a:t>
                </a:r>
                <a:r>
                  <a:rPr lang="fr-FR" b="1" dirty="0" smtClean="0"/>
                  <a:t> de fonctionnement s’obtient en appliquant la superposition</a:t>
                </a:r>
              </a:p>
              <a:p>
                <a:pPr marL="1371600" lvl="3" indent="0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(t) = 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X0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(t</a:t>
                </a:r>
                <a:r>
                  <a:rPr lang="fr-FR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3"/>
                <a:endParaRPr lang="fr-FR" b="1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émetteur commun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Transistors Bipolaires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</a:t>
            </a:r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champs</a:t>
            </a:r>
          </a:p>
          <a:p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 smtClean="0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 smtClean="0">
                <a:solidFill>
                  <a:prstClr val="white"/>
                </a:solidFill>
              </a:rPr>
              <a:t>classiques</a:t>
            </a:r>
            <a:r>
              <a:rPr lang="en-US" dirty="0" smtClean="0">
                <a:solidFill>
                  <a:prstClr val="white"/>
                </a:solidFill>
              </a:rPr>
              <a:t/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Montage émetteur commun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198977" y="1781900"/>
            <a:ext cx="4284663" cy="2209800"/>
            <a:chOff x="408" y="731"/>
            <a:chExt cx="2699" cy="1392"/>
          </a:xfrm>
        </p:grpSpPr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1603" y="1337"/>
              <a:ext cx="0" cy="2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V="1">
              <a:off x="1603" y="1337"/>
              <a:ext cx="114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1603" y="1497"/>
              <a:ext cx="114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1785" y="104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1056" y="995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1671" y="1706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1170" y="1063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170" y="1747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500" y="1753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1101" y="1246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886" y="1474"/>
              <a:ext cx="7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1713" y="1230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>
              <a:off x="1716" y="1611"/>
              <a:ext cx="0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>
              <a:off x="1718" y="1950"/>
              <a:ext cx="0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1101" y="857"/>
              <a:ext cx="1684" cy="555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1717" y="858"/>
              <a:ext cx="0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2049" y="1180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C</a:t>
              </a:r>
              <a:endParaRPr lang="fr-FR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 rot="5400000">
              <a:off x="1923" y="1939"/>
              <a:ext cx="1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1717" y="1291"/>
              <a:ext cx="2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7" name="Group 53"/>
            <p:cNvGrpSpPr>
              <a:grpSpLocks/>
            </p:cNvGrpSpPr>
            <p:nvPr/>
          </p:nvGrpSpPr>
          <p:grpSpPr bwMode="auto">
            <a:xfrm>
              <a:off x="842" y="1388"/>
              <a:ext cx="48" cy="164"/>
              <a:chOff x="-10" y="0"/>
              <a:chExt cx="20010" cy="20000"/>
            </a:xfrm>
          </p:grpSpPr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2016" y="1293"/>
              <a:ext cx="1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 rot="10993471" flipV="1">
              <a:off x="1900" y="1691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917" y="1321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V="1">
              <a:off x="718" y="1518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593" y="1689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 flipV="1">
              <a:off x="2208" y="1365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236" y="1593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s</a:t>
              </a:r>
              <a:endParaRPr lang="fr-FR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670" y="978"/>
              <a:ext cx="92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1706" y="849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1089" y="1463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1087" y="2027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1706" y="2027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Oval 68"/>
            <p:cNvSpPr>
              <a:spLocks noChangeArrowheads="1"/>
            </p:cNvSpPr>
            <p:nvPr/>
          </p:nvSpPr>
          <p:spPr bwMode="auto">
            <a:xfrm>
              <a:off x="1699" y="1276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1706" y="165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1656" y="2123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>
              <a:off x="624" y="2039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1056" y="1679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641" y="1475"/>
              <a:ext cx="1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75"/>
            <p:cNvSpPr>
              <a:spLocks noChangeArrowheads="1"/>
            </p:cNvSpPr>
            <p:nvPr/>
          </p:nvSpPr>
          <p:spPr bwMode="auto">
            <a:xfrm>
              <a:off x="622" y="1456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1766" y="731"/>
              <a:ext cx="18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grpSp>
          <p:nvGrpSpPr>
            <p:cNvPr id="48" name="Group 78"/>
            <p:cNvGrpSpPr>
              <a:grpSpLocks/>
            </p:cNvGrpSpPr>
            <p:nvPr/>
          </p:nvGrpSpPr>
          <p:grpSpPr bwMode="auto">
            <a:xfrm rot="5400000">
              <a:off x="1999" y="1743"/>
              <a:ext cx="48" cy="164"/>
              <a:chOff x="-10" y="0"/>
              <a:chExt cx="20010" cy="20000"/>
            </a:xfrm>
          </p:grpSpPr>
          <p:sp>
            <p:nvSpPr>
              <p:cNvPr id="76" name="Line 7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8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" name="Group 81"/>
            <p:cNvGrpSpPr>
              <a:grpSpLocks/>
            </p:cNvGrpSpPr>
            <p:nvPr/>
          </p:nvGrpSpPr>
          <p:grpSpPr bwMode="auto">
            <a:xfrm>
              <a:off x="1968" y="1211"/>
              <a:ext cx="48" cy="163"/>
              <a:chOff x="-10" y="0"/>
              <a:chExt cx="20010" cy="20000"/>
            </a:xfrm>
          </p:grpSpPr>
          <p:sp>
            <p:nvSpPr>
              <p:cNvPr id="74" name="Line 82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83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1721" y="1669"/>
              <a:ext cx="295" cy="128"/>
            </a:xfrm>
            <a:custGeom>
              <a:avLst/>
              <a:gdLst>
                <a:gd name="T0" fmla="*/ 0 w 738"/>
                <a:gd name="T1" fmla="*/ 0 h 318"/>
                <a:gd name="T2" fmla="*/ 738 w 738"/>
                <a:gd name="T3" fmla="*/ 0 h 318"/>
                <a:gd name="T4" fmla="*/ 738 w 73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318">
                  <a:moveTo>
                    <a:pt x="0" y="0"/>
                  </a:moveTo>
                  <a:lnTo>
                    <a:pt x="738" y="0"/>
                  </a:lnTo>
                  <a:lnTo>
                    <a:pt x="738" y="3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Oval 85"/>
            <p:cNvSpPr>
              <a:spLocks noChangeArrowheads="1"/>
            </p:cNvSpPr>
            <p:nvPr/>
          </p:nvSpPr>
          <p:spPr bwMode="auto">
            <a:xfrm>
              <a:off x="2001" y="202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auto">
            <a:xfrm>
              <a:off x="408" y="1677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487" y="1470"/>
              <a:ext cx="149" cy="567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88"/>
            <p:cNvSpPr>
              <a:spLocks noChangeArrowheads="1"/>
            </p:cNvSpPr>
            <p:nvPr/>
          </p:nvSpPr>
          <p:spPr bwMode="auto">
            <a:xfrm>
              <a:off x="610" y="202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89"/>
            <p:cNvSpPr>
              <a:spLocks/>
            </p:cNvSpPr>
            <p:nvPr/>
          </p:nvSpPr>
          <p:spPr bwMode="auto">
            <a:xfrm>
              <a:off x="434" y="1717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60"/>
            <p:cNvSpPr>
              <a:spLocks/>
            </p:cNvSpPr>
            <p:nvPr/>
          </p:nvSpPr>
          <p:spPr bwMode="auto">
            <a:xfrm>
              <a:off x="2219" y="1292"/>
              <a:ext cx="185" cy="755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Rectangle 158"/>
            <p:cNvSpPr>
              <a:spLocks noChangeArrowheads="1"/>
            </p:cNvSpPr>
            <p:nvPr/>
          </p:nvSpPr>
          <p:spPr bwMode="auto">
            <a:xfrm>
              <a:off x="2359" y="1570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Rectangle 161"/>
            <p:cNvSpPr>
              <a:spLocks noChangeArrowheads="1"/>
            </p:cNvSpPr>
            <p:nvPr/>
          </p:nvSpPr>
          <p:spPr bwMode="auto">
            <a:xfrm>
              <a:off x="2472" y="1638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2200" y="1276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76"/>
            <p:cNvSpPr>
              <a:spLocks noChangeArrowheads="1"/>
            </p:cNvSpPr>
            <p:nvPr/>
          </p:nvSpPr>
          <p:spPr bwMode="auto">
            <a:xfrm>
              <a:off x="2203" y="2022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2404" y="1457"/>
              <a:ext cx="386" cy="590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Oval 164"/>
            <p:cNvSpPr>
              <a:spLocks noChangeArrowheads="1"/>
            </p:cNvSpPr>
            <p:nvPr/>
          </p:nvSpPr>
          <p:spPr bwMode="auto">
            <a:xfrm>
              <a:off x="2390" y="203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3" name="Group 176"/>
            <p:cNvGrpSpPr>
              <a:grpSpLocks/>
            </p:cNvGrpSpPr>
            <p:nvPr/>
          </p:nvGrpSpPr>
          <p:grpSpPr bwMode="auto">
            <a:xfrm>
              <a:off x="2880" y="1412"/>
              <a:ext cx="227" cy="45"/>
              <a:chOff x="3061" y="1480"/>
              <a:chExt cx="227" cy="45"/>
            </a:xfrm>
          </p:grpSpPr>
          <p:sp>
            <p:nvSpPr>
              <p:cNvPr id="72" name="Line 165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166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" name="Group 167"/>
            <p:cNvGrpSpPr>
              <a:grpSpLocks/>
            </p:cNvGrpSpPr>
            <p:nvPr/>
          </p:nvGrpSpPr>
          <p:grpSpPr bwMode="auto">
            <a:xfrm rot="5400000">
              <a:off x="2760" y="1354"/>
              <a:ext cx="48" cy="164"/>
              <a:chOff x="-10" y="0"/>
              <a:chExt cx="20010" cy="20000"/>
            </a:xfrm>
          </p:grpSpPr>
          <p:sp>
            <p:nvSpPr>
              <p:cNvPr id="70" name="Line 168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169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2790" y="1457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 flipV="1">
              <a:off x="2784" y="857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173"/>
            <p:cNvSpPr>
              <a:spLocks noChangeArrowheads="1"/>
            </p:cNvSpPr>
            <p:nvPr/>
          </p:nvSpPr>
          <p:spPr bwMode="auto">
            <a:xfrm>
              <a:off x="2767" y="845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174"/>
            <p:cNvSpPr>
              <a:spLocks noChangeArrowheads="1"/>
            </p:cNvSpPr>
            <p:nvPr/>
          </p:nvSpPr>
          <p:spPr bwMode="auto">
            <a:xfrm>
              <a:off x="2776" y="20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Rectangle 175"/>
            <p:cNvSpPr>
              <a:spLocks noChangeArrowheads="1"/>
            </p:cNvSpPr>
            <p:nvPr/>
          </p:nvSpPr>
          <p:spPr bwMode="auto">
            <a:xfrm rot="10848300" flipV="1">
              <a:off x="2631" y="1298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D</a:t>
              </a:r>
              <a:endParaRPr lang="fr-FR"/>
            </a:p>
          </p:txBody>
        </p:sp>
      </p:grpSp>
      <p:grpSp>
        <p:nvGrpSpPr>
          <p:cNvPr id="110" name="Group 280"/>
          <p:cNvGrpSpPr>
            <a:grpSpLocks/>
          </p:cNvGrpSpPr>
          <p:nvPr/>
        </p:nvGrpSpPr>
        <p:grpSpPr bwMode="auto">
          <a:xfrm>
            <a:off x="5372762" y="1753170"/>
            <a:ext cx="4284663" cy="2030412"/>
            <a:chOff x="385" y="2432"/>
            <a:chExt cx="2699" cy="1279"/>
          </a:xfrm>
        </p:grpSpPr>
        <p:sp>
          <p:nvSpPr>
            <p:cNvPr id="111" name="Rectangle 182"/>
            <p:cNvSpPr>
              <a:spLocks noChangeArrowheads="1"/>
            </p:cNvSpPr>
            <p:nvPr/>
          </p:nvSpPr>
          <p:spPr bwMode="auto">
            <a:xfrm>
              <a:off x="1882" y="25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  <p:sp>
          <p:nvSpPr>
            <p:cNvPr id="112" name="Rectangle 183"/>
            <p:cNvSpPr>
              <a:spLocks noChangeArrowheads="1"/>
            </p:cNvSpPr>
            <p:nvPr/>
          </p:nvSpPr>
          <p:spPr bwMode="auto">
            <a:xfrm>
              <a:off x="1033" y="2583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Rectangle 184"/>
            <p:cNvSpPr>
              <a:spLocks noChangeArrowheads="1"/>
            </p:cNvSpPr>
            <p:nvPr/>
          </p:nvSpPr>
          <p:spPr bwMode="auto">
            <a:xfrm>
              <a:off x="1649" y="3385"/>
              <a:ext cx="92" cy="205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Rectangle 185"/>
            <p:cNvSpPr>
              <a:spLocks noChangeArrowheads="1"/>
            </p:cNvSpPr>
            <p:nvPr/>
          </p:nvSpPr>
          <p:spPr bwMode="auto">
            <a:xfrm>
              <a:off x="1147" y="2651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15" name="Rectangle 186"/>
            <p:cNvSpPr>
              <a:spLocks noChangeArrowheads="1"/>
            </p:cNvSpPr>
            <p:nvPr/>
          </p:nvSpPr>
          <p:spPr bwMode="auto">
            <a:xfrm>
              <a:off x="1134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16" name="Rectangle 187"/>
            <p:cNvSpPr>
              <a:spLocks noChangeArrowheads="1"/>
            </p:cNvSpPr>
            <p:nvPr/>
          </p:nvSpPr>
          <p:spPr bwMode="auto">
            <a:xfrm>
              <a:off x="1477" y="334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17" name="Line 188"/>
            <p:cNvSpPr>
              <a:spLocks noChangeShapeType="1"/>
            </p:cNvSpPr>
            <p:nvPr/>
          </p:nvSpPr>
          <p:spPr bwMode="auto">
            <a:xfrm>
              <a:off x="1078" y="2834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92"/>
            <p:cNvSpPr>
              <a:spLocks noChangeShapeType="1"/>
            </p:cNvSpPr>
            <p:nvPr/>
          </p:nvSpPr>
          <p:spPr bwMode="auto">
            <a:xfrm flipH="1">
              <a:off x="1695" y="3317"/>
              <a:ext cx="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193"/>
            <p:cNvSpPr>
              <a:spLocks/>
            </p:cNvSpPr>
            <p:nvPr/>
          </p:nvSpPr>
          <p:spPr bwMode="auto">
            <a:xfrm>
              <a:off x="1078" y="2445"/>
              <a:ext cx="1684" cy="555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94"/>
            <p:cNvSpPr>
              <a:spLocks noChangeShapeType="1"/>
            </p:cNvSpPr>
            <p:nvPr/>
          </p:nvSpPr>
          <p:spPr bwMode="auto">
            <a:xfrm>
              <a:off x="1814" y="2452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Rectangle 195"/>
            <p:cNvSpPr>
              <a:spLocks noChangeArrowheads="1"/>
            </p:cNvSpPr>
            <p:nvPr/>
          </p:nvSpPr>
          <p:spPr bwMode="auto">
            <a:xfrm>
              <a:off x="2009" y="2862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C</a:t>
              </a:r>
              <a:r>
                <a:rPr lang="fr-FR" sz="800" baseline="-25000" dirty="0"/>
                <a:t>C</a:t>
              </a:r>
              <a:endParaRPr lang="fr-FR" dirty="0"/>
            </a:p>
          </p:txBody>
        </p:sp>
        <p:sp>
          <p:nvSpPr>
            <p:cNvPr id="122" name="Line 196"/>
            <p:cNvSpPr>
              <a:spLocks noChangeShapeType="1"/>
            </p:cNvSpPr>
            <p:nvPr/>
          </p:nvSpPr>
          <p:spPr bwMode="auto">
            <a:xfrm rot="5400000">
              <a:off x="1874" y="3503"/>
              <a:ext cx="2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" name="Group 198"/>
            <p:cNvGrpSpPr>
              <a:grpSpLocks/>
            </p:cNvGrpSpPr>
            <p:nvPr/>
          </p:nvGrpSpPr>
          <p:grpSpPr bwMode="auto">
            <a:xfrm>
              <a:off x="816" y="2922"/>
              <a:ext cx="48" cy="164"/>
              <a:chOff x="-10" y="0"/>
              <a:chExt cx="20010" cy="20000"/>
            </a:xfrm>
          </p:grpSpPr>
          <p:sp>
            <p:nvSpPr>
              <p:cNvPr id="190" name="Line 19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Line 20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4" name="Line 201"/>
            <p:cNvSpPr>
              <a:spLocks noChangeShapeType="1"/>
            </p:cNvSpPr>
            <p:nvPr/>
          </p:nvSpPr>
          <p:spPr bwMode="auto">
            <a:xfrm flipV="1">
              <a:off x="1814" y="2881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Rectangle 202"/>
            <p:cNvSpPr>
              <a:spLocks noChangeArrowheads="1"/>
            </p:cNvSpPr>
            <p:nvPr/>
          </p:nvSpPr>
          <p:spPr bwMode="auto">
            <a:xfrm rot="10800000" flipV="1">
              <a:off x="1859" y="3385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26" name="Rectangle 203"/>
            <p:cNvSpPr>
              <a:spLocks noChangeArrowheads="1"/>
            </p:cNvSpPr>
            <p:nvPr/>
          </p:nvSpPr>
          <p:spPr bwMode="auto">
            <a:xfrm>
              <a:off x="894" y="2909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127" name="Line 204"/>
            <p:cNvSpPr>
              <a:spLocks noChangeShapeType="1"/>
            </p:cNvSpPr>
            <p:nvPr/>
          </p:nvSpPr>
          <p:spPr bwMode="auto">
            <a:xfrm flipV="1">
              <a:off x="695" y="3106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Rectangle 205"/>
            <p:cNvSpPr>
              <a:spLocks noChangeArrowheads="1"/>
            </p:cNvSpPr>
            <p:nvPr/>
          </p:nvSpPr>
          <p:spPr bwMode="auto">
            <a:xfrm>
              <a:off x="570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129" name="Line 206"/>
            <p:cNvSpPr>
              <a:spLocks noChangeShapeType="1"/>
            </p:cNvSpPr>
            <p:nvPr/>
          </p:nvSpPr>
          <p:spPr bwMode="auto">
            <a:xfrm flipV="1">
              <a:off x="2185" y="2953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Rectangle 207"/>
            <p:cNvSpPr>
              <a:spLocks noChangeArrowheads="1"/>
            </p:cNvSpPr>
            <p:nvPr/>
          </p:nvSpPr>
          <p:spPr bwMode="auto">
            <a:xfrm>
              <a:off x="2213" y="3181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s</a:t>
              </a:r>
              <a:endParaRPr lang="fr-FR"/>
            </a:p>
          </p:txBody>
        </p:sp>
        <p:sp>
          <p:nvSpPr>
            <p:cNvPr id="131" name="Rectangle 208"/>
            <p:cNvSpPr>
              <a:spLocks noChangeArrowheads="1"/>
            </p:cNvSpPr>
            <p:nvPr/>
          </p:nvSpPr>
          <p:spPr bwMode="auto">
            <a:xfrm>
              <a:off x="1769" y="2523"/>
              <a:ext cx="92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209"/>
            <p:cNvSpPr>
              <a:spLocks noChangeArrowheads="1"/>
            </p:cNvSpPr>
            <p:nvPr/>
          </p:nvSpPr>
          <p:spPr bwMode="auto">
            <a:xfrm>
              <a:off x="1800" y="243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210"/>
            <p:cNvSpPr>
              <a:spLocks noChangeArrowheads="1"/>
            </p:cNvSpPr>
            <p:nvPr/>
          </p:nvSpPr>
          <p:spPr bwMode="auto">
            <a:xfrm>
              <a:off x="1066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211"/>
            <p:cNvSpPr>
              <a:spLocks noChangeArrowheads="1"/>
            </p:cNvSpPr>
            <p:nvPr/>
          </p:nvSpPr>
          <p:spPr bwMode="auto">
            <a:xfrm>
              <a:off x="1064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212"/>
            <p:cNvSpPr>
              <a:spLocks noChangeArrowheads="1"/>
            </p:cNvSpPr>
            <p:nvPr/>
          </p:nvSpPr>
          <p:spPr bwMode="auto">
            <a:xfrm>
              <a:off x="1683" y="361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215"/>
            <p:cNvSpPr>
              <a:spLocks noChangeShapeType="1"/>
            </p:cNvSpPr>
            <p:nvPr/>
          </p:nvSpPr>
          <p:spPr bwMode="auto">
            <a:xfrm>
              <a:off x="1633" y="3711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216"/>
            <p:cNvSpPr>
              <a:spLocks noChangeShapeType="1"/>
            </p:cNvSpPr>
            <p:nvPr/>
          </p:nvSpPr>
          <p:spPr bwMode="auto">
            <a:xfrm>
              <a:off x="601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Rectangle 217"/>
            <p:cNvSpPr>
              <a:spLocks noChangeArrowheads="1"/>
            </p:cNvSpPr>
            <p:nvPr/>
          </p:nvSpPr>
          <p:spPr bwMode="auto">
            <a:xfrm>
              <a:off x="1032" y="3181"/>
              <a:ext cx="91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9" name="Group 221"/>
            <p:cNvGrpSpPr>
              <a:grpSpLocks/>
            </p:cNvGrpSpPr>
            <p:nvPr/>
          </p:nvGrpSpPr>
          <p:grpSpPr bwMode="auto">
            <a:xfrm rot="5400000">
              <a:off x="1966" y="3437"/>
              <a:ext cx="48" cy="164"/>
              <a:chOff x="-10" y="0"/>
              <a:chExt cx="20010" cy="20000"/>
            </a:xfrm>
          </p:grpSpPr>
          <p:sp>
            <p:nvSpPr>
              <p:cNvPr id="188" name="Line 222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223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0" name="Group 224"/>
            <p:cNvGrpSpPr>
              <a:grpSpLocks/>
            </p:cNvGrpSpPr>
            <p:nvPr/>
          </p:nvGrpSpPr>
          <p:grpSpPr bwMode="auto">
            <a:xfrm>
              <a:off x="1945" y="2799"/>
              <a:ext cx="48" cy="163"/>
              <a:chOff x="-10" y="0"/>
              <a:chExt cx="20010" cy="20000"/>
            </a:xfrm>
          </p:grpSpPr>
          <p:sp>
            <p:nvSpPr>
              <p:cNvPr id="186" name="Line 225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Line 226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1" name="Freeform 227"/>
            <p:cNvSpPr>
              <a:spLocks/>
            </p:cNvSpPr>
            <p:nvPr/>
          </p:nvSpPr>
          <p:spPr bwMode="auto">
            <a:xfrm>
              <a:off x="1698" y="3317"/>
              <a:ext cx="295" cy="68"/>
            </a:xfrm>
            <a:custGeom>
              <a:avLst/>
              <a:gdLst>
                <a:gd name="T0" fmla="*/ 0 w 738"/>
                <a:gd name="T1" fmla="*/ 0 h 318"/>
                <a:gd name="T2" fmla="*/ 738 w 738"/>
                <a:gd name="T3" fmla="*/ 0 h 318"/>
                <a:gd name="T4" fmla="*/ 738 w 73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318">
                  <a:moveTo>
                    <a:pt x="0" y="0"/>
                  </a:moveTo>
                  <a:lnTo>
                    <a:pt x="738" y="0"/>
                  </a:lnTo>
                  <a:lnTo>
                    <a:pt x="738" y="3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Oval 228"/>
            <p:cNvSpPr>
              <a:spLocks noChangeArrowheads="1"/>
            </p:cNvSpPr>
            <p:nvPr/>
          </p:nvSpPr>
          <p:spPr bwMode="auto">
            <a:xfrm>
              <a:off x="1978" y="361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Oval 229"/>
            <p:cNvSpPr>
              <a:spLocks noChangeArrowheads="1"/>
            </p:cNvSpPr>
            <p:nvPr/>
          </p:nvSpPr>
          <p:spPr bwMode="auto">
            <a:xfrm>
              <a:off x="385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230"/>
            <p:cNvSpPr>
              <a:spLocks/>
            </p:cNvSpPr>
            <p:nvPr/>
          </p:nvSpPr>
          <p:spPr bwMode="auto">
            <a:xfrm>
              <a:off x="464" y="2999"/>
              <a:ext cx="149" cy="626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231"/>
            <p:cNvSpPr>
              <a:spLocks noChangeArrowheads="1"/>
            </p:cNvSpPr>
            <p:nvPr/>
          </p:nvSpPr>
          <p:spPr bwMode="auto">
            <a:xfrm>
              <a:off x="587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232"/>
            <p:cNvSpPr>
              <a:spLocks/>
            </p:cNvSpPr>
            <p:nvPr/>
          </p:nvSpPr>
          <p:spPr bwMode="auto">
            <a:xfrm>
              <a:off x="408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233"/>
            <p:cNvSpPr>
              <a:spLocks/>
            </p:cNvSpPr>
            <p:nvPr/>
          </p:nvSpPr>
          <p:spPr bwMode="auto">
            <a:xfrm>
              <a:off x="2196" y="2880"/>
              <a:ext cx="185" cy="755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Rectangle 234"/>
            <p:cNvSpPr>
              <a:spLocks noChangeArrowheads="1"/>
            </p:cNvSpPr>
            <p:nvPr/>
          </p:nvSpPr>
          <p:spPr bwMode="auto">
            <a:xfrm>
              <a:off x="2336" y="3158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235"/>
            <p:cNvSpPr>
              <a:spLocks noChangeArrowheads="1"/>
            </p:cNvSpPr>
            <p:nvPr/>
          </p:nvSpPr>
          <p:spPr bwMode="auto">
            <a:xfrm>
              <a:off x="2449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50" name="Oval 236"/>
            <p:cNvSpPr>
              <a:spLocks noChangeArrowheads="1"/>
            </p:cNvSpPr>
            <p:nvPr/>
          </p:nvSpPr>
          <p:spPr bwMode="auto">
            <a:xfrm>
              <a:off x="2177" y="2864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Oval 237"/>
            <p:cNvSpPr>
              <a:spLocks noChangeArrowheads="1"/>
            </p:cNvSpPr>
            <p:nvPr/>
          </p:nvSpPr>
          <p:spPr bwMode="auto">
            <a:xfrm>
              <a:off x="2180" y="361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238"/>
            <p:cNvSpPr>
              <a:spLocks/>
            </p:cNvSpPr>
            <p:nvPr/>
          </p:nvSpPr>
          <p:spPr bwMode="auto">
            <a:xfrm>
              <a:off x="2378" y="2976"/>
              <a:ext cx="386" cy="659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Oval 239"/>
            <p:cNvSpPr>
              <a:spLocks noChangeArrowheads="1"/>
            </p:cNvSpPr>
            <p:nvPr/>
          </p:nvSpPr>
          <p:spPr bwMode="auto">
            <a:xfrm>
              <a:off x="2367" y="362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" name="Group 240"/>
            <p:cNvGrpSpPr>
              <a:grpSpLocks/>
            </p:cNvGrpSpPr>
            <p:nvPr/>
          </p:nvGrpSpPr>
          <p:grpSpPr bwMode="auto">
            <a:xfrm>
              <a:off x="2857" y="3000"/>
              <a:ext cx="227" cy="45"/>
              <a:chOff x="3061" y="1480"/>
              <a:chExt cx="227" cy="45"/>
            </a:xfrm>
          </p:grpSpPr>
          <p:sp>
            <p:nvSpPr>
              <p:cNvPr id="184" name="Line 241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Line 242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5" name="Group 243"/>
            <p:cNvGrpSpPr>
              <a:grpSpLocks/>
            </p:cNvGrpSpPr>
            <p:nvPr/>
          </p:nvGrpSpPr>
          <p:grpSpPr bwMode="auto">
            <a:xfrm rot="5400000">
              <a:off x="2737" y="2942"/>
              <a:ext cx="48" cy="164"/>
              <a:chOff x="-10" y="0"/>
              <a:chExt cx="20010" cy="20000"/>
            </a:xfrm>
          </p:grpSpPr>
          <p:sp>
            <p:nvSpPr>
              <p:cNvPr id="182" name="Line 244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245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6" name="Freeform 246"/>
            <p:cNvSpPr>
              <a:spLocks/>
            </p:cNvSpPr>
            <p:nvPr/>
          </p:nvSpPr>
          <p:spPr bwMode="auto">
            <a:xfrm>
              <a:off x="2767" y="3045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247"/>
            <p:cNvSpPr>
              <a:spLocks/>
            </p:cNvSpPr>
            <p:nvPr/>
          </p:nvSpPr>
          <p:spPr bwMode="auto">
            <a:xfrm flipV="1">
              <a:off x="2761" y="2445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Oval 248"/>
            <p:cNvSpPr>
              <a:spLocks noChangeArrowheads="1"/>
            </p:cNvSpPr>
            <p:nvPr/>
          </p:nvSpPr>
          <p:spPr bwMode="auto">
            <a:xfrm>
              <a:off x="2744" y="24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Oval 249"/>
            <p:cNvSpPr>
              <a:spLocks noChangeArrowheads="1"/>
            </p:cNvSpPr>
            <p:nvPr/>
          </p:nvSpPr>
          <p:spPr bwMode="auto">
            <a:xfrm>
              <a:off x="2753" y="362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Rectangle 250"/>
            <p:cNvSpPr>
              <a:spLocks noChangeArrowheads="1"/>
            </p:cNvSpPr>
            <p:nvPr/>
          </p:nvSpPr>
          <p:spPr bwMode="auto">
            <a:xfrm rot="10848300" flipV="1">
              <a:off x="2608" y="2886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D</a:t>
              </a:r>
              <a:endParaRPr lang="fr-FR"/>
            </a:p>
          </p:txBody>
        </p:sp>
        <p:grpSp>
          <p:nvGrpSpPr>
            <p:cNvPr id="161" name="Group 255"/>
            <p:cNvGrpSpPr>
              <a:grpSpLocks/>
            </p:cNvGrpSpPr>
            <p:nvPr/>
          </p:nvGrpSpPr>
          <p:grpSpPr bwMode="auto">
            <a:xfrm>
              <a:off x="1733" y="3096"/>
              <a:ext cx="163" cy="122"/>
              <a:chOff x="7587" y="2585"/>
              <a:chExt cx="408" cy="306"/>
            </a:xfrm>
          </p:grpSpPr>
          <p:sp>
            <p:nvSpPr>
              <p:cNvPr id="180" name="Rectangle 25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25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2" name="Freeform 258"/>
            <p:cNvSpPr>
              <a:spLocks/>
            </p:cNvSpPr>
            <p:nvPr/>
          </p:nvSpPr>
          <p:spPr bwMode="auto">
            <a:xfrm>
              <a:off x="612" y="2999"/>
              <a:ext cx="919" cy="306"/>
            </a:xfrm>
            <a:custGeom>
              <a:avLst/>
              <a:gdLst>
                <a:gd name="T0" fmla="*/ 0 w 919"/>
                <a:gd name="T1" fmla="*/ 0 h 306"/>
                <a:gd name="T2" fmla="*/ 919 w 919"/>
                <a:gd name="T3" fmla="*/ 1 h 306"/>
                <a:gd name="T4" fmla="*/ 919 w 919"/>
                <a:gd name="T5" fmla="*/ 306 h 306"/>
                <a:gd name="T6" fmla="*/ 915 w 919"/>
                <a:gd name="T7" fmla="*/ 301 h 306"/>
                <a:gd name="T8" fmla="*/ 918 w 919"/>
                <a:gd name="T9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306">
                  <a:moveTo>
                    <a:pt x="0" y="0"/>
                  </a:moveTo>
                  <a:lnTo>
                    <a:pt x="919" y="1"/>
                  </a:lnTo>
                  <a:lnTo>
                    <a:pt x="919" y="306"/>
                  </a:lnTo>
                  <a:lnTo>
                    <a:pt x="915" y="301"/>
                  </a:lnTo>
                  <a:lnTo>
                    <a:pt x="918" y="29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Line 259"/>
            <p:cNvSpPr>
              <a:spLocks noChangeShapeType="1"/>
            </p:cNvSpPr>
            <p:nvPr/>
          </p:nvSpPr>
          <p:spPr bwMode="auto">
            <a:xfrm>
              <a:off x="1538" y="3314"/>
              <a:ext cx="2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Oval 261"/>
            <p:cNvSpPr>
              <a:spLocks noChangeArrowheads="1"/>
            </p:cNvSpPr>
            <p:nvPr/>
          </p:nvSpPr>
          <p:spPr bwMode="auto">
            <a:xfrm>
              <a:off x="1802" y="3302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Oval 262"/>
            <p:cNvSpPr>
              <a:spLocks noChangeArrowheads="1"/>
            </p:cNvSpPr>
            <p:nvPr/>
          </p:nvSpPr>
          <p:spPr bwMode="auto">
            <a:xfrm>
              <a:off x="1799" y="28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263"/>
            <p:cNvSpPr>
              <a:spLocks noChangeArrowheads="1"/>
            </p:cNvSpPr>
            <p:nvPr/>
          </p:nvSpPr>
          <p:spPr bwMode="auto">
            <a:xfrm>
              <a:off x="1284" y="299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Oval 265"/>
            <p:cNvSpPr>
              <a:spLocks noChangeArrowheads="1"/>
            </p:cNvSpPr>
            <p:nvPr/>
          </p:nvSpPr>
          <p:spPr bwMode="auto">
            <a:xfrm>
              <a:off x="1522" y="3294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266"/>
            <p:cNvSpPr>
              <a:spLocks noChangeShapeType="1"/>
            </p:cNvSpPr>
            <p:nvPr/>
          </p:nvSpPr>
          <p:spPr bwMode="auto">
            <a:xfrm flipV="1">
              <a:off x="1406" y="3045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Rectangle 268"/>
            <p:cNvSpPr>
              <a:spLocks noChangeArrowheads="1"/>
            </p:cNvSpPr>
            <p:nvPr/>
          </p:nvSpPr>
          <p:spPr bwMode="auto">
            <a:xfrm>
              <a:off x="1927" y="311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70" name="Line 269"/>
            <p:cNvSpPr>
              <a:spLocks noChangeShapeType="1"/>
            </p:cNvSpPr>
            <p:nvPr/>
          </p:nvSpPr>
          <p:spPr bwMode="auto">
            <a:xfrm>
              <a:off x="1814" y="295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Rectangle 270"/>
            <p:cNvSpPr>
              <a:spLocks noChangeArrowheads="1"/>
            </p:cNvSpPr>
            <p:nvPr/>
          </p:nvSpPr>
          <p:spPr bwMode="auto">
            <a:xfrm>
              <a:off x="1451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72" name="Rectangle 271"/>
            <p:cNvSpPr>
              <a:spLocks noChangeArrowheads="1"/>
            </p:cNvSpPr>
            <p:nvPr/>
          </p:nvSpPr>
          <p:spPr bwMode="auto">
            <a:xfrm>
              <a:off x="129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73" name="Rectangle 272"/>
            <p:cNvSpPr>
              <a:spLocks noChangeArrowheads="1"/>
            </p:cNvSpPr>
            <p:nvPr/>
          </p:nvSpPr>
          <p:spPr bwMode="auto">
            <a:xfrm>
              <a:off x="1746" y="281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74" name="Rectangle 273"/>
            <p:cNvSpPr>
              <a:spLocks noChangeArrowheads="1"/>
            </p:cNvSpPr>
            <p:nvPr/>
          </p:nvSpPr>
          <p:spPr bwMode="auto">
            <a:xfrm>
              <a:off x="2066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 dirty="0"/>
                <a:t>E</a:t>
              </a:r>
              <a:endParaRPr lang="fr-FR" dirty="0"/>
            </a:p>
          </p:txBody>
        </p:sp>
        <p:sp>
          <p:nvSpPr>
            <p:cNvPr id="175" name="Rectangle 274"/>
            <p:cNvSpPr>
              <a:spLocks noChangeArrowheads="1"/>
            </p:cNvSpPr>
            <p:nvPr/>
          </p:nvSpPr>
          <p:spPr bwMode="auto">
            <a:xfrm>
              <a:off x="1502" y="3060"/>
              <a:ext cx="67" cy="1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275"/>
            <p:cNvSpPr>
              <a:spLocks noChangeShapeType="1"/>
            </p:cNvSpPr>
            <p:nvPr/>
          </p:nvSpPr>
          <p:spPr bwMode="auto">
            <a:xfrm rot="16200000" flipH="1">
              <a:off x="1433" y="296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Rectangle 276"/>
            <p:cNvSpPr>
              <a:spLocks noChangeArrowheads="1"/>
            </p:cNvSpPr>
            <p:nvPr/>
          </p:nvSpPr>
          <p:spPr bwMode="auto">
            <a:xfrm>
              <a:off x="1587" y="2976"/>
              <a:ext cx="96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11</a:t>
              </a:r>
              <a:endParaRPr lang="fr-FR"/>
            </a:p>
          </p:txBody>
        </p:sp>
        <p:sp>
          <p:nvSpPr>
            <p:cNvPr id="178" name="Oval 279"/>
            <p:cNvSpPr>
              <a:spLocks noChangeArrowheads="1"/>
            </p:cNvSpPr>
            <p:nvPr/>
          </p:nvSpPr>
          <p:spPr bwMode="auto">
            <a:xfrm>
              <a:off x="1678" y="3294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Oval 219"/>
            <p:cNvSpPr>
              <a:spLocks noChangeArrowheads="1"/>
            </p:cNvSpPr>
            <p:nvPr/>
          </p:nvSpPr>
          <p:spPr bwMode="auto">
            <a:xfrm>
              <a:off x="589" y="2982"/>
              <a:ext cx="31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2" name="Group 371"/>
          <p:cNvGrpSpPr>
            <a:grpSpLocks/>
          </p:cNvGrpSpPr>
          <p:nvPr/>
        </p:nvGrpSpPr>
        <p:grpSpPr bwMode="auto">
          <a:xfrm>
            <a:off x="5663583" y="4637627"/>
            <a:ext cx="3478213" cy="1382713"/>
            <a:chOff x="2993" y="2840"/>
            <a:chExt cx="2191" cy="871"/>
          </a:xfrm>
        </p:grpSpPr>
        <p:sp>
          <p:nvSpPr>
            <p:cNvPr id="193" name="Rectangle 285"/>
            <p:cNvSpPr>
              <a:spLocks noChangeArrowheads="1"/>
            </p:cNvSpPr>
            <p:nvPr/>
          </p:nvSpPr>
          <p:spPr bwMode="auto">
            <a:xfrm>
              <a:off x="3515" y="3226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94" name="Rectangle 286"/>
            <p:cNvSpPr>
              <a:spLocks noChangeArrowheads="1"/>
            </p:cNvSpPr>
            <p:nvPr/>
          </p:nvSpPr>
          <p:spPr bwMode="auto">
            <a:xfrm>
              <a:off x="3742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95" name="Line 288"/>
            <p:cNvSpPr>
              <a:spLocks noChangeShapeType="1"/>
            </p:cNvSpPr>
            <p:nvPr/>
          </p:nvSpPr>
          <p:spPr bwMode="auto">
            <a:xfrm>
              <a:off x="3470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Line 291"/>
            <p:cNvSpPr>
              <a:spLocks noChangeShapeType="1"/>
            </p:cNvSpPr>
            <p:nvPr/>
          </p:nvSpPr>
          <p:spPr bwMode="auto">
            <a:xfrm>
              <a:off x="4354" y="3022"/>
              <a:ext cx="0" cy="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Rectangle 299"/>
            <p:cNvSpPr>
              <a:spLocks noChangeArrowheads="1"/>
            </p:cNvSpPr>
            <p:nvPr/>
          </p:nvSpPr>
          <p:spPr bwMode="auto">
            <a:xfrm>
              <a:off x="3855" y="2840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B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198" name="Line 300"/>
            <p:cNvSpPr>
              <a:spLocks noChangeShapeType="1"/>
            </p:cNvSpPr>
            <p:nvPr/>
          </p:nvSpPr>
          <p:spPr bwMode="auto">
            <a:xfrm flipV="1">
              <a:off x="3311" y="3045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Rectangle 301"/>
            <p:cNvSpPr>
              <a:spLocks noChangeArrowheads="1"/>
            </p:cNvSpPr>
            <p:nvPr/>
          </p:nvSpPr>
          <p:spPr bwMode="auto">
            <a:xfrm>
              <a:off x="3178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0" name="Line 302"/>
            <p:cNvSpPr>
              <a:spLocks noChangeShapeType="1"/>
            </p:cNvSpPr>
            <p:nvPr/>
          </p:nvSpPr>
          <p:spPr bwMode="auto">
            <a:xfrm flipV="1">
              <a:off x="4898" y="3045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303"/>
            <p:cNvSpPr>
              <a:spLocks noChangeArrowheads="1"/>
            </p:cNvSpPr>
            <p:nvPr/>
          </p:nvSpPr>
          <p:spPr bwMode="auto">
            <a:xfrm>
              <a:off x="4762" y="3249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2" name="Oval 306"/>
            <p:cNvSpPr>
              <a:spLocks noChangeArrowheads="1"/>
            </p:cNvSpPr>
            <p:nvPr/>
          </p:nvSpPr>
          <p:spPr bwMode="auto">
            <a:xfrm>
              <a:off x="3665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Oval 307"/>
            <p:cNvSpPr>
              <a:spLocks noChangeArrowheads="1"/>
            </p:cNvSpPr>
            <p:nvPr/>
          </p:nvSpPr>
          <p:spPr bwMode="auto">
            <a:xfrm>
              <a:off x="3663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308"/>
            <p:cNvSpPr>
              <a:spLocks noChangeArrowheads="1"/>
            </p:cNvSpPr>
            <p:nvPr/>
          </p:nvSpPr>
          <p:spPr bwMode="auto">
            <a:xfrm>
              <a:off x="4341" y="3613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Line 309"/>
            <p:cNvSpPr>
              <a:spLocks noChangeShapeType="1"/>
            </p:cNvSpPr>
            <p:nvPr/>
          </p:nvSpPr>
          <p:spPr bwMode="auto">
            <a:xfrm>
              <a:off x="4286" y="3702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310"/>
            <p:cNvSpPr>
              <a:spLocks noChangeShapeType="1"/>
            </p:cNvSpPr>
            <p:nvPr/>
          </p:nvSpPr>
          <p:spPr bwMode="auto">
            <a:xfrm>
              <a:off x="3220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Rectangle 311"/>
            <p:cNvSpPr>
              <a:spLocks noChangeArrowheads="1"/>
            </p:cNvSpPr>
            <p:nvPr/>
          </p:nvSpPr>
          <p:spPr bwMode="auto">
            <a:xfrm>
              <a:off x="3424" y="3158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319"/>
            <p:cNvSpPr>
              <a:spLocks noChangeArrowheads="1"/>
            </p:cNvSpPr>
            <p:nvPr/>
          </p:nvSpPr>
          <p:spPr bwMode="auto">
            <a:xfrm>
              <a:off x="4613" y="361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320"/>
            <p:cNvSpPr>
              <a:spLocks noChangeArrowheads="1"/>
            </p:cNvSpPr>
            <p:nvPr/>
          </p:nvSpPr>
          <p:spPr bwMode="auto">
            <a:xfrm>
              <a:off x="2993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321"/>
            <p:cNvSpPr>
              <a:spLocks/>
            </p:cNvSpPr>
            <p:nvPr/>
          </p:nvSpPr>
          <p:spPr bwMode="auto">
            <a:xfrm>
              <a:off x="3072" y="2998"/>
              <a:ext cx="918" cy="627"/>
            </a:xfrm>
            <a:custGeom>
              <a:avLst/>
              <a:gdLst>
                <a:gd name="T0" fmla="*/ 918 w 918"/>
                <a:gd name="T1" fmla="*/ 0 h 627"/>
                <a:gd name="T2" fmla="*/ 0 w 918"/>
                <a:gd name="T3" fmla="*/ 1 h 627"/>
                <a:gd name="T4" fmla="*/ 0 w 918"/>
                <a:gd name="T5" fmla="*/ 627 h 627"/>
                <a:gd name="T6" fmla="*/ 149 w 918"/>
                <a:gd name="T7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8" h="627">
                  <a:moveTo>
                    <a:pt x="918" y="0"/>
                  </a:moveTo>
                  <a:lnTo>
                    <a:pt x="0" y="1"/>
                  </a:lnTo>
                  <a:lnTo>
                    <a:pt x="0" y="627"/>
                  </a:lnTo>
                  <a:lnTo>
                    <a:pt x="149" y="62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Oval 322"/>
            <p:cNvSpPr>
              <a:spLocks noChangeArrowheads="1"/>
            </p:cNvSpPr>
            <p:nvPr/>
          </p:nvSpPr>
          <p:spPr bwMode="auto">
            <a:xfrm>
              <a:off x="3195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323"/>
            <p:cNvSpPr>
              <a:spLocks/>
            </p:cNvSpPr>
            <p:nvPr/>
          </p:nvSpPr>
          <p:spPr bwMode="auto">
            <a:xfrm>
              <a:off x="3016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324"/>
            <p:cNvSpPr>
              <a:spLocks/>
            </p:cNvSpPr>
            <p:nvPr/>
          </p:nvSpPr>
          <p:spPr bwMode="auto">
            <a:xfrm>
              <a:off x="4354" y="3011"/>
              <a:ext cx="634" cy="617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4 h 614"/>
                <a:gd name="T6" fmla="*/ 453 w 634"/>
                <a:gd name="T7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Rectangle 325"/>
            <p:cNvSpPr>
              <a:spLocks noChangeArrowheads="1"/>
            </p:cNvSpPr>
            <p:nvPr/>
          </p:nvSpPr>
          <p:spPr bwMode="auto">
            <a:xfrm>
              <a:off x="4944" y="3158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Rectangle 326"/>
            <p:cNvSpPr>
              <a:spLocks noChangeArrowheads="1"/>
            </p:cNvSpPr>
            <p:nvPr/>
          </p:nvSpPr>
          <p:spPr bwMode="auto">
            <a:xfrm>
              <a:off x="5057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216" name="Oval 328"/>
            <p:cNvSpPr>
              <a:spLocks noChangeArrowheads="1"/>
            </p:cNvSpPr>
            <p:nvPr/>
          </p:nvSpPr>
          <p:spPr bwMode="auto">
            <a:xfrm>
              <a:off x="4150" y="3612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Oval 340"/>
            <p:cNvSpPr>
              <a:spLocks noChangeArrowheads="1"/>
            </p:cNvSpPr>
            <p:nvPr/>
          </p:nvSpPr>
          <p:spPr bwMode="auto">
            <a:xfrm>
              <a:off x="3456" y="361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8" name="Group 342"/>
            <p:cNvGrpSpPr>
              <a:grpSpLocks/>
            </p:cNvGrpSpPr>
            <p:nvPr/>
          </p:nvGrpSpPr>
          <p:grpSpPr bwMode="auto">
            <a:xfrm>
              <a:off x="4241" y="3181"/>
              <a:ext cx="240" cy="180"/>
              <a:chOff x="7587" y="2585"/>
              <a:chExt cx="408" cy="306"/>
            </a:xfrm>
          </p:grpSpPr>
          <p:sp>
            <p:nvSpPr>
              <p:cNvPr id="239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Line 344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9" name="Oval 347"/>
            <p:cNvSpPr>
              <a:spLocks noChangeArrowheads="1"/>
            </p:cNvSpPr>
            <p:nvPr/>
          </p:nvSpPr>
          <p:spPr bwMode="auto">
            <a:xfrm>
              <a:off x="4613" y="2996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Oval 348"/>
            <p:cNvSpPr>
              <a:spLocks noChangeArrowheads="1"/>
            </p:cNvSpPr>
            <p:nvPr/>
          </p:nvSpPr>
          <p:spPr bwMode="auto">
            <a:xfrm>
              <a:off x="4468" y="2999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Oval 349"/>
            <p:cNvSpPr>
              <a:spLocks noChangeArrowheads="1"/>
            </p:cNvSpPr>
            <p:nvPr/>
          </p:nvSpPr>
          <p:spPr bwMode="auto">
            <a:xfrm>
              <a:off x="3765" y="2985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Rectangle 352"/>
            <p:cNvSpPr>
              <a:spLocks noChangeArrowheads="1"/>
            </p:cNvSpPr>
            <p:nvPr/>
          </p:nvSpPr>
          <p:spPr bwMode="auto">
            <a:xfrm>
              <a:off x="4400" y="3045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223" name="Line 353"/>
            <p:cNvSpPr>
              <a:spLocks noChangeShapeType="1"/>
            </p:cNvSpPr>
            <p:nvPr/>
          </p:nvSpPr>
          <p:spPr bwMode="auto">
            <a:xfrm>
              <a:off x="4354" y="2999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Rectangle 354"/>
            <p:cNvSpPr>
              <a:spLocks noChangeArrowheads="1"/>
            </p:cNvSpPr>
            <p:nvPr/>
          </p:nvSpPr>
          <p:spPr bwMode="auto">
            <a:xfrm>
              <a:off x="4105" y="352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225" name="Rectangle 355"/>
            <p:cNvSpPr>
              <a:spLocks noChangeArrowheads="1"/>
            </p:cNvSpPr>
            <p:nvPr/>
          </p:nvSpPr>
          <p:spPr bwMode="auto">
            <a:xfrm>
              <a:off x="374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226" name="Rectangle 356"/>
            <p:cNvSpPr>
              <a:spLocks noChangeArrowheads="1"/>
            </p:cNvSpPr>
            <p:nvPr/>
          </p:nvSpPr>
          <p:spPr bwMode="auto">
            <a:xfrm>
              <a:off x="4445" y="290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227" name="Line 359"/>
            <p:cNvSpPr>
              <a:spLocks noChangeShapeType="1"/>
            </p:cNvSpPr>
            <p:nvPr/>
          </p:nvSpPr>
          <p:spPr bwMode="auto">
            <a:xfrm rot="16200000" flipH="1">
              <a:off x="3914" y="2963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Rectangle 360"/>
            <p:cNvSpPr>
              <a:spLocks noChangeArrowheads="1"/>
            </p:cNvSpPr>
            <p:nvPr/>
          </p:nvSpPr>
          <p:spPr bwMode="auto">
            <a:xfrm>
              <a:off x="4059" y="3226"/>
              <a:ext cx="1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/>
                <a:t>h</a:t>
              </a:r>
              <a:r>
                <a:rPr lang="fr-FR" sz="1000" baseline="-25000"/>
                <a:t>11</a:t>
              </a:r>
              <a:endParaRPr lang="fr-FR" sz="1000"/>
            </a:p>
          </p:txBody>
        </p:sp>
        <p:sp>
          <p:nvSpPr>
            <p:cNvPr id="229" name="Oval 362"/>
            <p:cNvSpPr>
              <a:spLocks noChangeArrowheads="1"/>
            </p:cNvSpPr>
            <p:nvPr/>
          </p:nvSpPr>
          <p:spPr bwMode="auto">
            <a:xfrm>
              <a:off x="3197" y="2982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Line 363"/>
            <p:cNvSpPr>
              <a:spLocks noChangeShapeType="1"/>
            </p:cNvSpPr>
            <p:nvPr/>
          </p:nvSpPr>
          <p:spPr bwMode="auto">
            <a:xfrm>
              <a:off x="3674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Rectangle 283"/>
            <p:cNvSpPr>
              <a:spLocks noChangeArrowheads="1"/>
            </p:cNvSpPr>
            <p:nvPr/>
          </p:nvSpPr>
          <p:spPr bwMode="auto">
            <a:xfrm>
              <a:off x="3628" y="3158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Oval 364"/>
            <p:cNvSpPr>
              <a:spLocks noChangeArrowheads="1"/>
            </p:cNvSpPr>
            <p:nvPr/>
          </p:nvSpPr>
          <p:spPr bwMode="auto">
            <a:xfrm>
              <a:off x="3455" y="2984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Oval 366"/>
            <p:cNvSpPr>
              <a:spLocks noChangeArrowheads="1"/>
            </p:cNvSpPr>
            <p:nvPr/>
          </p:nvSpPr>
          <p:spPr bwMode="auto">
            <a:xfrm>
              <a:off x="3981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Line 367"/>
            <p:cNvSpPr>
              <a:spLocks noChangeShapeType="1"/>
            </p:cNvSpPr>
            <p:nvPr/>
          </p:nvSpPr>
          <p:spPr bwMode="auto">
            <a:xfrm>
              <a:off x="3992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Rectangle 368"/>
            <p:cNvSpPr>
              <a:spLocks noChangeArrowheads="1"/>
            </p:cNvSpPr>
            <p:nvPr/>
          </p:nvSpPr>
          <p:spPr bwMode="auto">
            <a:xfrm>
              <a:off x="3946" y="3158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Line 369"/>
            <p:cNvSpPr>
              <a:spLocks noChangeShapeType="1"/>
            </p:cNvSpPr>
            <p:nvPr/>
          </p:nvSpPr>
          <p:spPr bwMode="auto">
            <a:xfrm>
              <a:off x="4626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Rectangle 304"/>
            <p:cNvSpPr>
              <a:spLocks noChangeArrowheads="1"/>
            </p:cNvSpPr>
            <p:nvPr/>
          </p:nvSpPr>
          <p:spPr bwMode="auto">
            <a:xfrm>
              <a:off x="4581" y="3158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Rectangle 370"/>
            <p:cNvSpPr>
              <a:spLocks noChangeArrowheads="1"/>
            </p:cNvSpPr>
            <p:nvPr/>
          </p:nvSpPr>
          <p:spPr bwMode="auto">
            <a:xfrm>
              <a:off x="4694" y="3113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</p:grpSp>
      <p:sp>
        <p:nvSpPr>
          <p:cNvPr id="241" name="Flèche droite 240"/>
          <p:cNvSpPr/>
          <p:nvPr/>
        </p:nvSpPr>
        <p:spPr>
          <a:xfrm rot="5400000">
            <a:off x="7172416" y="4128117"/>
            <a:ext cx="443884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lèche droite 241"/>
          <p:cNvSpPr/>
          <p:nvPr/>
        </p:nvSpPr>
        <p:spPr>
          <a:xfrm>
            <a:off x="4715522" y="2966621"/>
            <a:ext cx="504548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3" name="Obje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53231"/>
              </p:ext>
            </p:extLst>
          </p:nvPr>
        </p:nvGraphicFramePr>
        <p:xfrm>
          <a:off x="869950" y="4392613"/>
          <a:ext cx="29781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Equation" r:id="rId3" imgW="2171520" imgH="1422360" progId="Equation.DSMT4">
                  <p:embed/>
                </p:oleObj>
              </mc:Choice>
              <mc:Fallback>
                <p:oleObj name="Equation" r:id="rId3" imgW="2171520" imgH="1422360" progId="Equation.DSMT4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392613"/>
                        <a:ext cx="29781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" name="Flèche droite 243"/>
          <p:cNvSpPr/>
          <p:nvPr/>
        </p:nvSpPr>
        <p:spPr>
          <a:xfrm rot="10800000">
            <a:off x="4681491" y="5054353"/>
            <a:ext cx="504548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/>
          <p:cNvSpPr/>
          <p:nvPr/>
        </p:nvSpPr>
        <p:spPr>
          <a:xfrm>
            <a:off x="6729274" y="2584938"/>
            <a:ext cx="1420427" cy="64183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/>
          <p:cNvSpPr/>
          <p:nvPr/>
        </p:nvSpPr>
        <p:spPr>
          <a:xfrm>
            <a:off x="4483224" y="1823907"/>
            <a:ext cx="1571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Schéma équivalent dynamique du transistor</a:t>
            </a:r>
          </a:p>
        </p:txBody>
      </p:sp>
      <p:cxnSp>
        <p:nvCxnSpPr>
          <p:cNvPr id="248" name="Connecteur droit avec flèche 247"/>
          <p:cNvCxnSpPr/>
          <p:nvPr/>
        </p:nvCxnSpPr>
        <p:spPr>
          <a:xfrm>
            <a:off x="5814874" y="2192784"/>
            <a:ext cx="923277" cy="34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113"/>
          <p:cNvSpPr>
            <a:spLocks noChangeArrowheads="1"/>
          </p:cNvSpPr>
          <p:nvPr/>
        </p:nvSpPr>
        <p:spPr bwMode="auto">
          <a:xfrm>
            <a:off x="4651020" y="2264484"/>
            <a:ext cx="1166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dirty="0"/>
              <a:t>h</a:t>
            </a:r>
            <a:r>
              <a:rPr lang="fr-FR" sz="1200" baseline="-25000" dirty="0"/>
              <a:t>11</a:t>
            </a:r>
            <a:r>
              <a:rPr lang="fr-FR" sz="1200" dirty="0"/>
              <a:t> = 1 k</a:t>
            </a:r>
            <a:r>
              <a:rPr lang="fr-FR" sz="1200" dirty="0">
                <a:sym typeface="Symbol" pitchFamily="18" charset="2"/>
              </a:rPr>
              <a:t></a:t>
            </a:r>
            <a:endParaRPr lang="fr-FR" sz="1200" dirty="0"/>
          </a:p>
          <a:p>
            <a:r>
              <a:rPr lang="fr-FR" sz="1200" dirty="0"/>
              <a:t>h</a:t>
            </a:r>
            <a:r>
              <a:rPr lang="fr-FR" sz="1200" baseline="-25000" dirty="0"/>
              <a:t>21</a:t>
            </a:r>
            <a:r>
              <a:rPr lang="fr-FR" sz="1200" dirty="0"/>
              <a:t> = 100</a:t>
            </a:r>
            <a:endParaRPr lang="fr-FR" dirty="0"/>
          </a:p>
        </p:txBody>
      </p:sp>
      <p:sp>
        <p:nvSpPr>
          <p:cNvPr id="247" name="ZoneTexte 246"/>
          <p:cNvSpPr txBox="1"/>
          <p:nvPr/>
        </p:nvSpPr>
        <p:spPr>
          <a:xfrm>
            <a:off x="7671331" y="3993932"/>
            <a:ext cx="187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Remise en forme plus lisible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collecteur commun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0" name="Group 280"/>
          <p:cNvGrpSpPr>
            <a:grpSpLocks/>
          </p:cNvGrpSpPr>
          <p:nvPr/>
        </p:nvGrpSpPr>
        <p:grpSpPr bwMode="auto">
          <a:xfrm>
            <a:off x="5088847" y="1924748"/>
            <a:ext cx="4284663" cy="2030412"/>
            <a:chOff x="385" y="2432"/>
            <a:chExt cx="2699" cy="1279"/>
          </a:xfrm>
        </p:grpSpPr>
        <p:sp>
          <p:nvSpPr>
            <p:cNvPr id="88" name="Line 192"/>
            <p:cNvSpPr>
              <a:spLocks noChangeShapeType="1"/>
            </p:cNvSpPr>
            <p:nvPr/>
          </p:nvSpPr>
          <p:spPr bwMode="auto">
            <a:xfrm flipH="1">
              <a:off x="1695" y="3317"/>
              <a:ext cx="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182"/>
            <p:cNvSpPr>
              <a:spLocks noChangeArrowheads="1"/>
            </p:cNvSpPr>
            <p:nvPr/>
          </p:nvSpPr>
          <p:spPr bwMode="auto">
            <a:xfrm>
              <a:off x="1882" y="25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fr-FR" dirty="0"/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1033" y="2583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1147" y="2651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1134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1477" y="334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87" name="Line 188"/>
            <p:cNvSpPr>
              <a:spLocks noChangeShapeType="1"/>
            </p:cNvSpPr>
            <p:nvPr/>
          </p:nvSpPr>
          <p:spPr bwMode="auto">
            <a:xfrm>
              <a:off x="1078" y="2834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93"/>
            <p:cNvSpPr>
              <a:spLocks/>
            </p:cNvSpPr>
            <p:nvPr/>
          </p:nvSpPr>
          <p:spPr bwMode="auto">
            <a:xfrm>
              <a:off x="1078" y="2445"/>
              <a:ext cx="1880" cy="557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194"/>
            <p:cNvSpPr>
              <a:spLocks noChangeShapeType="1"/>
            </p:cNvSpPr>
            <p:nvPr/>
          </p:nvSpPr>
          <p:spPr bwMode="auto">
            <a:xfrm>
              <a:off x="1814" y="2452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Rectangle 195"/>
            <p:cNvSpPr>
              <a:spLocks noChangeArrowheads="1"/>
            </p:cNvSpPr>
            <p:nvPr/>
          </p:nvSpPr>
          <p:spPr bwMode="auto">
            <a:xfrm>
              <a:off x="1926" y="3372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C</a:t>
              </a:r>
              <a:r>
                <a:rPr lang="fr-FR" sz="800" baseline="-25000" dirty="0"/>
                <a:t>C</a:t>
              </a:r>
              <a:endParaRPr lang="fr-FR" dirty="0"/>
            </a:p>
          </p:txBody>
        </p:sp>
        <p:grpSp>
          <p:nvGrpSpPr>
            <p:cNvPr id="93" name="Group 198"/>
            <p:cNvGrpSpPr>
              <a:grpSpLocks/>
            </p:cNvGrpSpPr>
            <p:nvPr/>
          </p:nvGrpSpPr>
          <p:grpSpPr bwMode="auto">
            <a:xfrm>
              <a:off x="816" y="2922"/>
              <a:ext cx="48" cy="164"/>
              <a:chOff x="-10" y="0"/>
              <a:chExt cx="20010" cy="20000"/>
            </a:xfrm>
          </p:grpSpPr>
          <p:sp>
            <p:nvSpPr>
              <p:cNvPr id="160" name="Line 19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Line 20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4" name="Line 201"/>
            <p:cNvSpPr>
              <a:spLocks noChangeShapeType="1"/>
            </p:cNvSpPr>
            <p:nvPr/>
          </p:nvSpPr>
          <p:spPr bwMode="auto">
            <a:xfrm flipV="1">
              <a:off x="1823" y="3316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203"/>
            <p:cNvSpPr>
              <a:spLocks noChangeArrowheads="1"/>
            </p:cNvSpPr>
            <p:nvPr/>
          </p:nvSpPr>
          <p:spPr bwMode="auto">
            <a:xfrm>
              <a:off x="894" y="2909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97" name="Line 204"/>
            <p:cNvSpPr>
              <a:spLocks noChangeShapeType="1"/>
            </p:cNvSpPr>
            <p:nvPr/>
          </p:nvSpPr>
          <p:spPr bwMode="auto">
            <a:xfrm flipV="1">
              <a:off x="695" y="3106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205"/>
            <p:cNvSpPr>
              <a:spLocks noChangeArrowheads="1"/>
            </p:cNvSpPr>
            <p:nvPr/>
          </p:nvSpPr>
          <p:spPr bwMode="auto">
            <a:xfrm>
              <a:off x="570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99" name="Line 206"/>
            <p:cNvSpPr>
              <a:spLocks noChangeShapeType="1"/>
            </p:cNvSpPr>
            <p:nvPr/>
          </p:nvSpPr>
          <p:spPr bwMode="auto">
            <a:xfrm flipH="1" flipV="1">
              <a:off x="2196" y="3338"/>
              <a:ext cx="6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Rectangle 207"/>
            <p:cNvSpPr>
              <a:spLocks noChangeArrowheads="1"/>
            </p:cNvSpPr>
            <p:nvPr/>
          </p:nvSpPr>
          <p:spPr bwMode="auto">
            <a:xfrm>
              <a:off x="2093" y="3415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 dirty="0"/>
                <a:t>v</a:t>
              </a:r>
              <a:r>
                <a:rPr lang="fr-FR" sz="1200" i="1" baseline="-25000" dirty="0"/>
                <a:t>s</a:t>
              </a:r>
              <a:endParaRPr lang="fr-FR" dirty="0"/>
            </a:p>
          </p:txBody>
        </p:sp>
        <p:sp>
          <p:nvSpPr>
            <p:cNvPr id="102" name="Oval 209"/>
            <p:cNvSpPr>
              <a:spLocks noChangeArrowheads="1"/>
            </p:cNvSpPr>
            <p:nvPr/>
          </p:nvSpPr>
          <p:spPr bwMode="auto">
            <a:xfrm>
              <a:off x="1800" y="243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Oval 210"/>
            <p:cNvSpPr>
              <a:spLocks noChangeArrowheads="1"/>
            </p:cNvSpPr>
            <p:nvPr/>
          </p:nvSpPr>
          <p:spPr bwMode="auto">
            <a:xfrm>
              <a:off x="1066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211"/>
            <p:cNvSpPr>
              <a:spLocks noChangeArrowheads="1"/>
            </p:cNvSpPr>
            <p:nvPr/>
          </p:nvSpPr>
          <p:spPr bwMode="auto">
            <a:xfrm>
              <a:off x="1064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Oval 212"/>
            <p:cNvSpPr>
              <a:spLocks noChangeArrowheads="1"/>
            </p:cNvSpPr>
            <p:nvPr/>
          </p:nvSpPr>
          <p:spPr bwMode="auto">
            <a:xfrm>
              <a:off x="1683" y="361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215"/>
            <p:cNvSpPr>
              <a:spLocks noChangeShapeType="1"/>
            </p:cNvSpPr>
            <p:nvPr/>
          </p:nvSpPr>
          <p:spPr bwMode="auto">
            <a:xfrm>
              <a:off x="1633" y="3711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216"/>
            <p:cNvSpPr>
              <a:spLocks noChangeShapeType="1"/>
            </p:cNvSpPr>
            <p:nvPr/>
          </p:nvSpPr>
          <p:spPr bwMode="auto">
            <a:xfrm>
              <a:off x="601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Rectangle 217"/>
            <p:cNvSpPr>
              <a:spLocks noChangeArrowheads="1"/>
            </p:cNvSpPr>
            <p:nvPr/>
          </p:nvSpPr>
          <p:spPr bwMode="auto">
            <a:xfrm>
              <a:off x="1032" y="3181"/>
              <a:ext cx="91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0" name="Group 224"/>
            <p:cNvGrpSpPr>
              <a:grpSpLocks/>
            </p:cNvGrpSpPr>
            <p:nvPr/>
          </p:nvGrpSpPr>
          <p:grpSpPr bwMode="auto">
            <a:xfrm>
              <a:off x="2008" y="3249"/>
              <a:ext cx="45" cy="163"/>
              <a:chOff x="26252" y="55215"/>
              <a:chExt cx="18760" cy="20000"/>
            </a:xfrm>
          </p:grpSpPr>
          <p:sp>
            <p:nvSpPr>
              <p:cNvPr id="156" name="Line 225"/>
              <p:cNvSpPr>
                <a:spLocks noChangeShapeType="1"/>
              </p:cNvSpPr>
              <p:nvPr/>
            </p:nvSpPr>
            <p:spPr bwMode="auto">
              <a:xfrm>
                <a:off x="44838" y="55215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226"/>
              <p:cNvSpPr>
                <a:spLocks noChangeShapeType="1"/>
              </p:cNvSpPr>
              <p:nvPr/>
            </p:nvSpPr>
            <p:spPr bwMode="auto">
              <a:xfrm>
                <a:off x="26252" y="55215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" name="Oval 228"/>
            <p:cNvSpPr>
              <a:spLocks noChangeArrowheads="1"/>
            </p:cNvSpPr>
            <p:nvPr/>
          </p:nvSpPr>
          <p:spPr bwMode="auto">
            <a:xfrm>
              <a:off x="1978" y="361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229"/>
            <p:cNvSpPr>
              <a:spLocks noChangeArrowheads="1"/>
            </p:cNvSpPr>
            <p:nvPr/>
          </p:nvSpPr>
          <p:spPr bwMode="auto">
            <a:xfrm>
              <a:off x="385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30"/>
            <p:cNvSpPr>
              <a:spLocks/>
            </p:cNvSpPr>
            <p:nvPr/>
          </p:nvSpPr>
          <p:spPr bwMode="auto">
            <a:xfrm>
              <a:off x="464" y="2999"/>
              <a:ext cx="149" cy="626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231"/>
            <p:cNvSpPr>
              <a:spLocks noChangeArrowheads="1"/>
            </p:cNvSpPr>
            <p:nvPr/>
          </p:nvSpPr>
          <p:spPr bwMode="auto">
            <a:xfrm>
              <a:off x="587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32"/>
            <p:cNvSpPr>
              <a:spLocks/>
            </p:cNvSpPr>
            <p:nvPr/>
          </p:nvSpPr>
          <p:spPr bwMode="auto">
            <a:xfrm>
              <a:off x="408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33"/>
            <p:cNvSpPr>
              <a:spLocks/>
            </p:cNvSpPr>
            <p:nvPr/>
          </p:nvSpPr>
          <p:spPr bwMode="auto">
            <a:xfrm>
              <a:off x="2196" y="3317"/>
              <a:ext cx="185" cy="318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Rectangle 234"/>
            <p:cNvSpPr>
              <a:spLocks noChangeArrowheads="1"/>
            </p:cNvSpPr>
            <p:nvPr/>
          </p:nvSpPr>
          <p:spPr bwMode="auto">
            <a:xfrm>
              <a:off x="2355" y="3449"/>
              <a:ext cx="60" cy="1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Rectangle 235"/>
            <p:cNvSpPr>
              <a:spLocks noChangeArrowheads="1"/>
            </p:cNvSpPr>
            <p:nvPr/>
          </p:nvSpPr>
          <p:spPr bwMode="auto">
            <a:xfrm>
              <a:off x="2449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20" name="Oval 236"/>
            <p:cNvSpPr>
              <a:spLocks noChangeArrowheads="1"/>
            </p:cNvSpPr>
            <p:nvPr/>
          </p:nvSpPr>
          <p:spPr bwMode="auto">
            <a:xfrm>
              <a:off x="2180" y="3296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Oval 237"/>
            <p:cNvSpPr>
              <a:spLocks noChangeArrowheads="1"/>
            </p:cNvSpPr>
            <p:nvPr/>
          </p:nvSpPr>
          <p:spPr bwMode="auto">
            <a:xfrm>
              <a:off x="2180" y="361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38"/>
            <p:cNvSpPr>
              <a:spLocks/>
            </p:cNvSpPr>
            <p:nvPr/>
          </p:nvSpPr>
          <p:spPr bwMode="auto">
            <a:xfrm>
              <a:off x="2379" y="2976"/>
              <a:ext cx="579" cy="656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239"/>
            <p:cNvSpPr>
              <a:spLocks noChangeArrowheads="1"/>
            </p:cNvSpPr>
            <p:nvPr/>
          </p:nvSpPr>
          <p:spPr bwMode="auto">
            <a:xfrm>
              <a:off x="2367" y="362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4" name="Group 240"/>
            <p:cNvGrpSpPr>
              <a:grpSpLocks/>
            </p:cNvGrpSpPr>
            <p:nvPr/>
          </p:nvGrpSpPr>
          <p:grpSpPr bwMode="auto">
            <a:xfrm>
              <a:off x="2857" y="3000"/>
              <a:ext cx="227" cy="45"/>
              <a:chOff x="3061" y="1480"/>
              <a:chExt cx="227" cy="45"/>
            </a:xfrm>
          </p:grpSpPr>
          <p:sp>
            <p:nvSpPr>
              <p:cNvPr id="154" name="Line 241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Line 242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2767" y="3045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 flipV="1">
              <a:off x="2761" y="2445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248"/>
            <p:cNvSpPr>
              <a:spLocks noChangeArrowheads="1"/>
            </p:cNvSpPr>
            <p:nvPr/>
          </p:nvSpPr>
          <p:spPr bwMode="auto">
            <a:xfrm>
              <a:off x="2744" y="24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249"/>
            <p:cNvSpPr>
              <a:spLocks noChangeArrowheads="1"/>
            </p:cNvSpPr>
            <p:nvPr/>
          </p:nvSpPr>
          <p:spPr bwMode="auto">
            <a:xfrm>
              <a:off x="2753" y="362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1" name="Group 255"/>
            <p:cNvGrpSpPr>
              <a:grpSpLocks/>
            </p:cNvGrpSpPr>
            <p:nvPr/>
          </p:nvGrpSpPr>
          <p:grpSpPr bwMode="auto">
            <a:xfrm>
              <a:off x="1733" y="3096"/>
              <a:ext cx="163" cy="122"/>
              <a:chOff x="7587" y="2585"/>
              <a:chExt cx="408" cy="306"/>
            </a:xfrm>
          </p:grpSpPr>
          <p:sp>
            <p:nvSpPr>
              <p:cNvPr id="150" name="Rectangle 25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Line 25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" name="Freeform 258"/>
            <p:cNvSpPr>
              <a:spLocks/>
            </p:cNvSpPr>
            <p:nvPr/>
          </p:nvSpPr>
          <p:spPr bwMode="auto">
            <a:xfrm>
              <a:off x="612" y="2999"/>
              <a:ext cx="919" cy="306"/>
            </a:xfrm>
            <a:custGeom>
              <a:avLst/>
              <a:gdLst>
                <a:gd name="T0" fmla="*/ 0 w 919"/>
                <a:gd name="T1" fmla="*/ 0 h 306"/>
                <a:gd name="T2" fmla="*/ 919 w 919"/>
                <a:gd name="T3" fmla="*/ 1 h 306"/>
                <a:gd name="T4" fmla="*/ 919 w 919"/>
                <a:gd name="T5" fmla="*/ 306 h 306"/>
                <a:gd name="T6" fmla="*/ 915 w 919"/>
                <a:gd name="T7" fmla="*/ 301 h 306"/>
                <a:gd name="T8" fmla="*/ 918 w 919"/>
                <a:gd name="T9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306">
                  <a:moveTo>
                    <a:pt x="0" y="0"/>
                  </a:moveTo>
                  <a:lnTo>
                    <a:pt x="919" y="1"/>
                  </a:lnTo>
                  <a:lnTo>
                    <a:pt x="919" y="306"/>
                  </a:lnTo>
                  <a:lnTo>
                    <a:pt x="915" y="301"/>
                  </a:lnTo>
                  <a:lnTo>
                    <a:pt x="918" y="29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259"/>
            <p:cNvSpPr>
              <a:spLocks noChangeShapeType="1"/>
            </p:cNvSpPr>
            <p:nvPr/>
          </p:nvSpPr>
          <p:spPr bwMode="auto">
            <a:xfrm>
              <a:off x="1532" y="3317"/>
              <a:ext cx="2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261"/>
            <p:cNvSpPr>
              <a:spLocks noChangeArrowheads="1"/>
            </p:cNvSpPr>
            <p:nvPr/>
          </p:nvSpPr>
          <p:spPr bwMode="auto">
            <a:xfrm>
              <a:off x="1802" y="3302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262"/>
            <p:cNvSpPr>
              <a:spLocks noChangeArrowheads="1"/>
            </p:cNvSpPr>
            <p:nvPr/>
          </p:nvSpPr>
          <p:spPr bwMode="auto">
            <a:xfrm>
              <a:off x="1799" y="28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263"/>
            <p:cNvSpPr>
              <a:spLocks noChangeArrowheads="1"/>
            </p:cNvSpPr>
            <p:nvPr/>
          </p:nvSpPr>
          <p:spPr bwMode="auto">
            <a:xfrm>
              <a:off x="1284" y="299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265"/>
            <p:cNvSpPr>
              <a:spLocks noChangeArrowheads="1"/>
            </p:cNvSpPr>
            <p:nvPr/>
          </p:nvSpPr>
          <p:spPr bwMode="auto">
            <a:xfrm>
              <a:off x="1522" y="3294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266"/>
            <p:cNvSpPr>
              <a:spLocks noChangeShapeType="1"/>
            </p:cNvSpPr>
            <p:nvPr/>
          </p:nvSpPr>
          <p:spPr bwMode="auto">
            <a:xfrm flipV="1">
              <a:off x="1406" y="3045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Rectangle 268"/>
            <p:cNvSpPr>
              <a:spLocks noChangeArrowheads="1"/>
            </p:cNvSpPr>
            <p:nvPr/>
          </p:nvSpPr>
          <p:spPr bwMode="auto">
            <a:xfrm>
              <a:off x="1927" y="311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40" name="Line 269"/>
            <p:cNvSpPr>
              <a:spLocks noChangeShapeType="1"/>
            </p:cNvSpPr>
            <p:nvPr/>
          </p:nvSpPr>
          <p:spPr bwMode="auto">
            <a:xfrm>
              <a:off x="1814" y="295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Rectangle 270"/>
            <p:cNvSpPr>
              <a:spLocks noChangeArrowheads="1"/>
            </p:cNvSpPr>
            <p:nvPr/>
          </p:nvSpPr>
          <p:spPr bwMode="auto">
            <a:xfrm>
              <a:off x="1451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42" name="Rectangle 271"/>
            <p:cNvSpPr>
              <a:spLocks noChangeArrowheads="1"/>
            </p:cNvSpPr>
            <p:nvPr/>
          </p:nvSpPr>
          <p:spPr bwMode="auto">
            <a:xfrm>
              <a:off x="129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43" name="Rectangle 272"/>
            <p:cNvSpPr>
              <a:spLocks noChangeArrowheads="1"/>
            </p:cNvSpPr>
            <p:nvPr/>
          </p:nvSpPr>
          <p:spPr bwMode="auto">
            <a:xfrm>
              <a:off x="1746" y="281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44" name="Rectangle 273"/>
            <p:cNvSpPr>
              <a:spLocks noChangeArrowheads="1"/>
            </p:cNvSpPr>
            <p:nvPr/>
          </p:nvSpPr>
          <p:spPr bwMode="auto">
            <a:xfrm>
              <a:off x="1829" y="3328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 dirty="0"/>
                <a:t>E</a:t>
              </a:r>
              <a:endParaRPr lang="fr-FR" dirty="0"/>
            </a:p>
          </p:txBody>
        </p:sp>
        <p:sp>
          <p:nvSpPr>
            <p:cNvPr id="145" name="Rectangle 274"/>
            <p:cNvSpPr>
              <a:spLocks noChangeArrowheads="1"/>
            </p:cNvSpPr>
            <p:nvPr/>
          </p:nvSpPr>
          <p:spPr bwMode="auto">
            <a:xfrm>
              <a:off x="1502" y="3060"/>
              <a:ext cx="67" cy="1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275"/>
            <p:cNvSpPr>
              <a:spLocks noChangeShapeType="1"/>
            </p:cNvSpPr>
            <p:nvPr/>
          </p:nvSpPr>
          <p:spPr bwMode="auto">
            <a:xfrm rot="16200000" flipH="1">
              <a:off x="1433" y="296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Rectangle 276"/>
            <p:cNvSpPr>
              <a:spLocks noChangeArrowheads="1"/>
            </p:cNvSpPr>
            <p:nvPr/>
          </p:nvSpPr>
          <p:spPr bwMode="auto">
            <a:xfrm>
              <a:off x="1587" y="2976"/>
              <a:ext cx="96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11</a:t>
              </a:r>
              <a:endParaRPr lang="fr-FR"/>
            </a:p>
          </p:txBody>
        </p:sp>
        <p:sp>
          <p:nvSpPr>
            <p:cNvPr id="148" name="Oval 279"/>
            <p:cNvSpPr>
              <a:spLocks noChangeArrowheads="1"/>
            </p:cNvSpPr>
            <p:nvPr/>
          </p:nvSpPr>
          <p:spPr bwMode="auto">
            <a:xfrm>
              <a:off x="1681" y="330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Oval 219"/>
            <p:cNvSpPr>
              <a:spLocks noChangeArrowheads="1"/>
            </p:cNvSpPr>
            <p:nvPr/>
          </p:nvSpPr>
          <p:spPr bwMode="auto">
            <a:xfrm>
              <a:off x="589" y="2982"/>
              <a:ext cx="31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1652" y="3376"/>
              <a:ext cx="92" cy="205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58861" y="1792997"/>
            <a:ext cx="4284663" cy="2209800"/>
            <a:chOff x="367653" y="2021597"/>
            <a:chExt cx="4284663" cy="2209800"/>
          </a:xfrm>
        </p:grpSpPr>
        <p:grpSp>
          <p:nvGrpSpPr>
            <p:cNvPr id="7" name="Group 251"/>
            <p:cNvGrpSpPr>
              <a:grpSpLocks/>
            </p:cNvGrpSpPr>
            <p:nvPr/>
          </p:nvGrpSpPr>
          <p:grpSpPr bwMode="auto">
            <a:xfrm>
              <a:off x="367653" y="2021597"/>
              <a:ext cx="4284663" cy="2209800"/>
              <a:chOff x="408" y="731"/>
              <a:chExt cx="2699" cy="1392"/>
            </a:xfrm>
          </p:grpSpPr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1603" y="1337"/>
                <a:ext cx="0" cy="2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 flipV="1">
                <a:off x="1603" y="1337"/>
                <a:ext cx="114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1603" y="1497"/>
                <a:ext cx="114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Rectangle 37"/>
              <p:cNvSpPr>
                <a:spLocks noChangeArrowheads="1"/>
              </p:cNvSpPr>
              <p:nvPr/>
            </p:nvSpPr>
            <p:spPr bwMode="auto">
              <a:xfrm>
                <a:off x="1785" y="1041"/>
                <a:ext cx="127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endParaRPr lang="fr-FR" dirty="0"/>
              </a:p>
            </p:txBody>
          </p:sp>
          <p:sp>
            <p:nvSpPr>
              <p:cNvPr id="12" name="Rectangle 38"/>
              <p:cNvSpPr>
                <a:spLocks noChangeArrowheads="1"/>
              </p:cNvSpPr>
              <p:nvPr/>
            </p:nvSpPr>
            <p:spPr bwMode="auto">
              <a:xfrm>
                <a:off x="1056" y="995"/>
                <a:ext cx="91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1671" y="1706"/>
                <a:ext cx="92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>
                <a:off x="1170" y="1063"/>
                <a:ext cx="41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R</a:t>
                </a:r>
                <a:r>
                  <a:rPr lang="fr-FR" sz="800" baseline="-25000"/>
                  <a:t>1</a:t>
                </a:r>
                <a:endParaRPr lang="fr-FR"/>
              </a:p>
            </p:txBody>
          </p:sp>
          <p:sp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1170" y="1747"/>
                <a:ext cx="11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R</a:t>
                </a:r>
                <a:r>
                  <a:rPr lang="fr-FR" sz="800" baseline="-25000"/>
                  <a:t>2</a:t>
                </a:r>
                <a:endParaRPr lang="fr-FR"/>
              </a:p>
            </p:txBody>
          </p:sp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1500" y="1753"/>
                <a:ext cx="1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r"/>
                <a:r>
                  <a:rPr lang="fr-FR" sz="800"/>
                  <a:t>R</a:t>
                </a:r>
                <a:r>
                  <a:rPr lang="fr-FR" sz="800" baseline="-25000"/>
                  <a:t>E</a:t>
                </a:r>
                <a:endParaRPr lang="fr-FR"/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1101" y="1246"/>
                <a:ext cx="1" cy="7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>
                <a:off x="886" y="1474"/>
                <a:ext cx="7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45"/>
              <p:cNvSpPr>
                <a:spLocks noChangeShapeType="1"/>
              </p:cNvSpPr>
              <p:nvPr/>
            </p:nvSpPr>
            <p:spPr bwMode="auto">
              <a:xfrm flipH="1">
                <a:off x="1713" y="1230"/>
                <a:ext cx="0" cy="1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46"/>
              <p:cNvSpPr>
                <a:spLocks noChangeShapeType="1"/>
              </p:cNvSpPr>
              <p:nvPr/>
            </p:nvSpPr>
            <p:spPr bwMode="auto">
              <a:xfrm flipH="1">
                <a:off x="1716" y="1611"/>
                <a:ext cx="0" cy="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H="1">
                <a:off x="1718" y="1950"/>
                <a:ext cx="0" cy="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>
                <a:off x="1709" y="855"/>
                <a:ext cx="3" cy="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Rectangle 50"/>
              <p:cNvSpPr>
                <a:spLocks noChangeArrowheads="1"/>
              </p:cNvSpPr>
              <p:nvPr/>
            </p:nvSpPr>
            <p:spPr bwMode="auto">
              <a:xfrm>
                <a:off x="2049" y="1180"/>
                <a:ext cx="206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C</a:t>
                </a:r>
                <a:r>
                  <a:rPr lang="fr-FR" sz="800" baseline="-25000"/>
                  <a:t>C</a:t>
                </a:r>
                <a:endParaRPr lang="fr-FR"/>
              </a:p>
            </p:txBody>
          </p:sp>
          <p:sp>
            <p:nvSpPr>
              <p:cNvPr id="26" name="Line 52"/>
              <p:cNvSpPr>
                <a:spLocks noChangeShapeType="1"/>
              </p:cNvSpPr>
              <p:nvPr/>
            </p:nvSpPr>
            <p:spPr bwMode="auto">
              <a:xfrm>
                <a:off x="1725" y="1661"/>
                <a:ext cx="25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" name="Group 53"/>
              <p:cNvGrpSpPr>
                <a:grpSpLocks/>
              </p:cNvGrpSpPr>
              <p:nvPr/>
            </p:nvGrpSpPr>
            <p:grpSpPr bwMode="auto">
              <a:xfrm>
                <a:off x="842" y="1388"/>
                <a:ext cx="48" cy="164"/>
                <a:chOff x="-10" y="0"/>
                <a:chExt cx="20010" cy="20000"/>
              </a:xfrm>
            </p:grpSpPr>
            <p:sp>
              <p:nvSpPr>
                <p:cNvPr id="78" name="Line 54"/>
                <p:cNvSpPr>
                  <a:spLocks noChangeShapeType="1"/>
                </p:cNvSpPr>
                <p:nvPr/>
              </p:nvSpPr>
              <p:spPr bwMode="auto">
                <a:xfrm>
                  <a:off x="19826" y="0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Line 55"/>
                <p:cNvSpPr>
                  <a:spLocks noChangeShapeType="1"/>
                </p:cNvSpPr>
                <p:nvPr/>
              </p:nvSpPr>
              <p:spPr bwMode="auto">
                <a:xfrm>
                  <a:off x="-10" y="0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2019" y="1662"/>
                <a:ext cx="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Rectangle 58"/>
              <p:cNvSpPr>
                <a:spLocks noChangeArrowheads="1"/>
              </p:cNvSpPr>
              <p:nvPr/>
            </p:nvSpPr>
            <p:spPr bwMode="auto">
              <a:xfrm>
                <a:off x="917" y="1321"/>
                <a:ext cx="122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C</a:t>
                </a:r>
                <a:r>
                  <a:rPr lang="fr-FR" sz="800" baseline="-25000"/>
                  <a:t>B</a:t>
                </a:r>
                <a:endParaRPr lang="fr-FR"/>
              </a:p>
            </p:txBody>
          </p:sp>
          <p:sp>
            <p:nvSpPr>
              <p:cNvPr id="31" name="Line 59"/>
              <p:cNvSpPr>
                <a:spLocks noChangeShapeType="1"/>
              </p:cNvSpPr>
              <p:nvPr/>
            </p:nvSpPr>
            <p:spPr bwMode="auto">
              <a:xfrm flipV="1">
                <a:off x="718" y="1518"/>
                <a:ext cx="0" cy="4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Rectangle 60"/>
              <p:cNvSpPr>
                <a:spLocks noChangeArrowheads="1"/>
              </p:cNvSpPr>
              <p:nvPr/>
            </p:nvSpPr>
            <p:spPr bwMode="auto">
              <a:xfrm>
                <a:off x="593" y="1689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 i="1"/>
                  <a:t>v</a:t>
                </a:r>
                <a:r>
                  <a:rPr lang="fr-FR" sz="1200" i="1" baseline="-25000"/>
                  <a:t>e</a:t>
                </a:r>
                <a:endParaRPr lang="fr-FR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 flipV="1">
                <a:off x="2207" y="1688"/>
                <a:ext cx="2" cy="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Rectangle 62"/>
              <p:cNvSpPr>
                <a:spLocks noChangeArrowheads="1"/>
              </p:cNvSpPr>
              <p:nvPr/>
            </p:nvSpPr>
            <p:spPr bwMode="auto">
              <a:xfrm>
                <a:off x="2080" y="1773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 i="1" dirty="0"/>
                  <a:t>v</a:t>
                </a:r>
                <a:r>
                  <a:rPr lang="fr-FR" sz="1200" i="1" baseline="-25000" dirty="0"/>
                  <a:t>s</a:t>
                </a:r>
                <a:endParaRPr lang="fr-FR" dirty="0"/>
              </a:p>
            </p:txBody>
          </p:sp>
          <p:sp>
            <p:nvSpPr>
              <p:cNvPr id="36" name="Oval 64"/>
              <p:cNvSpPr>
                <a:spLocks noChangeArrowheads="1"/>
              </p:cNvSpPr>
              <p:nvPr/>
            </p:nvSpPr>
            <p:spPr bwMode="auto">
              <a:xfrm>
                <a:off x="1697" y="843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Oval 65"/>
              <p:cNvSpPr>
                <a:spLocks noChangeArrowheads="1"/>
              </p:cNvSpPr>
              <p:nvPr/>
            </p:nvSpPr>
            <p:spPr bwMode="auto">
              <a:xfrm>
                <a:off x="1089" y="1463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Oval 66"/>
              <p:cNvSpPr>
                <a:spLocks noChangeArrowheads="1"/>
              </p:cNvSpPr>
              <p:nvPr/>
            </p:nvSpPr>
            <p:spPr bwMode="auto">
              <a:xfrm>
                <a:off x="1087" y="2027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67"/>
              <p:cNvSpPr>
                <a:spLocks noChangeArrowheads="1"/>
              </p:cNvSpPr>
              <p:nvPr/>
            </p:nvSpPr>
            <p:spPr bwMode="auto">
              <a:xfrm>
                <a:off x="1706" y="2027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Oval 68"/>
              <p:cNvSpPr>
                <a:spLocks noChangeArrowheads="1"/>
              </p:cNvSpPr>
              <p:nvPr/>
            </p:nvSpPr>
            <p:spPr bwMode="auto">
              <a:xfrm>
                <a:off x="1699" y="1276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Oval 69"/>
              <p:cNvSpPr>
                <a:spLocks noChangeArrowheads="1"/>
              </p:cNvSpPr>
              <p:nvPr/>
            </p:nvSpPr>
            <p:spPr bwMode="auto">
              <a:xfrm>
                <a:off x="1706" y="1650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71"/>
              <p:cNvSpPr>
                <a:spLocks noChangeShapeType="1"/>
              </p:cNvSpPr>
              <p:nvPr/>
            </p:nvSpPr>
            <p:spPr bwMode="auto">
              <a:xfrm>
                <a:off x="1656" y="2123"/>
                <a:ext cx="12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>
                <a:off x="624" y="2039"/>
                <a:ext cx="16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Rectangle 73"/>
              <p:cNvSpPr>
                <a:spLocks noChangeArrowheads="1"/>
              </p:cNvSpPr>
              <p:nvPr/>
            </p:nvSpPr>
            <p:spPr bwMode="auto">
              <a:xfrm>
                <a:off x="1056" y="1679"/>
                <a:ext cx="91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>
                <a:off x="641" y="1475"/>
                <a:ext cx="19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auto">
              <a:xfrm>
                <a:off x="622" y="1456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Rectangle 77"/>
              <p:cNvSpPr>
                <a:spLocks noChangeArrowheads="1"/>
              </p:cNvSpPr>
              <p:nvPr/>
            </p:nvSpPr>
            <p:spPr bwMode="auto">
              <a:xfrm>
                <a:off x="1766" y="731"/>
                <a:ext cx="18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/>
                  <a:t>E</a:t>
                </a:r>
                <a:endParaRPr lang="fr-FR"/>
              </a:p>
            </p:txBody>
          </p:sp>
          <p:grpSp>
            <p:nvGrpSpPr>
              <p:cNvPr id="49" name="Group 81"/>
              <p:cNvGrpSpPr>
                <a:grpSpLocks/>
              </p:cNvGrpSpPr>
              <p:nvPr/>
            </p:nvGrpSpPr>
            <p:grpSpPr bwMode="auto">
              <a:xfrm>
                <a:off x="1981" y="1578"/>
                <a:ext cx="35" cy="163"/>
                <a:chOff x="5618" y="45092"/>
                <a:chExt cx="15016" cy="20043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>
                  <a:off x="20460" y="45135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5618" y="45092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2" name="Oval 86"/>
              <p:cNvSpPr>
                <a:spLocks noChangeArrowheads="1"/>
              </p:cNvSpPr>
              <p:nvPr/>
            </p:nvSpPr>
            <p:spPr bwMode="auto">
              <a:xfrm>
                <a:off x="408" y="1677"/>
                <a:ext cx="161" cy="1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87"/>
              <p:cNvSpPr>
                <a:spLocks/>
              </p:cNvSpPr>
              <p:nvPr/>
            </p:nvSpPr>
            <p:spPr bwMode="auto">
              <a:xfrm>
                <a:off x="487" y="1470"/>
                <a:ext cx="149" cy="567"/>
              </a:xfrm>
              <a:custGeom>
                <a:avLst/>
                <a:gdLst>
                  <a:gd name="T0" fmla="*/ 342 w 372"/>
                  <a:gd name="T1" fmla="*/ 0 h 1416"/>
                  <a:gd name="T2" fmla="*/ 0 w 372"/>
                  <a:gd name="T3" fmla="*/ 0 h 1416"/>
                  <a:gd name="T4" fmla="*/ 0 w 372"/>
                  <a:gd name="T5" fmla="*/ 1416 h 1416"/>
                  <a:gd name="T6" fmla="*/ 372 w 372"/>
                  <a:gd name="T7" fmla="*/ 1416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1416">
                    <a:moveTo>
                      <a:pt x="342" y="0"/>
                    </a:moveTo>
                    <a:lnTo>
                      <a:pt x="0" y="0"/>
                    </a:lnTo>
                    <a:lnTo>
                      <a:pt x="0" y="1416"/>
                    </a:lnTo>
                    <a:lnTo>
                      <a:pt x="372" y="1416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Oval 88"/>
              <p:cNvSpPr>
                <a:spLocks noChangeArrowheads="1"/>
              </p:cNvSpPr>
              <p:nvPr/>
            </p:nvSpPr>
            <p:spPr bwMode="auto">
              <a:xfrm>
                <a:off x="610" y="2020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34" y="1717"/>
                <a:ext cx="36" cy="77"/>
              </a:xfrm>
              <a:custGeom>
                <a:avLst/>
                <a:gdLst>
                  <a:gd name="T0" fmla="*/ 0 w 198"/>
                  <a:gd name="T1" fmla="*/ 182 h 353"/>
                  <a:gd name="T2" fmla="*/ 60 w 198"/>
                  <a:gd name="T3" fmla="*/ 2 h 353"/>
                  <a:gd name="T4" fmla="*/ 108 w 198"/>
                  <a:gd name="T5" fmla="*/ 194 h 353"/>
                  <a:gd name="T6" fmla="*/ 162 w 198"/>
                  <a:gd name="T7" fmla="*/ 344 h 353"/>
                  <a:gd name="T8" fmla="*/ 198 w 198"/>
                  <a:gd name="T9" fmla="*/ 1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53">
                    <a:moveTo>
                      <a:pt x="0" y="182"/>
                    </a:moveTo>
                    <a:cubicBezTo>
                      <a:pt x="21" y="91"/>
                      <a:pt x="42" y="0"/>
                      <a:pt x="60" y="2"/>
                    </a:cubicBezTo>
                    <a:cubicBezTo>
                      <a:pt x="78" y="4"/>
                      <a:pt x="91" y="137"/>
                      <a:pt x="108" y="194"/>
                    </a:cubicBezTo>
                    <a:cubicBezTo>
                      <a:pt x="125" y="251"/>
                      <a:pt x="147" y="353"/>
                      <a:pt x="162" y="344"/>
                    </a:cubicBezTo>
                    <a:cubicBezTo>
                      <a:pt x="177" y="335"/>
                      <a:pt x="192" y="177"/>
                      <a:pt x="198" y="140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160"/>
              <p:cNvSpPr>
                <a:spLocks/>
              </p:cNvSpPr>
              <p:nvPr/>
            </p:nvSpPr>
            <p:spPr bwMode="auto">
              <a:xfrm>
                <a:off x="2219" y="1661"/>
                <a:ext cx="185" cy="386"/>
              </a:xfrm>
              <a:custGeom>
                <a:avLst/>
                <a:gdLst>
                  <a:gd name="T0" fmla="*/ 0 w 185"/>
                  <a:gd name="T1" fmla="*/ 0 h 755"/>
                  <a:gd name="T2" fmla="*/ 185 w 185"/>
                  <a:gd name="T3" fmla="*/ 0 h 755"/>
                  <a:gd name="T4" fmla="*/ 185 w 185"/>
                  <a:gd name="T5" fmla="*/ 755 h 755"/>
                  <a:gd name="T6" fmla="*/ 4 w 185"/>
                  <a:gd name="T7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755">
                    <a:moveTo>
                      <a:pt x="0" y="0"/>
                    </a:moveTo>
                    <a:lnTo>
                      <a:pt x="185" y="0"/>
                    </a:lnTo>
                    <a:lnTo>
                      <a:pt x="185" y="755"/>
                    </a:lnTo>
                    <a:lnTo>
                      <a:pt x="4" y="7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Rectangle 158"/>
              <p:cNvSpPr>
                <a:spLocks noChangeArrowheads="1"/>
              </p:cNvSpPr>
              <p:nvPr/>
            </p:nvSpPr>
            <p:spPr bwMode="auto">
              <a:xfrm>
                <a:off x="2362" y="1786"/>
                <a:ext cx="77" cy="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Rectangle 161"/>
              <p:cNvSpPr>
                <a:spLocks noChangeArrowheads="1"/>
              </p:cNvSpPr>
              <p:nvPr/>
            </p:nvSpPr>
            <p:spPr bwMode="auto">
              <a:xfrm>
                <a:off x="2472" y="1638"/>
                <a:ext cx="127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900"/>
                  <a:t>R</a:t>
                </a:r>
                <a:r>
                  <a:rPr lang="fr-FR" sz="900" baseline="-25000"/>
                  <a:t>L</a:t>
                </a:r>
                <a:endParaRPr lang="fr-FR"/>
              </a:p>
            </p:txBody>
          </p:sp>
          <p:sp>
            <p:nvSpPr>
              <p:cNvPr id="59" name="Oval 70"/>
              <p:cNvSpPr>
                <a:spLocks noChangeArrowheads="1"/>
              </p:cNvSpPr>
              <p:nvPr/>
            </p:nvSpPr>
            <p:spPr bwMode="auto">
              <a:xfrm>
                <a:off x="2202" y="1648"/>
                <a:ext cx="32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Oval 76"/>
              <p:cNvSpPr>
                <a:spLocks noChangeArrowheads="1"/>
              </p:cNvSpPr>
              <p:nvPr/>
            </p:nvSpPr>
            <p:spPr bwMode="auto">
              <a:xfrm>
                <a:off x="2203" y="2022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Oval 164"/>
              <p:cNvSpPr>
                <a:spLocks noChangeArrowheads="1"/>
              </p:cNvSpPr>
              <p:nvPr/>
            </p:nvSpPr>
            <p:spPr bwMode="auto">
              <a:xfrm>
                <a:off x="2390" y="2032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3" name="Group 176"/>
              <p:cNvGrpSpPr>
                <a:grpSpLocks/>
              </p:cNvGrpSpPr>
              <p:nvPr/>
            </p:nvGrpSpPr>
            <p:grpSpPr bwMode="auto">
              <a:xfrm>
                <a:off x="2880" y="1412"/>
                <a:ext cx="227" cy="45"/>
                <a:chOff x="3061" y="1480"/>
                <a:chExt cx="227" cy="45"/>
              </a:xfrm>
            </p:grpSpPr>
            <p:sp>
              <p:nvSpPr>
                <p:cNvPr id="72" name="Line 165"/>
                <p:cNvSpPr>
                  <a:spLocks noChangeShapeType="1"/>
                </p:cNvSpPr>
                <p:nvPr/>
              </p:nvSpPr>
              <p:spPr bwMode="auto">
                <a:xfrm>
                  <a:off x="3061" y="1480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Line 166"/>
                <p:cNvSpPr>
                  <a:spLocks noChangeShapeType="1"/>
                </p:cNvSpPr>
                <p:nvPr/>
              </p:nvSpPr>
              <p:spPr bwMode="auto">
                <a:xfrm>
                  <a:off x="3107" y="1525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5" name="Freeform 171"/>
              <p:cNvSpPr>
                <a:spLocks/>
              </p:cNvSpPr>
              <p:nvPr/>
            </p:nvSpPr>
            <p:spPr bwMode="auto">
              <a:xfrm>
                <a:off x="2790" y="1457"/>
                <a:ext cx="204" cy="590"/>
              </a:xfrm>
              <a:custGeom>
                <a:avLst/>
                <a:gdLst>
                  <a:gd name="T0" fmla="*/ 0 w 204"/>
                  <a:gd name="T1" fmla="*/ 590 h 590"/>
                  <a:gd name="T2" fmla="*/ 204 w 204"/>
                  <a:gd name="T3" fmla="*/ 590 h 590"/>
                  <a:gd name="T4" fmla="*/ 204 w 204"/>
                  <a:gd name="T5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590">
                    <a:moveTo>
                      <a:pt x="0" y="590"/>
                    </a:moveTo>
                    <a:lnTo>
                      <a:pt x="204" y="590"/>
                    </a:lnTo>
                    <a:lnTo>
                      <a:pt x="20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172"/>
              <p:cNvSpPr>
                <a:spLocks/>
              </p:cNvSpPr>
              <p:nvPr/>
            </p:nvSpPr>
            <p:spPr bwMode="auto">
              <a:xfrm flipV="1">
                <a:off x="2784" y="857"/>
                <a:ext cx="204" cy="555"/>
              </a:xfrm>
              <a:custGeom>
                <a:avLst/>
                <a:gdLst>
                  <a:gd name="T0" fmla="*/ 0 w 204"/>
                  <a:gd name="T1" fmla="*/ 590 h 590"/>
                  <a:gd name="T2" fmla="*/ 204 w 204"/>
                  <a:gd name="T3" fmla="*/ 590 h 590"/>
                  <a:gd name="T4" fmla="*/ 204 w 204"/>
                  <a:gd name="T5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590">
                    <a:moveTo>
                      <a:pt x="0" y="590"/>
                    </a:moveTo>
                    <a:lnTo>
                      <a:pt x="204" y="590"/>
                    </a:lnTo>
                    <a:lnTo>
                      <a:pt x="20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Oval 173"/>
              <p:cNvSpPr>
                <a:spLocks noChangeArrowheads="1"/>
              </p:cNvSpPr>
              <p:nvPr/>
            </p:nvSpPr>
            <p:spPr bwMode="auto">
              <a:xfrm>
                <a:off x="2767" y="84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Oval 174"/>
              <p:cNvSpPr>
                <a:spLocks noChangeArrowheads="1"/>
              </p:cNvSpPr>
              <p:nvPr/>
            </p:nvSpPr>
            <p:spPr bwMode="auto">
              <a:xfrm>
                <a:off x="2776" y="203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5" name="Forme libre 24"/>
            <p:cNvSpPr/>
            <p:nvPr/>
          </p:nvSpPr>
          <p:spPr>
            <a:xfrm>
              <a:off x="1466850" y="2214563"/>
              <a:ext cx="2667000" cy="219075"/>
            </a:xfrm>
            <a:custGeom>
              <a:avLst/>
              <a:gdLst>
                <a:gd name="connsiteX0" fmla="*/ 2667000 w 2667000"/>
                <a:gd name="connsiteY0" fmla="*/ 0 h 223838"/>
                <a:gd name="connsiteX1" fmla="*/ 0 w 2667000"/>
                <a:gd name="connsiteY1" fmla="*/ 9525 h 223838"/>
                <a:gd name="connsiteX2" fmla="*/ 0 w 2667000"/>
                <a:gd name="connsiteY2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0" h="223838">
                  <a:moveTo>
                    <a:pt x="2667000" y="0"/>
                  </a:moveTo>
                  <a:lnTo>
                    <a:pt x="0" y="9525"/>
                  </a:lnTo>
                  <a:lnTo>
                    <a:pt x="0" y="22383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/>
            <p:cNvCxnSpPr>
              <a:stCxn id="68" idx="6"/>
              <a:endCxn id="62" idx="2"/>
            </p:cNvCxnSpPr>
            <p:nvPr/>
          </p:nvCxnSpPr>
          <p:spPr>
            <a:xfrm flipH="1" flipV="1">
              <a:off x="3514078" y="4108367"/>
              <a:ext cx="65563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328"/>
          <p:cNvGrpSpPr>
            <a:grpSpLocks/>
          </p:cNvGrpSpPr>
          <p:nvPr/>
        </p:nvGrpSpPr>
        <p:grpSpPr bwMode="auto">
          <a:xfrm>
            <a:off x="5527675" y="4590195"/>
            <a:ext cx="3478213" cy="1419225"/>
            <a:chOff x="3311" y="2795"/>
            <a:chExt cx="2191" cy="894"/>
          </a:xfrm>
        </p:grpSpPr>
        <p:sp>
          <p:nvSpPr>
            <p:cNvPr id="163" name="Rectangle 190"/>
            <p:cNvSpPr>
              <a:spLocks noChangeArrowheads="1"/>
            </p:cNvSpPr>
            <p:nvPr/>
          </p:nvSpPr>
          <p:spPr bwMode="auto">
            <a:xfrm>
              <a:off x="3833" y="3204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164" name="Line 192"/>
            <p:cNvSpPr>
              <a:spLocks noChangeShapeType="1"/>
            </p:cNvSpPr>
            <p:nvPr/>
          </p:nvSpPr>
          <p:spPr bwMode="auto">
            <a:xfrm>
              <a:off x="3788" y="2977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193"/>
            <p:cNvSpPr>
              <a:spLocks noChangeShapeType="1"/>
            </p:cNvSpPr>
            <p:nvPr/>
          </p:nvSpPr>
          <p:spPr bwMode="auto">
            <a:xfrm>
              <a:off x="4672" y="2976"/>
              <a:ext cx="0" cy="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Rectangle 194"/>
            <p:cNvSpPr>
              <a:spLocks noChangeArrowheads="1"/>
            </p:cNvSpPr>
            <p:nvPr/>
          </p:nvSpPr>
          <p:spPr bwMode="auto">
            <a:xfrm>
              <a:off x="3969" y="2795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B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167" name="Line 195"/>
            <p:cNvSpPr>
              <a:spLocks noChangeShapeType="1"/>
            </p:cNvSpPr>
            <p:nvPr/>
          </p:nvSpPr>
          <p:spPr bwMode="auto">
            <a:xfrm flipV="1">
              <a:off x="3629" y="3023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Rectangle 196"/>
            <p:cNvSpPr>
              <a:spLocks noChangeArrowheads="1"/>
            </p:cNvSpPr>
            <p:nvPr/>
          </p:nvSpPr>
          <p:spPr bwMode="auto">
            <a:xfrm>
              <a:off x="3496" y="3255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69" name="Line 197"/>
            <p:cNvSpPr>
              <a:spLocks noChangeShapeType="1"/>
            </p:cNvSpPr>
            <p:nvPr/>
          </p:nvSpPr>
          <p:spPr bwMode="auto">
            <a:xfrm flipV="1">
              <a:off x="5216" y="3023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Rectangle 198"/>
            <p:cNvSpPr>
              <a:spLocks noChangeArrowheads="1"/>
            </p:cNvSpPr>
            <p:nvPr/>
          </p:nvSpPr>
          <p:spPr bwMode="auto">
            <a:xfrm>
              <a:off x="5080" y="3227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71" name="Oval 201"/>
            <p:cNvSpPr>
              <a:spLocks noChangeArrowheads="1"/>
            </p:cNvSpPr>
            <p:nvPr/>
          </p:nvSpPr>
          <p:spPr bwMode="auto">
            <a:xfrm>
              <a:off x="4659" y="3591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202"/>
            <p:cNvSpPr>
              <a:spLocks noChangeShapeType="1"/>
            </p:cNvSpPr>
            <p:nvPr/>
          </p:nvSpPr>
          <p:spPr bwMode="auto">
            <a:xfrm>
              <a:off x="4604" y="3680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203"/>
            <p:cNvSpPr>
              <a:spLocks noChangeShapeType="1"/>
            </p:cNvSpPr>
            <p:nvPr/>
          </p:nvSpPr>
          <p:spPr bwMode="auto">
            <a:xfrm>
              <a:off x="3538" y="3605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Rectangle 204"/>
            <p:cNvSpPr>
              <a:spLocks noChangeArrowheads="1"/>
            </p:cNvSpPr>
            <p:nvPr/>
          </p:nvSpPr>
          <p:spPr bwMode="auto">
            <a:xfrm>
              <a:off x="3742" y="3136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Oval 205"/>
            <p:cNvSpPr>
              <a:spLocks noChangeArrowheads="1"/>
            </p:cNvSpPr>
            <p:nvPr/>
          </p:nvSpPr>
          <p:spPr bwMode="auto">
            <a:xfrm>
              <a:off x="4931" y="359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Oval 206"/>
            <p:cNvSpPr>
              <a:spLocks noChangeArrowheads="1"/>
            </p:cNvSpPr>
            <p:nvPr/>
          </p:nvSpPr>
          <p:spPr bwMode="auto">
            <a:xfrm>
              <a:off x="3311" y="3204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Freeform 207"/>
            <p:cNvSpPr>
              <a:spLocks/>
            </p:cNvSpPr>
            <p:nvPr/>
          </p:nvSpPr>
          <p:spPr bwMode="auto">
            <a:xfrm>
              <a:off x="3390" y="2976"/>
              <a:ext cx="1288" cy="627"/>
            </a:xfrm>
            <a:custGeom>
              <a:avLst/>
              <a:gdLst>
                <a:gd name="T0" fmla="*/ 1288 w 1288"/>
                <a:gd name="T1" fmla="*/ 0 h 630"/>
                <a:gd name="T2" fmla="*/ 0 w 1288"/>
                <a:gd name="T3" fmla="*/ 4 h 630"/>
                <a:gd name="T4" fmla="*/ 0 w 1288"/>
                <a:gd name="T5" fmla="*/ 630 h 630"/>
                <a:gd name="T6" fmla="*/ 149 w 1288"/>
                <a:gd name="T7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630">
                  <a:moveTo>
                    <a:pt x="1288" y="0"/>
                  </a:moveTo>
                  <a:lnTo>
                    <a:pt x="0" y="4"/>
                  </a:lnTo>
                  <a:lnTo>
                    <a:pt x="0" y="630"/>
                  </a:lnTo>
                  <a:lnTo>
                    <a:pt x="149" y="63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208"/>
            <p:cNvSpPr>
              <a:spLocks noChangeArrowheads="1"/>
            </p:cNvSpPr>
            <p:nvPr/>
          </p:nvSpPr>
          <p:spPr bwMode="auto">
            <a:xfrm>
              <a:off x="3513" y="3586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Freeform 209"/>
            <p:cNvSpPr>
              <a:spLocks/>
            </p:cNvSpPr>
            <p:nvPr/>
          </p:nvSpPr>
          <p:spPr bwMode="auto">
            <a:xfrm>
              <a:off x="3334" y="3249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210"/>
            <p:cNvSpPr>
              <a:spLocks/>
            </p:cNvSpPr>
            <p:nvPr/>
          </p:nvSpPr>
          <p:spPr bwMode="auto">
            <a:xfrm>
              <a:off x="4672" y="2976"/>
              <a:ext cx="634" cy="630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4 h 614"/>
                <a:gd name="T6" fmla="*/ 453 w 634"/>
                <a:gd name="T7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Rectangle 211"/>
            <p:cNvSpPr>
              <a:spLocks noChangeArrowheads="1"/>
            </p:cNvSpPr>
            <p:nvPr/>
          </p:nvSpPr>
          <p:spPr bwMode="auto">
            <a:xfrm>
              <a:off x="5262" y="3136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Rectangle 212"/>
            <p:cNvSpPr>
              <a:spLocks noChangeArrowheads="1"/>
            </p:cNvSpPr>
            <p:nvPr/>
          </p:nvSpPr>
          <p:spPr bwMode="auto">
            <a:xfrm>
              <a:off x="5375" y="3204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83" name="Oval 213"/>
            <p:cNvSpPr>
              <a:spLocks noChangeArrowheads="1"/>
            </p:cNvSpPr>
            <p:nvPr/>
          </p:nvSpPr>
          <p:spPr bwMode="auto">
            <a:xfrm>
              <a:off x="4263" y="359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214"/>
            <p:cNvSpPr>
              <a:spLocks noChangeArrowheads="1"/>
            </p:cNvSpPr>
            <p:nvPr/>
          </p:nvSpPr>
          <p:spPr bwMode="auto">
            <a:xfrm>
              <a:off x="3774" y="359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5" name="Group 215"/>
            <p:cNvGrpSpPr>
              <a:grpSpLocks/>
            </p:cNvGrpSpPr>
            <p:nvPr/>
          </p:nvGrpSpPr>
          <p:grpSpPr bwMode="auto">
            <a:xfrm>
              <a:off x="4558" y="3249"/>
              <a:ext cx="240" cy="180"/>
              <a:chOff x="7587" y="2585"/>
              <a:chExt cx="408" cy="306"/>
            </a:xfrm>
          </p:grpSpPr>
          <p:sp>
            <p:nvSpPr>
              <p:cNvPr id="204" name="Rectangle 21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21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6" name="Oval 218"/>
            <p:cNvSpPr>
              <a:spLocks noChangeArrowheads="1"/>
            </p:cNvSpPr>
            <p:nvPr/>
          </p:nvSpPr>
          <p:spPr bwMode="auto">
            <a:xfrm>
              <a:off x="4931" y="2968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220"/>
            <p:cNvSpPr>
              <a:spLocks noChangeArrowheads="1"/>
            </p:cNvSpPr>
            <p:nvPr/>
          </p:nvSpPr>
          <p:spPr bwMode="auto">
            <a:xfrm>
              <a:off x="3878" y="29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Rectangle 221"/>
            <p:cNvSpPr>
              <a:spLocks noChangeArrowheads="1"/>
            </p:cNvSpPr>
            <p:nvPr/>
          </p:nvSpPr>
          <p:spPr bwMode="auto">
            <a:xfrm>
              <a:off x="4718" y="302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89" name="Line 222"/>
            <p:cNvSpPr>
              <a:spLocks noChangeShapeType="1"/>
            </p:cNvSpPr>
            <p:nvPr/>
          </p:nvSpPr>
          <p:spPr bwMode="auto">
            <a:xfrm flipV="1">
              <a:off x="4672" y="3063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Rectangle 223"/>
            <p:cNvSpPr>
              <a:spLocks noChangeArrowheads="1"/>
            </p:cNvSpPr>
            <p:nvPr/>
          </p:nvSpPr>
          <p:spPr bwMode="auto">
            <a:xfrm>
              <a:off x="4581" y="2886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91" name="Rectangle 224"/>
            <p:cNvSpPr>
              <a:spLocks noChangeArrowheads="1"/>
            </p:cNvSpPr>
            <p:nvPr/>
          </p:nvSpPr>
          <p:spPr bwMode="auto">
            <a:xfrm>
              <a:off x="3833" y="2863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92" name="Rectangle 225"/>
            <p:cNvSpPr>
              <a:spLocks noChangeArrowheads="1"/>
            </p:cNvSpPr>
            <p:nvPr/>
          </p:nvSpPr>
          <p:spPr bwMode="auto">
            <a:xfrm>
              <a:off x="4263" y="349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93" name="Line 226"/>
            <p:cNvSpPr>
              <a:spLocks noChangeShapeType="1"/>
            </p:cNvSpPr>
            <p:nvPr/>
          </p:nvSpPr>
          <p:spPr bwMode="auto">
            <a:xfrm rot="16200000" flipH="1">
              <a:off x="4027" y="294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Rectangle 227"/>
            <p:cNvSpPr>
              <a:spLocks noChangeArrowheads="1"/>
            </p:cNvSpPr>
            <p:nvPr/>
          </p:nvSpPr>
          <p:spPr bwMode="auto">
            <a:xfrm>
              <a:off x="4241" y="2795"/>
              <a:ext cx="1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/>
                <a:t>h</a:t>
              </a:r>
              <a:r>
                <a:rPr lang="fr-FR" sz="1000" baseline="-25000"/>
                <a:t>11</a:t>
              </a:r>
              <a:endParaRPr lang="fr-FR" sz="1000"/>
            </a:p>
          </p:txBody>
        </p:sp>
        <p:sp>
          <p:nvSpPr>
            <p:cNvPr id="195" name="Oval 228"/>
            <p:cNvSpPr>
              <a:spLocks noChangeArrowheads="1"/>
            </p:cNvSpPr>
            <p:nvPr/>
          </p:nvSpPr>
          <p:spPr bwMode="auto">
            <a:xfrm>
              <a:off x="3515" y="2960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231"/>
            <p:cNvSpPr>
              <a:spLocks noChangeArrowheads="1"/>
            </p:cNvSpPr>
            <p:nvPr/>
          </p:nvSpPr>
          <p:spPr bwMode="auto">
            <a:xfrm>
              <a:off x="3773" y="296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232"/>
            <p:cNvSpPr>
              <a:spLocks noChangeArrowheads="1"/>
            </p:cNvSpPr>
            <p:nvPr/>
          </p:nvSpPr>
          <p:spPr bwMode="auto">
            <a:xfrm>
              <a:off x="4658" y="2963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Rectangle 234"/>
            <p:cNvSpPr>
              <a:spLocks noChangeArrowheads="1"/>
            </p:cNvSpPr>
            <p:nvPr/>
          </p:nvSpPr>
          <p:spPr bwMode="auto">
            <a:xfrm rot="5400000">
              <a:off x="4253" y="2851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Line 235"/>
            <p:cNvSpPr>
              <a:spLocks noChangeShapeType="1"/>
            </p:cNvSpPr>
            <p:nvPr/>
          </p:nvSpPr>
          <p:spPr bwMode="auto">
            <a:xfrm>
              <a:off x="4944" y="2977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Rectangle 236"/>
            <p:cNvSpPr>
              <a:spLocks noChangeArrowheads="1"/>
            </p:cNvSpPr>
            <p:nvPr/>
          </p:nvSpPr>
          <p:spPr bwMode="auto">
            <a:xfrm>
              <a:off x="4899" y="3136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237"/>
            <p:cNvSpPr>
              <a:spLocks noChangeArrowheads="1"/>
            </p:cNvSpPr>
            <p:nvPr/>
          </p:nvSpPr>
          <p:spPr bwMode="auto">
            <a:xfrm>
              <a:off x="5012" y="30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E</a:t>
              </a:r>
              <a:endParaRPr lang="fr-FR"/>
            </a:p>
          </p:txBody>
        </p:sp>
        <p:sp>
          <p:nvSpPr>
            <p:cNvPr id="202" name="Line 326"/>
            <p:cNvSpPr>
              <a:spLocks noChangeShapeType="1"/>
            </p:cNvSpPr>
            <p:nvPr/>
          </p:nvSpPr>
          <p:spPr bwMode="auto">
            <a:xfrm rot="16200000" flipH="1">
              <a:off x="4798" y="294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Rectangle 327"/>
            <p:cNvSpPr>
              <a:spLocks noChangeArrowheads="1"/>
            </p:cNvSpPr>
            <p:nvPr/>
          </p:nvSpPr>
          <p:spPr bwMode="auto">
            <a:xfrm>
              <a:off x="4717" y="2795"/>
              <a:ext cx="2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(h</a:t>
              </a:r>
              <a:r>
                <a:rPr lang="fr-FR" sz="800" baseline="-25000"/>
                <a:t>21</a:t>
              </a:r>
              <a:r>
                <a:rPr lang="fr-FR" sz="800"/>
                <a:t>+1)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</p:grpSp>
      <p:graphicFrame>
        <p:nvGraphicFramePr>
          <p:cNvPr id="50" name="Espace réservé du contenu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123358"/>
              </p:ext>
            </p:extLst>
          </p:nvPr>
        </p:nvGraphicFramePr>
        <p:xfrm>
          <a:off x="817684" y="4337533"/>
          <a:ext cx="3763107" cy="210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3" imgW="2882880" imgH="1612800" progId="Equation.DSMT4">
                  <p:embed/>
                </p:oleObj>
              </mc:Choice>
              <mc:Fallback>
                <p:oleObj name="Equation" r:id="rId3" imgW="2882880" imgH="1612800" progId="Equation.DSMT4">
                  <p:embed/>
                  <p:pic>
                    <p:nvPicPr>
                      <p:cNvPr id="0" name="Object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84" y="4337533"/>
                        <a:ext cx="3763107" cy="2104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Espace réservé du contenu 4"/>
          <p:cNvSpPr txBox="1">
            <a:spLocks/>
          </p:cNvSpPr>
          <p:nvPr/>
        </p:nvSpPr>
        <p:spPr>
          <a:xfrm>
            <a:off x="0" y="1380392"/>
            <a:ext cx="9372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6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base commune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998744" cy="32956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2447732" y="2910979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 flipV="1">
            <a:off x="2447732" y="2910979"/>
            <a:ext cx="180975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2447732" y="3164979"/>
            <a:ext cx="180975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2736657" y="2441079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C</a:t>
            </a:r>
            <a:endParaRPr lang="fr-FR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79369" y="2368054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555682" y="3496767"/>
            <a:ext cx="146050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760344" y="2476004"/>
            <a:ext cx="652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R</a:t>
            </a:r>
            <a:r>
              <a:rPr lang="fr-FR" sz="800" baseline="-25000"/>
              <a:t>1</a:t>
            </a:r>
            <a:endParaRPr lang="fr-FR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760344" y="3561854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R</a:t>
            </a:r>
            <a:r>
              <a:rPr lang="fr-FR" sz="800" baseline="-25000"/>
              <a:t>2</a:t>
            </a:r>
            <a:endParaRPr lang="fr-FR"/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2284219" y="3571379"/>
            <a:ext cx="22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/>
            <a:r>
              <a:rPr lang="fr-FR" sz="800"/>
              <a:t>R</a:t>
            </a:r>
            <a:r>
              <a:rPr lang="fr-FR" sz="800" baseline="-25000"/>
              <a:t>E</a:t>
            </a:r>
            <a:endParaRPr lang="fr-FR"/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1650807" y="2766517"/>
            <a:ext cx="1588" cy="1266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1309494" y="3128467"/>
            <a:ext cx="1122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2622357" y="2741117"/>
            <a:ext cx="0" cy="179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H="1">
            <a:off x="2627119" y="3345954"/>
            <a:ext cx="0" cy="153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H="1">
            <a:off x="2630294" y="3884117"/>
            <a:ext cx="0" cy="258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1650807" y="2148979"/>
            <a:ext cx="2673350" cy="881063"/>
          </a:xfrm>
          <a:custGeom>
            <a:avLst/>
            <a:gdLst>
              <a:gd name="T0" fmla="*/ 0 w 1684"/>
              <a:gd name="T1" fmla="*/ 138 h 579"/>
              <a:gd name="T2" fmla="*/ 0 w 1684"/>
              <a:gd name="T3" fmla="*/ 1 h 579"/>
              <a:gd name="T4" fmla="*/ 1678 w 1684"/>
              <a:gd name="T5" fmla="*/ 0 h 579"/>
              <a:gd name="T6" fmla="*/ 1684 w 1684"/>
              <a:gd name="T7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579">
                <a:moveTo>
                  <a:pt x="0" y="138"/>
                </a:moveTo>
                <a:lnTo>
                  <a:pt x="0" y="1"/>
                </a:lnTo>
                <a:lnTo>
                  <a:pt x="1678" y="0"/>
                </a:lnTo>
                <a:lnTo>
                  <a:pt x="1684" y="57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2628707" y="2150567"/>
            <a:ext cx="0" cy="217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3155757" y="2661742"/>
            <a:ext cx="3270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C</a:t>
            </a:r>
            <a:endParaRPr lang="fr-FR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 rot="5400000">
            <a:off x="2955732" y="3866654"/>
            <a:ext cx="293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2628707" y="2837954"/>
            <a:ext cx="401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1239644" y="2991942"/>
            <a:ext cx="76200" cy="260350"/>
            <a:chOff x="-10" y="0"/>
            <a:chExt cx="20010" cy="20000"/>
          </a:xfrm>
        </p:grpSpPr>
        <p:sp>
          <p:nvSpPr>
            <p:cNvPr id="78" name="Line 54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55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Line 56"/>
          <p:cNvSpPr>
            <a:spLocks noChangeShapeType="1"/>
          </p:cNvSpPr>
          <p:nvPr/>
        </p:nvSpPr>
        <p:spPr bwMode="auto">
          <a:xfrm>
            <a:off x="3103369" y="2841129"/>
            <a:ext cx="311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Rectangle 58"/>
          <p:cNvSpPr>
            <a:spLocks noChangeArrowheads="1"/>
          </p:cNvSpPr>
          <p:nvPr/>
        </p:nvSpPr>
        <p:spPr bwMode="auto">
          <a:xfrm>
            <a:off x="1358707" y="2885579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B</a:t>
            </a:r>
            <a:endParaRPr lang="fr-FR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 flipH="1" flipV="1">
            <a:off x="2910254" y="3499338"/>
            <a:ext cx="5302" cy="503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Rectangle 60"/>
          <p:cNvSpPr>
            <a:spLocks noChangeArrowheads="1"/>
          </p:cNvSpPr>
          <p:nvPr/>
        </p:nvSpPr>
        <p:spPr bwMode="auto">
          <a:xfrm>
            <a:off x="2892965" y="3197218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 dirty="0" err="1"/>
              <a:t>v</a:t>
            </a:r>
            <a:r>
              <a:rPr lang="fr-FR" sz="1200" i="1" baseline="-25000" dirty="0" err="1"/>
              <a:t>e</a:t>
            </a:r>
            <a:endParaRPr lang="fr-FR" dirty="0"/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 flipV="1">
            <a:off x="3408169" y="2955429"/>
            <a:ext cx="0" cy="977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Rectangle 62"/>
          <p:cNvSpPr>
            <a:spLocks noChangeArrowheads="1"/>
          </p:cNvSpPr>
          <p:nvPr/>
        </p:nvSpPr>
        <p:spPr bwMode="auto">
          <a:xfrm>
            <a:off x="3452619" y="3317379"/>
            <a:ext cx="187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/>
              <a:t>v</a:t>
            </a:r>
            <a:r>
              <a:rPr lang="fr-FR" sz="1200" i="1" baseline="-25000"/>
              <a:t>s</a:t>
            </a:r>
            <a:endParaRPr lang="fr-FR"/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2554094" y="2341067"/>
            <a:ext cx="146050" cy="398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2611244" y="2136279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Oval 65"/>
          <p:cNvSpPr>
            <a:spLocks noChangeArrowheads="1"/>
          </p:cNvSpPr>
          <p:nvPr/>
        </p:nvSpPr>
        <p:spPr bwMode="auto">
          <a:xfrm>
            <a:off x="1631757" y="3111004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Oval 66"/>
          <p:cNvSpPr>
            <a:spLocks noChangeArrowheads="1"/>
          </p:cNvSpPr>
          <p:nvPr/>
        </p:nvSpPr>
        <p:spPr bwMode="auto">
          <a:xfrm>
            <a:off x="1628582" y="4006354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7"/>
          <p:cNvSpPr>
            <a:spLocks noChangeArrowheads="1"/>
          </p:cNvSpPr>
          <p:nvPr/>
        </p:nvSpPr>
        <p:spPr bwMode="auto">
          <a:xfrm>
            <a:off x="2611244" y="4006354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2600132" y="2814142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Oval 69"/>
          <p:cNvSpPr>
            <a:spLocks noChangeArrowheads="1"/>
          </p:cNvSpPr>
          <p:nvPr/>
        </p:nvSpPr>
        <p:spPr bwMode="auto">
          <a:xfrm>
            <a:off x="2611244" y="3407867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531869" y="4158754"/>
            <a:ext cx="204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>
            <a:off x="893569" y="4025404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Rectangle 73"/>
          <p:cNvSpPr>
            <a:spLocks noChangeArrowheads="1"/>
          </p:cNvSpPr>
          <p:nvPr/>
        </p:nvSpPr>
        <p:spPr bwMode="auto">
          <a:xfrm>
            <a:off x="1579369" y="3453904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>
            <a:off x="920557" y="3130054"/>
            <a:ext cx="315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Rectangle 77"/>
          <p:cNvSpPr>
            <a:spLocks noChangeArrowheads="1"/>
          </p:cNvSpPr>
          <p:nvPr/>
        </p:nvSpPr>
        <p:spPr bwMode="auto">
          <a:xfrm>
            <a:off x="2706494" y="1948954"/>
            <a:ext cx="2889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/>
              <a:t>E</a:t>
            </a:r>
            <a:endParaRPr lang="fr-FR"/>
          </a:p>
        </p:txBody>
      </p:sp>
      <p:grpSp>
        <p:nvGrpSpPr>
          <p:cNvPr id="49" name="Group 81"/>
          <p:cNvGrpSpPr>
            <a:grpSpLocks/>
          </p:cNvGrpSpPr>
          <p:nvPr/>
        </p:nvGrpSpPr>
        <p:grpSpPr bwMode="auto">
          <a:xfrm>
            <a:off x="3027169" y="2710954"/>
            <a:ext cx="76200" cy="258763"/>
            <a:chOff x="-10" y="0"/>
            <a:chExt cx="20010" cy="20000"/>
          </a:xfrm>
        </p:grpSpPr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" name="Freeform 84"/>
          <p:cNvSpPr>
            <a:spLocks/>
          </p:cNvSpPr>
          <p:nvPr/>
        </p:nvSpPr>
        <p:spPr bwMode="auto">
          <a:xfrm>
            <a:off x="2635057" y="3438029"/>
            <a:ext cx="468313" cy="203200"/>
          </a:xfrm>
          <a:custGeom>
            <a:avLst/>
            <a:gdLst>
              <a:gd name="T0" fmla="*/ 0 w 738"/>
              <a:gd name="T1" fmla="*/ 0 h 318"/>
              <a:gd name="T2" fmla="*/ 738 w 738"/>
              <a:gd name="T3" fmla="*/ 0 h 318"/>
              <a:gd name="T4" fmla="*/ 738 w 738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318">
                <a:moveTo>
                  <a:pt x="0" y="0"/>
                </a:moveTo>
                <a:lnTo>
                  <a:pt x="738" y="0"/>
                </a:lnTo>
                <a:lnTo>
                  <a:pt x="738" y="318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Oval 85"/>
          <p:cNvSpPr>
            <a:spLocks noChangeArrowheads="1"/>
          </p:cNvSpPr>
          <p:nvPr/>
        </p:nvSpPr>
        <p:spPr bwMode="auto">
          <a:xfrm>
            <a:off x="3079557" y="3998417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>
            <a:off x="2968554" y="3529859"/>
            <a:ext cx="255588" cy="254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3" name="Freeform 87"/>
          <p:cNvSpPr>
            <a:spLocks/>
          </p:cNvSpPr>
          <p:nvPr/>
        </p:nvSpPr>
        <p:spPr bwMode="auto">
          <a:xfrm>
            <a:off x="702276" y="3128963"/>
            <a:ext cx="236538" cy="895350"/>
          </a:xfrm>
          <a:custGeom>
            <a:avLst/>
            <a:gdLst>
              <a:gd name="T0" fmla="*/ 342 w 372"/>
              <a:gd name="T1" fmla="*/ 0 h 1416"/>
              <a:gd name="T2" fmla="*/ 0 w 372"/>
              <a:gd name="T3" fmla="*/ 0 h 1416"/>
              <a:gd name="T4" fmla="*/ 0 w 372"/>
              <a:gd name="T5" fmla="*/ 1416 h 1416"/>
              <a:gd name="T6" fmla="*/ 372 w 372"/>
              <a:gd name="T7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16">
                <a:moveTo>
                  <a:pt x="342" y="0"/>
                </a:moveTo>
                <a:lnTo>
                  <a:pt x="0" y="0"/>
                </a:lnTo>
                <a:lnTo>
                  <a:pt x="0" y="1416"/>
                </a:lnTo>
                <a:lnTo>
                  <a:pt x="372" y="141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Oval 88"/>
          <p:cNvSpPr>
            <a:spLocks noChangeArrowheads="1"/>
          </p:cNvSpPr>
          <p:nvPr/>
        </p:nvSpPr>
        <p:spPr bwMode="auto">
          <a:xfrm>
            <a:off x="2881119" y="4007149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89"/>
          <p:cNvSpPr>
            <a:spLocks/>
          </p:cNvSpPr>
          <p:nvPr/>
        </p:nvSpPr>
        <p:spPr bwMode="auto">
          <a:xfrm>
            <a:off x="3066795" y="3588414"/>
            <a:ext cx="57150" cy="122238"/>
          </a:xfrm>
          <a:custGeom>
            <a:avLst/>
            <a:gdLst>
              <a:gd name="T0" fmla="*/ 0 w 198"/>
              <a:gd name="T1" fmla="*/ 182 h 353"/>
              <a:gd name="T2" fmla="*/ 60 w 198"/>
              <a:gd name="T3" fmla="*/ 2 h 353"/>
              <a:gd name="T4" fmla="*/ 108 w 198"/>
              <a:gd name="T5" fmla="*/ 194 h 353"/>
              <a:gd name="T6" fmla="*/ 162 w 198"/>
              <a:gd name="T7" fmla="*/ 344 h 353"/>
              <a:gd name="T8" fmla="*/ 198 w 198"/>
              <a:gd name="T9" fmla="*/ 14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3">
                <a:moveTo>
                  <a:pt x="0" y="182"/>
                </a:moveTo>
                <a:cubicBezTo>
                  <a:pt x="21" y="91"/>
                  <a:pt x="42" y="0"/>
                  <a:pt x="60" y="2"/>
                </a:cubicBezTo>
                <a:cubicBezTo>
                  <a:pt x="78" y="4"/>
                  <a:pt x="91" y="137"/>
                  <a:pt x="108" y="194"/>
                </a:cubicBezTo>
                <a:cubicBezTo>
                  <a:pt x="125" y="251"/>
                  <a:pt x="147" y="353"/>
                  <a:pt x="162" y="344"/>
                </a:cubicBezTo>
                <a:cubicBezTo>
                  <a:pt x="177" y="335"/>
                  <a:pt x="192" y="177"/>
                  <a:pt x="198" y="14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160"/>
          <p:cNvSpPr>
            <a:spLocks/>
          </p:cNvSpPr>
          <p:nvPr/>
        </p:nvSpPr>
        <p:spPr bwMode="auto">
          <a:xfrm>
            <a:off x="3425632" y="2839542"/>
            <a:ext cx="293688" cy="1198563"/>
          </a:xfrm>
          <a:custGeom>
            <a:avLst/>
            <a:gdLst>
              <a:gd name="T0" fmla="*/ 0 w 185"/>
              <a:gd name="T1" fmla="*/ 0 h 755"/>
              <a:gd name="T2" fmla="*/ 185 w 185"/>
              <a:gd name="T3" fmla="*/ 0 h 755"/>
              <a:gd name="T4" fmla="*/ 185 w 185"/>
              <a:gd name="T5" fmla="*/ 755 h 755"/>
              <a:gd name="T6" fmla="*/ 4 w 185"/>
              <a:gd name="T7" fmla="*/ 75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" h="755">
                <a:moveTo>
                  <a:pt x="0" y="0"/>
                </a:moveTo>
                <a:lnTo>
                  <a:pt x="185" y="0"/>
                </a:lnTo>
                <a:lnTo>
                  <a:pt x="185" y="755"/>
                </a:lnTo>
                <a:lnTo>
                  <a:pt x="4" y="755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Rectangle 158"/>
          <p:cNvSpPr>
            <a:spLocks noChangeArrowheads="1"/>
          </p:cNvSpPr>
          <p:nvPr/>
        </p:nvSpPr>
        <p:spPr bwMode="auto">
          <a:xfrm>
            <a:off x="3647882" y="3280867"/>
            <a:ext cx="146050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Rectangle 161"/>
          <p:cNvSpPr>
            <a:spLocks noChangeArrowheads="1"/>
          </p:cNvSpPr>
          <p:nvPr/>
        </p:nvSpPr>
        <p:spPr bwMode="auto">
          <a:xfrm>
            <a:off x="3827269" y="3388817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L</a:t>
            </a:r>
            <a:endParaRPr lang="fr-FR"/>
          </a:p>
        </p:txBody>
      </p:sp>
      <p:sp>
        <p:nvSpPr>
          <p:cNvPr id="59" name="Oval 70"/>
          <p:cNvSpPr>
            <a:spLocks noChangeArrowheads="1"/>
          </p:cNvSpPr>
          <p:nvPr/>
        </p:nvSpPr>
        <p:spPr bwMode="auto">
          <a:xfrm>
            <a:off x="3395469" y="2814142"/>
            <a:ext cx="50800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Oval 76"/>
          <p:cNvSpPr>
            <a:spLocks noChangeArrowheads="1"/>
          </p:cNvSpPr>
          <p:nvPr/>
        </p:nvSpPr>
        <p:spPr bwMode="auto">
          <a:xfrm>
            <a:off x="3400232" y="3998417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163"/>
          <p:cNvSpPr>
            <a:spLocks/>
          </p:cNvSpPr>
          <p:nvPr/>
        </p:nvSpPr>
        <p:spPr bwMode="auto">
          <a:xfrm>
            <a:off x="3719319" y="3101479"/>
            <a:ext cx="612775" cy="936625"/>
          </a:xfrm>
          <a:custGeom>
            <a:avLst/>
            <a:gdLst>
              <a:gd name="T0" fmla="*/ 0 w 408"/>
              <a:gd name="T1" fmla="*/ 613 h 613"/>
              <a:gd name="T2" fmla="*/ 408 w 408"/>
              <a:gd name="T3" fmla="*/ 613 h 613"/>
              <a:gd name="T4" fmla="*/ 408 w 408"/>
              <a:gd name="T5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613">
                <a:moveTo>
                  <a:pt x="0" y="613"/>
                </a:moveTo>
                <a:lnTo>
                  <a:pt x="408" y="613"/>
                </a:lnTo>
                <a:lnTo>
                  <a:pt x="408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Oval 164"/>
          <p:cNvSpPr>
            <a:spLocks noChangeArrowheads="1"/>
          </p:cNvSpPr>
          <p:nvPr/>
        </p:nvSpPr>
        <p:spPr bwMode="auto">
          <a:xfrm>
            <a:off x="3697094" y="4014292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3" name="Group 176"/>
          <p:cNvGrpSpPr>
            <a:grpSpLocks/>
          </p:cNvGrpSpPr>
          <p:nvPr/>
        </p:nvGrpSpPr>
        <p:grpSpPr bwMode="auto">
          <a:xfrm>
            <a:off x="4474969" y="3030042"/>
            <a:ext cx="360363" cy="71438"/>
            <a:chOff x="3061" y="1480"/>
            <a:chExt cx="227" cy="45"/>
          </a:xfrm>
        </p:grpSpPr>
        <p:sp>
          <p:nvSpPr>
            <p:cNvPr id="72" name="Line 165"/>
            <p:cNvSpPr>
              <a:spLocks noChangeShapeType="1"/>
            </p:cNvSpPr>
            <p:nvPr/>
          </p:nvSpPr>
          <p:spPr bwMode="auto">
            <a:xfrm>
              <a:off x="3061" y="1480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66"/>
            <p:cNvSpPr>
              <a:spLocks noChangeShapeType="1"/>
            </p:cNvSpPr>
            <p:nvPr/>
          </p:nvSpPr>
          <p:spPr bwMode="auto">
            <a:xfrm>
              <a:off x="3107" y="1525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" name="Group 167"/>
          <p:cNvGrpSpPr>
            <a:grpSpLocks/>
          </p:cNvGrpSpPr>
          <p:nvPr/>
        </p:nvGrpSpPr>
        <p:grpSpPr bwMode="auto">
          <a:xfrm rot="5400000">
            <a:off x="4284469" y="2937966"/>
            <a:ext cx="76200" cy="260350"/>
            <a:chOff x="-10" y="0"/>
            <a:chExt cx="20010" cy="20000"/>
          </a:xfrm>
        </p:grpSpPr>
        <p:sp>
          <p:nvSpPr>
            <p:cNvPr id="70" name="Line 168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169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" name="Freeform 171"/>
          <p:cNvSpPr>
            <a:spLocks/>
          </p:cNvSpPr>
          <p:nvPr/>
        </p:nvSpPr>
        <p:spPr bwMode="auto">
          <a:xfrm>
            <a:off x="4332094" y="3101479"/>
            <a:ext cx="323850" cy="936625"/>
          </a:xfrm>
          <a:custGeom>
            <a:avLst/>
            <a:gdLst>
              <a:gd name="T0" fmla="*/ 0 w 204"/>
              <a:gd name="T1" fmla="*/ 590 h 590"/>
              <a:gd name="T2" fmla="*/ 204 w 204"/>
              <a:gd name="T3" fmla="*/ 590 h 590"/>
              <a:gd name="T4" fmla="*/ 204 w 204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590">
                <a:moveTo>
                  <a:pt x="0" y="590"/>
                </a:moveTo>
                <a:lnTo>
                  <a:pt x="204" y="590"/>
                </a:lnTo>
                <a:lnTo>
                  <a:pt x="20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172"/>
          <p:cNvSpPr>
            <a:spLocks/>
          </p:cNvSpPr>
          <p:nvPr/>
        </p:nvSpPr>
        <p:spPr bwMode="auto">
          <a:xfrm flipV="1">
            <a:off x="4322569" y="2148979"/>
            <a:ext cx="323850" cy="881063"/>
          </a:xfrm>
          <a:custGeom>
            <a:avLst/>
            <a:gdLst>
              <a:gd name="T0" fmla="*/ 0 w 204"/>
              <a:gd name="T1" fmla="*/ 590 h 590"/>
              <a:gd name="T2" fmla="*/ 204 w 204"/>
              <a:gd name="T3" fmla="*/ 590 h 590"/>
              <a:gd name="T4" fmla="*/ 204 w 204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590">
                <a:moveTo>
                  <a:pt x="0" y="590"/>
                </a:moveTo>
                <a:lnTo>
                  <a:pt x="204" y="590"/>
                </a:lnTo>
                <a:lnTo>
                  <a:pt x="20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Oval 173"/>
          <p:cNvSpPr>
            <a:spLocks noChangeArrowheads="1"/>
          </p:cNvSpPr>
          <p:nvPr/>
        </p:nvSpPr>
        <p:spPr bwMode="auto">
          <a:xfrm>
            <a:off x="4295582" y="2129929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Oval 174"/>
          <p:cNvSpPr>
            <a:spLocks noChangeArrowheads="1"/>
          </p:cNvSpPr>
          <p:nvPr/>
        </p:nvSpPr>
        <p:spPr bwMode="auto">
          <a:xfrm>
            <a:off x="4309869" y="4015879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Rectangle 175"/>
          <p:cNvSpPr>
            <a:spLocks noChangeArrowheads="1"/>
          </p:cNvSpPr>
          <p:nvPr/>
        </p:nvSpPr>
        <p:spPr bwMode="auto">
          <a:xfrm rot="10848300" flipV="1">
            <a:off x="4079682" y="2849067"/>
            <a:ext cx="327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D</a:t>
            </a:r>
            <a:endParaRPr lang="fr-FR"/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2878738" y="3416598"/>
            <a:ext cx="49213" cy="49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Rectangle 286"/>
          <p:cNvSpPr>
            <a:spLocks noChangeArrowheads="1"/>
          </p:cNvSpPr>
          <p:nvPr/>
        </p:nvSpPr>
        <p:spPr bwMode="auto">
          <a:xfrm>
            <a:off x="6852621" y="5286915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 dirty="0" smtClean="0"/>
              <a:t>R</a:t>
            </a:r>
            <a:r>
              <a:rPr lang="fr-FR" sz="800" baseline="-25000" dirty="0"/>
              <a:t>E</a:t>
            </a:r>
            <a:endParaRPr lang="fr-FR" dirty="0"/>
          </a:p>
        </p:txBody>
      </p:sp>
      <p:sp>
        <p:nvSpPr>
          <p:cNvPr id="85" name="Rectangle 299"/>
          <p:cNvSpPr>
            <a:spLocks noChangeArrowheads="1"/>
          </p:cNvSpPr>
          <p:nvPr/>
        </p:nvSpPr>
        <p:spPr bwMode="auto">
          <a:xfrm>
            <a:off x="7032008" y="4637627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dirty="0" err="1" smtClean="0">
                <a:latin typeface="Times New Roman" pitchFamily="18" charset="0"/>
              </a:rPr>
              <a:t>i</a:t>
            </a:r>
            <a:r>
              <a:rPr lang="fr-FR" sz="1200" baseline="-25000" dirty="0" err="1">
                <a:latin typeface="Times New Roman" pitchFamily="18" charset="0"/>
              </a:rPr>
              <a:t>b</a:t>
            </a:r>
            <a:endParaRPr lang="fr-FR" sz="1200" dirty="0">
              <a:latin typeface="Times New Roman" pitchFamily="18" charset="0"/>
            </a:endParaRPr>
          </a:p>
        </p:txBody>
      </p:sp>
      <p:sp>
        <p:nvSpPr>
          <p:cNvPr id="86" name="Line 300"/>
          <p:cNvSpPr>
            <a:spLocks noChangeShapeType="1"/>
          </p:cNvSpPr>
          <p:nvPr/>
        </p:nvSpPr>
        <p:spPr bwMode="auto">
          <a:xfrm flipV="1">
            <a:off x="6168408" y="4963065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Rectangle 301"/>
          <p:cNvSpPr>
            <a:spLocks noChangeArrowheads="1"/>
          </p:cNvSpPr>
          <p:nvPr/>
        </p:nvSpPr>
        <p:spPr bwMode="auto">
          <a:xfrm>
            <a:off x="5957271" y="5331365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>
                <a:latin typeface="Times New Roman" pitchFamily="18" charset="0"/>
              </a:rPr>
              <a:t>v</a:t>
            </a:r>
            <a:r>
              <a:rPr lang="fr-FR" sz="1200" i="1" baseline="-25000">
                <a:latin typeface="Times New Roman" pitchFamily="18" charset="0"/>
              </a:rPr>
              <a:t>e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88" name="Line 302"/>
          <p:cNvSpPr>
            <a:spLocks noChangeShapeType="1"/>
          </p:cNvSpPr>
          <p:nvPr/>
        </p:nvSpPr>
        <p:spPr bwMode="auto">
          <a:xfrm flipV="1">
            <a:off x="8678246" y="4941634"/>
            <a:ext cx="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Rectangle 303"/>
          <p:cNvSpPr>
            <a:spLocks noChangeArrowheads="1"/>
          </p:cNvSpPr>
          <p:nvPr/>
        </p:nvSpPr>
        <p:spPr bwMode="auto">
          <a:xfrm>
            <a:off x="8462346" y="5265484"/>
            <a:ext cx="187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>
                <a:latin typeface="Times New Roman" pitchFamily="18" charset="0"/>
              </a:rPr>
              <a:t>v</a:t>
            </a:r>
            <a:r>
              <a:rPr lang="fr-FR" sz="1200" i="1" baseline="-25000">
                <a:latin typeface="Times New Roman" pitchFamily="18" charset="0"/>
              </a:rPr>
              <a:t>s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90" name="Oval 306"/>
          <p:cNvSpPr>
            <a:spLocks noChangeArrowheads="1"/>
          </p:cNvSpPr>
          <p:nvPr/>
        </p:nvSpPr>
        <p:spPr bwMode="auto">
          <a:xfrm>
            <a:off x="6730383" y="4875752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Oval 307"/>
          <p:cNvSpPr>
            <a:spLocks noChangeArrowheads="1"/>
          </p:cNvSpPr>
          <p:nvPr/>
        </p:nvSpPr>
        <p:spPr bwMode="auto">
          <a:xfrm>
            <a:off x="6727208" y="5867940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Line 309"/>
          <p:cNvSpPr>
            <a:spLocks noChangeShapeType="1"/>
          </p:cNvSpPr>
          <p:nvPr/>
        </p:nvSpPr>
        <p:spPr bwMode="auto">
          <a:xfrm>
            <a:off x="6667005" y="6010813"/>
            <a:ext cx="204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Oval 319"/>
          <p:cNvSpPr>
            <a:spLocks noChangeArrowheads="1"/>
          </p:cNvSpPr>
          <p:nvPr/>
        </p:nvSpPr>
        <p:spPr bwMode="auto">
          <a:xfrm>
            <a:off x="8225808" y="5860003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Oval 320"/>
          <p:cNvSpPr>
            <a:spLocks noChangeArrowheads="1"/>
          </p:cNvSpPr>
          <p:nvPr/>
        </p:nvSpPr>
        <p:spPr bwMode="auto">
          <a:xfrm>
            <a:off x="5663583" y="5250402"/>
            <a:ext cx="255588" cy="2540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321"/>
          <p:cNvSpPr>
            <a:spLocks/>
          </p:cNvSpPr>
          <p:nvPr/>
        </p:nvSpPr>
        <p:spPr bwMode="auto">
          <a:xfrm>
            <a:off x="5788996" y="4888452"/>
            <a:ext cx="1457325" cy="995363"/>
          </a:xfrm>
          <a:custGeom>
            <a:avLst/>
            <a:gdLst>
              <a:gd name="T0" fmla="*/ 918 w 918"/>
              <a:gd name="T1" fmla="*/ 0 h 627"/>
              <a:gd name="T2" fmla="*/ 0 w 918"/>
              <a:gd name="T3" fmla="*/ 1 h 627"/>
              <a:gd name="T4" fmla="*/ 0 w 918"/>
              <a:gd name="T5" fmla="*/ 627 h 627"/>
              <a:gd name="T6" fmla="*/ 149 w 918"/>
              <a:gd name="T7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8" h="627">
                <a:moveTo>
                  <a:pt x="918" y="0"/>
                </a:moveTo>
                <a:lnTo>
                  <a:pt x="0" y="1"/>
                </a:lnTo>
                <a:lnTo>
                  <a:pt x="0" y="627"/>
                </a:lnTo>
                <a:lnTo>
                  <a:pt x="149" y="627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Oval 322"/>
          <p:cNvSpPr>
            <a:spLocks noChangeArrowheads="1"/>
          </p:cNvSpPr>
          <p:nvPr/>
        </p:nvSpPr>
        <p:spPr bwMode="auto">
          <a:xfrm>
            <a:off x="5984258" y="5856827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323"/>
          <p:cNvSpPr>
            <a:spLocks/>
          </p:cNvSpPr>
          <p:nvPr/>
        </p:nvSpPr>
        <p:spPr bwMode="auto">
          <a:xfrm>
            <a:off x="5700096" y="5321840"/>
            <a:ext cx="57150" cy="122238"/>
          </a:xfrm>
          <a:custGeom>
            <a:avLst/>
            <a:gdLst>
              <a:gd name="T0" fmla="*/ 0 w 198"/>
              <a:gd name="T1" fmla="*/ 182 h 353"/>
              <a:gd name="T2" fmla="*/ 60 w 198"/>
              <a:gd name="T3" fmla="*/ 2 h 353"/>
              <a:gd name="T4" fmla="*/ 108 w 198"/>
              <a:gd name="T5" fmla="*/ 194 h 353"/>
              <a:gd name="T6" fmla="*/ 162 w 198"/>
              <a:gd name="T7" fmla="*/ 344 h 353"/>
              <a:gd name="T8" fmla="*/ 198 w 198"/>
              <a:gd name="T9" fmla="*/ 14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3">
                <a:moveTo>
                  <a:pt x="0" y="182"/>
                </a:moveTo>
                <a:cubicBezTo>
                  <a:pt x="21" y="91"/>
                  <a:pt x="42" y="0"/>
                  <a:pt x="60" y="2"/>
                </a:cubicBezTo>
                <a:cubicBezTo>
                  <a:pt x="78" y="4"/>
                  <a:pt x="91" y="137"/>
                  <a:pt x="108" y="194"/>
                </a:cubicBezTo>
                <a:cubicBezTo>
                  <a:pt x="125" y="251"/>
                  <a:pt x="147" y="353"/>
                  <a:pt x="162" y="344"/>
                </a:cubicBezTo>
                <a:cubicBezTo>
                  <a:pt x="177" y="335"/>
                  <a:pt x="192" y="177"/>
                  <a:pt x="198" y="14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324"/>
          <p:cNvSpPr>
            <a:spLocks/>
          </p:cNvSpPr>
          <p:nvPr/>
        </p:nvSpPr>
        <p:spPr bwMode="auto">
          <a:xfrm>
            <a:off x="7255013" y="4887659"/>
            <a:ext cx="1561345" cy="996139"/>
          </a:xfrm>
          <a:custGeom>
            <a:avLst/>
            <a:gdLst>
              <a:gd name="T0" fmla="*/ 0 w 634"/>
              <a:gd name="T1" fmla="*/ 0 h 614"/>
              <a:gd name="T2" fmla="*/ 634 w 634"/>
              <a:gd name="T3" fmla="*/ 1 h 614"/>
              <a:gd name="T4" fmla="*/ 634 w 634"/>
              <a:gd name="T5" fmla="*/ 614 h 614"/>
              <a:gd name="T6" fmla="*/ 453 w 634"/>
              <a:gd name="T7" fmla="*/ 614 h 614"/>
              <a:gd name="connsiteX0" fmla="*/ 5513 w 15513"/>
              <a:gd name="connsiteY0" fmla="*/ 0 h 10170"/>
              <a:gd name="connsiteX1" fmla="*/ 15513 w 15513"/>
              <a:gd name="connsiteY1" fmla="*/ 16 h 10170"/>
              <a:gd name="connsiteX2" fmla="*/ 15513 w 15513"/>
              <a:gd name="connsiteY2" fmla="*/ 10000 h 10170"/>
              <a:gd name="connsiteX3" fmla="*/ 0 w 15513"/>
              <a:gd name="connsiteY3" fmla="*/ 10170 h 10170"/>
              <a:gd name="connsiteX0" fmla="*/ 5513 w 15513"/>
              <a:gd name="connsiteY0" fmla="*/ 0 h 10243"/>
              <a:gd name="connsiteX1" fmla="*/ 15513 w 15513"/>
              <a:gd name="connsiteY1" fmla="*/ 16 h 10243"/>
              <a:gd name="connsiteX2" fmla="*/ 15489 w 15513"/>
              <a:gd name="connsiteY2" fmla="*/ 10243 h 10243"/>
              <a:gd name="connsiteX3" fmla="*/ 0 w 15513"/>
              <a:gd name="connsiteY3" fmla="*/ 10170 h 10243"/>
              <a:gd name="connsiteX0" fmla="*/ 5513 w 15513"/>
              <a:gd name="connsiteY0" fmla="*/ 0 h 10170"/>
              <a:gd name="connsiteX1" fmla="*/ 15513 w 15513"/>
              <a:gd name="connsiteY1" fmla="*/ 16 h 10170"/>
              <a:gd name="connsiteX2" fmla="*/ 15489 w 15513"/>
              <a:gd name="connsiteY2" fmla="*/ 10170 h 10170"/>
              <a:gd name="connsiteX3" fmla="*/ 0 w 15513"/>
              <a:gd name="connsiteY3" fmla="*/ 10170 h 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3" h="10170">
                <a:moveTo>
                  <a:pt x="5513" y="0"/>
                </a:moveTo>
                <a:lnTo>
                  <a:pt x="15513" y="16"/>
                </a:lnTo>
                <a:cubicBezTo>
                  <a:pt x="15505" y="3401"/>
                  <a:pt x="15497" y="6785"/>
                  <a:pt x="15489" y="10170"/>
                </a:cubicBezTo>
                <a:lnTo>
                  <a:pt x="0" y="1017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Rectangle 325"/>
          <p:cNvSpPr>
            <a:spLocks noChangeArrowheads="1"/>
          </p:cNvSpPr>
          <p:nvPr/>
        </p:nvSpPr>
        <p:spPr bwMode="auto">
          <a:xfrm>
            <a:off x="8751271" y="5121021"/>
            <a:ext cx="146050" cy="398463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Rectangle 326"/>
          <p:cNvSpPr>
            <a:spLocks noChangeArrowheads="1"/>
          </p:cNvSpPr>
          <p:nvPr/>
        </p:nvSpPr>
        <p:spPr bwMode="auto">
          <a:xfrm>
            <a:off x="8940183" y="5250402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L</a:t>
            </a:r>
            <a:endParaRPr lang="fr-FR"/>
          </a:p>
        </p:txBody>
      </p:sp>
      <p:sp>
        <p:nvSpPr>
          <p:cNvPr id="107" name="Oval 347"/>
          <p:cNvSpPr>
            <a:spLocks noChangeArrowheads="1"/>
          </p:cNvSpPr>
          <p:nvPr/>
        </p:nvSpPr>
        <p:spPr bwMode="auto">
          <a:xfrm>
            <a:off x="8225808" y="4863846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Oval 348"/>
          <p:cNvSpPr>
            <a:spLocks noChangeArrowheads="1"/>
          </p:cNvSpPr>
          <p:nvPr/>
        </p:nvSpPr>
        <p:spPr bwMode="auto">
          <a:xfrm>
            <a:off x="7226477" y="5859209"/>
            <a:ext cx="46038" cy="4603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Rectangle 352"/>
          <p:cNvSpPr>
            <a:spLocks noChangeArrowheads="1"/>
          </p:cNvSpPr>
          <p:nvPr/>
        </p:nvSpPr>
        <p:spPr bwMode="auto">
          <a:xfrm>
            <a:off x="7675007" y="5039081"/>
            <a:ext cx="413916" cy="3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050" dirty="0"/>
              <a:t>h</a:t>
            </a:r>
            <a:r>
              <a:rPr lang="fr-FR" sz="1050" baseline="-25000" dirty="0"/>
              <a:t>21</a:t>
            </a:r>
            <a:r>
              <a:rPr lang="fr-FR" sz="1050" dirty="0"/>
              <a:t> </a:t>
            </a:r>
            <a:r>
              <a:rPr lang="fr-FR" sz="1200" dirty="0" err="1"/>
              <a:t>i</a:t>
            </a:r>
            <a:r>
              <a:rPr lang="fr-FR" sz="1200" baseline="-25000" dirty="0" err="1"/>
              <a:t>b</a:t>
            </a:r>
            <a:endParaRPr lang="fr-FR" sz="3600" baseline="-25000" dirty="0"/>
          </a:p>
        </p:txBody>
      </p:sp>
      <p:sp>
        <p:nvSpPr>
          <p:cNvPr id="112" name="Rectangle 354"/>
          <p:cNvSpPr>
            <a:spLocks noChangeArrowheads="1"/>
          </p:cNvSpPr>
          <p:nvPr/>
        </p:nvSpPr>
        <p:spPr bwMode="auto">
          <a:xfrm>
            <a:off x="7331252" y="5771103"/>
            <a:ext cx="8413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B</a:t>
            </a:r>
            <a:endParaRPr lang="fr-FR" dirty="0"/>
          </a:p>
        </p:txBody>
      </p:sp>
      <p:sp>
        <p:nvSpPr>
          <p:cNvPr id="113" name="Rectangle 355"/>
          <p:cNvSpPr>
            <a:spLocks noChangeArrowheads="1"/>
          </p:cNvSpPr>
          <p:nvPr/>
        </p:nvSpPr>
        <p:spPr bwMode="auto">
          <a:xfrm>
            <a:off x="6852621" y="4710652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E</a:t>
            </a:r>
            <a:endParaRPr lang="fr-FR" dirty="0"/>
          </a:p>
        </p:txBody>
      </p:sp>
      <p:sp>
        <p:nvSpPr>
          <p:cNvPr id="114" name="Rectangle 356"/>
          <p:cNvSpPr>
            <a:spLocks noChangeArrowheads="1"/>
          </p:cNvSpPr>
          <p:nvPr/>
        </p:nvSpPr>
        <p:spPr bwMode="auto">
          <a:xfrm>
            <a:off x="8394877" y="4747958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C</a:t>
            </a:r>
            <a:endParaRPr lang="fr-FR" dirty="0"/>
          </a:p>
        </p:txBody>
      </p:sp>
      <p:sp>
        <p:nvSpPr>
          <p:cNvPr id="115" name="Line 359"/>
          <p:cNvSpPr>
            <a:spLocks noChangeShapeType="1"/>
          </p:cNvSpPr>
          <p:nvPr/>
        </p:nvSpPr>
        <p:spPr bwMode="auto">
          <a:xfrm rot="16200000" flipH="1">
            <a:off x="7111383" y="4828127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Rectangle 360"/>
          <p:cNvSpPr>
            <a:spLocks noChangeArrowheads="1"/>
          </p:cNvSpPr>
          <p:nvPr/>
        </p:nvSpPr>
        <p:spPr bwMode="auto">
          <a:xfrm>
            <a:off x="7355858" y="5250402"/>
            <a:ext cx="2159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000"/>
              <a:t>h</a:t>
            </a:r>
            <a:r>
              <a:rPr lang="fr-FR" sz="1000" baseline="-25000"/>
              <a:t>11</a:t>
            </a:r>
            <a:endParaRPr lang="fr-FR" sz="1000"/>
          </a:p>
        </p:txBody>
      </p:sp>
      <p:sp>
        <p:nvSpPr>
          <p:cNvPr id="117" name="Oval 362"/>
          <p:cNvSpPr>
            <a:spLocks noChangeArrowheads="1"/>
          </p:cNvSpPr>
          <p:nvPr/>
        </p:nvSpPr>
        <p:spPr bwMode="auto">
          <a:xfrm>
            <a:off x="5987433" y="4863052"/>
            <a:ext cx="49213" cy="49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Line 363"/>
          <p:cNvSpPr>
            <a:spLocks noChangeShapeType="1"/>
          </p:cNvSpPr>
          <p:nvPr/>
        </p:nvSpPr>
        <p:spPr bwMode="auto">
          <a:xfrm>
            <a:off x="6744671" y="4890040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Rectangle 283"/>
          <p:cNvSpPr>
            <a:spLocks noChangeArrowheads="1"/>
          </p:cNvSpPr>
          <p:nvPr/>
        </p:nvSpPr>
        <p:spPr bwMode="auto">
          <a:xfrm>
            <a:off x="6671646" y="5142452"/>
            <a:ext cx="144463" cy="398463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Oval 366"/>
          <p:cNvSpPr>
            <a:spLocks noChangeArrowheads="1"/>
          </p:cNvSpPr>
          <p:nvPr/>
        </p:nvSpPr>
        <p:spPr bwMode="auto">
          <a:xfrm>
            <a:off x="7232033" y="5867940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Line 367"/>
          <p:cNvSpPr>
            <a:spLocks noChangeShapeType="1"/>
          </p:cNvSpPr>
          <p:nvPr/>
        </p:nvSpPr>
        <p:spPr bwMode="auto">
          <a:xfrm>
            <a:off x="7249496" y="4890040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Rectangle 368"/>
          <p:cNvSpPr>
            <a:spLocks noChangeArrowheads="1"/>
          </p:cNvSpPr>
          <p:nvPr/>
        </p:nvSpPr>
        <p:spPr bwMode="auto">
          <a:xfrm>
            <a:off x="7176471" y="5142452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Line 369"/>
          <p:cNvSpPr>
            <a:spLocks noChangeShapeType="1"/>
          </p:cNvSpPr>
          <p:nvPr/>
        </p:nvSpPr>
        <p:spPr bwMode="auto">
          <a:xfrm>
            <a:off x="8246446" y="4873372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" name="Rectangle 304"/>
          <p:cNvSpPr>
            <a:spLocks noChangeArrowheads="1"/>
          </p:cNvSpPr>
          <p:nvPr/>
        </p:nvSpPr>
        <p:spPr bwMode="auto">
          <a:xfrm>
            <a:off x="8175008" y="5121021"/>
            <a:ext cx="146050" cy="398463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" name="Rectangle 370"/>
          <p:cNvSpPr>
            <a:spLocks noChangeArrowheads="1"/>
          </p:cNvSpPr>
          <p:nvPr/>
        </p:nvSpPr>
        <p:spPr bwMode="auto">
          <a:xfrm>
            <a:off x="8354396" y="5049584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C</a:t>
            </a:r>
            <a:endParaRPr lang="fr-FR"/>
          </a:p>
        </p:txBody>
      </p:sp>
      <p:sp>
        <p:nvSpPr>
          <p:cNvPr id="129" name="Line 291"/>
          <p:cNvSpPr>
            <a:spLocks noChangeShapeType="1"/>
          </p:cNvSpPr>
          <p:nvPr/>
        </p:nvSpPr>
        <p:spPr bwMode="auto">
          <a:xfrm flipV="1">
            <a:off x="6031705" y="5881688"/>
            <a:ext cx="122634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Line 291"/>
          <p:cNvSpPr>
            <a:spLocks noChangeShapeType="1"/>
          </p:cNvSpPr>
          <p:nvPr/>
        </p:nvSpPr>
        <p:spPr bwMode="auto">
          <a:xfrm flipV="1">
            <a:off x="7212807" y="4888705"/>
            <a:ext cx="76914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" name="Rectangle 356"/>
          <p:cNvSpPr>
            <a:spLocks noChangeArrowheads="1"/>
          </p:cNvSpPr>
          <p:nvPr/>
        </p:nvSpPr>
        <p:spPr bwMode="auto">
          <a:xfrm>
            <a:off x="7961489" y="5719509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/>
              <a:t>B</a:t>
            </a:r>
            <a:endParaRPr lang="fr-FR" dirty="0"/>
          </a:p>
        </p:txBody>
      </p:sp>
      <p:sp>
        <p:nvSpPr>
          <p:cNvPr id="134" name="Line 353"/>
          <p:cNvSpPr>
            <a:spLocks noChangeShapeType="1"/>
          </p:cNvSpPr>
          <p:nvPr/>
        </p:nvSpPr>
        <p:spPr bwMode="auto">
          <a:xfrm flipH="1">
            <a:off x="7465218" y="4891088"/>
            <a:ext cx="71438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7688651" y="4703883"/>
            <a:ext cx="285750" cy="378070"/>
            <a:chOff x="3881582" y="4844560"/>
            <a:chExt cx="285750" cy="378070"/>
          </a:xfrm>
        </p:grpSpPr>
        <p:sp>
          <p:nvSpPr>
            <p:cNvPr id="133" name="Rectangle 216"/>
            <p:cNvSpPr>
              <a:spLocks noChangeArrowheads="1"/>
            </p:cNvSpPr>
            <p:nvPr/>
          </p:nvSpPr>
          <p:spPr bwMode="auto">
            <a:xfrm rot="13554876">
              <a:off x="3881582" y="4896032"/>
              <a:ext cx="285750" cy="2857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344"/>
            <p:cNvSpPr>
              <a:spLocks noChangeShapeType="1"/>
            </p:cNvSpPr>
            <p:nvPr/>
          </p:nvSpPr>
          <p:spPr bwMode="auto">
            <a:xfrm flipH="1" flipV="1">
              <a:off x="4018085" y="4844560"/>
              <a:ext cx="0" cy="3780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37" name="Objet 1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9824084"/>
              </p:ext>
            </p:extLst>
          </p:nvPr>
        </p:nvGraphicFramePr>
        <p:xfrm>
          <a:off x="1125538" y="4397375"/>
          <a:ext cx="2690812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quation" r:id="rId3" imgW="2120760" imgH="1828800" progId="Equation.DSMT4">
                  <p:embed/>
                </p:oleObj>
              </mc:Choice>
              <mc:Fallback>
                <p:oleObj name="Equation" r:id="rId3" imgW="2120760" imgH="1828800" progId="Equation.DSMT4">
                  <p:embed/>
                  <p:pic>
                    <p:nvPicPr>
                      <p:cNvPr id="0" name="Espace réservé du contenu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397375"/>
                        <a:ext cx="2690812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à coins arrondis 137"/>
          <p:cNvSpPr/>
          <p:nvPr/>
        </p:nvSpPr>
        <p:spPr>
          <a:xfrm>
            <a:off x="5125916" y="1793630"/>
            <a:ext cx="4484077" cy="2470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139"/>
          <p:cNvCxnSpPr/>
          <p:nvPr/>
        </p:nvCxnSpPr>
        <p:spPr>
          <a:xfrm>
            <a:off x="6743699" y="5890845"/>
            <a:ext cx="1" cy="123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824546" cy="817685"/>
          </a:xfrm>
        </p:spPr>
        <p:txBody>
          <a:bodyPr/>
          <a:lstStyle/>
          <a:p>
            <a:r>
              <a:rPr lang="fr-FR" sz="2400" dirty="0" smtClean="0"/>
              <a:t>Ordres de grandeurs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Group 1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33522"/>
              </p:ext>
            </p:extLst>
          </p:nvPr>
        </p:nvGraphicFramePr>
        <p:xfrm>
          <a:off x="539750" y="1960683"/>
          <a:ext cx="7988788" cy="4417894"/>
        </p:xfrm>
        <a:graphic>
          <a:graphicData uri="http://schemas.openxmlformats.org/drawingml/2006/table">
            <a:tbl>
              <a:tblPr/>
              <a:tblGrid>
                <a:gridCol w="1997197"/>
                <a:gridCol w="1997197"/>
                <a:gridCol w="1997197"/>
                <a:gridCol w="1997197"/>
              </a:tblGrid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Montage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10 000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647532"/>
            <a:ext cx="9826869" cy="48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Rappels: caractéristiques </a:t>
            </a:r>
            <a:r>
              <a:rPr lang="fr-FR" dirty="0">
                <a:solidFill>
                  <a:prstClr val="white"/>
                </a:solidFill>
              </a:rPr>
              <a:t>externes du JFET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Réseau de caractéristiques</a:t>
                </a:r>
              </a:p>
              <a:p>
                <a:pPr lvl="1"/>
                <a:r>
                  <a:rPr lang="fr-FR" dirty="0" smtClean="0"/>
                  <a:t>Comportement 1: zone de résistance commandé en 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h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𝐺𝑆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Comportement </a:t>
                </a:r>
                <a:r>
                  <a:rPr lang="fr-FR" dirty="0" smtClean="0"/>
                  <a:t>2: source de courant commandé en 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i="1">
                        <a:latin typeface="Cambria Math"/>
                      </a:rPr>
                      <m:t>𝑓</m:t>
                    </m:r>
                    <m:r>
                      <a:rPr lang="fr-F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𝐺𝑆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 smtClean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992558" y="2736704"/>
            <a:ext cx="7960285" cy="3858094"/>
            <a:chOff x="812540" y="2276872"/>
            <a:chExt cx="7960285" cy="3858094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40" y="2276872"/>
              <a:ext cx="7960285" cy="38580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292353" y="3537012"/>
              <a:ext cx="1416731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915052" y="2743200"/>
              <a:ext cx="754602" cy="2833400"/>
            </a:xfrm>
            <a:custGeom>
              <a:avLst/>
              <a:gdLst>
                <a:gd name="connsiteX0" fmla="*/ 0 w 754602"/>
                <a:gd name="connsiteY0" fmla="*/ 2831977 h 2833400"/>
                <a:gd name="connsiteX1" fmla="*/ 319597 w 754602"/>
                <a:gd name="connsiteY1" fmla="*/ 2743200 h 2833400"/>
                <a:gd name="connsiteX2" fmla="*/ 541538 w 754602"/>
                <a:gd name="connsiteY2" fmla="*/ 2254928 h 2833400"/>
                <a:gd name="connsiteX3" fmla="*/ 674703 w 754602"/>
                <a:gd name="connsiteY3" fmla="*/ 1518082 h 2833400"/>
                <a:gd name="connsiteX4" fmla="*/ 754602 w 754602"/>
                <a:gd name="connsiteY4" fmla="*/ 0 h 2833400"/>
                <a:gd name="connsiteX5" fmla="*/ 754602 w 754602"/>
                <a:gd name="connsiteY5" fmla="*/ 0 h 2833400"/>
                <a:gd name="connsiteX6" fmla="*/ 754602 w 754602"/>
                <a:gd name="connsiteY6" fmla="*/ 0 h 2833400"/>
                <a:gd name="connsiteX7" fmla="*/ 745725 w 754602"/>
                <a:gd name="connsiteY7" fmla="*/ 8878 h 2833400"/>
                <a:gd name="connsiteX8" fmla="*/ 745725 w 754602"/>
                <a:gd name="connsiteY8" fmla="*/ 8878 h 28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602" h="2833400">
                  <a:moveTo>
                    <a:pt x="0" y="2831977"/>
                  </a:moveTo>
                  <a:cubicBezTo>
                    <a:pt x="114670" y="2835676"/>
                    <a:pt x="229341" y="2839375"/>
                    <a:pt x="319597" y="2743200"/>
                  </a:cubicBezTo>
                  <a:cubicBezTo>
                    <a:pt x="409853" y="2647025"/>
                    <a:pt x="482354" y="2459114"/>
                    <a:pt x="541538" y="2254928"/>
                  </a:cubicBezTo>
                  <a:cubicBezTo>
                    <a:pt x="600722" y="2050742"/>
                    <a:pt x="639192" y="1893903"/>
                    <a:pt x="674703" y="1518082"/>
                  </a:cubicBezTo>
                  <a:cubicBezTo>
                    <a:pt x="710214" y="1142261"/>
                    <a:pt x="754602" y="0"/>
                    <a:pt x="754602" y="0"/>
                  </a:cubicBezTo>
                  <a:lnTo>
                    <a:pt x="754602" y="0"/>
                  </a:lnTo>
                  <a:lnTo>
                    <a:pt x="754602" y="0"/>
                  </a:lnTo>
                  <a:lnTo>
                    <a:pt x="745725" y="8878"/>
                  </a:lnTo>
                  <a:lnTo>
                    <a:pt x="745725" y="8878"/>
                  </a:ln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6069" y="2747432"/>
            <a:ext cx="416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0733" y="2759245"/>
            <a:ext cx="416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6516" y="395165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JFET en zone pincée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0492" y="43209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fr-FR" sz="1400" b="1" dirty="0" smtClean="0">
                <a:solidFill>
                  <a:schemeClr val="accent1"/>
                </a:solidFill>
              </a:rPr>
              <a:t>Mise en évidence:</a:t>
            </a:r>
          </a:p>
          <a:p>
            <a:pPr marL="285750" indent="-285750">
              <a:buFont typeface="Arial" pitchFamily="34" charset="0"/>
              <a:buChar char="•"/>
              <a:tabLst>
                <a:tab pos="444500" algn="l"/>
              </a:tabLst>
            </a:pPr>
            <a:r>
              <a:rPr lang="fr-FR" sz="1400" b="1" dirty="0" smtClean="0">
                <a:solidFill>
                  <a:schemeClr val="accent1"/>
                </a:solidFill>
              </a:rPr>
              <a:t>Du contrôle de </a:t>
            </a:r>
            <a:r>
              <a:rPr lang="fr-FR" sz="1400" b="1" dirty="0" err="1" smtClean="0">
                <a:solidFill>
                  <a:schemeClr val="accent1"/>
                </a:solidFill>
              </a:rPr>
              <a:t>Vgs</a:t>
            </a:r>
            <a:r>
              <a:rPr lang="fr-FR" sz="1400" b="1" dirty="0" smtClean="0">
                <a:solidFill>
                  <a:schemeClr val="accent1"/>
                </a:solidFill>
              </a:rPr>
              <a:t> sur 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772980" y="3996844"/>
                <a:ext cx="2008405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𝑑𝑠</m:t>
                          </m:r>
                        </m:sub>
                      </m:sSub>
                      <m:r>
                        <a:rPr lang="fr-FR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𝑔𝑠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3996844"/>
                <a:ext cx="2008405" cy="391902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54863"/>
              </p:ext>
            </p:extLst>
          </p:nvPr>
        </p:nvGraphicFramePr>
        <p:xfrm>
          <a:off x="5973646" y="4665751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646" y="4665751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99024"/>
              </p:ext>
            </p:extLst>
          </p:nvPr>
        </p:nvGraphicFramePr>
        <p:xfrm>
          <a:off x="1163638" y="5008563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Equation" r:id="rId8" imgW="1104900" imgH="254000" progId="Equation.DSMT4">
                  <p:embed/>
                </p:oleObj>
              </mc:Choice>
              <mc:Fallback>
                <p:oleObj name="Equation" r:id="rId8" imgW="1104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5008563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0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Polarisation et modèle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Polarisation du transistor FET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Modèle petit signal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296"/>
          <p:cNvGrpSpPr>
            <a:grpSpLocks/>
          </p:cNvGrpSpPr>
          <p:nvPr/>
        </p:nvGrpSpPr>
        <p:grpSpPr bwMode="auto">
          <a:xfrm>
            <a:off x="579315" y="2028092"/>
            <a:ext cx="2632075" cy="2541588"/>
            <a:chOff x="376" y="984"/>
            <a:chExt cx="1658" cy="1601"/>
          </a:xfrm>
        </p:grpSpPr>
        <p:sp>
          <p:nvSpPr>
            <p:cNvPr id="8" name="Rectangle 198"/>
            <p:cNvSpPr>
              <a:spLocks noChangeArrowheads="1"/>
            </p:cNvSpPr>
            <p:nvPr/>
          </p:nvSpPr>
          <p:spPr bwMode="auto">
            <a:xfrm>
              <a:off x="1442" y="1262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9" name="Rectangle 199"/>
            <p:cNvSpPr>
              <a:spLocks noChangeArrowheads="1"/>
            </p:cNvSpPr>
            <p:nvPr/>
          </p:nvSpPr>
          <p:spPr bwMode="auto">
            <a:xfrm>
              <a:off x="1375" y="1589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10" name="Rectangle 200"/>
            <p:cNvSpPr>
              <a:spLocks noChangeArrowheads="1"/>
            </p:cNvSpPr>
            <p:nvPr/>
          </p:nvSpPr>
          <p:spPr bwMode="auto">
            <a:xfrm>
              <a:off x="1766" y="984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sp>
          <p:nvSpPr>
            <p:cNvPr id="11" name="Rectangle 201"/>
            <p:cNvSpPr>
              <a:spLocks noChangeArrowheads="1"/>
            </p:cNvSpPr>
            <p:nvPr/>
          </p:nvSpPr>
          <p:spPr bwMode="auto">
            <a:xfrm>
              <a:off x="686" y="2075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>
              <a:off x="1259" y="2585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3"/>
            <p:cNvSpPr>
              <a:spLocks noChangeShapeType="1"/>
            </p:cNvSpPr>
            <p:nvPr/>
          </p:nvSpPr>
          <p:spPr bwMode="auto">
            <a:xfrm>
              <a:off x="1351" y="2516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208"/>
            <p:cNvSpPr>
              <a:spLocks noChangeArrowheads="1"/>
            </p:cNvSpPr>
            <p:nvPr/>
          </p:nvSpPr>
          <p:spPr bwMode="auto">
            <a:xfrm>
              <a:off x="854" y="2013"/>
              <a:ext cx="91" cy="2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9"/>
            <p:cNvSpPr>
              <a:spLocks noChangeShapeType="1"/>
            </p:cNvSpPr>
            <p:nvPr/>
          </p:nvSpPr>
          <p:spPr bwMode="auto">
            <a:xfrm>
              <a:off x="1214" y="1604"/>
              <a:ext cx="0" cy="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10"/>
            <p:cNvSpPr>
              <a:spLocks noChangeShapeType="1"/>
            </p:cNvSpPr>
            <p:nvPr/>
          </p:nvSpPr>
          <p:spPr bwMode="auto">
            <a:xfrm>
              <a:off x="1214" y="1650"/>
              <a:ext cx="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11"/>
            <p:cNvSpPr>
              <a:spLocks noChangeShapeType="1"/>
            </p:cNvSpPr>
            <p:nvPr/>
          </p:nvSpPr>
          <p:spPr bwMode="auto">
            <a:xfrm>
              <a:off x="1214" y="1809"/>
              <a:ext cx="1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12"/>
            <p:cNvSpPr>
              <a:spLocks noChangeShapeType="1"/>
            </p:cNvSpPr>
            <p:nvPr/>
          </p:nvSpPr>
          <p:spPr bwMode="auto">
            <a:xfrm>
              <a:off x="1065" y="1811"/>
              <a:ext cx="1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213"/>
            <p:cNvSpPr>
              <a:spLocks noChangeArrowheads="1"/>
            </p:cNvSpPr>
            <p:nvPr/>
          </p:nvSpPr>
          <p:spPr bwMode="auto">
            <a:xfrm>
              <a:off x="1413" y="2191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0" name="Rectangle 214"/>
            <p:cNvSpPr>
              <a:spLocks noChangeArrowheads="1"/>
            </p:cNvSpPr>
            <p:nvPr/>
          </p:nvSpPr>
          <p:spPr bwMode="auto">
            <a:xfrm>
              <a:off x="1305" y="2015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16"/>
            <p:cNvSpPr>
              <a:spLocks noChangeArrowheads="1"/>
            </p:cNvSpPr>
            <p:nvPr/>
          </p:nvSpPr>
          <p:spPr bwMode="auto">
            <a:xfrm>
              <a:off x="1305" y="1194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 flipV="1">
              <a:off x="682" y="1812"/>
              <a:ext cx="3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18"/>
            <p:cNvSpPr>
              <a:spLocks noChangeShapeType="1"/>
            </p:cNvSpPr>
            <p:nvPr/>
          </p:nvSpPr>
          <p:spPr bwMode="auto">
            <a:xfrm>
              <a:off x="1351" y="1809"/>
              <a:ext cx="0" cy="2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1351" y="2265"/>
              <a:ext cx="0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20"/>
            <p:cNvSpPr>
              <a:spLocks noChangeShapeType="1"/>
            </p:cNvSpPr>
            <p:nvPr/>
          </p:nvSpPr>
          <p:spPr bwMode="auto">
            <a:xfrm>
              <a:off x="897" y="1809"/>
              <a:ext cx="0" cy="2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899" y="2265"/>
              <a:ext cx="1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22"/>
            <p:cNvSpPr>
              <a:spLocks noChangeShapeType="1"/>
            </p:cNvSpPr>
            <p:nvPr/>
          </p:nvSpPr>
          <p:spPr bwMode="auto">
            <a:xfrm>
              <a:off x="1351" y="1445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1075" y="1670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1353" y="1776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30" name="Line 228"/>
            <p:cNvSpPr>
              <a:spLocks noChangeShapeType="1"/>
            </p:cNvSpPr>
            <p:nvPr/>
          </p:nvSpPr>
          <p:spPr bwMode="auto">
            <a:xfrm>
              <a:off x="1351" y="1034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236"/>
            <p:cNvSpPr>
              <a:spLocks noChangeArrowheads="1"/>
            </p:cNvSpPr>
            <p:nvPr/>
          </p:nvSpPr>
          <p:spPr bwMode="auto">
            <a:xfrm>
              <a:off x="1334" y="1905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237"/>
            <p:cNvSpPr>
              <a:spLocks noChangeArrowheads="1"/>
            </p:cNvSpPr>
            <p:nvPr/>
          </p:nvSpPr>
          <p:spPr bwMode="auto">
            <a:xfrm>
              <a:off x="883" y="1797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38"/>
            <p:cNvSpPr>
              <a:spLocks noChangeArrowheads="1"/>
            </p:cNvSpPr>
            <p:nvPr/>
          </p:nvSpPr>
          <p:spPr bwMode="auto">
            <a:xfrm>
              <a:off x="885" y="2496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240"/>
            <p:cNvSpPr>
              <a:spLocks noChangeArrowheads="1"/>
            </p:cNvSpPr>
            <p:nvPr/>
          </p:nvSpPr>
          <p:spPr bwMode="auto">
            <a:xfrm>
              <a:off x="1334" y="2493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241"/>
            <p:cNvSpPr>
              <a:spLocks noChangeShapeType="1"/>
            </p:cNvSpPr>
            <p:nvPr/>
          </p:nvSpPr>
          <p:spPr bwMode="auto">
            <a:xfrm>
              <a:off x="1043" y="1037"/>
              <a:ext cx="6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42"/>
            <p:cNvSpPr>
              <a:spLocks noChangeArrowheads="1"/>
            </p:cNvSpPr>
            <p:nvPr/>
          </p:nvSpPr>
          <p:spPr bwMode="auto">
            <a:xfrm>
              <a:off x="1339" y="1018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44"/>
            <p:cNvSpPr>
              <a:spLocks noChangeShapeType="1"/>
            </p:cNvSpPr>
            <p:nvPr/>
          </p:nvSpPr>
          <p:spPr bwMode="auto">
            <a:xfrm>
              <a:off x="403" y="2508"/>
              <a:ext cx="16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254"/>
            <p:cNvSpPr>
              <a:spLocks noChangeArrowheads="1"/>
            </p:cNvSpPr>
            <p:nvPr/>
          </p:nvSpPr>
          <p:spPr bwMode="auto">
            <a:xfrm>
              <a:off x="376" y="2484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255"/>
            <p:cNvSpPr>
              <a:spLocks noChangeArrowheads="1"/>
            </p:cNvSpPr>
            <p:nvPr/>
          </p:nvSpPr>
          <p:spPr bwMode="auto">
            <a:xfrm>
              <a:off x="1994" y="2486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288"/>
            <p:cNvSpPr>
              <a:spLocks noChangeShapeType="1"/>
            </p:cNvSpPr>
            <p:nvPr/>
          </p:nvSpPr>
          <p:spPr bwMode="auto">
            <a:xfrm flipV="1">
              <a:off x="1257" y="195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89"/>
            <p:cNvSpPr>
              <a:spLocks noChangeShapeType="1"/>
            </p:cNvSpPr>
            <p:nvPr/>
          </p:nvSpPr>
          <p:spPr bwMode="auto">
            <a:xfrm flipV="1">
              <a:off x="1505" y="160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290"/>
            <p:cNvSpPr>
              <a:spLocks noChangeShapeType="1"/>
            </p:cNvSpPr>
            <p:nvPr/>
          </p:nvSpPr>
          <p:spPr bwMode="auto">
            <a:xfrm flipH="1">
              <a:off x="1355" y="1493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291"/>
            <p:cNvSpPr>
              <a:spLocks noChangeArrowheads="1"/>
            </p:cNvSpPr>
            <p:nvPr/>
          </p:nvSpPr>
          <p:spPr bwMode="auto">
            <a:xfrm>
              <a:off x="1584" y="1651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V</a:t>
              </a:r>
              <a:r>
                <a:rPr lang="fr-FR" sz="1200" baseline="-25000"/>
                <a:t>DS</a:t>
              </a:r>
              <a:endParaRPr lang="fr-FR"/>
            </a:p>
          </p:txBody>
        </p:sp>
        <p:sp>
          <p:nvSpPr>
            <p:cNvPr id="44" name="Rectangle 292"/>
            <p:cNvSpPr>
              <a:spLocks noChangeArrowheads="1"/>
            </p:cNvSpPr>
            <p:nvPr/>
          </p:nvSpPr>
          <p:spPr bwMode="auto">
            <a:xfrm>
              <a:off x="1011" y="2086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V</a:t>
              </a:r>
              <a:r>
                <a:rPr lang="fr-FR" sz="1200" baseline="-25000"/>
                <a:t>SG</a:t>
              </a:r>
              <a:endParaRPr lang="fr-FR"/>
            </a:p>
          </p:txBody>
        </p:sp>
        <p:sp>
          <p:nvSpPr>
            <p:cNvPr id="45" name="Line 293"/>
            <p:cNvSpPr>
              <a:spLocks noChangeShapeType="1"/>
            </p:cNvSpPr>
            <p:nvPr/>
          </p:nvSpPr>
          <p:spPr bwMode="auto">
            <a:xfrm rot="16200000" flipH="1">
              <a:off x="1012" y="1750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294"/>
            <p:cNvSpPr>
              <a:spLocks noChangeArrowheads="1"/>
            </p:cNvSpPr>
            <p:nvPr/>
          </p:nvSpPr>
          <p:spPr bwMode="auto">
            <a:xfrm>
              <a:off x="1419" y="1433"/>
              <a:ext cx="1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47" name="Rectangle 295"/>
            <p:cNvSpPr>
              <a:spLocks noChangeArrowheads="1"/>
            </p:cNvSpPr>
            <p:nvPr/>
          </p:nvSpPr>
          <p:spPr bwMode="auto">
            <a:xfrm>
              <a:off x="735" y="1560"/>
              <a:ext cx="3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baseline="-25000"/>
                <a:t>G </a:t>
              </a:r>
              <a:r>
                <a:rPr lang="fr-FR" sz="1200"/>
                <a:t>= 0</a:t>
              </a:r>
              <a:endParaRPr lang="fr-FR"/>
            </a:p>
          </p:txBody>
        </p:sp>
      </p:grpSp>
      <p:sp>
        <p:nvSpPr>
          <p:cNvPr id="57" name="Line 71"/>
          <p:cNvSpPr>
            <a:spLocks noChangeShapeType="1"/>
          </p:cNvSpPr>
          <p:nvPr/>
        </p:nvSpPr>
        <p:spPr bwMode="auto">
          <a:xfrm flipH="1" flipV="1">
            <a:off x="5004411" y="3339002"/>
            <a:ext cx="3319462" cy="9032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6172811" y="3616814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Text Box 74"/>
          <p:cNvSpPr txBox="1">
            <a:spLocks noChangeArrowheads="1"/>
          </p:cNvSpPr>
          <p:nvPr/>
        </p:nvSpPr>
        <p:spPr bwMode="auto">
          <a:xfrm>
            <a:off x="6293827" y="3353045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Point de repos</a:t>
            </a:r>
          </a:p>
        </p:txBody>
      </p:sp>
      <p:graphicFrame>
        <p:nvGraphicFramePr>
          <p:cNvPr id="60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88500"/>
              </p:ext>
            </p:extLst>
          </p:nvPr>
        </p:nvGraphicFramePr>
        <p:xfrm>
          <a:off x="3812198" y="1970577"/>
          <a:ext cx="4770438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Graphique" r:id="rId3" imgW="4762444" imgH="2714580" progId="Excel.Chart.8">
                  <p:embed/>
                </p:oleObj>
              </mc:Choice>
              <mc:Fallback>
                <p:oleObj name="Graphique" r:id="rId3" imgW="4762444" imgH="27145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198" y="1970577"/>
                        <a:ext cx="4770438" cy="270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285"/>
          <p:cNvSpPr>
            <a:spLocks noChangeArrowheads="1"/>
          </p:cNvSpPr>
          <p:nvPr/>
        </p:nvSpPr>
        <p:spPr bwMode="auto">
          <a:xfrm>
            <a:off x="4447198" y="3616814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Line 284"/>
          <p:cNvSpPr>
            <a:spLocks noChangeShapeType="1"/>
          </p:cNvSpPr>
          <p:nvPr/>
        </p:nvSpPr>
        <p:spPr bwMode="auto">
          <a:xfrm flipH="1" flipV="1">
            <a:off x="4134461" y="3245339"/>
            <a:ext cx="1004887" cy="11620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554415" y="3666392"/>
            <a:ext cx="1626577" cy="8793"/>
          </a:xfrm>
          <a:prstGeom prst="line">
            <a:avLst/>
          </a:prstGeom>
          <a:ln w="38100" cmpd="sng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6236676" y="3660532"/>
            <a:ext cx="14655" cy="612530"/>
          </a:xfrm>
          <a:prstGeom prst="line">
            <a:avLst/>
          </a:prstGeom>
          <a:ln w="38100" cmpd="sng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86"/>
          <p:cNvGrpSpPr>
            <a:grpSpLocks/>
          </p:cNvGrpSpPr>
          <p:nvPr/>
        </p:nvGrpSpPr>
        <p:grpSpPr bwMode="auto">
          <a:xfrm>
            <a:off x="3039208" y="5143135"/>
            <a:ext cx="2623038" cy="1240080"/>
            <a:chOff x="912" y="3201"/>
            <a:chExt cx="1067" cy="485"/>
          </a:xfrm>
        </p:grpSpPr>
        <p:sp>
          <p:nvSpPr>
            <p:cNvPr id="71" name="Freeform 260"/>
            <p:cNvSpPr>
              <a:spLocks/>
            </p:cNvSpPr>
            <p:nvPr/>
          </p:nvSpPr>
          <p:spPr bwMode="auto">
            <a:xfrm>
              <a:off x="1517" y="3347"/>
              <a:ext cx="235" cy="305"/>
            </a:xfrm>
            <a:custGeom>
              <a:avLst/>
              <a:gdLst>
                <a:gd name="T0" fmla="*/ 810 w 810"/>
                <a:gd name="T1" fmla="*/ 0 h 762"/>
                <a:gd name="T2" fmla="*/ 0 w 810"/>
                <a:gd name="T3" fmla="*/ 0 h 762"/>
                <a:gd name="T4" fmla="*/ 0 w 810"/>
                <a:gd name="T5" fmla="*/ 762 h 762"/>
                <a:gd name="T6" fmla="*/ 804 w 810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762">
                  <a:moveTo>
                    <a:pt x="81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804" y="76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2" name="Group 261"/>
            <p:cNvGrpSpPr>
              <a:grpSpLocks/>
            </p:cNvGrpSpPr>
            <p:nvPr/>
          </p:nvGrpSpPr>
          <p:grpSpPr bwMode="auto">
            <a:xfrm>
              <a:off x="1438" y="3434"/>
              <a:ext cx="163" cy="122"/>
              <a:chOff x="7587" y="2585"/>
              <a:chExt cx="408" cy="306"/>
            </a:xfrm>
          </p:grpSpPr>
          <p:sp>
            <p:nvSpPr>
              <p:cNvPr id="92" name="Rectangle 262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263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3" name="Line 264"/>
            <p:cNvSpPr>
              <a:spLocks noChangeShapeType="1"/>
            </p:cNvSpPr>
            <p:nvPr/>
          </p:nvSpPr>
          <p:spPr bwMode="auto">
            <a:xfrm>
              <a:off x="1015" y="3652"/>
              <a:ext cx="5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Oval 265"/>
            <p:cNvSpPr>
              <a:spLocks noChangeArrowheads="1"/>
            </p:cNvSpPr>
            <p:nvPr/>
          </p:nvSpPr>
          <p:spPr bwMode="auto">
            <a:xfrm>
              <a:off x="1507" y="3640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Oval 266"/>
            <p:cNvSpPr>
              <a:spLocks noChangeArrowheads="1"/>
            </p:cNvSpPr>
            <p:nvPr/>
          </p:nvSpPr>
          <p:spPr bwMode="auto">
            <a:xfrm>
              <a:off x="1733" y="3328"/>
              <a:ext cx="28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267"/>
            <p:cNvSpPr>
              <a:spLocks noChangeArrowheads="1"/>
            </p:cNvSpPr>
            <p:nvPr/>
          </p:nvSpPr>
          <p:spPr bwMode="auto">
            <a:xfrm>
              <a:off x="989" y="3335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268"/>
            <p:cNvSpPr>
              <a:spLocks noChangeArrowheads="1"/>
            </p:cNvSpPr>
            <p:nvPr/>
          </p:nvSpPr>
          <p:spPr bwMode="auto">
            <a:xfrm>
              <a:off x="1737" y="3640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Oval 269"/>
            <p:cNvSpPr>
              <a:spLocks noChangeArrowheads="1"/>
            </p:cNvSpPr>
            <p:nvPr/>
          </p:nvSpPr>
          <p:spPr bwMode="auto">
            <a:xfrm>
              <a:off x="1003" y="3636"/>
              <a:ext cx="29" cy="2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270"/>
            <p:cNvSpPr>
              <a:spLocks noChangeShapeType="1"/>
            </p:cNvSpPr>
            <p:nvPr/>
          </p:nvSpPr>
          <p:spPr bwMode="auto">
            <a:xfrm flipV="1">
              <a:off x="1178" y="3379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271"/>
            <p:cNvSpPr>
              <a:spLocks noChangeShapeType="1"/>
            </p:cNvSpPr>
            <p:nvPr/>
          </p:nvSpPr>
          <p:spPr bwMode="auto">
            <a:xfrm flipV="1">
              <a:off x="1735" y="3376"/>
              <a:ext cx="0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272"/>
            <p:cNvSpPr>
              <a:spLocks noChangeArrowheads="1"/>
            </p:cNvSpPr>
            <p:nvPr/>
          </p:nvSpPr>
          <p:spPr bwMode="auto">
            <a:xfrm>
              <a:off x="1773" y="3436"/>
              <a:ext cx="20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600" b="1" i="1" dirty="0"/>
                <a:t>V</a:t>
              </a:r>
              <a:r>
                <a:rPr lang="fr-FR" sz="1600" b="1" i="1" baseline="-25000" dirty="0"/>
                <a:t>DS</a:t>
              </a:r>
              <a:endParaRPr lang="fr-FR" sz="3200" b="1" dirty="0"/>
            </a:p>
          </p:txBody>
        </p:sp>
        <p:sp>
          <p:nvSpPr>
            <p:cNvPr id="82" name="Rectangle 273"/>
            <p:cNvSpPr>
              <a:spLocks noChangeArrowheads="1"/>
            </p:cNvSpPr>
            <p:nvPr/>
          </p:nvSpPr>
          <p:spPr bwMode="auto">
            <a:xfrm>
              <a:off x="986" y="3434"/>
              <a:ext cx="14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b="1" i="1" dirty="0"/>
                <a:t>V</a:t>
              </a:r>
              <a:r>
                <a:rPr lang="fr-FR" sz="1200" b="1" i="1" baseline="-25000" dirty="0"/>
                <a:t>GS </a:t>
              </a:r>
              <a:endParaRPr lang="fr-FR" sz="3600" b="1" dirty="0"/>
            </a:p>
          </p:txBody>
        </p:sp>
        <p:sp>
          <p:nvSpPr>
            <p:cNvPr id="83" name="Line 274"/>
            <p:cNvSpPr>
              <a:spLocks noChangeShapeType="1"/>
            </p:cNvSpPr>
            <p:nvPr/>
          </p:nvSpPr>
          <p:spPr bwMode="auto">
            <a:xfrm rot="5400000">
              <a:off x="1605" y="331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275"/>
            <p:cNvSpPr>
              <a:spLocks noChangeArrowheads="1"/>
            </p:cNvSpPr>
            <p:nvPr/>
          </p:nvSpPr>
          <p:spPr bwMode="auto">
            <a:xfrm>
              <a:off x="1507" y="3201"/>
              <a:ext cx="3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400" b="1" i="1" dirty="0"/>
                <a:t>I</a:t>
              </a:r>
              <a:r>
                <a:rPr lang="fr-FR" sz="1400" b="1" i="1" baseline="-25000" dirty="0"/>
                <a:t>D </a:t>
              </a:r>
              <a:r>
                <a:rPr lang="fr-FR" sz="1400" b="1" dirty="0"/>
                <a:t>= </a:t>
              </a:r>
              <a:r>
                <a:rPr lang="fr-FR" sz="1400" b="1" dirty="0" err="1"/>
                <a:t>g</a:t>
              </a:r>
              <a:r>
                <a:rPr lang="fr-FR" sz="1400" b="1" baseline="-25000" dirty="0" err="1"/>
                <a:t>m</a:t>
              </a:r>
              <a:r>
                <a:rPr lang="fr-FR" sz="1400" b="1" dirty="0"/>
                <a:t> </a:t>
              </a:r>
              <a:r>
                <a:rPr lang="fr-FR" sz="1400" b="1" i="1" dirty="0"/>
                <a:t>V</a:t>
              </a:r>
              <a:r>
                <a:rPr lang="fr-FR" sz="1400" b="1" baseline="-25000" dirty="0"/>
                <a:t>GS</a:t>
              </a:r>
              <a:endParaRPr lang="fr-FR" sz="4000" b="1" dirty="0"/>
            </a:p>
          </p:txBody>
        </p:sp>
        <p:sp>
          <p:nvSpPr>
            <p:cNvPr id="85" name="Rectangle 276"/>
            <p:cNvSpPr>
              <a:spLocks noChangeArrowheads="1"/>
            </p:cNvSpPr>
            <p:nvPr/>
          </p:nvSpPr>
          <p:spPr bwMode="auto">
            <a:xfrm>
              <a:off x="941" y="3609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 b="1" dirty="0"/>
                <a:t>S</a:t>
              </a:r>
              <a:endParaRPr lang="fr-FR" sz="2800" dirty="0"/>
            </a:p>
          </p:txBody>
        </p:sp>
        <p:sp>
          <p:nvSpPr>
            <p:cNvPr id="86" name="Rectangle 277"/>
            <p:cNvSpPr>
              <a:spLocks noChangeArrowheads="1"/>
            </p:cNvSpPr>
            <p:nvPr/>
          </p:nvSpPr>
          <p:spPr bwMode="auto">
            <a:xfrm>
              <a:off x="912" y="3304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 b="1"/>
                <a:t>G</a:t>
              </a:r>
              <a:endParaRPr lang="fr-FR" sz="2800"/>
            </a:p>
          </p:txBody>
        </p:sp>
        <p:sp>
          <p:nvSpPr>
            <p:cNvPr id="87" name="Rectangle 278"/>
            <p:cNvSpPr>
              <a:spLocks noChangeArrowheads="1"/>
            </p:cNvSpPr>
            <p:nvPr/>
          </p:nvSpPr>
          <p:spPr bwMode="auto">
            <a:xfrm>
              <a:off x="1786" y="332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50" b="1" dirty="0"/>
                <a:t>D</a:t>
              </a:r>
              <a:endParaRPr lang="fr-FR" sz="3600" dirty="0"/>
            </a:p>
          </p:txBody>
        </p:sp>
        <p:sp>
          <p:nvSpPr>
            <p:cNvPr id="88" name="Rectangle 279"/>
            <p:cNvSpPr>
              <a:spLocks noChangeArrowheads="1"/>
            </p:cNvSpPr>
            <p:nvPr/>
          </p:nvSpPr>
          <p:spPr bwMode="auto">
            <a:xfrm>
              <a:off x="1771" y="3609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 b="1"/>
                <a:t>S</a:t>
              </a:r>
              <a:endParaRPr lang="fr-FR" sz="3200"/>
            </a:p>
          </p:txBody>
        </p:sp>
        <p:sp>
          <p:nvSpPr>
            <p:cNvPr id="89" name="Line 281"/>
            <p:cNvSpPr>
              <a:spLocks noChangeShapeType="1"/>
            </p:cNvSpPr>
            <p:nvPr/>
          </p:nvSpPr>
          <p:spPr bwMode="auto">
            <a:xfrm rot="16200000" flipH="1">
              <a:off x="1121" y="331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Rectangle 282"/>
            <p:cNvSpPr>
              <a:spLocks noChangeArrowheads="1"/>
            </p:cNvSpPr>
            <p:nvPr/>
          </p:nvSpPr>
          <p:spPr bwMode="auto">
            <a:xfrm>
              <a:off x="1046" y="3220"/>
              <a:ext cx="20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400" b="1" i="1" dirty="0"/>
                <a:t>I</a:t>
              </a:r>
              <a:r>
                <a:rPr lang="fr-FR" sz="1400" b="1" i="1" baseline="-25000" dirty="0"/>
                <a:t>G </a:t>
              </a:r>
              <a:r>
                <a:rPr lang="fr-FR" sz="1400" b="1" dirty="0"/>
                <a:t>= 0</a:t>
              </a:r>
              <a:endParaRPr lang="fr-FR" sz="4000" b="1" dirty="0"/>
            </a:p>
          </p:txBody>
        </p:sp>
        <p:sp>
          <p:nvSpPr>
            <p:cNvPr id="91" name="Line 283"/>
            <p:cNvSpPr>
              <a:spLocks noChangeShapeType="1"/>
            </p:cNvSpPr>
            <p:nvPr/>
          </p:nvSpPr>
          <p:spPr bwMode="auto">
            <a:xfrm>
              <a:off x="1006" y="3347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95139"/>
              </p:ext>
            </p:extLst>
          </p:nvPr>
        </p:nvGraphicFramePr>
        <p:xfrm>
          <a:off x="6104792" y="5151438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8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792" y="5151438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  <p:bldOleChart spid="60" grpId="0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Montage à source commune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226484" y="1362604"/>
            <a:ext cx="4675188" cy="2487612"/>
            <a:chOff x="225" y="653"/>
            <a:chExt cx="2945" cy="1567"/>
          </a:xfrm>
        </p:grpSpPr>
        <p:sp>
          <p:nvSpPr>
            <p:cNvPr id="8" name="Oval 245"/>
            <p:cNvSpPr>
              <a:spLocks noChangeArrowheads="1"/>
            </p:cNvSpPr>
            <p:nvPr/>
          </p:nvSpPr>
          <p:spPr bwMode="auto">
            <a:xfrm>
              <a:off x="225" y="1673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64" y="897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97" y="1224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41" y="1478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dirty="0"/>
                <a:t>E</a:t>
              </a:r>
              <a:endParaRPr lang="fr-FR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86" y="1701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81" y="2220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373" y="2151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638" y="1308"/>
              <a:ext cx="46" cy="274"/>
              <a:chOff x="9" y="0"/>
              <a:chExt cx="19991" cy="20000"/>
            </a:xfrm>
          </p:grpSpPr>
          <p:sp>
            <p:nvSpPr>
              <p:cNvPr id="83" name="Line 1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10" y="1231"/>
              <a:ext cx="12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1200"/>
                <a:t>C</a:t>
              </a:r>
              <a:r>
                <a:rPr lang="fr-FR" sz="1200" baseline="-25000"/>
                <a:t>1</a:t>
              </a:r>
              <a:endParaRPr lang="fr-FR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36" y="1239"/>
              <a:ext cx="0" cy="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36" y="1285"/>
              <a:ext cx="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236" y="1444"/>
              <a:ext cx="1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087" y="1446"/>
              <a:ext cx="1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435" y="1826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327" y="1719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567" y="1605"/>
              <a:ext cx="1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C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327" y="829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94" y="1446"/>
              <a:ext cx="4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1370" y="1444"/>
              <a:ext cx="3" cy="2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1372" y="1970"/>
              <a:ext cx="0" cy="1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919" y="1444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332" y="1169"/>
              <a:ext cx="1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1373" y="1080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1373" y="1181"/>
              <a:ext cx="3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V="1">
              <a:off x="1706" y="1556"/>
              <a:ext cx="1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701" y="1802"/>
              <a:ext cx="1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097" y="1305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1375" y="1411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1373" y="669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807" y="953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1373" y="1558"/>
              <a:ext cx="3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468" y="1483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2011" y="1277"/>
              <a:ext cx="0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2088" y="1603"/>
              <a:ext cx="11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1682" y="212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1356" y="1540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905" y="1432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907" y="2131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1361" y="1157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1356" y="2128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1065" y="672"/>
              <a:ext cx="19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53"/>
            <p:cNvSpPr>
              <a:spLocks noChangeArrowheads="1"/>
            </p:cNvSpPr>
            <p:nvPr/>
          </p:nvSpPr>
          <p:spPr bwMode="auto">
            <a:xfrm>
              <a:off x="1361" y="653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V="1">
              <a:off x="1752" y="1178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307" y="2128"/>
              <a:ext cx="2694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1694" y="1046"/>
              <a:ext cx="46" cy="274"/>
              <a:chOff x="9" y="0"/>
              <a:chExt cx="19991" cy="20000"/>
            </a:xfrm>
          </p:grpSpPr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58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" name="Group 59"/>
            <p:cNvGrpSpPr>
              <a:grpSpLocks/>
            </p:cNvGrpSpPr>
            <p:nvPr/>
          </p:nvGrpSpPr>
          <p:grpSpPr bwMode="auto">
            <a:xfrm rot="5400000">
              <a:off x="1678" y="1645"/>
              <a:ext cx="46" cy="274"/>
              <a:chOff x="9" y="0"/>
              <a:chExt cx="19991" cy="20000"/>
            </a:xfrm>
          </p:grpSpPr>
          <p:sp>
            <p:nvSpPr>
              <p:cNvPr id="79" name="Line 60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61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303" y="1444"/>
              <a:ext cx="33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008" y="1157"/>
              <a:ext cx="41" cy="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403" y="1425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398" y="2119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2016" y="2121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Rectangle 244"/>
            <p:cNvSpPr>
              <a:spLocks noChangeArrowheads="1"/>
            </p:cNvSpPr>
            <p:nvPr/>
          </p:nvSpPr>
          <p:spPr bwMode="auto">
            <a:xfrm>
              <a:off x="531" y="1692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Line 247"/>
            <p:cNvSpPr>
              <a:spLocks noChangeShapeType="1"/>
            </p:cNvSpPr>
            <p:nvPr/>
          </p:nvSpPr>
          <p:spPr bwMode="auto">
            <a:xfrm>
              <a:off x="305" y="1448"/>
              <a:ext cx="6" cy="6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auto">
            <a:xfrm flipH="1" flipV="1">
              <a:off x="275" y="1704"/>
              <a:ext cx="60" cy="112"/>
            </a:xfrm>
            <a:custGeom>
              <a:avLst/>
              <a:gdLst>
                <a:gd name="T0" fmla="*/ 0 w 198"/>
                <a:gd name="T1" fmla="*/ 58 h 353"/>
                <a:gd name="T2" fmla="*/ 18 w 198"/>
                <a:gd name="T3" fmla="*/ 1 h 353"/>
                <a:gd name="T4" fmla="*/ 33 w 198"/>
                <a:gd name="T5" fmla="*/ 62 h 353"/>
                <a:gd name="T6" fmla="*/ 49 w 198"/>
                <a:gd name="T7" fmla="*/ 109 h 353"/>
                <a:gd name="T8" fmla="*/ 60 w 198"/>
                <a:gd name="T9" fmla="*/ 44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248"/>
            <p:cNvSpPr>
              <a:spLocks noChangeArrowheads="1"/>
            </p:cNvSpPr>
            <p:nvPr/>
          </p:nvSpPr>
          <p:spPr bwMode="auto">
            <a:xfrm>
              <a:off x="2286" y="1604"/>
              <a:ext cx="91" cy="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875" y="1642"/>
              <a:ext cx="91" cy="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249"/>
            <p:cNvSpPr>
              <a:spLocks noChangeArrowheads="1"/>
            </p:cNvSpPr>
            <p:nvPr/>
          </p:nvSpPr>
          <p:spPr bwMode="auto">
            <a:xfrm>
              <a:off x="2142" y="1459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L</a:t>
              </a:r>
              <a:endParaRPr lang="fr-FR"/>
            </a:p>
          </p:txBody>
        </p:sp>
        <p:grpSp>
          <p:nvGrpSpPr>
            <p:cNvPr id="65" name="Group 257"/>
            <p:cNvGrpSpPr>
              <a:grpSpLocks/>
            </p:cNvGrpSpPr>
            <p:nvPr/>
          </p:nvGrpSpPr>
          <p:grpSpPr bwMode="auto">
            <a:xfrm>
              <a:off x="2545" y="673"/>
              <a:ext cx="274" cy="1456"/>
              <a:chOff x="2674" y="673"/>
              <a:chExt cx="274" cy="1456"/>
            </a:xfrm>
          </p:grpSpPr>
          <p:sp>
            <p:nvSpPr>
              <p:cNvPr id="74" name="Line 252"/>
              <p:cNvSpPr>
                <a:spLocks noChangeShapeType="1"/>
              </p:cNvSpPr>
              <p:nvPr/>
            </p:nvSpPr>
            <p:spPr bwMode="auto">
              <a:xfrm>
                <a:off x="2805" y="673"/>
                <a:ext cx="3" cy="7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253"/>
              <p:cNvSpPr>
                <a:spLocks noChangeShapeType="1"/>
              </p:cNvSpPr>
              <p:nvPr/>
            </p:nvSpPr>
            <p:spPr bwMode="auto">
              <a:xfrm>
                <a:off x="2811" y="1427"/>
                <a:ext cx="3" cy="7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6" name="Group 254"/>
              <p:cNvGrpSpPr>
                <a:grpSpLocks/>
              </p:cNvGrpSpPr>
              <p:nvPr/>
            </p:nvGrpSpPr>
            <p:grpSpPr bwMode="auto">
              <a:xfrm rot="5400000">
                <a:off x="2788" y="1258"/>
                <a:ext cx="46" cy="274"/>
                <a:chOff x="9" y="0"/>
                <a:chExt cx="19991" cy="20000"/>
              </a:xfrm>
            </p:grpSpPr>
            <p:sp>
              <p:nvSpPr>
                <p:cNvPr id="77" name="Line 255"/>
                <p:cNvSpPr>
                  <a:spLocks noChangeShapeType="1"/>
                </p:cNvSpPr>
                <p:nvPr/>
              </p:nvSpPr>
              <p:spPr bwMode="auto">
                <a:xfrm>
                  <a:off x="19809" y="0"/>
                  <a:ext cx="191" cy="200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Line 256"/>
                <p:cNvSpPr>
                  <a:spLocks noChangeShapeType="1"/>
                </p:cNvSpPr>
                <p:nvPr/>
              </p:nvSpPr>
              <p:spPr bwMode="auto">
                <a:xfrm>
                  <a:off x="9" y="0"/>
                  <a:ext cx="127" cy="200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66" name="Line 259"/>
            <p:cNvSpPr>
              <a:spLocks noChangeShapeType="1"/>
            </p:cNvSpPr>
            <p:nvPr/>
          </p:nvSpPr>
          <p:spPr bwMode="auto">
            <a:xfrm>
              <a:off x="2985" y="671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260"/>
            <p:cNvSpPr>
              <a:spLocks noChangeShapeType="1"/>
            </p:cNvSpPr>
            <p:nvPr/>
          </p:nvSpPr>
          <p:spPr bwMode="auto">
            <a:xfrm>
              <a:off x="2991" y="1425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262"/>
            <p:cNvSpPr>
              <a:spLocks noChangeShapeType="1"/>
            </p:cNvSpPr>
            <p:nvPr/>
          </p:nvSpPr>
          <p:spPr bwMode="auto">
            <a:xfrm rot="5400000">
              <a:off x="2991" y="1340"/>
              <a:ext cx="0" cy="1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263"/>
            <p:cNvSpPr>
              <a:spLocks noChangeShapeType="1"/>
            </p:cNvSpPr>
            <p:nvPr/>
          </p:nvSpPr>
          <p:spPr bwMode="auto">
            <a:xfrm rot="5400000">
              <a:off x="2991" y="1233"/>
              <a:ext cx="0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2708" y="1187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E</a:t>
              </a:r>
              <a:endParaRPr lang="fr-FR"/>
            </a:p>
          </p:txBody>
        </p:sp>
        <p:sp>
          <p:nvSpPr>
            <p:cNvPr id="71" name="Oval 265"/>
            <p:cNvSpPr>
              <a:spLocks noChangeArrowheads="1"/>
            </p:cNvSpPr>
            <p:nvPr/>
          </p:nvSpPr>
          <p:spPr bwMode="auto">
            <a:xfrm>
              <a:off x="2307" y="211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266"/>
            <p:cNvSpPr>
              <a:spLocks noChangeArrowheads="1"/>
            </p:cNvSpPr>
            <p:nvPr/>
          </p:nvSpPr>
          <p:spPr bwMode="auto">
            <a:xfrm>
              <a:off x="2667" y="2115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267"/>
            <p:cNvSpPr>
              <a:spLocks noChangeArrowheads="1"/>
            </p:cNvSpPr>
            <p:nvPr/>
          </p:nvSpPr>
          <p:spPr bwMode="auto">
            <a:xfrm>
              <a:off x="2661" y="66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" name="Group 505"/>
          <p:cNvGrpSpPr>
            <a:grpSpLocks/>
          </p:cNvGrpSpPr>
          <p:nvPr/>
        </p:nvGrpSpPr>
        <p:grpSpPr bwMode="auto">
          <a:xfrm>
            <a:off x="5081324" y="1337204"/>
            <a:ext cx="4692650" cy="2487612"/>
            <a:chOff x="265" y="2407"/>
            <a:chExt cx="2956" cy="1567"/>
          </a:xfrm>
        </p:grpSpPr>
        <p:sp>
          <p:nvSpPr>
            <p:cNvPr id="86" name="Rectangle 352"/>
            <p:cNvSpPr>
              <a:spLocks noChangeArrowheads="1"/>
            </p:cNvSpPr>
            <p:nvPr/>
          </p:nvSpPr>
          <p:spPr bwMode="auto">
            <a:xfrm>
              <a:off x="3092" y="2981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sp>
          <p:nvSpPr>
            <p:cNvPr id="87" name="Rectangle 350"/>
            <p:cNvSpPr>
              <a:spLocks noChangeArrowheads="1"/>
            </p:cNvSpPr>
            <p:nvPr/>
          </p:nvSpPr>
          <p:spPr bwMode="auto">
            <a:xfrm>
              <a:off x="1504" y="265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88" name="Rectangle 351"/>
            <p:cNvSpPr>
              <a:spLocks noChangeArrowheads="1"/>
            </p:cNvSpPr>
            <p:nvPr/>
          </p:nvSpPr>
          <p:spPr bwMode="auto">
            <a:xfrm>
              <a:off x="1437" y="2978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89" name="Rectangle 353"/>
            <p:cNvSpPr>
              <a:spLocks noChangeArrowheads="1"/>
            </p:cNvSpPr>
            <p:nvPr/>
          </p:nvSpPr>
          <p:spPr bwMode="auto">
            <a:xfrm>
              <a:off x="1026" y="3455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90" name="Line 354"/>
            <p:cNvSpPr>
              <a:spLocks noChangeShapeType="1"/>
            </p:cNvSpPr>
            <p:nvPr/>
          </p:nvSpPr>
          <p:spPr bwMode="auto">
            <a:xfrm>
              <a:off x="1321" y="3974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355"/>
            <p:cNvSpPr>
              <a:spLocks noChangeShapeType="1"/>
            </p:cNvSpPr>
            <p:nvPr/>
          </p:nvSpPr>
          <p:spPr bwMode="auto">
            <a:xfrm>
              <a:off x="1413" y="3905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" name="Group 356"/>
            <p:cNvGrpSpPr>
              <a:grpSpLocks/>
            </p:cNvGrpSpPr>
            <p:nvPr/>
          </p:nvGrpSpPr>
          <p:grpSpPr bwMode="auto">
            <a:xfrm>
              <a:off x="678" y="3062"/>
              <a:ext cx="46" cy="274"/>
              <a:chOff x="9" y="0"/>
              <a:chExt cx="19991" cy="20000"/>
            </a:xfrm>
          </p:grpSpPr>
          <p:sp>
            <p:nvSpPr>
              <p:cNvPr id="165" name="Line 357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Line 358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3" name="Rectangle 359"/>
            <p:cNvSpPr>
              <a:spLocks noChangeArrowheads="1"/>
            </p:cNvSpPr>
            <p:nvPr/>
          </p:nvSpPr>
          <p:spPr bwMode="auto">
            <a:xfrm>
              <a:off x="750" y="2985"/>
              <a:ext cx="12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1200"/>
                <a:t>C</a:t>
              </a:r>
              <a:r>
                <a:rPr lang="fr-FR" sz="1200" baseline="-25000"/>
                <a:t>1</a:t>
              </a:r>
              <a:endParaRPr lang="fr-FR"/>
            </a:p>
          </p:txBody>
        </p:sp>
        <p:sp>
          <p:nvSpPr>
            <p:cNvPr id="94" name="Rectangle 364"/>
            <p:cNvSpPr>
              <a:spLocks noChangeArrowheads="1"/>
            </p:cNvSpPr>
            <p:nvPr/>
          </p:nvSpPr>
          <p:spPr bwMode="auto">
            <a:xfrm>
              <a:off x="1475" y="3580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95" name="Rectangle 365"/>
            <p:cNvSpPr>
              <a:spLocks noChangeArrowheads="1"/>
            </p:cNvSpPr>
            <p:nvPr/>
          </p:nvSpPr>
          <p:spPr bwMode="auto">
            <a:xfrm>
              <a:off x="1367" y="3473"/>
              <a:ext cx="92" cy="25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366"/>
            <p:cNvSpPr>
              <a:spLocks noChangeArrowheads="1"/>
            </p:cNvSpPr>
            <p:nvPr/>
          </p:nvSpPr>
          <p:spPr bwMode="auto">
            <a:xfrm>
              <a:off x="1607" y="3359"/>
              <a:ext cx="1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C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97" name="Rectangle 367"/>
            <p:cNvSpPr>
              <a:spLocks noChangeArrowheads="1"/>
            </p:cNvSpPr>
            <p:nvPr/>
          </p:nvSpPr>
          <p:spPr bwMode="auto">
            <a:xfrm>
              <a:off x="1367" y="2583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368"/>
            <p:cNvSpPr>
              <a:spLocks noChangeShapeType="1"/>
            </p:cNvSpPr>
            <p:nvPr/>
          </p:nvSpPr>
          <p:spPr bwMode="auto">
            <a:xfrm>
              <a:off x="734" y="3200"/>
              <a:ext cx="4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369"/>
            <p:cNvSpPr>
              <a:spLocks noChangeShapeType="1"/>
            </p:cNvSpPr>
            <p:nvPr/>
          </p:nvSpPr>
          <p:spPr bwMode="auto">
            <a:xfrm>
              <a:off x="1413" y="3198"/>
              <a:ext cx="0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370"/>
            <p:cNvSpPr>
              <a:spLocks noChangeShapeType="1"/>
            </p:cNvSpPr>
            <p:nvPr/>
          </p:nvSpPr>
          <p:spPr bwMode="auto">
            <a:xfrm>
              <a:off x="1412" y="3724"/>
              <a:ext cx="0" cy="18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371"/>
            <p:cNvSpPr>
              <a:spLocks noChangeShapeType="1"/>
            </p:cNvSpPr>
            <p:nvPr/>
          </p:nvSpPr>
          <p:spPr bwMode="auto">
            <a:xfrm>
              <a:off x="959" y="3198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372"/>
            <p:cNvSpPr>
              <a:spLocks noChangeShapeType="1"/>
            </p:cNvSpPr>
            <p:nvPr/>
          </p:nvSpPr>
          <p:spPr bwMode="auto">
            <a:xfrm>
              <a:off x="2372" y="2923"/>
              <a:ext cx="1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373"/>
            <p:cNvSpPr>
              <a:spLocks noChangeShapeType="1"/>
            </p:cNvSpPr>
            <p:nvPr/>
          </p:nvSpPr>
          <p:spPr bwMode="auto">
            <a:xfrm>
              <a:off x="1413" y="2834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74"/>
            <p:cNvSpPr>
              <a:spLocks noChangeShapeType="1"/>
            </p:cNvSpPr>
            <p:nvPr/>
          </p:nvSpPr>
          <p:spPr bwMode="auto">
            <a:xfrm flipV="1">
              <a:off x="1413" y="2932"/>
              <a:ext cx="3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75"/>
            <p:cNvSpPr>
              <a:spLocks noChangeShapeType="1"/>
            </p:cNvSpPr>
            <p:nvPr/>
          </p:nvSpPr>
          <p:spPr bwMode="auto">
            <a:xfrm flipH="1" flipV="1">
              <a:off x="1741" y="3310"/>
              <a:ext cx="0" cy="2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376"/>
            <p:cNvSpPr>
              <a:spLocks noChangeShapeType="1"/>
            </p:cNvSpPr>
            <p:nvPr/>
          </p:nvSpPr>
          <p:spPr bwMode="auto">
            <a:xfrm>
              <a:off x="1741" y="3556"/>
              <a:ext cx="1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Rectangle 377"/>
            <p:cNvSpPr>
              <a:spLocks noChangeArrowheads="1"/>
            </p:cNvSpPr>
            <p:nvPr/>
          </p:nvSpPr>
          <p:spPr bwMode="auto">
            <a:xfrm>
              <a:off x="1147" y="3097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108" name="Rectangle 378"/>
            <p:cNvSpPr>
              <a:spLocks noChangeArrowheads="1"/>
            </p:cNvSpPr>
            <p:nvPr/>
          </p:nvSpPr>
          <p:spPr bwMode="auto">
            <a:xfrm>
              <a:off x="1418" y="3165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109" name="Line 379"/>
            <p:cNvSpPr>
              <a:spLocks noChangeShapeType="1"/>
            </p:cNvSpPr>
            <p:nvPr/>
          </p:nvSpPr>
          <p:spPr bwMode="auto">
            <a:xfrm>
              <a:off x="1413" y="2423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Rectangle 380"/>
            <p:cNvSpPr>
              <a:spLocks noChangeArrowheads="1"/>
            </p:cNvSpPr>
            <p:nvPr/>
          </p:nvSpPr>
          <p:spPr bwMode="auto">
            <a:xfrm>
              <a:off x="1847" y="2707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111" name="Line 381"/>
            <p:cNvSpPr>
              <a:spLocks noChangeShapeType="1"/>
            </p:cNvSpPr>
            <p:nvPr/>
          </p:nvSpPr>
          <p:spPr bwMode="auto">
            <a:xfrm>
              <a:off x="1413" y="3312"/>
              <a:ext cx="3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382"/>
            <p:cNvSpPr>
              <a:spLocks noChangeShapeType="1"/>
            </p:cNvSpPr>
            <p:nvPr/>
          </p:nvSpPr>
          <p:spPr bwMode="auto">
            <a:xfrm flipV="1">
              <a:off x="508" y="3237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383"/>
            <p:cNvSpPr>
              <a:spLocks noChangeShapeType="1"/>
            </p:cNvSpPr>
            <p:nvPr/>
          </p:nvSpPr>
          <p:spPr bwMode="auto">
            <a:xfrm flipV="1">
              <a:off x="2051" y="3031"/>
              <a:ext cx="0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Rectangle 384"/>
            <p:cNvSpPr>
              <a:spLocks noChangeArrowheads="1"/>
            </p:cNvSpPr>
            <p:nvPr/>
          </p:nvSpPr>
          <p:spPr bwMode="auto">
            <a:xfrm>
              <a:off x="2128" y="3357"/>
              <a:ext cx="11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15" name="Oval 385"/>
            <p:cNvSpPr>
              <a:spLocks noChangeArrowheads="1"/>
            </p:cNvSpPr>
            <p:nvPr/>
          </p:nvSpPr>
          <p:spPr bwMode="auto">
            <a:xfrm>
              <a:off x="1722" y="387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386"/>
            <p:cNvSpPr>
              <a:spLocks noChangeArrowheads="1"/>
            </p:cNvSpPr>
            <p:nvPr/>
          </p:nvSpPr>
          <p:spPr bwMode="auto">
            <a:xfrm>
              <a:off x="1396" y="3294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Oval 387"/>
            <p:cNvSpPr>
              <a:spLocks noChangeArrowheads="1"/>
            </p:cNvSpPr>
            <p:nvPr/>
          </p:nvSpPr>
          <p:spPr bwMode="auto">
            <a:xfrm>
              <a:off x="945" y="3186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Oval 388"/>
            <p:cNvSpPr>
              <a:spLocks noChangeArrowheads="1"/>
            </p:cNvSpPr>
            <p:nvPr/>
          </p:nvSpPr>
          <p:spPr bwMode="auto">
            <a:xfrm>
              <a:off x="947" y="3885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Oval 389"/>
            <p:cNvSpPr>
              <a:spLocks noChangeArrowheads="1"/>
            </p:cNvSpPr>
            <p:nvPr/>
          </p:nvSpPr>
          <p:spPr bwMode="auto">
            <a:xfrm>
              <a:off x="1401" y="2911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Oval 390"/>
            <p:cNvSpPr>
              <a:spLocks noChangeArrowheads="1"/>
            </p:cNvSpPr>
            <p:nvPr/>
          </p:nvSpPr>
          <p:spPr bwMode="auto">
            <a:xfrm>
              <a:off x="1396" y="3882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391"/>
            <p:cNvSpPr>
              <a:spLocks noChangeShapeType="1"/>
            </p:cNvSpPr>
            <p:nvPr/>
          </p:nvSpPr>
          <p:spPr bwMode="auto">
            <a:xfrm>
              <a:off x="1105" y="2426"/>
              <a:ext cx="19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Oval 392"/>
            <p:cNvSpPr>
              <a:spLocks noChangeArrowheads="1"/>
            </p:cNvSpPr>
            <p:nvPr/>
          </p:nvSpPr>
          <p:spPr bwMode="auto">
            <a:xfrm>
              <a:off x="1401" y="2407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393"/>
            <p:cNvSpPr>
              <a:spLocks noChangeShapeType="1"/>
            </p:cNvSpPr>
            <p:nvPr/>
          </p:nvSpPr>
          <p:spPr bwMode="auto">
            <a:xfrm flipV="1">
              <a:off x="1792" y="293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394"/>
            <p:cNvSpPr>
              <a:spLocks noChangeShapeType="1"/>
            </p:cNvSpPr>
            <p:nvPr/>
          </p:nvSpPr>
          <p:spPr bwMode="auto">
            <a:xfrm flipV="1">
              <a:off x="347" y="3882"/>
              <a:ext cx="2694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" name="Group 395"/>
            <p:cNvGrpSpPr>
              <a:grpSpLocks/>
            </p:cNvGrpSpPr>
            <p:nvPr/>
          </p:nvGrpSpPr>
          <p:grpSpPr bwMode="auto">
            <a:xfrm>
              <a:off x="1734" y="2800"/>
              <a:ext cx="46" cy="274"/>
              <a:chOff x="9" y="0"/>
              <a:chExt cx="19991" cy="20000"/>
            </a:xfrm>
          </p:grpSpPr>
          <p:sp>
            <p:nvSpPr>
              <p:cNvPr id="163" name="Line 39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Line 39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6" name="Group 398"/>
            <p:cNvGrpSpPr>
              <a:grpSpLocks/>
            </p:cNvGrpSpPr>
            <p:nvPr/>
          </p:nvGrpSpPr>
          <p:grpSpPr bwMode="auto">
            <a:xfrm rot="5400000">
              <a:off x="1718" y="3399"/>
              <a:ext cx="46" cy="274"/>
              <a:chOff x="9" y="0"/>
              <a:chExt cx="19991" cy="20000"/>
            </a:xfrm>
          </p:grpSpPr>
          <p:sp>
            <p:nvSpPr>
              <p:cNvPr id="161" name="Line 399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Line 400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7" name="Line 401"/>
            <p:cNvSpPr>
              <a:spLocks noChangeShapeType="1"/>
            </p:cNvSpPr>
            <p:nvPr/>
          </p:nvSpPr>
          <p:spPr bwMode="auto">
            <a:xfrm>
              <a:off x="343" y="3198"/>
              <a:ext cx="410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402"/>
            <p:cNvSpPr>
              <a:spLocks noChangeArrowheads="1"/>
            </p:cNvSpPr>
            <p:nvPr/>
          </p:nvSpPr>
          <p:spPr bwMode="auto">
            <a:xfrm>
              <a:off x="2048" y="2911"/>
              <a:ext cx="41" cy="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403"/>
            <p:cNvSpPr>
              <a:spLocks noChangeArrowheads="1"/>
            </p:cNvSpPr>
            <p:nvPr/>
          </p:nvSpPr>
          <p:spPr bwMode="auto">
            <a:xfrm>
              <a:off x="443" y="3179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404"/>
            <p:cNvSpPr>
              <a:spLocks noChangeArrowheads="1"/>
            </p:cNvSpPr>
            <p:nvPr/>
          </p:nvSpPr>
          <p:spPr bwMode="auto">
            <a:xfrm>
              <a:off x="438" y="3873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405"/>
            <p:cNvSpPr>
              <a:spLocks noChangeArrowheads="1"/>
            </p:cNvSpPr>
            <p:nvPr/>
          </p:nvSpPr>
          <p:spPr bwMode="auto">
            <a:xfrm>
              <a:off x="2056" y="3875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Rectangle 406"/>
            <p:cNvSpPr>
              <a:spLocks noChangeArrowheads="1"/>
            </p:cNvSpPr>
            <p:nvPr/>
          </p:nvSpPr>
          <p:spPr bwMode="auto">
            <a:xfrm>
              <a:off x="571" y="3446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33" name="Line 407"/>
            <p:cNvSpPr>
              <a:spLocks noChangeShapeType="1"/>
            </p:cNvSpPr>
            <p:nvPr/>
          </p:nvSpPr>
          <p:spPr bwMode="auto">
            <a:xfrm>
              <a:off x="345" y="3202"/>
              <a:ext cx="6" cy="6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Rectangle 409"/>
            <p:cNvSpPr>
              <a:spLocks noChangeArrowheads="1"/>
            </p:cNvSpPr>
            <p:nvPr/>
          </p:nvSpPr>
          <p:spPr bwMode="auto">
            <a:xfrm>
              <a:off x="2326" y="3358"/>
              <a:ext cx="91" cy="25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Rectangle 410"/>
            <p:cNvSpPr>
              <a:spLocks noChangeArrowheads="1"/>
            </p:cNvSpPr>
            <p:nvPr/>
          </p:nvSpPr>
          <p:spPr bwMode="auto">
            <a:xfrm>
              <a:off x="915" y="3396"/>
              <a:ext cx="91" cy="2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Rectangle 411"/>
            <p:cNvSpPr>
              <a:spLocks noChangeArrowheads="1"/>
            </p:cNvSpPr>
            <p:nvPr/>
          </p:nvSpPr>
          <p:spPr bwMode="auto">
            <a:xfrm>
              <a:off x="2182" y="3213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L</a:t>
              </a:r>
              <a:endParaRPr lang="fr-FR"/>
            </a:p>
          </p:txBody>
        </p:sp>
        <p:sp>
          <p:nvSpPr>
            <p:cNvPr id="137" name="Line 413"/>
            <p:cNvSpPr>
              <a:spLocks noChangeShapeType="1"/>
            </p:cNvSpPr>
            <p:nvPr/>
          </p:nvSpPr>
          <p:spPr bwMode="auto">
            <a:xfrm flipH="1">
              <a:off x="2722" y="2427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414"/>
            <p:cNvSpPr>
              <a:spLocks noChangeShapeType="1"/>
            </p:cNvSpPr>
            <p:nvPr/>
          </p:nvSpPr>
          <p:spPr bwMode="auto">
            <a:xfrm>
              <a:off x="2722" y="3181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9" name="Group 415"/>
            <p:cNvGrpSpPr>
              <a:grpSpLocks/>
            </p:cNvGrpSpPr>
            <p:nvPr/>
          </p:nvGrpSpPr>
          <p:grpSpPr bwMode="auto">
            <a:xfrm rot="5400000">
              <a:off x="2699" y="3012"/>
              <a:ext cx="46" cy="274"/>
              <a:chOff x="9" y="0"/>
              <a:chExt cx="19991" cy="20000"/>
            </a:xfrm>
          </p:grpSpPr>
          <p:sp>
            <p:nvSpPr>
              <p:cNvPr id="159" name="Line 41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Line 41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0" name="Line 418"/>
            <p:cNvSpPr>
              <a:spLocks noChangeShapeType="1"/>
            </p:cNvSpPr>
            <p:nvPr/>
          </p:nvSpPr>
          <p:spPr bwMode="auto">
            <a:xfrm>
              <a:off x="3025" y="2425"/>
              <a:ext cx="3" cy="70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419"/>
            <p:cNvSpPr>
              <a:spLocks noChangeShapeType="1"/>
            </p:cNvSpPr>
            <p:nvPr/>
          </p:nvSpPr>
          <p:spPr bwMode="auto">
            <a:xfrm>
              <a:off x="3031" y="3179"/>
              <a:ext cx="3" cy="70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420"/>
            <p:cNvSpPr>
              <a:spLocks noChangeShapeType="1"/>
            </p:cNvSpPr>
            <p:nvPr/>
          </p:nvSpPr>
          <p:spPr bwMode="auto">
            <a:xfrm rot="5400000">
              <a:off x="3031" y="3094"/>
              <a:ext cx="0" cy="15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421"/>
            <p:cNvSpPr>
              <a:spLocks noChangeShapeType="1"/>
            </p:cNvSpPr>
            <p:nvPr/>
          </p:nvSpPr>
          <p:spPr bwMode="auto">
            <a:xfrm rot="5400000">
              <a:off x="3031" y="2987"/>
              <a:ext cx="0" cy="27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422"/>
            <p:cNvSpPr>
              <a:spLocks noChangeArrowheads="1"/>
            </p:cNvSpPr>
            <p:nvPr/>
          </p:nvSpPr>
          <p:spPr bwMode="auto">
            <a:xfrm>
              <a:off x="2748" y="2941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E</a:t>
              </a:r>
              <a:endParaRPr lang="fr-FR"/>
            </a:p>
          </p:txBody>
        </p:sp>
        <p:sp>
          <p:nvSpPr>
            <p:cNvPr id="145" name="Oval 423"/>
            <p:cNvSpPr>
              <a:spLocks noChangeArrowheads="1"/>
            </p:cNvSpPr>
            <p:nvPr/>
          </p:nvSpPr>
          <p:spPr bwMode="auto">
            <a:xfrm>
              <a:off x="2347" y="3871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Oval 424"/>
            <p:cNvSpPr>
              <a:spLocks noChangeArrowheads="1"/>
            </p:cNvSpPr>
            <p:nvPr/>
          </p:nvSpPr>
          <p:spPr bwMode="auto">
            <a:xfrm>
              <a:off x="2707" y="3869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Oval 425"/>
            <p:cNvSpPr>
              <a:spLocks noChangeArrowheads="1"/>
            </p:cNvSpPr>
            <p:nvPr/>
          </p:nvSpPr>
          <p:spPr bwMode="auto">
            <a:xfrm>
              <a:off x="2701" y="241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Oval 349"/>
            <p:cNvSpPr>
              <a:spLocks noChangeArrowheads="1"/>
            </p:cNvSpPr>
            <p:nvPr/>
          </p:nvSpPr>
          <p:spPr bwMode="auto">
            <a:xfrm>
              <a:off x="265" y="3427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408"/>
            <p:cNvSpPr>
              <a:spLocks/>
            </p:cNvSpPr>
            <p:nvPr/>
          </p:nvSpPr>
          <p:spPr bwMode="auto">
            <a:xfrm flipH="1" flipV="1">
              <a:off x="306" y="3452"/>
              <a:ext cx="60" cy="112"/>
            </a:xfrm>
            <a:custGeom>
              <a:avLst/>
              <a:gdLst>
                <a:gd name="T0" fmla="*/ 0 w 198"/>
                <a:gd name="T1" fmla="*/ 58 h 353"/>
                <a:gd name="T2" fmla="*/ 18 w 198"/>
                <a:gd name="T3" fmla="*/ 1 h 353"/>
                <a:gd name="T4" fmla="*/ 33 w 198"/>
                <a:gd name="T5" fmla="*/ 62 h 353"/>
                <a:gd name="T6" fmla="*/ 49 w 198"/>
                <a:gd name="T7" fmla="*/ 109 h 353"/>
                <a:gd name="T8" fmla="*/ 60 w 198"/>
                <a:gd name="T9" fmla="*/ 44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426"/>
            <p:cNvSpPr>
              <a:spLocks noChangeShapeType="1"/>
            </p:cNvSpPr>
            <p:nvPr/>
          </p:nvSpPr>
          <p:spPr bwMode="auto">
            <a:xfrm flipH="1">
              <a:off x="1410" y="3318"/>
              <a:ext cx="3" cy="1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1" name="Group 480"/>
            <p:cNvGrpSpPr>
              <a:grpSpLocks/>
            </p:cNvGrpSpPr>
            <p:nvPr/>
          </p:nvGrpSpPr>
          <p:grpSpPr bwMode="auto">
            <a:xfrm>
              <a:off x="1330" y="3053"/>
              <a:ext cx="163" cy="122"/>
              <a:chOff x="7587" y="2585"/>
              <a:chExt cx="408" cy="306"/>
            </a:xfrm>
          </p:grpSpPr>
          <p:sp>
            <p:nvSpPr>
              <p:cNvPr id="157" name="Rectangle 481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Line 482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2" name="Line 489"/>
            <p:cNvSpPr>
              <a:spLocks noChangeShapeType="1"/>
            </p:cNvSpPr>
            <p:nvPr/>
          </p:nvSpPr>
          <p:spPr bwMode="auto">
            <a:xfrm flipV="1">
              <a:off x="1237" y="3190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492"/>
            <p:cNvSpPr>
              <a:spLocks noChangeArrowheads="1"/>
            </p:cNvSpPr>
            <p:nvPr/>
          </p:nvSpPr>
          <p:spPr bwMode="auto">
            <a:xfrm>
              <a:off x="1043" y="3261"/>
              <a:ext cx="14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>
                  <a:latin typeface="Times New Roman" pitchFamily="18" charset="0"/>
                </a:rPr>
                <a:t>V</a:t>
              </a:r>
              <a:r>
                <a:rPr lang="fr-FR" sz="800" i="1" baseline="-25000">
                  <a:latin typeface="Times New Roman" pitchFamily="18" charset="0"/>
                </a:rPr>
                <a:t>GS 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54" name="Rectangle 494"/>
            <p:cNvSpPr>
              <a:spLocks noChangeArrowheads="1"/>
            </p:cNvSpPr>
            <p:nvPr/>
          </p:nvSpPr>
          <p:spPr bwMode="auto">
            <a:xfrm>
              <a:off x="1552" y="3085"/>
              <a:ext cx="3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/>
                <a:t>I</a:t>
              </a:r>
              <a:r>
                <a:rPr lang="fr-FR" sz="800" i="1" baseline="-25000"/>
                <a:t>D </a:t>
              </a:r>
              <a:r>
                <a:rPr lang="fr-FR" sz="800"/>
                <a:t>= g</a:t>
              </a:r>
              <a:r>
                <a:rPr lang="fr-FR" sz="800" baseline="-25000"/>
                <a:t>m</a:t>
              </a:r>
              <a:r>
                <a:rPr lang="fr-FR" sz="800"/>
                <a:t> </a:t>
              </a:r>
              <a:r>
                <a:rPr lang="fr-FR" sz="800" i="1"/>
                <a:t>V</a:t>
              </a:r>
              <a:r>
                <a:rPr lang="fr-FR" sz="800" baseline="-25000"/>
                <a:t>GS</a:t>
              </a:r>
              <a:endParaRPr lang="fr-FR"/>
            </a:p>
          </p:txBody>
        </p:sp>
        <p:sp>
          <p:nvSpPr>
            <p:cNvPr id="155" name="Line 499"/>
            <p:cNvSpPr>
              <a:spLocks noChangeShapeType="1"/>
            </p:cNvSpPr>
            <p:nvPr/>
          </p:nvSpPr>
          <p:spPr bwMode="auto">
            <a:xfrm rot="16200000" flipH="1">
              <a:off x="1090" y="316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Rectangle 500"/>
            <p:cNvSpPr>
              <a:spLocks noChangeArrowheads="1"/>
            </p:cNvSpPr>
            <p:nvPr/>
          </p:nvSpPr>
          <p:spPr bwMode="auto">
            <a:xfrm>
              <a:off x="979" y="3024"/>
              <a:ext cx="23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/>
                <a:t>I</a:t>
              </a:r>
              <a:r>
                <a:rPr lang="fr-FR" sz="800" i="1" baseline="-25000"/>
                <a:t>G </a:t>
              </a:r>
              <a:r>
                <a:rPr lang="fr-FR" sz="800"/>
                <a:t>= 0</a:t>
              </a:r>
              <a:endParaRPr lang="fr-FR"/>
            </a:p>
          </p:txBody>
        </p:sp>
      </p:grpSp>
      <p:grpSp>
        <p:nvGrpSpPr>
          <p:cNvPr id="194" name="Group 478"/>
          <p:cNvGrpSpPr>
            <a:grpSpLocks/>
          </p:cNvGrpSpPr>
          <p:nvPr/>
        </p:nvGrpSpPr>
        <p:grpSpPr bwMode="auto">
          <a:xfrm>
            <a:off x="5998899" y="4845842"/>
            <a:ext cx="3478213" cy="1382713"/>
            <a:chOff x="3288" y="3022"/>
            <a:chExt cx="2191" cy="871"/>
          </a:xfrm>
        </p:grpSpPr>
        <p:sp>
          <p:nvSpPr>
            <p:cNvPr id="195" name="Rectangle 429"/>
            <p:cNvSpPr>
              <a:spLocks noChangeArrowheads="1"/>
            </p:cNvSpPr>
            <p:nvPr/>
          </p:nvSpPr>
          <p:spPr bwMode="auto">
            <a:xfrm>
              <a:off x="3810" y="3408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G</a:t>
              </a:r>
              <a:endParaRPr lang="fr-FR"/>
            </a:p>
          </p:txBody>
        </p:sp>
        <p:sp>
          <p:nvSpPr>
            <p:cNvPr id="196" name="Rectangle 430"/>
            <p:cNvSpPr>
              <a:spLocks noChangeArrowheads="1"/>
            </p:cNvSpPr>
            <p:nvPr/>
          </p:nvSpPr>
          <p:spPr bwMode="auto">
            <a:xfrm>
              <a:off x="4037" y="3431"/>
              <a:ext cx="22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baseline="-25000">
                  <a:latin typeface="Times New Roman" pitchFamily="18" charset="0"/>
                </a:rPr>
                <a:t>GS</a:t>
              </a:r>
            </a:p>
          </p:txBody>
        </p:sp>
        <p:sp>
          <p:nvSpPr>
            <p:cNvPr id="197" name="Line 431"/>
            <p:cNvSpPr>
              <a:spLocks noChangeShapeType="1"/>
            </p:cNvSpPr>
            <p:nvPr/>
          </p:nvSpPr>
          <p:spPr bwMode="auto">
            <a:xfrm>
              <a:off x="3765" y="3181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Line 432"/>
            <p:cNvSpPr>
              <a:spLocks noChangeShapeType="1"/>
            </p:cNvSpPr>
            <p:nvPr/>
          </p:nvSpPr>
          <p:spPr bwMode="auto">
            <a:xfrm>
              <a:off x="4649" y="3204"/>
              <a:ext cx="0" cy="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Rectangle 433"/>
            <p:cNvSpPr>
              <a:spLocks noChangeArrowheads="1"/>
            </p:cNvSpPr>
            <p:nvPr/>
          </p:nvSpPr>
          <p:spPr bwMode="auto">
            <a:xfrm>
              <a:off x="4150" y="3022"/>
              <a:ext cx="2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G = 0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200" name="Line 434"/>
            <p:cNvSpPr>
              <a:spLocks noChangeShapeType="1"/>
            </p:cNvSpPr>
            <p:nvPr/>
          </p:nvSpPr>
          <p:spPr bwMode="auto">
            <a:xfrm flipV="1">
              <a:off x="3606" y="3227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435"/>
            <p:cNvSpPr>
              <a:spLocks noChangeArrowheads="1"/>
            </p:cNvSpPr>
            <p:nvPr/>
          </p:nvSpPr>
          <p:spPr bwMode="auto">
            <a:xfrm>
              <a:off x="3473" y="3459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2" name="Line 436"/>
            <p:cNvSpPr>
              <a:spLocks noChangeShapeType="1"/>
            </p:cNvSpPr>
            <p:nvPr/>
          </p:nvSpPr>
          <p:spPr bwMode="auto">
            <a:xfrm flipV="1">
              <a:off x="5193" y="3227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Rectangle 437"/>
            <p:cNvSpPr>
              <a:spLocks noChangeArrowheads="1"/>
            </p:cNvSpPr>
            <p:nvPr/>
          </p:nvSpPr>
          <p:spPr bwMode="auto">
            <a:xfrm>
              <a:off x="5057" y="3431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4" name="Oval 440"/>
            <p:cNvSpPr>
              <a:spLocks noChangeArrowheads="1"/>
            </p:cNvSpPr>
            <p:nvPr/>
          </p:nvSpPr>
          <p:spPr bwMode="auto">
            <a:xfrm>
              <a:off x="4636" y="379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Line 441"/>
            <p:cNvSpPr>
              <a:spLocks noChangeShapeType="1"/>
            </p:cNvSpPr>
            <p:nvPr/>
          </p:nvSpPr>
          <p:spPr bwMode="auto">
            <a:xfrm>
              <a:off x="4581" y="3884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442"/>
            <p:cNvSpPr>
              <a:spLocks noChangeShapeType="1"/>
            </p:cNvSpPr>
            <p:nvPr/>
          </p:nvSpPr>
          <p:spPr bwMode="auto">
            <a:xfrm>
              <a:off x="3515" y="3809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Rectangle 443"/>
            <p:cNvSpPr>
              <a:spLocks noChangeArrowheads="1"/>
            </p:cNvSpPr>
            <p:nvPr/>
          </p:nvSpPr>
          <p:spPr bwMode="auto">
            <a:xfrm>
              <a:off x="3719" y="3340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444"/>
            <p:cNvSpPr>
              <a:spLocks noChangeArrowheads="1"/>
            </p:cNvSpPr>
            <p:nvPr/>
          </p:nvSpPr>
          <p:spPr bwMode="auto">
            <a:xfrm>
              <a:off x="4908" y="3795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446"/>
            <p:cNvSpPr>
              <a:spLocks/>
            </p:cNvSpPr>
            <p:nvPr/>
          </p:nvSpPr>
          <p:spPr bwMode="auto">
            <a:xfrm>
              <a:off x="3367" y="3180"/>
              <a:ext cx="918" cy="627"/>
            </a:xfrm>
            <a:custGeom>
              <a:avLst/>
              <a:gdLst>
                <a:gd name="T0" fmla="*/ 918 w 918"/>
                <a:gd name="T1" fmla="*/ 0 h 627"/>
                <a:gd name="T2" fmla="*/ 0 w 918"/>
                <a:gd name="T3" fmla="*/ 1 h 627"/>
                <a:gd name="T4" fmla="*/ 0 w 918"/>
                <a:gd name="T5" fmla="*/ 627 h 627"/>
                <a:gd name="T6" fmla="*/ 149 w 918"/>
                <a:gd name="T7" fmla="*/ 627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8" h="627">
                  <a:moveTo>
                    <a:pt x="918" y="0"/>
                  </a:moveTo>
                  <a:lnTo>
                    <a:pt x="0" y="1"/>
                  </a:lnTo>
                  <a:lnTo>
                    <a:pt x="0" y="627"/>
                  </a:lnTo>
                  <a:lnTo>
                    <a:pt x="149" y="62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447"/>
            <p:cNvSpPr>
              <a:spLocks noChangeArrowheads="1"/>
            </p:cNvSpPr>
            <p:nvPr/>
          </p:nvSpPr>
          <p:spPr bwMode="auto">
            <a:xfrm>
              <a:off x="3490" y="379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449"/>
            <p:cNvSpPr>
              <a:spLocks/>
            </p:cNvSpPr>
            <p:nvPr/>
          </p:nvSpPr>
          <p:spPr bwMode="auto">
            <a:xfrm>
              <a:off x="4649" y="3193"/>
              <a:ext cx="634" cy="617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7 h 614"/>
                <a:gd name="T6" fmla="*/ 453 w 634"/>
                <a:gd name="T7" fmla="*/ 617 h 6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Rectangle 450"/>
            <p:cNvSpPr>
              <a:spLocks noChangeArrowheads="1"/>
            </p:cNvSpPr>
            <p:nvPr/>
          </p:nvSpPr>
          <p:spPr bwMode="auto">
            <a:xfrm>
              <a:off x="5239" y="3340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Rectangle 451"/>
            <p:cNvSpPr>
              <a:spLocks noChangeArrowheads="1"/>
            </p:cNvSpPr>
            <p:nvPr/>
          </p:nvSpPr>
          <p:spPr bwMode="auto">
            <a:xfrm>
              <a:off x="5352" y="3408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214" name="Oval 452"/>
            <p:cNvSpPr>
              <a:spLocks noChangeArrowheads="1"/>
            </p:cNvSpPr>
            <p:nvPr/>
          </p:nvSpPr>
          <p:spPr bwMode="auto">
            <a:xfrm>
              <a:off x="4445" y="3794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Oval 453"/>
            <p:cNvSpPr>
              <a:spLocks noChangeArrowheads="1"/>
            </p:cNvSpPr>
            <p:nvPr/>
          </p:nvSpPr>
          <p:spPr bwMode="auto">
            <a:xfrm>
              <a:off x="3751" y="3794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6" name="Group 454"/>
            <p:cNvGrpSpPr>
              <a:grpSpLocks/>
            </p:cNvGrpSpPr>
            <p:nvPr/>
          </p:nvGrpSpPr>
          <p:grpSpPr bwMode="auto">
            <a:xfrm>
              <a:off x="4536" y="3363"/>
              <a:ext cx="240" cy="180"/>
              <a:chOff x="7587" y="2585"/>
              <a:chExt cx="408" cy="306"/>
            </a:xfrm>
          </p:grpSpPr>
          <p:sp>
            <p:nvSpPr>
              <p:cNvPr id="234" name="Rectangle 455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Line 456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7" name="Oval 457"/>
            <p:cNvSpPr>
              <a:spLocks noChangeArrowheads="1"/>
            </p:cNvSpPr>
            <p:nvPr/>
          </p:nvSpPr>
          <p:spPr bwMode="auto">
            <a:xfrm>
              <a:off x="4908" y="3178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Oval 458"/>
            <p:cNvSpPr>
              <a:spLocks noChangeArrowheads="1"/>
            </p:cNvSpPr>
            <p:nvPr/>
          </p:nvSpPr>
          <p:spPr bwMode="auto">
            <a:xfrm>
              <a:off x="4763" y="3181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Oval 459"/>
            <p:cNvSpPr>
              <a:spLocks noChangeArrowheads="1"/>
            </p:cNvSpPr>
            <p:nvPr/>
          </p:nvSpPr>
          <p:spPr bwMode="auto">
            <a:xfrm>
              <a:off x="4060" y="316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Rectangle 460"/>
            <p:cNvSpPr>
              <a:spLocks noChangeArrowheads="1"/>
            </p:cNvSpPr>
            <p:nvPr/>
          </p:nvSpPr>
          <p:spPr bwMode="auto">
            <a:xfrm>
              <a:off x="4695" y="3227"/>
              <a:ext cx="25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>
                  <a:latin typeface="Times New Roman" pitchFamily="18" charset="0"/>
                </a:rPr>
                <a:t>g</a:t>
              </a:r>
              <a:r>
                <a:rPr lang="fr-FR" sz="800" baseline="-25000">
                  <a:latin typeface="Times New Roman" pitchFamily="18" charset="0"/>
                </a:rPr>
                <a:t>m</a:t>
              </a:r>
              <a:r>
                <a:rPr lang="fr-FR" sz="800">
                  <a:latin typeface="Times New Roman" pitchFamily="18" charset="0"/>
                </a:rPr>
                <a:t> </a:t>
              </a:r>
              <a:r>
                <a:rPr lang="fr-FR" sz="800" i="1">
                  <a:latin typeface="Times New Roman" pitchFamily="18" charset="0"/>
                </a:rPr>
                <a:t>v</a:t>
              </a:r>
              <a:r>
                <a:rPr lang="fr-FR" sz="800" baseline="-25000">
                  <a:latin typeface="Times New Roman" pitchFamily="18" charset="0"/>
                </a:rPr>
                <a:t>GS</a:t>
              </a:r>
              <a:endParaRPr lang="fr-FR" baseline="-25000">
                <a:latin typeface="Times New Roman" pitchFamily="18" charset="0"/>
              </a:endParaRPr>
            </a:p>
          </p:txBody>
        </p:sp>
        <p:sp>
          <p:nvSpPr>
            <p:cNvPr id="221" name="Line 461"/>
            <p:cNvSpPr>
              <a:spLocks noChangeShapeType="1"/>
            </p:cNvSpPr>
            <p:nvPr/>
          </p:nvSpPr>
          <p:spPr bwMode="auto">
            <a:xfrm>
              <a:off x="4649" y="3181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Rectangle 462"/>
            <p:cNvSpPr>
              <a:spLocks noChangeArrowheads="1"/>
            </p:cNvSpPr>
            <p:nvPr/>
          </p:nvSpPr>
          <p:spPr bwMode="auto">
            <a:xfrm>
              <a:off x="4400" y="3703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223" name="Rectangle 463"/>
            <p:cNvSpPr>
              <a:spLocks noChangeArrowheads="1"/>
            </p:cNvSpPr>
            <p:nvPr/>
          </p:nvSpPr>
          <p:spPr bwMode="auto">
            <a:xfrm>
              <a:off x="4037" y="306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224" name="Rectangle 464"/>
            <p:cNvSpPr>
              <a:spLocks noChangeArrowheads="1"/>
            </p:cNvSpPr>
            <p:nvPr/>
          </p:nvSpPr>
          <p:spPr bwMode="auto">
            <a:xfrm>
              <a:off x="4740" y="3090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225" name="Line 465"/>
            <p:cNvSpPr>
              <a:spLocks noChangeShapeType="1"/>
            </p:cNvSpPr>
            <p:nvPr/>
          </p:nvSpPr>
          <p:spPr bwMode="auto">
            <a:xfrm rot="16200000" flipH="1">
              <a:off x="4209" y="3145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Oval 467"/>
            <p:cNvSpPr>
              <a:spLocks noChangeArrowheads="1"/>
            </p:cNvSpPr>
            <p:nvPr/>
          </p:nvSpPr>
          <p:spPr bwMode="auto">
            <a:xfrm>
              <a:off x="3492" y="3164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Oval 470"/>
            <p:cNvSpPr>
              <a:spLocks noChangeArrowheads="1"/>
            </p:cNvSpPr>
            <p:nvPr/>
          </p:nvSpPr>
          <p:spPr bwMode="auto">
            <a:xfrm>
              <a:off x="3750" y="3166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Line 474"/>
            <p:cNvSpPr>
              <a:spLocks noChangeShapeType="1"/>
            </p:cNvSpPr>
            <p:nvPr/>
          </p:nvSpPr>
          <p:spPr bwMode="auto">
            <a:xfrm>
              <a:off x="4921" y="3181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Rectangle 475"/>
            <p:cNvSpPr>
              <a:spLocks noChangeArrowheads="1"/>
            </p:cNvSpPr>
            <p:nvPr/>
          </p:nvSpPr>
          <p:spPr bwMode="auto">
            <a:xfrm>
              <a:off x="4876" y="3340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Rectangle 476"/>
            <p:cNvSpPr>
              <a:spLocks noChangeArrowheads="1"/>
            </p:cNvSpPr>
            <p:nvPr/>
          </p:nvSpPr>
          <p:spPr bwMode="auto">
            <a:xfrm>
              <a:off x="4989" y="3295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D</a:t>
              </a:r>
              <a:endParaRPr lang="fr-FR"/>
            </a:p>
          </p:txBody>
        </p:sp>
        <p:sp>
          <p:nvSpPr>
            <p:cNvPr id="231" name="Line 477"/>
            <p:cNvSpPr>
              <a:spLocks noChangeShapeType="1"/>
            </p:cNvSpPr>
            <p:nvPr/>
          </p:nvSpPr>
          <p:spPr bwMode="auto">
            <a:xfrm flipV="1">
              <a:off x="4282" y="3221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Oval 445"/>
            <p:cNvSpPr>
              <a:spLocks noChangeArrowheads="1"/>
            </p:cNvSpPr>
            <p:nvPr/>
          </p:nvSpPr>
          <p:spPr bwMode="auto">
            <a:xfrm>
              <a:off x="3288" y="3408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448"/>
            <p:cNvSpPr>
              <a:spLocks/>
            </p:cNvSpPr>
            <p:nvPr/>
          </p:nvSpPr>
          <p:spPr bwMode="auto">
            <a:xfrm>
              <a:off x="3349" y="3456"/>
              <a:ext cx="36" cy="77"/>
            </a:xfrm>
            <a:custGeom>
              <a:avLst/>
              <a:gdLst>
                <a:gd name="T0" fmla="*/ 0 w 198"/>
                <a:gd name="T1" fmla="*/ 40 h 353"/>
                <a:gd name="T2" fmla="*/ 11 w 198"/>
                <a:gd name="T3" fmla="*/ 0 h 353"/>
                <a:gd name="T4" fmla="*/ 20 w 198"/>
                <a:gd name="T5" fmla="*/ 42 h 353"/>
                <a:gd name="T6" fmla="*/ 29 w 198"/>
                <a:gd name="T7" fmla="*/ 75 h 353"/>
                <a:gd name="T8" fmla="*/ 36 w 198"/>
                <a:gd name="T9" fmla="*/ 31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6" name="Flèche droite 235"/>
          <p:cNvSpPr/>
          <p:nvPr/>
        </p:nvSpPr>
        <p:spPr>
          <a:xfrm rot="5400000">
            <a:off x="7046962" y="4149169"/>
            <a:ext cx="746823" cy="41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ZoneTexte 236"/>
          <p:cNvSpPr txBox="1"/>
          <p:nvPr/>
        </p:nvSpPr>
        <p:spPr>
          <a:xfrm>
            <a:off x="7671331" y="3993932"/>
            <a:ext cx="187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Remise en forme plus lisible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8" name="Flèche droite 237"/>
          <p:cNvSpPr/>
          <p:nvPr/>
        </p:nvSpPr>
        <p:spPr>
          <a:xfrm>
            <a:off x="4533393" y="3293313"/>
            <a:ext cx="684456" cy="371166"/>
          </a:xfrm>
          <a:prstGeom prst="rightArrow">
            <a:avLst>
              <a:gd name="adj1" fmla="val 50000"/>
              <a:gd name="adj2" fmla="val 51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7" name="Group 503"/>
          <p:cNvGrpSpPr>
            <a:grpSpLocks/>
          </p:cNvGrpSpPr>
          <p:nvPr/>
        </p:nvGrpSpPr>
        <p:grpSpPr bwMode="auto">
          <a:xfrm>
            <a:off x="4189943" y="3861699"/>
            <a:ext cx="1693862" cy="992188"/>
            <a:chOff x="3932" y="985"/>
            <a:chExt cx="1067" cy="625"/>
          </a:xfrm>
        </p:grpSpPr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3954" y="1482"/>
              <a:ext cx="100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Schéma équivalent du transistor</a:t>
              </a:r>
              <a:endParaRPr lang="fr-FR" dirty="0"/>
            </a:p>
          </p:txBody>
        </p:sp>
        <p:grpSp>
          <p:nvGrpSpPr>
            <p:cNvPr id="169" name="Group 502"/>
            <p:cNvGrpSpPr>
              <a:grpSpLocks/>
            </p:cNvGrpSpPr>
            <p:nvPr/>
          </p:nvGrpSpPr>
          <p:grpSpPr bwMode="auto">
            <a:xfrm>
              <a:off x="3932" y="985"/>
              <a:ext cx="1067" cy="485"/>
              <a:chOff x="3932" y="985"/>
              <a:chExt cx="1067" cy="485"/>
            </a:xfrm>
          </p:grpSpPr>
          <p:sp>
            <p:nvSpPr>
              <p:cNvPr id="170" name="Freeform 71"/>
              <p:cNvSpPr>
                <a:spLocks/>
              </p:cNvSpPr>
              <p:nvPr/>
            </p:nvSpPr>
            <p:spPr bwMode="auto">
              <a:xfrm>
                <a:off x="4537" y="1131"/>
                <a:ext cx="235" cy="305"/>
              </a:xfrm>
              <a:custGeom>
                <a:avLst/>
                <a:gdLst>
                  <a:gd name="T0" fmla="*/ 235 w 810"/>
                  <a:gd name="T1" fmla="*/ 0 h 762"/>
                  <a:gd name="T2" fmla="*/ 0 w 810"/>
                  <a:gd name="T3" fmla="*/ 0 h 762"/>
                  <a:gd name="T4" fmla="*/ 0 w 810"/>
                  <a:gd name="T5" fmla="*/ 305 h 762"/>
                  <a:gd name="T6" fmla="*/ 233 w 810"/>
                  <a:gd name="T7" fmla="*/ 305 h 7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0" h="762">
                    <a:moveTo>
                      <a:pt x="810" y="0"/>
                    </a:moveTo>
                    <a:lnTo>
                      <a:pt x="0" y="0"/>
                    </a:lnTo>
                    <a:lnTo>
                      <a:pt x="0" y="762"/>
                    </a:lnTo>
                    <a:lnTo>
                      <a:pt x="804" y="762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1" name="Group 72"/>
              <p:cNvGrpSpPr>
                <a:grpSpLocks/>
              </p:cNvGrpSpPr>
              <p:nvPr/>
            </p:nvGrpSpPr>
            <p:grpSpPr bwMode="auto">
              <a:xfrm>
                <a:off x="4458" y="1218"/>
                <a:ext cx="163" cy="122"/>
                <a:chOff x="7587" y="2585"/>
                <a:chExt cx="408" cy="306"/>
              </a:xfrm>
            </p:grpSpPr>
            <p:sp>
              <p:nvSpPr>
                <p:cNvPr id="191" name="Rectangle 73"/>
                <p:cNvSpPr>
                  <a:spLocks noChangeArrowheads="1"/>
                </p:cNvSpPr>
                <p:nvPr/>
              </p:nvSpPr>
              <p:spPr bwMode="auto">
                <a:xfrm rot="-2662769">
                  <a:off x="7629" y="2585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74"/>
                <p:cNvSpPr>
                  <a:spLocks noChangeShapeType="1"/>
                </p:cNvSpPr>
                <p:nvPr/>
              </p:nvSpPr>
              <p:spPr bwMode="auto">
                <a:xfrm>
                  <a:off x="7587" y="27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2" name="Line 75"/>
              <p:cNvSpPr>
                <a:spLocks noChangeShapeType="1"/>
              </p:cNvSpPr>
              <p:nvPr/>
            </p:nvSpPr>
            <p:spPr bwMode="auto">
              <a:xfrm>
                <a:off x="4035" y="1436"/>
                <a:ext cx="5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Oval 76"/>
              <p:cNvSpPr>
                <a:spLocks noChangeArrowheads="1"/>
              </p:cNvSpPr>
              <p:nvPr/>
            </p:nvSpPr>
            <p:spPr bwMode="auto">
              <a:xfrm>
                <a:off x="4527" y="1424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Oval 77"/>
              <p:cNvSpPr>
                <a:spLocks noChangeArrowheads="1"/>
              </p:cNvSpPr>
              <p:nvPr/>
            </p:nvSpPr>
            <p:spPr bwMode="auto">
              <a:xfrm>
                <a:off x="4753" y="1112"/>
                <a:ext cx="28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78"/>
              <p:cNvSpPr>
                <a:spLocks noChangeArrowheads="1"/>
              </p:cNvSpPr>
              <p:nvPr/>
            </p:nvSpPr>
            <p:spPr bwMode="auto">
              <a:xfrm>
                <a:off x="4009" y="1119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Oval 79"/>
              <p:cNvSpPr>
                <a:spLocks noChangeArrowheads="1"/>
              </p:cNvSpPr>
              <p:nvPr/>
            </p:nvSpPr>
            <p:spPr bwMode="auto">
              <a:xfrm>
                <a:off x="4757" y="1424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Oval 80"/>
              <p:cNvSpPr>
                <a:spLocks noChangeArrowheads="1"/>
              </p:cNvSpPr>
              <p:nvPr/>
            </p:nvSpPr>
            <p:spPr bwMode="auto">
              <a:xfrm>
                <a:off x="4023" y="1420"/>
                <a:ext cx="29" cy="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Line 81"/>
              <p:cNvSpPr>
                <a:spLocks noChangeShapeType="1"/>
              </p:cNvSpPr>
              <p:nvPr/>
            </p:nvSpPr>
            <p:spPr bwMode="auto">
              <a:xfrm flipV="1">
                <a:off x="4198" y="1163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Line 82"/>
              <p:cNvSpPr>
                <a:spLocks noChangeShapeType="1"/>
              </p:cNvSpPr>
              <p:nvPr/>
            </p:nvSpPr>
            <p:spPr bwMode="auto">
              <a:xfrm flipV="1">
                <a:off x="4755" y="1160"/>
                <a:ext cx="0" cy="2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Rectangle 83"/>
              <p:cNvSpPr>
                <a:spLocks noChangeArrowheads="1"/>
              </p:cNvSpPr>
              <p:nvPr/>
            </p:nvSpPr>
            <p:spPr bwMode="auto">
              <a:xfrm>
                <a:off x="4793" y="1220"/>
                <a:ext cx="20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V</a:t>
                </a:r>
                <a:r>
                  <a:rPr lang="fr-FR" sz="800" i="1" baseline="-25000"/>
                  <a:t>DS</a:t>
                </a:r>
                <a:endParaRPr lang="fr-FR"/>
              </a:p>
            </p:txBody>
          </p:sp>
          <p:sp>
            <p:nvSpPr>
              <p:cNvPr id="181" name="Rectangle 84"/>
              <p:cNvSpPr>
                <a:spLocks noChangeArrowheads="1"/>
              </p:cNvSpPr>
              <p:nvPr/>
            </p:nvSpPr>
            <p:spPr bwMode="auto">
              <a:xfrm>
                <a:off x="3985" y="1218"/>
                <a:ext cx="149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V</a:t>
                </a:r>
                <a:r>
                  <a:rPr lang="fr-FR" sz="800" i="1" baseline="-25000"/>
                  <a:t>GS </a:t>
                </a:r>
                <a:endParaRPr lang="fr-FR"/>
              </a:p>
            </p:txBody>
          </p:sp>
          <p:sp>
            <p:nvSpPr>
              <p:cNvPr id="182" name="Line 85"/>
              <p:cNvSpPr>
                <a:spLocks noChangeShapeType="1"/>
              </p:cNvSpPr>
              <p:nvPr/>
            </p:nvSpPr>
            <p:spPr bwMode="auto">
              <a:xfrm rot="5400000">
                <a:off x="4625" y="1095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Rectangle 86"/>
              <p:cNvSpPr>
                <a:spLocks noChangeArrowheads="1"/>
              </p:cNvSpPr>
              <p:nvPr/>
            </p:nvSpPr>
            <p:spPr bwMode="auto">
              <a:xfrm>
                <a:off x="4527" y="985"/>
                <a:ext cx="367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I</a:t>
                </a:r>
                <a:r>
                  <a:rPr lang="fr-FR" sz="800" i="1" baseline="-25000"/>
                  <a:t>D </a:t>
                </a:r>
                <a:r>
                  <a:rPr lang="fr-FR" sz="800"/>
                  <a:t>= g</a:t>
                </a:r>
                <a:r>
                  <a:rPr lang="fr-FR" sz="800" baseline="-25000"/>
                  <a:t>m</a:t>
                </a:r>
                <a:r>
                  <a:rPr lang="fr-FR" sz="800"/>
                  <a:t> </a:t>
                </a:r>
                <a:r>
                  <a:rPr lang="fr-FR" sz="800" i="1"/>
                  <a:t>V</a:t>
                </a:r>
                <a:r>
                  <a:rPr lang="fr-FR" sz="800" baseline="-25000"/>
                  <a:t>GS</a:t>
                </a:r>
                <a:endParaRPr lang="fr-FR"/>
              </a:p>
            </p:txBody>
          </p:sp>
          <p:sp>
            <p:nvSpPr>
              <p:cNvPr id="184" name="Rectangle 87"/>
              <p:cNvSpPr>
                <a:spLocks noChangeArrowheads="1"/>
              </p:cNvSpPr>
              <p:nvPr/>
            </p:nvSpPr>
            <p:spPr bwMode="auto">
              <a:xfrm>
                <a:off x="3961" y="1393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S</a:t>
                </a:r>
                <a:endParaRPr lang="fr-FR"/>
              </a:p>
            </p:txBody>
          </p:sp>
          <p:sp>
            <p:nvSpPr>
              <p:cNvPr id="185" name="Rectangle 88"/>
              <p:cNvSpPr>
                <a:spLocks noChangeArrowheads="1"/>
              </p:cNvSpPr>
              <p:nvPr/>
            </p:nvSpPr>
            <p:spPr bwMode="auto">
              <a:xfrm>
                <a:off x="3932" y="1088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G</a:t>
                </a:r>
                <a:endParaRPr lang="fr-FR"/>
              </a:p>
            </p:txBody>
          </p:sp>
          <p:sp>
            <p:nvSpPr>
              <p:cNvPr id="186" name="Rectangle 89"/>
              <p:cNvSpPr>
                <a:spLocks noChangeArrowheads="1"/>
              </p:cNvSpPr>
              <p:nvPr/>
            </p:nvSpPr>
            <p:spPr bwMode="auto">
              <a:xfrm>
                <a:off x="4810" y="1076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D</a:t>
                </a:r>
                <a:endParaRPr lang="fr-FR"/>
              </a:p>
            </p:txBody>
          </p:sp>
          <p:sp>
            <p:nvSpPr>
              <p:cNvPr id="187" name="Rectangle 90"/>
              <p:cNvSpPr>
                <a:spLocks noChangeArrowheads="1"/>
              </p:cNvSpPr>
              <p:nvPr/>
            </p:nvSpPr>
            <p:spPr bwMode="auto">
              <a:xfrm>
                <a:off x="4791" y="1393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S</a:t>
                </a:r>
                <a:endParaRPr lang="fr-FR"/>
              </a:p>
            </p:txBody>
          </p:sp>
          <p:sp>
            <p:nvSpPr>
              <p:cNvPr id="188" name="Line 91"/>
              <p:cNvSpPr>
                <a:spLocks noChangeShapeType="1"/>
              </p:cNvSpPr>
              <p:nvPr/>
            </p:nvSpPr>
            <p:spPr bwMode="auto">
              <a:xfrm rot="16200000" flipH="1">
                <a:off x="4141" y="1095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Rectangle 92"/>
              <p:cNvSpPr>
                <a:spLocks noChangeArrowheads="1"/>
              </p:cNvSpPr>
              <p:nvPr/>
            </p:nvSpPr>
            <p:spPr bwMode="auto">
              <a:xfrm>
                <a:off x="4066" y="1004"/>
                <a:ext cx="200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I</a:t>
                </a:r>
                <a:r>
                  <a:rPr lang="fr-FR" sz="800" i="1" baseline="-25000"/>
                  <a:t>G </a:t>
                </a:r>
                <a:r>
                  <a:rPr lang="fr-FR" sz="800"/>
                  <a:t>= 0</a:t>
                </a:r>
                <a:endParaRPr lang="fr-FR"/>
              </a:p>
            </p:txBody>
          </p:sp>
          <p:sp>
            <p:nvSpPr>
              <p:cNvPr id="190" name="Line 93"/>
              <p:cNvSpPr>
                <a:spLocks noChangeShapeType="1"/>
              </p:cNvSpPr>
              <p:nvPr/>
            </p:nvSpPr>
            <p:spPr bwMode="auto">
              <a:xfrm>
                <a:off x="4026" y="113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239" name="Espace réservé du contenu 2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72706"/>
              </p:ext>
            </p:extLst>
          </p:nvPr>
        </p:nvGraphicFramePr>
        <p:xfrm>
          <a:off x="1875897" y="4625710"/>
          <a:ext cx="1816363" cy="15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Equation" r:id="rId3" imgW="1308100" imgH="1143000" progId="Equation.3">
                  <p:embed/>
                </p:oleObj>
              </mc:Choice>
              <mc:Fallback>
                <p:oleObj name="Equation" r:id="rId3" imgW="1308100" imgH="1143000" progId="Equation.3">
                  <p:embed/>
                  <p:pic>
                    <p:nvPicPr>
                      <p:cNvPr id="0" name="Object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897" y="4625710"/>
                        <a:ext cx="1816363" cy="158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ZoneTexte 239"/>
          <p:cNvSpPr txBox="1"/>
          <p:nvPr/>
        </p:nvSpPr>
        <p:spPr>
          <a:xfrm>
            <a:off x="676277" y="4845842"/>
            <a:ext cx="18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résultats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Intérêt des structures différentielles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utiliser un amplificateur différentiel </a:t>
            </a:r>
            <a:r>
              <a:rPr lang="fr-FR" dirty="0" smtClean="0"/>
              <a:t>?</a:t>
            </a:r>
          </a:p>
          <a:p>
            <a:pPr lvl="1"/>
            <a:r>
              <a:rPr lang="fr-FR" dirty="0"/>
              <a:t>Un amplificateur normal amplifie le </a:t>
            </a:r>
            <a:r>
              <a:rPr lang="fr-FR" b="1" dirty="0"/>
              <a:t>signal </a:t>
            </a:r>
            <a:r>
              <a:rPr lang="fr-FR" dirty="0"/>
              <a:t>et le </a:t>
            </a:r>
            <a:r>
              <a:rPr lang="fr-FR" b="1" dirty="0"/>
              <a:t>bruit 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Un </a:t>
            </a:r>
            <a:r>
              <a:rPr lang="fr-FR" sz="2000" dirty="0"/>
              <a:t>amplificateur différentiel amplifie la </a:t>
            </a:r>
            <a:r>
              <a:rPr lang="fr-FR" sz="2000" b="1" dirty="0"/>
              <a:t>différence </a:t>
            </a:r>
            <a:r>
              <a:rPr lang="fr-FR" sz="2000" dirty="0"/>
              <a:t>entre </a:t>
            </a:r>
            <a:r>
              <a:rPr lang="fr-FR" sz="2000" dirty="0" smtClean="0"/>
              <a:t>2 signaux</a:t>
            </a:r>
            <a:r>
              <a:rPr lang="fr-FR" sz="2000" dirty="0"/>
              <a:t>, le </a:t>
            </a:r>
            <a:r>
              <a:rPr lang="fr-FR" sz="2000" b="1" dirty="0"/>
              <a:t>bruit n’est donc pas amplifié </a:t>
            </a:r>
            <a:r>
              <a:rPr lang="fr-FR" sz="2000" dirty="0" smtClean="0"/>
              <a:t>: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869" y="2461819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u</a:t>
            </a:r>
            <a:r>
              <a:rPr lang="fr-FR" i="1" baseline="-25000" dirty="0"/>
              <a:t>s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=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u</a:t>
            </a:r>
            <a:r>
              <a:rPr lang="fr-FR" i="1" baseline="-25000" dirty="0"/>
              <a:t>1</a:t>
            </a:r>
            <a:r>
              <a:rPr lang="fr-FR" i="1" dirty="0" smtClean="0"/>
              <a:t> </a:t>
            </a:r>
            <a:r>
              <a:rPr lang="fr-FR" dirty="0"/>
              <a:t>+ </a:t>
            </a:r>
            <a:r>
              <a:rPr lang="fr-FR" i="1" dirty="0"/>
              <a:t>b</a:t>
            </a:r>
            <a:r>
              <a:rPr lang="fr-F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1347" y="5032104"/>
                <a:ext cx="3798604" cy="4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/>
                  <a:t>u</a:t>
                </a:r>
                <a:r>
                  <a:rPr lang="fr-FR" i="1" baseline="-25000" dirty="0"/>
                  <a:t>s</a:t>
                </a:r>
                <a:r>
                  <a:rPr lang="fr-FR" dirty="0"/>
                  <a:t>(</a:t>
                </a:r>
                <a:r>
                  <a:rPr lang="fr-FR" i="1" dirty="0"/>
                  <a:t>t</a:t>
                </a:r>
                <a:r>
                  <a:rPr lang="fr-FR" dirty="0"/>
                  <a:t>) = </a:t>
                </a:r>
                <a:r>
                  <a:rPr lang="fr-FR" i="1" dirty="0" smtClean="0"/>
                  <a:t>A</a:t>
                </a:r>
                <a:r>
                  <a:rPr lang="fr-FR" i="1" baseline="-25000" dirty="0" smtClean="0"/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r>
                          <m:rPr>
                            <m:nor/>
                          </m:rPr>
                          <a:rPr lang="fr-FR" i="1" dirty="0" smtClean="0"/>
                          <m:t>u</m:t>
                        </m:r>
                        <m:r>
                          <m:rPr>
                            <m:nor/>
                          </m:rPr>
                          <a:rPr lang="fr-FR" i="1" baseline="-25000" dirty="0" smtClean="0"/>
                          <m:t>11</m:t>
                        </m:r>
                        <m:r>
                          <m:rPr>
                            <m:nor/>
                          </m:rPr>
                          <a:rPr lang="fr-FR" i="1" dirty="0" smtClean="0"/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+ </m:t>
                        </m:r>
                        <m:r>
                          <m:rPr>
                            <m:nor/>
                          </m:rPr>
                          <a:rPr lang="fr-FR" i="1" dirty="0"/>
                          <m:t>b</m:t>
                        </m:r>
                        <m:r>
                          <m:rPr>
                            <m:nor/>
                          </m:rPr>
                          <a:rPr lang="fr-FR" i="1" dirty="0"/>
                          <m:t>)−(</m:t>
                        </m:r>
                        <m:r>
                          <m:rPr>
                            <m:nor/>
                          </m:rPr>
                          <a:rPr lang="fr-FR" i="1" dirty="0"/>
                          <m:t>u</m:t>
                        </m:r>
                        <m:r>
                          <m:rPr>
                            <m:nor/>
                          </m:rPr>
                          <a:rPr lang="fr-FR" i="1" baseline="-25000" dirty="0"/>
                          <m:t>12</m:t>
                        </m:r>
                        <m:r>
                          <m:rPr>
                            <m:nor/>
                          </m:rPr>
                          <a:rPr lang="fr-FR" i="1" dirty="0"/>
                          <m:t>+</m:t>
                        </m:r>
                        <m:r>
                          <m:rPr>
                            <m:nor/>
                          </m:rPr>
                          <a:rPr lang="fr-FR" i="1" dirty="0"/>
                          <m:t>b</m:t>
                        </m:r>
                        <m:r>
                          <m:rPr>
                            <m:nor/>
                          </m:rPr>
                          <a:rPr lang="fr-FR" i="1" dirty="0"/>
                          <m:t>)</m:t>
                        </m:r>
                      </m:e>
                    </m:d>
                  </m:oMath>
                </a14:m>
                <a:r>
                  <a:rPr lang="fr-FR" dirty="0" smtClean="0"/>
                  <a:t>=</a:t>
                </a:r>
                <a:r>
                  <a:rPr lang="fr-FR" i="1" dirty="0"/>
                  <a:t> </a:t>
                </a:r>
                <a:r>
                  <a:rPr lang="fr-FR" i="1" dirty="0" smtClean="0"/>
                  <a:t>A</a:t>
                </a:r>
                <a:r>
                  <a:rPr lang="fr-FR" i="1" baseline="-25000" dirty="0" smtClean="0"/>
                  <a:t>d</a:t>
                </a:r>
                <a:r>
                  <a:rPr lang="fr-FR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1" dirty="0"/>
                      <m:t>u</m:t>
                    </m:r>
                    <m:r>
                      <m:rPr>
                        <m:nor/>
                      </m:rPr>
                      <a:rPr lang="fr-FR" i="1" baseline="-25000" dirty="0"/>
                      <m:t>11</m:t>
                    </m:r>
                  </m:oMath>
                </a14:m>
                <a:r>
                  <a:rPr lang="fr-FR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1" dirty="0"/>
                      <m:t>u</m:t>
                    </m:r>
                    <m:r>
                      <m:rPr>
                        <m:nor/>
                      </m:rPr>
                      <a:rPr lang="fr-FR" i="1" baseline="-25000" dirty="0"/>
                      <m:t>12</m:t>
                    </m:r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47" y="5032104"/>
                <a:ext cx="3798604" cy="415755"/>
              </a:xfrm>
              <a:prstGeom prst="rect">
                <a:avLst/>
              </a:prstGeom>
              <a:blipFill rotWithShape="1">
                <a:blip r:embed="rId2"/>
                <a:stretch>
                  <a:fillRect l="-1445" r="-803" b="-18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1137504" y="2198077"/>
            <a:ext cx="3735058" cy="1396878"/>
            <a:chOff x="1515573" y="2162908"/>
            <a:chExt cx="3735058" cy="1396878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573" y="2162908"/>
              <a:ext cx="3735058" cy="1396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255478" y="2505809"/>
              <a:ext cx="1318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11456" y="4536928"/>
            <a:ext cx="4560644" cy="1663846"/>
            <a:chOff x="811456" y="4536928"/>
            <a:chExt cx="4560644" cy="1663846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56" y="4536928"/>
              <a:ext cx="4560644" cy="16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188071" y="5076094"/>
              <a:ext cx="2608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/>
                <a:t>A</a:t>
              </a:r>
              <a:r>
                <a:rPr lang="fr-FR" baseline="-25000" dirty="0" smtClean="0"/>
                <a:t>d</a:t>
              </a:r>
              <a:endParaRPr lang="fr-F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59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Intér</a:t>
            </a:r>
            <a:r>
              <a:rPr lang="fr-FR" dirty="0" smtClean="0"/>
              <a:t>êt de l’amplification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Pourquoi amplifier un signal </a:t>
            </a:r>
            <a:r>
              <a:rPr lang="fr-FR" b="1" dirty="0" smtClean="0"/>
              <a:t>?</a:t>
            </a:r>
          </a:p>
          <a:p>
            <a:pPr lvl="1"/>
            <a:r>
              <a:rPr lang="fr-FR" sz="2000" b="1" dirty="0"/>
              <a:t>Entrée </a:t>
            </a:r>
            <a:r>
              <a:rPr lang="fr-FR" sz="2000" dirty="0"/>
              <a:t>: Enregistrement numérique, signal médical (ECG) </a:t>
            </a:r>
            <a:r>
              <a:rPr lang="fr-FR" sz="2000" dirty="0" smtClean="0"/>
              <a:t>:</a:t>
            </a:r>
          </a:p>
          <a:p>
            <a:pPr lvl="2"/>
            <a:r>
              <a:rPr lang="fr-FR" dirty="0" smtClean="0"/>
              <a:t>signal </a:t>
            </a:r>
            <a:r>
              <a:rPr lang="fr-FR" dirty="0"/>
              <a:t>en </a:t>
            </a:r>
            <a:r>
              <a:rPr lang="fr-FR" i="1" dirty="0"/>
              <a:t>mV </a:t>
            </a:r>
            <a:r>
              <a:rPr lang="fr-FR" dirty="0"/>
              <a:t>ou </a:t>
            </a:r>
            <a:r>
              <a:rPr lang="fr-FR" i="1" dirty="0" err="1"/>
              <a:t>μV</a:t>
            </a:r>
            <a:r>
              <a:rPr lang="fr-FR" i="1" dirty="0"/>
              <a:t> </a:t>
            </a:r>
            <a:r>
              <a:rPr lang="fr-FR" dirty="0"/>
              <a:t>et </a:t>
            </a:r>
            <a:r>
              <a:rPr lang="fr-FR" i="1" dirty="0"/>
              <a:t>mA ⇒ </a:t>
            </a:r>
            <a:r>
              <a:rPr lang="fr-FR" i="1" dirty="0" err="1" smtClean="0"/>
              <a:t>μW</a:t>
            </a:r>
            <a:endParaRPr lang="fr-FR" i="1" dirty="0" smtClean="0"/>
          </a:p>
          <a:p>
            <a:pPr lvl="1"/>
            <a:r>
              <a:rPr lang="fr-FR" b="1" dirty="0"/>
              <a:t>Sortie </a:t>
            </a:r>
            <a:r>
              <a:rPr lang="fr-FR" dirty="0"/>
              <a:t>: Haut parleur (100W), tube cathodique (2000V</a:t>
            </a:r>
            <a:r>
              <a:rPr lang="fr-FR" dirty="0" smtClean="0"/>
              <a:t>)...</a:t>
            </a:r>
          </a:p>
          <a:p>
            <a:pPr lvl="2"/>
            <a:r>
              <a:rPr lang="fr-FR" dirty="0"/>
              <a:t>signal en </a:t>
            </a:r>
            <a:r>
              <a:rPr lang="fr-FR" i="1" dirty="0" smtClean="0"/>
              <a:t>V </a:t>
            </a:r>
            <a:r>
              <a:rPr lang="fr-FR" dirty="0" smtClean="0"/>
              <a:t>et </a:t>
            </a:r>
            <a:r>
              <a:rPr lang="fr-FR" i="1" dirty="0" err="1" smtClean="0"/>
              <a:t>qq</a:t>
            </a:r>
            <a:r>
              <a:rPr lang="fr-FR" i="1" dirty="0" smtClean="0"/>
              <a:t> centaines de mA  voir </a:t>
            </a:r>
            <a:r>
              <a:rPr lang="fr-FR" i="1" dirty="0" err="1" smtClean="0"/>
              <a:t>qq</a:t>
            </a:r>
            <a:r>
              <a:rPr lang="fr-FR" i="1" dirty="0" smtClean="0"/>
              <a:t> A⇒ W</a:t>
            </a:r>
          </a:p>
          <a:p>
            <a:pPr lvl="2"/>
            <a:endParaRPr lang="fr-FR" i="1" dirty="0"/>
          </a:p>
          <a:p>
            <a:pPr lvl="2"/>
            <a:endParaRPr lang="fr-FR" i="1" dirty="0" smtClean="0"/>
          </a:p>
          <a:p>
            <a:pPr lvl="2"/>
            <a:endParaRPr lang="fr-FR" i="1" dirty="0"/>
          </a:p>
          <a:p>
            <a:pPr marL="914400" lvl="2" indent="0">
              <a:buNone/>
            </a:pPr>
            <a:endParaRPr lang="fr-FR" i="1" dirty="0" smtClean="0"/>
          </a:p>
          <a:p>
            <a:pPr marL="914400" lvl="2" indent="0">
              <a:buNone/>
            </a:pPr>
            <a:endParaRPr lang="fr-FR" i="1" dirty="0" smtClean="0"/>
          </a:p>
          <a:p>
            <a:r>
              <a:rPr lang="fr-FR" b="1" dirty="0" smtClean="0"/>
              <a:t>Classification des amplificateurs</a:t>
            </a:r>
          </a:p>
          <a:p>
            <a:pPr lvl="1"/>
            <a:r>
              <a:rPr lang="fr-FR" b="1" dirty="0"/>
              <a:t>Petits signaux </a:t>
            </a:r>
            <a:r>
              <a:rPr lang="fr-FR" dirty="0"/>
              <a:t>: à l’intérieur de la chaine de </a:t>
            </a:r>
            <a:r>
              <a:rPr lang="fr-FR" dirty="0" smtClean="0"/>
              <a:t>traitement électronique</a:t>
            </a:r>
            <a:r>
              <a:rPr lang="fr-FR" dirty="0"/>
              <a:t>.</a:t>
            </a:r>
          </a:p>
          <a:p>
            <a:pPr lvl="1"/>
            <a:r>
              <a:rPr lang="fr-FR" b="1" dirty="0"/>
              <a:t>Petits signaux différentiels </a:t>
            </a:r>
            <a:r>
              <a:rPr lang="fr-FR" dirty="0"/>
              <a:t>: idem en réduisant le bruit.</a:t>
            </a:r>
          </a:p>
          <a:p>
            <a:pPr lvl="1"/>
            <a:r>
              <a:rPr lang="fr-FR" b="1" dirty="0"/>
              <a:t>De puissance </a:t>
            </a:r>
            <a:r>
              <a:rPr lang="fr-FR" dirty="0"/>
              <a:t>: permet de piloter des </a:t>
            </a:r>
            <a:r>
              <a:rPr lang="fr-FR" dirty="0" smtClean="0"/>
              <a:t>actionneurs électriques </a:t>
            </a:r>
            <a:r>
              <a:rPr lang="fr-FR" dirty="0"/>
              <a:t>ou électromécanique en sortie.</a:t>
            </a:r>
            <a:endParaRPr lang="fr-FR" b="1" dirty="0"/>
          </a:p>
          <a:p>
            <a:endParaRPr lang="fr-FR" i="1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6692" y="322231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faut selon les cas</a:t>
            </a:r>
            <a:r>
              <a:rPr lang="fr-FR" dirty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augmenter la tension ou/et le</a:t>
            </a:r>
          </a:p>
          <a:p>
            <a:r>
              <a:rPr lang="fr-FR" b="1" dirty="0">
                <a:solidFill>
                  <a:srgbClr val="7030A0"/>
                </a:solidFill>
              </a:rPr>
              <a:t>courant</a:t>
            </a:r>
            <a:r>
              <a:rPr lang="fr-FR" b="1" dirty="0"/>
              <a:t> </a:t>
            </a:r>
            <a:r>
              <a:rPr lang="fr-FR" dirty="0">
                <a:solidFill>
                  <a:srgbClr val="7030A0"/>
                </a:solidFill>
              </a:rPr>
              <a:t>du signal d’entrée</a:t>
            </a:r>
            <a:r>
              <a:rPr lang="fr-FR" dirty="0"/>
              <a:t>, et donc sa </a:t>
            </a:r>
            <a:r>
              <a:rPr lang="fr-FR" b="1" dirty="0">
                <a:solidFill>
                  <a:srgbClr val="7030A0"/>
                </a:solidFill>
              </a:rPr>
              <a:t>puissance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 algn="ctr"/>
            <a:r>
              <a:rPr lang="fr-FR" b="1" dirty="0" smtClean="0"/>
              <a:t>c’est </a:t>
            </a:r>
            <a:r>
              <a:rPr lang="fr-FR" b="1" dirty="0"/>
              <a:t>le rôle </a:t>
            </a:r>
            <a:r>
              <a:rPr lang="fr-FR" b="1" dirty="0" smtClean="0"/>
              <a:t>principal </a:t>
            </a:r>
            <a:r>
              <a:rPr lang="fr-FR" b="1" dirty="0"/>
              <a:t>d’un </a:t>
            </a:r>
            <a:r>
              <a:rPr lang="fr-FR" b="1" dirty="0" smtClean="0"/>
              <a:t>amplificateur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222131" y="3446585"/>
            <a:ext cx="677007" cy="44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6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Modèle d’un amplificateur différentiel parfait</a:t>
            </a:r>
          </a:p>
          <a:p>
            <a:pPr lvl="1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/>
              <a:t>Amplificateur parfait </a:t>
            </a:r>
            <a:r>
              <a:rPr lang="fr-FR" i="1" dirty="0"/>
              <a:t>( 1 seule sortie)</a:t>
            </a:r>
          </a:p>
          <a:p>
            <a:pPr lvl="2"/>
            <a:r>
              <a:rPr lang="fr-FR" dirty="0"/>
              <a:t>amplifier la différence des tensions en entrée</a:t>
            </a:r>
          </a:p>
          <a:p>
            <a:pPr lvl="2"/>
            <a:r>
              <a:rPr lang="fr-FR" dirty="0"/>
              <a:t>Supprime le mode commun</a:t>
            </a:r>
          </a:p>
          <a:p>
            <a:pPr lvl="2"/>
            <a:r>
              <a:rPr lang="fr-FR" dirty="0"/>
              <a:t>Ne gêne pas les sources d’entrées</a:t>
            </a:r>
          </a:p>
          <a:p>
            <a:pPr lvl="2"/>
            <a:r>
              <a:rPr lang="fr-FR" dirty="0"/>
              <a:t>N’est pas gêné par la charge</a:t>
            </a: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76794" y="2116458"/>
            <a:ext cx="3406948" cy="1663401"/>
            <a:chOff x="263555" y="2371438"/>
            <a:chExt cx="3406948" cy="1663401"/>
          </a:xfrm>
        </p:grpSpPr>
        <p:cxnSp>
          <p:nvCxnSpPr>
            <p:cNvPr id="123" name="Connecteur droit avec flèche 122"/>
            <p:cNvCxnSpPr/>
            <p:nvPr/>
          </p:nvCxnSpPr>
          <p:spPr>
            <a:xfrm flipV="1">
              <a:off x="1117446" y="3018009"/>
              <a:ext cx="0" cy="39573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>
            <a:xfrm>
              <a:off x="263555" y="2371438"/>
              <a:ext cx="3406948" cy="1663401"/>
              <a:chOff x="1557411" y="3224285"/>
              <a:chExt cx="3040126" cy="1436687"/>
            </a:xfrm>
          </p:grpSpPr>
          <p:sp>
            <p:nvSpPr>
              <p:cNvPr id="122" name="Rectangle 65"/>
              <p:cNvSpPr>
                <a:spLocks noChangeArrowheads="1"/>
              </p:cNvSpPr>
              <p:nvPr/>
            </p:nvSpPr>
            <p:spPr bwMode="auto">
              <a:xfrm>
                <a:off x="2835279" y="3596583"/>
                <a:ext cx="1019526" cy="7445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66"/>
              <p:cNvSpPr txBox="1">
                <a:spLocks noChangeArrowheads="1"/>
              </p:cNvSpPr>
              <p:nvPr/>
            </p:nvSpPr>
            <p:spPr bwMode="auto">
              <a:xfrm>
                <a:off x="3218178" y="3749320"/>
                <a:ext cx="286021" cy="3102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25" name="Line 67"/>
              <p:cNvSpPr>
                <a:spLocks noChangeShapeType="1"/>
              </p:cNvSpPr>
              <p:nvPr/>
            </p:nvSpPr>
            <p:spPr bwMode="auto">
              <a:xfrm>
                <a:off x="2484673" y="4126391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68"/>
              <p:cNvSpPr>
                <a:spLocks noChangeShapeType="1"/>
              </p:cNvSpPr>
              <p:nvPr/>
            </p:nvSpPr>
            <p:spPr bwMode="auto">
              <a:xfrm flipV="1">
                <a:off x="2484673" y="4614832"/>
                <a:ext cx="183222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Text Box 69"/>
              <p:cNvSpPr txBox="1">
                <a:spLocks noChangeArrowheads="1"/>
              </p:cNvSpPr>
              <p:nvPr/>
            </p:nvSpPr>
            <p:spPr bwMode="auto">
              <a:xfrm>
                <a:off x="2576938" y="422641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39" name="Text Box 70"/>
              <p:cNvSpPr txBox="1">
                <a:spLocks noChangeArrowheads="1"/>
              </p:cNvSpPr>
              <p:nvPr/>
            </p:nvSpPr>
            <p:spPr bwMode="auto">
              <a:xfrm>
                <a:off x="2545059" y="3933094"/>
                <a:ext cx="156850" cy="1479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45" name="Line 71"/>
              <p:cNvSpPr>
                <a:spLocks noChangeShapeType="1"/>
              </p:cNvSpPr>
              <p:nvPr/>
            </p:nvSpPr>
            <p:spPr bwMode="auto">
              <a:xfrm>
                <a:off x="2521578" y="4174917"/>
                <a:ext cx="0" cy="357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>
                <a:off x="2544644" y="4126391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78"/>
              <p:cNvSpPr>
                <a:spLocks noChangeShapeType="1"/>
              </p:cNvSpPr>
              <p:nvPr/>
            </p:nvSpPr>
            <p:spPr bwMode="auto">
              <a:xfrm>
                <a:off x="3854805" y="3820329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Text Box 80"/>
              <p:cNvSpPr txBox="1">
                <a:spLocks noChangeArrowheads="1"/>
              </p:cNvSpPr>
              <p:nvPr/>
            </p:nvSpPr>
            <p:spPr bwMode="auto">
              <a:xfrm>
                <a:off x="4301879" y="3834642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73" name="Text Box 81"/>
              <p:cNvSpPr txBox="1">
                <a:spLocks noChangeArrowheads="1"/>
              </p:cNvSpPr>
              <p:nvPr/>
            </p:nvSpPr>
            <p:spPr bwMode="auto">
              <a:xfrm>
                <a:off x="3978957" y="3601355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80" name="Line 82"/>
              <p:cNvSpPr>
                <a:spLocks noChangeShapeType="1"/>
              </p:cNvSpPr>
              <p:nvPr/>
            </p:nvSpPr>
            <p:spPr bwMode="auto">
              <a:xfrm>
                <a:off x="4252313" y="3852737"/>
                <a:ext cx="0" cy="722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83"/>
              <p:cNvSpPr>
                <a:spLocks noChangeShapeType="1"/>
              </p:cNvSpPr>
              <p:nvPr/>
            </p:nvSpPr>
            <p:spPr bwMode="auto">
              <a:xfrm flipH="1">
                <a:off x="4049330" y="3820329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Line 88"/>
              <p:cNvSpPr>
                <a:spLocks noChangeShapeType="1"/>
              </p:cNvSpPr>
              <p:nvPr/>
            </p:nvSpPr>
            <p:spPr bwMode="auto">
              <a:xfrm>
                <a:off x="2941383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89"/>
              <p:cNvSpPr>
                <a:spLocks noChangeShapeType="1"/>
              </p:cNvSpPr>
              <p:nvPr/>
            </p:nvSpPr>
            <p:spPr bwMode="auto">
              <a:xfrm>
                <a:off x="3056714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Oval 90"/>
              <p:cNvSpPr>
                <a:spLocks noChangeArrowheads="1"/>
              </p:cNvSpPr>
              <p:nvPr/>
            </p:nvSpPr>
            <p:spPr bwMode="auto">
              <a:xfrm>
                <a:off x="2904478" y="3224285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91"/>
              <p:cNvSpPr>
                <a:spLocks noChangeArrowheads="1"/>
              </p:cNvSpPr>
              <p:nvPr/>
            </p:nvSpPr>
            <p:spPr bwMode="auto">
              <a:xfrm>
                <a:off x="3019809" y="322905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 Box 92"/>
              <p:cNvSpPr txBox="1">
                <a:spLocks noChangeArrowheads="1"/>
              </p:cNvSpPr>
              <p:nvPr/>
            </p:nvSpPr>
            <p:spPr bwMode="auto">
              <a:xfrm>
                <a:off x="3148979" y="3295881"/>
                <a:ext cx="1448558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187" name="Text Box 93"/>
              <p:cNvSpPr txBox="1">
                <a:spLocks noChangeArrowheads="1"/>
              </p:cNvSpPr>
              <p:nvPr/>
            </p:nvSpPr>
            <p:spPr bwMode="auto">
              <a:xfrm>
                <a:off x="1741941" y="4489142"/>
                <a:ext cx="498230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88" name="Text Box 95"/>
              <p:cNvSpPr txBox="1">
                <a:spLocks noChangeArrowheads="1"/>
              </p:cNvSpPr>
              <p:nvPr/>
            </p:nvSpPr>
            <p:spPr bwMode="auto">
              <a:xfrm>
                <a:off x="3007327" y="3819999"/>
                <a:ext cx="770411" cy="35797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89" name="Text Box 97"/>
              <p:cNvSpPr txBox="1">
                <a:spLocks noChangeArrowheads="1"/>
              </p:cNvSpPr>
              <p:nvPr/>
            </p:nvSpPr>
            <p:spPr bwMode="auto">
              <a:xfrm>
                <a:off x="1991055" y="3806597"/>
                <a:ext cx="225047" cy="2004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90" name="Text Box 98"/>
              <p:cNvSpPr txBox="1">
                <a:spLocks noChangeArrowheads="1"/>
              </p:cNvSpPr>
              <p:nvPr/>
            </p:nvSpPr>
            <p:spPr bwMode="auto">
              <a:xfrm>
                <a:off x="2556426" y="3550630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91" name="Line 99"/>
              <p:cNvSpPr>
                <a:spLocks noChangeShapeType="1"/>
              </p:cNvSpPr>
              <p:nvPr/>
            </p:nvSpPr>
            <p:spPr bwMode="auto">
              <a:xfrm>
                <a:off x="1935697" y="3840008"/>
                <a:ext cx="0" cy="6901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Line 100"/>
              <p:cNvSpPr>
                <a:spLocks noChangeShapeType="1"/>
              </p:cNvSpPr>
              <p:nvPr/>
            </p:nvSpPr>
            <p:spPr bwMode="auto">
              <a:xfrm>
                <a:off x="2540031" y="3758866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03"/>
              <p:cNvSpPr>
                <a:spLocks noChangeArrowheads="1"/>
              </p:cNvSpPr>
              <p:nvPr/>
            </p:nvSpPr>
            <p:spPr bwMode="auto">
              <a:xfrm>
                <a:off x="2137911" y="4595740"/>
                <a:ext cx="36906" cy="3818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3"/>
              <p:cNvSpPr>
                <a:spLocks/>
              </p:cNvSpPr>
              <p:nvPr/>
            </p:nvSpPr>
            <p:spPr bwMode="auto">
              <a:xfrm>
                <a:off x="2149444" y="4121618"/>
                <a:ext cx="339842" cy="493215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1"/>
              <p:cNvSpPr>
                <a:spLocks/>
              </p:cNvSpPr>
              <p:nvPr/>
            </p:nvSpPr>
            <p:spPr bwMode="auto">
              <a:xfrm>
                <a:off x="1700421" y="3758866"/>
                <a:ext cx="1118711" cy="85914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Oval 74"/>
              <p:cNvSpPr>
                <a:spLocks noChangeArrowheads="1"/>
              </p:cNvSpPr>
              <p:nvPr/>
            </p:nvSpPr>
            <p:spPr bwMode="auto">
              <a:xfrm>
                <a:off x="2006433" y="4201169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6"/>
              <p:cNvSpPr>
                <a:spLocks noChangeArrowheads="1"/>
              </p:cNvSpPr>
              <p:nvPr/>
            </p:nvSpPr>
            <p:spPr bwMode="auto">
              <a:xfrm>
                <a:off x="2424700" y="4092184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104"/>
              <p:cNvSpPr>
                <a:spLocks noChangeArrowheads="1"/>
              </p:cNvSpPr>
              <p:nvPr/>
            </p:nvSpPr>
            <p:spPr bwMode="auto">
              <a:xfrm>
                <a:off x="2420087" y="373022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Oval 102"/>
              <p:cNvSpPr>
                <a:spLocks noChangeArrowheads="1"/>
              </p:cNvSpPr>
              <p:nvPr/>
            </p:nvSpPr>
            <p:spPr bwMode="auto">
              <a:xfrm>
                <a:off x="1557411" y="4050022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Text Box 80"/>
              <p:cNvSpPr txBox="1">
                <a:spLocks noChangeArrowheads="1"/>
              </p:cNvSpPr>
              <p:nvPr/>
            </p:nvSpPr>
            <p:spPr bwMode="auto">
              <a:xfrm>
                <a:off x="4057382" y="4264809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1" name="Text Box 81"/>
              <p:cNvSpPr txBox="1">
                <a:spLocks noChangeArrowheads="1"/>
              </p:cNvSpPr>
              <p:nvPr/>
            </p:nvSpPr>
            <p:spPr bwMode="auto">
              <a:xfrm>
                <a:off x="3954758" y="391080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2" name="Line 83"/>
              <p:cNvSpPr>
                <a:spLocks noChangeShapeType="1"/>
              </p:cNvSpPr>
              <p:nvPr/>
            </p:nvSpPr>
            <p:spPr bwMode="auto">
              <a:xfrm flipH="1">
                <a:off x="4040981" y="4121618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Line 82"/>
              <p:cNvSpPr>
                <a:spLocks noChangeShapeType="1"/>
              </p:cNvSpPr>
              <p:nvPr/>
            </p:nvSpPr>
            <p:spPr bwMode="auto">
              <a:xfrm>
                <a:off x="3987123" y="4159007"/>
                <a:ext cx="0" cy="4427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Text Box 93"/>
              <p:cNvSpPr txBox="1">
                <a:spLocks noChangeArrowheads="1"/>
              </p:cNvSpPr>
              <p:nvPr/>
            </p:nvSpPr>
            <p:spPr bwMode="auto">
              <a:xfrm>
                <a:off x="2873958" y="4487711"/>
                <a:ext cx="356286" cy="1718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05" name="Line 79"/>
              <p:cNvSpPr>
                <a:spLocks noChangeShapeType="1"/>
              </p:cNvSpPr>
              <p:nvPr/>
            </p:nvSpPr>
            <p:spPr bwMode="auto">
              <a:xfrm flipV="1">
                <a:off x="3854804" y="4124531"/>
                <a:ext cx="341381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4208643" y="2654754"/>
            <a:ext cx="42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 et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  <a:p>
            <a:endParaRPr lang="fr-FR" dirty="0"/>
          </a:p>
        </p:txBody>
      </p:sp>
      <p:grpSp>
        <p:nvGrpSpPr>
          <p:cNvPr id="226" name="Groupe 225"/>
          <p:cNvGrpSpPr/>
          <p:nvPr/>
        </p:nvGrpSpPr>
        <p:grpSpPr>
          <a:xfrm>
            <a:off x="4948890" y="3892977"/>
            <a:ext cx="4690168" cy="2163021"/>
            <a:chOff x="5151113" y="4183123"/>
            <a:chExt cx="4690168" cy="2163021"/>
          </a:xfrm>
        </p:grpSpPr>
        <p:grpSp>
          <p:nvGrpSpPr>
            <p:cNvPr id="227" name="Groupe 226"/>
            <p:cNvGrpSpPr/>
            <p:nvPr/>
          </p:nvGrpSpPr>
          <p:grpSpPr>
            <a:xfrm>
              <a:off x="5151113" y="4183123"/>
              <a:ext cx="4310063" cy="2163021"/>
              <a:chOff x="5151113" y="4183123"/>
              <a:chExt cx="4310063" cy="2163021"/>
            </a:xfrm>
          </p:grpSpPr>
          <p:sp>
            <p:nvSpPr>
              <p:cNvPr id="229" name="Rectangle 33"/>
              <p:cNvSpPr>
                <a:spLocks noChangeArrowheads="1"/>
              </p:cNvSpPr>
              <p:nvPr/>
            </p:nvSpPr>
            <p:spPr bwMode="auto">
              <a:xfrm>
                <a:off x="6653434" y="4398414"/>
                <a:ext cx="2095578" cy="194773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Line 34"/>
              <p:cNvSpPr>
                <a:spLocks noChangeShapeType="1"/>
              </p:cNvSpPr>
              <p:nvPr/>
            </p:nvSpPr>
            <p:spPr bwMode="auto">
              <a:xfrm>
                <a:off x="8906276" y="5077519"/>
                <a:ext cx="0" cy="10533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Text Box 35"/>
              <p:cNvSpPr txBox="1">
                <a:spLocks noChangeArrowheads="1"/>
              </p:cNvSpPr>
              <p:nvPr/>
            </p:nvSpPr>
            <p:spPr bwMode="auto">
              <a:xfrm>
                <a:off x="8971483" y="5401177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>
                    <a:latin typeface="Times New Roman" pitchFamily="18" charset="0"/>
                  </a:rPr>
                  <a:t>s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32" name="Text Box 36"/>
              <p:cNvSpPr txBox="1">
                <a:spLocks noChangeArrowheads="1"/>
              </p:cNvSpPr>
              <p:nvPr/>
            </p:nvSpPr>
            <p:spPr bwMode="auto">
              <a:xfrm>
                <a:off x="6240455" y="4183123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>
                    <a:latin typeface="Times New Roman" pitchFamily="18" charset="0"/>
                  </a:rPr>
                  <a:t>i</a:t>
                </a:r>
                <a:r>
                  <a:rPr lang="fr-FR" sz="2000" b="1" i="1" baseline="-25000">
                    <a:latin typeface="Times New Roman" pitchFamily="18" charset="0"/>
                  </a:rPr>
                  <a:t>e1</a:t>
                </a:r>
                <a:endParaRPr lang="fr-FR" sz="2000">
                  <a:latin typeface="Times New Roman" pitchFamily="18" charset="0"/>
                </a:endParaRPr>
              </a:p>
            </p:txBody>
          </p:sp>
          <p:sp>
            <p:nvSpPr>
              <p:cNvPr id="233" name="Text Box 37"/>
              <p:cNvSpPr txBox="1">
                <a:spLocks noChangeArrowheads="1"/>
              </p:cNvSpPr>
              <p:nvPr/>
            </p:nvSpPr>
            <p:spPr bwMode="auto">
              <a:xfrm>
                <a:off x="8950536" y="4447540"/>
                <a:ext cx="269779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>
                    <a:latin typeface="Times New Roman" pitchFamily="18" charset="0"/>
                  </a:rPr>
                  <a:t>i</a:t>
                </a:r>
                <a:r>
                  <a:rPr lang="fr-FR" sz="2000" b="1" i="1" baseline="-25000" dirty="0" err="1">
                    <a:latin typeface="Times New Roman" pitchFamily="18" charset="0"/>
                  </a:rPr>
                  <a:t>s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34" name="Line 38"/>
              <p:cNvSpPr>
                <a:spLocks noChangeShapeType="1"/>
              </p:cNvSpPr>
              <p:nvPr/>
            </p:nvSpPr>
            <p:spPr bwMode="auto">
              <a:xfrm flipH="1" flipV="1">
                <a:off x="8846968" y="4964400"/>
                <a:ext cx="311402" cy="117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AutoShape 39"/>
              <p:cNvSpPr>
                <a:spLocks noChangeArrowheads="1"/>
              </p:cNvSpPr>
              <p:nvPr/>
            </p:nvSpPr>
            <p:spPr bwMode="auto">
              <a:xfrm>
                <a:off x="7728712" y="5392508"/>
                <a:ext cx="323479" cy="364116"/>
              </a:xfrm>
              <a:prstGeom prst="diamond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Rectangle 40"/>
              <p:cNvSpPr>
                <a:spLocks noChangeArrowheads="1"/>
              </p:cNvSpPr>
              <p:nvPr/>
            </p:nvSpPr>
            <p:spPr bwMode="auto">
              <a:xfrm>
                <a:off x="7891091" y="4983600"/>
                <a:ext cx="1497207" cy="119638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Rectangle 42"/>
              <p:cNvSpPr>
                <a:spLocks noChangeArrowheads="1"/>
              </p:cNvSpPr>
              <p:nvPr/>
            </p:nvSpPr>
            <p:spPr bwMode="auto">
              <a:xfrm>
                <a:off x="9309026" y="5302924"/>
                <a:ext cx="152150" cy="52161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Line 43"/>
              <p:cNvSpPr>
                <a:spLocks noChangeShapeType="1"/>
              </p:cNvSpPr>
              <p:nvPr/>
            </p:nvSpPr>
            <p:spPr bwMode="auto">
              <a:xfrm>
                <a:off x="8118677" y="5245128"/>
                <a:ext cx="0" cy="683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Text Box 44"/>
              <p:cNvSpPr txBox="1">
                <a:spLocks noChangeArrowheads="1"/>
              </p:cNvSpPr>
              <p:nvPr/>
            </p:nvSpPr>
            <p:spPr bwMode="auto">
              <a:xfrm>
                <a:off x="8190275" y="5405511"/>
                <a:ext cx="461801" cy="307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 err="1">
                    <a:latin typeface="Times New Roman" pitchFamily="18" charset="0"/>
                  </a:rPr>
                  <a:t>so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40" name="Line 46"/>
              <p:cNvSpPr>
                <a:spLocks noChangeShapeType="1"/>
              </p:cNvSpPr>
              <p:nvPr/>
            </p:nvSpPr>
            <p:spPr bwMode="auto">
              <a:xfrm>
                <a:off x="6258355" y="5401177"/>
                <a:ext cx="0" cy="706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Text Box 47"/>
              <p:cNvSpPr txBox="1">
                <a:spLocks noChangeArrowheads="1"/>
              </p:cNvSpPr>
              <p:nvPr/>
            </p:nvSpPr>
            <p:spPr bwMode="auto">
              <a:xfrm>
                <a:off x="6332513" y="5593349"/>
                <a:ext cx="296628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>
                    <a:latin typeface="Times New Roman" pitchFamily="18" charset="0"/>
                  </a:rPr>
                  <a:t>v</a:t>
                </a:r>
                <a:r>
                  <a:rPr lang="fr-FR" sz="2000" b="1" i="1" baseline="-25000">
                    <a:latin typeface="Times New Roman" pitchFamily="18" charset="0"/>
                  </a:rPr>
                  <a:t>e2</a:t>
                </a:r>
                <a:endParaRPr lang="fr-FR" sz="2000">
                  <a:latin typeface="Times New Roman" pitchFamily="18" charset="0"/>
                </a:endParaRPr>
              </a:p>
            </p:txBody>
          </p:sp>
          <p:sp>
            <p:nvSpPr>
              <p:cNvPr id="242" name="Line 48"/>
              <p:cNvSpPr>
                <a:spLocks noChangeShapeType="1"/>
              </p:cNvSpPr>
              <p:nvPr/>
            </p:nvSpPr>
            <p:spPr bwMode="auto">
              <a:xfrm>
                <a:off x="6300549" y="5363610"/>
                <a:ext cx="1905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Rectangle 49"/>
              <p:cNvSpPr>
                <a:spLocks noChangeArrowheads="1"/>
              </p:cNvSpPr>
              <p:nvPr/>
            </p:nvSpPr>
            <p:spPr bwMode="auto">
              <a:xfrm>
                <a:off x="6019263" y="5375169"/>
                <a:ext cx="893721" cy="80481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Rectangle 50"/>
              <p:cNvSpPr>
                <a:spLocks noChangeArrowheads="1"/>
              </p:cNvSpPr>
              <p:nvPr/>
            </p:nvSpPr>
            <p:spPr bwMode="auto">
              <a:xfrm>
                <a:off x="6846498" y="5405512"/>
                <a:ext cx="157265" cy="725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Oval 52"/>
              <p:cNvSpPr>
                <a:spLocks noChangeArrowheads="1"/>
              </p:cNvSpPr>
              <p:nvPr/>
            </p:nvSpPr>
            <p:spPr bwMode="auto">
              <a:xfrm>
                <a:off x="5837706" y="5574566"/>
                <a:ext cx="356722" cy="4031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5957892" y="5706051"/>
                <a:ext cx="125300" cy="200842"/>
              </a:xfrm>
              <a:custGeom>
                <a:avLst/>
                <a:gdLst>
                  <a:gd name="T0" fmla="*/ 0 w 354"/>
                  <a:gd name="T1" fmla="*/ 171 h 319"/>
                  <a:gd name="T2" fmla="*/ 55 w 354"/>
                  <a:gd name="T3" fmla="*/ 64 h 319"/>
                  <a:gd name="T4" fmla="*/ 108 w 354"/>
                  <a:gd name="T5" fmla="*/ 3 h 319"/>
                  <a:gd name="T6" fmla="*/ 169 w 354"/>
                  <a:gd name="T7" fmla="*/ 82 h 319"/>
                  <a:gd name="T8" fmla="*/ 217 w 354"/>
                  <a:gd name="T9" fmla="*/ 244 h 319"/>
                  <a:gd name="T10" fmla="*/ 253 w 354"/>
                  <a:gd name="T11" fmla="*/ 316 h 319"/>
                  <a:gd name="T12" fmla="*/ 319 w 354"/>
                  <a:gd name="T13" fmla="*/ 226 h 319"/>
                  <a:gd name="T14" fmla="*/ 354 w 354"/>
                  <a:gd name="T15" fmla="*/ 13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319">
                    <a:moveTo>
                      <a:pt x="0" y="171"/>
                    </a:moveTo>
                    <a:cubicBezTo>
                      <a:pt x="9" y="153"/>
                      <a:pt x="37" y="92"/>
                      <a:pt x="55" y="64"/>
                    </a:cubicBezTo>
                    <a:cubicBezTo>
                      <a:pt x="73" y="36"/>
                      <a:pt x="89" y="0"/>
                      <a:pt x="108" y="3"/>
                    </a:cubicBezTo>
                    <a:cubicBezTo>
                      <a:pt x="127" y="6"/>
                      <a:pt x="151" y="42"/>
                      <a:pt x="169" y="82"/>
                    </a:cubicBezTo>
                    <a:cubicBezTo>
                      <a:pt x="187" y="122"/>
                      <a:pt x="203" y="205"/>
                      <a:pt x="217" y="244"/>
                    </a:cubicBezTo>
                    <a:cubicBezTo>
                      <a:pt x="231" y="283"/>
                      <a:pt x="236" y="319"/>
                      <a:pt x="253" y="316"/>
                    </a:cubicBezTo>
                    <a:cubicBezTo>
                      <a:pt x="270" y="313"/>
                      <a:pt x="302" y="256"/>
                      <a:pt x="319" y="226"/>
                    </a:cubicBezTo>
                    <a:cubicBezTo>
                      <a:pt x="336" y="196"/>
                      <a:pt x="347" y="154"/>
                      <a:pt x="354" y="135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Line 54"/>
              <p:cNvSpPr>
                <a:spLocks noChangeShapeType="1"/>
              </p:cNvSpPr>
              <p:nvPr/>
            </p:nvSpPr>
            <p:spPr bwMode="auto">
              <a:xfrm>
                <a:off x="5330113" y="4606480"/>
                <a:ext cx="0" cy="706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Text Box 55"/>
              <p:cNvSpPr txBox="1">
                <a:spLocks noChangeArrowheads="1"/>
              </p:cNvSpPr>
              <p:nvPr/>
            </p:nvSpPr>
            <p:spPr bwMode="auto">
              <a:xfrm>
                <a:off x="5621627" y="5022612"/>
                <a:ext cx="296628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>
                    <a:latin typeface="Times New Roman" pitchFamily="18" charset="0"/>
                  </a:rPr>
                  <a:t>e1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49" name="Line 56"/>
              <p:cNvSpPr>
                <a:spLocks noChangeShapeType="1"/>
              </p:cNvSpPr>
              <p:nvPr/>
            </p:nvSpPr>
            <p:spPr bwMode="auto">
              <a:xfrm>
                <a:off x="6236620" y="4606480"/>
                <a:ext cx="1905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Rectangle 57"/>
              <p:cNvSpPr>
                <a:spLocks noChangeArrowheads="1"/>
              </p:cNvSpPr>
              <p:nvPr/>
            </p:nvSpPr>
            <p:spPr bwMode="auto">
              <a:xfrm>
                <a:off x="5330113" y="4606480"/>
                <a:ext cx="2021421" cy="15735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Rectangle 58"/>
              <p:cNvSpPr>
                <a:spLocks noChangeArrowheads="1"/>
              </p:cNvSpPr>
              <p:nvPr/>
            </p:nvSpPr>
            <p:spPr bwMode="auto">
              <a:xfrm>
                <a:off x="7279935" y="4603591"/>
                <a:ext cx="141746" cy="15547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Oval 60"/>
              <p:cNvSpPr>
                <a:spLocks noChangeArrowheads="1"/>
              </p:cNvSpPr>
              <p:nvPr/>
            </p:nvSpPr>
            <p:spPr bwMode="auto">
              <a:xfrm>
                <a:off x="5151113" y="5190221"/>
                <a:ext cx="356722" cy="4031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61"/>
              <p:cNvSpPr>
                <a:spLocks/>
              </p:cNvSpPr>
              <p:nvPr/>
            </p:nvSpPr>
            <p:spPr bwMode="auto">
              <a:xfrm>
                <a:off x="5267463" y="5274026"/>
                <a:ext cx="125300" cy="200842"/>
              </a:xfrm>
              <a:custGeom>
                <a:avLst/>
                <a:gdLst>
                  <a:gd name="T0" fmla="*/ 0 w 354"/>
                  <a:gd name="T1" fmla="*/ 171 h 319"/>
                  <a:gd name="T2" fmla="*/ 55 w 354"/>
                  <a:gd name="T3" fmla="*/ 64 h 319"/>
                  <a:gd name="T4" fmla="*/ 108 w 354"/>
                  <a:gd name="T5" fmla="*/ 3 h 319"/>
                  <a:gd name="T6" fmla="*/ 169 w 354"/>
                  <a:gd name="T7" fmla="*/ 82 h 319"/>
                  <a:gd name="T8" fmla="*/ 217 w 354"/>
                  <a:gd name="T9" fmla="*/ 244 h 319"/>
                  <a:gd name="T10" fmla="*/ 253 w 354"/>
                  <a:gd name="T11" fmla="*/ 316 h 319"/>
                  <a:gd name="T12" fmla="*/ 319 w 354"/>
                  <a:gd name="T13" fmla="*/ 226 h 319"/>
                  <a:gd name="T14" fmla="*/ 354 w 354"/>
                  <a:gd name="T15" fmla="*/ 13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319">
                    <a:moveTo>
                      <a:pt x="0" y="171"/>
                    </a:moveTo>
                    <a:cubicBezTo>
                      <a:pt x="9" y="153"/>
                      <a:pt x="37" y="92"/>
                      <a:pt x="55" y="64"/>
                    </a:cubicBezTo>
                    <a:cubicBezTo>
                      <a:pt x="73" y="36"/>
                      <a:pt x="89" y="0"/>
                      <a:pt x="108" y="3"/>
                    </a:cubicBezTo>
                    <a:cubicBezTo>
                      <a:pt x="127" y="6"/>
                      <a:pt x="151" y="42"/>
                      <a:pt x="169" y="82"/>
                    </a:cubicBezTo>
                    <a:cubicBezTo>
                      <a:pt x="187" y="122"/>
                      <a:pt x="203" y="205"/>
                      <a:pt x="217" y="244"/>
                    </a:cubicBezTo>
                    <a:cubicBezTo>
                      <a:pt x="231" y="283"/>
                      <a:pt x="236" y="319"/>
                      <a:pt x="253" y="316"/>
                    </a:cubicBezTo>
                    <a:cubicBezTo>
                      <a:pt x="270" y="313"/>
                      <a:pt x="302" y="256"/>
                      <a:pt x="319" y="226"/>
                    </a:cubicBezTo>
                    <a:cubicBezTo>
                      <a:pt x="336" y="196"/>
                      <a:pt x="347" y="154"/>
                      <a:pt x="354" y="135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Line 62"/>
              <p:cNvSpPr>
                <a:spLocks noChangeShapeType="1"/>
              </p:cNvSpPr>
              <p:nvPr/>
            </p:nvSpPr>
            <p:spPr bwMode="auto">
              <a:xfrm>
                <a:off x="6912984" y="4606480"/>
                <a:ext cx="0" cy="7946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55" name="Rectangle 64"/>
              <p:cNvSpPr>
                <a:spLocks noChangeArrowheads="1"/>
              </p:cNvSpPr>
              <p:nvPr/>
            </p:nvSpPr>
            <p:spPr bwMode="auto">
              <a:xfrm>
                <a:off x="6837548" y="4638268"/>
                <a:ext cx="150519" cy="6978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Oval 65"/>
              <p:cNvSpPr>
                <a:spLocks noChangeArrowheads="1"/>
              </p:cNvSpPr>
              <p:nvPr/>
            </p:nvSpPr>
            <p:spPr bwMode="auto">
              <a:xfrm>
                <a:off x="6888691" y="5336156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" name="Oval 66"/>
              <p:cNvSpPr>
                <a:spLocks noChangeArrowheads="1"/>
              </p:cNvSpPr>
              <p:nvPr/>
            </p:nvSpPr>
            <p:spPr bwMode="auto">
              <a:xfrm>
                <a:off x="6888691" y="4573247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8" name="Oval 67"/>
              <p:cNvSpPr>
                <a:spLocks noChangeArrowheads="1"/>
              </p:cNvSpPr>
              <p:nvPr/>
            </p:nvSpPr>
            <p:spPr bwMode="auto">
              <a:xfrm>
                <a:off x="6888691" y="6130853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9" name="Oval 68"/>
              <p:cNvSpPr>
                <a:spLocks noChangeArrowheads="1"/>
              </p:cNvSpPr>
              <p:nvPr/>
            </p:nvSpPr>
            <p:spPr bwMode="auto">
              <a:xfrm>
                <a:off x="5989856" y="6142412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0" name="Line 69"/>
              <p:cNvSpPr>
                <a:spLocks noChangeShapeType="1"/>
              </p:cNvSpPr>
              <p:nvPr/>
            </p:nvSpPr>
            <p:spPr bwMode="auto">
              <a:xfrm>
                <a:off x="7351534" y="6179980"/>
                <a:ext cx="5395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1" name="Oval 71"/>
              <p:cNvSpPr>
                <a:spLocks noChangeArrowheads="1"/>
              </p:cNvSpPr>
              <p:nvPr/>
            </p:nvSpPr>
            <p:spPr bwMode="auto">
              <a:xfrm>
                <a:off x="7861683" y="6130853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2" name="Line 72"/>
              <p:cNvSpPr>
                <a:spLocks noChangeShapeType="1"/>
              </p:cNvSpPr>
              <p:nvPr/>
            </p:nvSpPr>
            <p:spPr bwMode="auto">
              <a:xfrm>
                <a:off x="5542356" y="4804432"/>
                <a:ext cx="0" cy="1072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Line 73"/>
              <p:cNvSpPr>
                <a:spLocks noChangeShapeType="1"/>
              </p:cNvSpPr>
              <p:nvPr/>
            </p:nvSpPr>
            <p:spPr bwMode="auto">
              <a:xfrm>
                <a:off x="6019263" y="6179980"/>
                <a:ext cx="0" cy="166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4" name="Line 74"/>
              <p:cNvSpPr>
                <a:spLocks noChangeShapeType="1"/>
              </p:cNvSpPr>
              <p:nvPr/>
            </p:nvSpPr>
            <p:spPr bwMode="auto">
              <a:xfrm>
                <a:off x="5860720" y="6346144"/>
                <a:ext cx="3337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5" name="Text Box 75"/>
              <p:cNvSpPr txBox="1">
                <a:spLocks noChangeArrowheads="1"/>
              </p:cNvSpPr>
              <p:nvPr/>
            </p:nvSpPr>
            <p:spPr bwMode="auto">
              <a:xfrm>
                <a:off x="6441191" y="5071739"/>
                <a:ext cx="228865" cy="333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 b="1"/>
                  <a:t>-</a:t>
                </a:r>
              </a:p>
            </p:txBody>
          </p:sp>
          <p:sp>
            <p:nvSpPr>
              <p:cNvPr id="266" name="Text Box 76"/>
              <p:cNvSpPr txBox="1">
                <a:spLocks noChangeArrowheads="1"/>
              </p:cNvSpPr>
              <p:nvPr/>
            </p:nvSpPr>
            <p:spPr bwMode="auto">
              <a:xfrm>
                <a:off x="6396441" y="4327613"/>
                <a:ext cx="291514" cy="333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/>
                  <a:t>+</a:t>
                </a:r>
              </a:p>
            </p:txBody>
          </p:sp>
          <p:sp>
            <p:nvSpPr>
              <p:cNvPr id="267" name="Line 79"/>
              <p:cNvSpPr>
                <a:spLocks noChangeShapeType="1"/>
              </p:cNvSpPr>
              <p:nvPr/>
            </p:nvSpPr>
            <p:spPr bwMode="auto">
              <a:xfrm>
                <a:off x="6085475" y="4678817"/>
                <a:ext cx="0" cy="5895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Text Box 80"/>
              <p:cNvSpPr txBox="1">
                <a:spLocks noChangeArrowheads="1"/>
              </p:cNvSpPr>
              <p:nvPr/>
            </p:nvSpPr>
            <p:spPr bwMode="auto">
              <a:xfrm>
                <a:off x="5806701" y="4756128"/>
                <a:ext cx="366310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fr-FR" sz="2000" b="1" i="1" baseline="-25000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D</a:t>
                </a:r>
                <a:endParaRPr lang="fr-FR" sz="2000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" name="Rectangle 50"/>
              <p:cNvSpPr>
                <a:spLocks noChangeArrowheads="1"/>
              </p:cNvSpPr>
              <p:nvPr/>
            </p:nvSpPr>
            <p:spPr bwMode="auto">
              <a:xfrm rot="5400000">
                <a:off x="7240232" y="4245626"/>
                <a:ext cx="157265" cy="725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Text Box 36"/>
              <p:cNvSpPr txBox="1">
                <a:spLocks noChangeArrowheads="1"/>
              </p:cNvSpPr>
              <p:nvPr/>
            </p:nvSpPr>
            <p:spPr bwMode="auto">
              <a:xfrm>
                <a:off x="6330594" y="4878122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smtClean="0">
                    <a:latin typeface="Times New Roman" pitchFamily="18" charset="0"/>
                  </a:rPr>
                  <a:t>i</a:t>
                </a:r>
                <a:r>
                  <a:rPr lang="fr-FR" sz="2000" b="1" i="1" baseline="-25000" dirty="0" smtClean="0">
                    <a:latin typeface="Times New Roman" pitchFamily="18" charset="0"/>
                  </a:rPr>
                  <a:t>e2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</p:grpSp>
        <p:sp>
          <p:nvSpPr>
            <p:cNvPr id="228" name="Text Box 35"/>
            <p:cNvSpPr txBox="1">
              <a:spLocks noChangeArrowheads="1"/>
            </p:cNvSpPr>
            <p:nvPr/>
          </p:nvSpPr>
          <p:spPr bwMode="auto">
            <a:xfrm>
              <a:off x="9570224" y="4647157"/>
              <a:ext cx="271057" cy="31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>
                  <a:latin typeface="Times New Roman" pitchFamily="18" charset="0"/>
                </a:rPr>
                <a:t>c</a:t>
              </a:r>
              <a:endParaRPr lang="fr-FR" sz="2000" dirty="0">
                <a:latin typeface="Times New Roman" pitchFamily="18" charset="0"/>
              </a:endParaRPr>
            </a:p>
          </p:txBody>
        </p:sp>
      </p:grp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91181"/>
              </p:ext>
            </p:extLst>
          </p:nvPr>
        </p:nvGraphicFramePr>
        <p:xfrm>
          <a:off x="3252910" y="556357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910" y="556357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8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9372600" cy="4897316"/>
              </a:xfrm>
            </p:spPr>
            <p:txBody>
              <a:bodyPr/>
              <a:lstStyle/>
              <a:p>
                <a:r>
                  <a:rPr lang="fr-FR" dirty="0" smtClean="0"/>
                  <a:t>Mode commun et différentiel</a:t>
                </a:r>
              </a:p>
              <a:p>
                <a:pPr lvl="1"/>
                <a:r>
                  <a:rPr lang="fr-FR" dirty="0" smtClean="0"/>
                  <a:t>Définitions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r>
                  <a:rPr lang="fr-FR" dirty="0" smtClean="0"/>
                  <a:t>Interprétation</a:t>
                </a:r>
              </a:p>
              <a:p>
                <a:pPr lvl="2"/>
                <a:r>
                  <a:rPr lang="fr-FR" dirty="0" smtClean="0"/>
                  <a:t>La tension de sortie s’exprime en fonction de la grandeur utile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fr-FR" b="1" i="1" dirty="0">
                            <a:latin typeface="Cambria Math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fr-FR" dirty="0" smtClean="0"/>
                  <a:t> mais aussi d’une grandeur parasite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𝐴</m:t>
                    </m:r>
                    <m:r>
                      <a:rPr lang="fr-FR" i="1" baseline="-25000">
                        <a:latin typeface="Cambria Math"/>
                      </a:rPr>
                      <m:t>𝑀𝐶</m:t>
                    </m:r>
                    <m:r>
                      <a:rPr lang="fr-FR" i="1">
                        <a:latin typeface="Cambria Math"/>
                      </a:rPr>
                      <m:t>𝑉</m:t>
                    </m:r>
                    <m:r>
                      <a:rPr lang="fr-FR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fr-FR" baseline="-25000" dirty="0" smtClean="0"/>
                  <a:t>C </a:t>
                </a:r>
                <a:r>
                  <a:rPr lang="fr-FR" dirty="0" smtClean="0"/>
                  <a:t>que l’on veut la plus petite possible</a:t>
                </a:r>
              </a:p>
              <a:p>
                <a:pPr lvl="2"/>
                <a:endParaRPr lang="fr-FR" baseline="-25000" dirty="0"/>
              </a:p>
              <a:p>
                <a:pPr lvl="2"/>
                <a:endParaRPr lang="fr-FR" baseline="-25000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fr-FR" dirty="0" smtClean="0"/>
                  <a:t>Imperfections de la réjection du mode commun</a:t>
                </a:r>
              </a:p>
              <a:p>
                <a:pPr lvl="2"/>
                <a:r>
                  <a:rPr lang="fr-FR" dirty="0" smtClean="0"/>
                  <a:t>En réalité A</a:t>
                </a:r>
                <a:r>
                  <a:rPr lang="fr-FR" baseline="-25000" dirty="0" smtClean="0"/>
                  <a:t>+</a:t>
                </a:r>
                <a:r>
                  <a:rPr lang="fr-FR" dirty="0" smtClean="0"/>
                  <a:t>=A</a:t>
                </a:r>
                <a:r>
                  <a:rPr lang="fr-FR" baseline="-25000" dirty="0" smtClean="0"/>
                  <a:t>-</a:t>
                </a:r>
                <a:r>
                  <a:rPr lang="fr-FR" dirty="0" smtClean="0"/>
                  <a:t> +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fr-FR" dirty="0" smtClean="0"/>
                  <a:t> =&gt; A</a:t>
                </a:r>
                <a14:m>
                  <m:oMath xmlns:m="http://schemas.openxmlformats.org/officeDocument/2006/math">
                    <m:r>
                      <a:rPr lang="fr-FR" i="1" baseline="-25000">
                        <a:latin typeface="Cambria Math"/>
                      </a:rPr>
                      <m:t>𝑀𝐶</m:t>
                    </m:r>
                  </m:oMath>
                </a14:m>
                <a:r>
                  <a:rPr lang="fr-FR" dirty="0" smtClean="0"/>
                  <a:t>=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fr-FR" dirty="0" smtClean="0"/>
                  <a:t>  présente une valeur faible </a:t>
                </a:r>
                <a:r>
                  <a:rPr lang="fr-FR" dirty="0"/>
                  <a:t> </a:t>
                </a:r>
                <a:r>
                  <a:rPr lang="fr-FR" dirty="0" smtClean="0"/>
                  <a:t>mais non nulle</a:t>
                </a:r>
              </a:p>
              <a:p>
                <a:pPr lvl="2"/>
                <a:r>
                  <a:rPr lang="fr-FR" dirty="0" smtClean="0"/>
                  <a:t>On quantifie la qualité de l’ampli avec un taux de rejection de mode commun </a:t>
                </a:r>
                <a:endParaRPr lang="fr-FR" dirty="0"/>
              </a:p>
              <a:p>
                <a:pPr lvl="1"/>
                <a:endParaRPr lang="fr-FR" baseline="-25000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9372600" cy="4897316"/>
              </a:xfrm>
              <a:blipFill rotWithShape="1">
                <a:blip r:embed="rId2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6592" y="4275966"/>
                <a:ext cx="8932985" cy="653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i="1" dirty="0" smtClean="0"/>
                  <a:t>u</a:t>
                </a:r>
                <a:r>
                  <a:rPr lang="fr-FR" sz="1400" i="1" baseline="-25000" dirty="0"/>
                  <a:t>s</a:t>
                </a:r>
                <a:r>
                  <a:rPr lang="fr-FR" sz="1400" dirty="0"/>
                  <a:t>(</a:t>
                </a:r>
                <a:r>
                  <a:rPr lang="fr-FR" sz="1400" i="1" dirty="0"/>
                  <a:t>t</a:t>
                </a:r>
                <a:r>
                  <a:rPr lang="fr-FR" sz="1400" dirty="0"/>
                  <a:t>) = </a:t>
                </a:r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+</a:t>
                </a:r>
                <a:r>
                  <a:rPr lang="fr-FR" sz="1400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b="0" i="1" dirty="0" smtClean="0"/>
                      <m:t>V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MC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  </m:t>
                    </m:r>
                    <m:r>
                      <m:rPr>
                        <m:nor/>
                      </m:rPr>
                      <a:rPr lang="fr-FR" sz="1400" b="1" i="1" dirty="0" smtClean="0"/>
                      <m:t>+  </m:t>
                    </m:r>
                    <m:f>
                      <m:fPr>
                        <m:ctrlPr>
                          <a:rPr lang="fr-FR" sz="1400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1400" b="1" i="1" dirty="0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sz="1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1400" i="1" dirty="0">
                        <a:latin typeface="Cambria Math"/>
                      </a:rPr>
                      <m:t> </m:t>
                    </m:r>
                    <m:r>
                      <a:rPr lang="fr-FR" sz="1400" b="0" i="1" dirty="0" smtClean="0">
                        <a:latin typeface="Cambria Math"/>
                      </a:rPr>
                      <m:t>)−</m:t>
                    </m:r>
                    <m:r>
                      <m:rPr>
                        <m:nor/>
                      </m:rPr>
                      <a:rPr lang="fr-FR" sz="1400" i="1" dirty="0"/>
                      <m:t>A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−</m:t>
                    </m:r>
                  </m:oMath>
                </a14:m>
                <a:r>
                  <a:rPr lang="fr-FR" sz="1400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i="1" dirty="0"/>
                      <m:t>V</m:t>
                    </m:r>
                    <m:r>
                      <m:rPr>
                        <m:nor/>
                      </m:rPr>
                      <a:rPr lang="fr-FR" sz="1400" i="1" baseline="-25000" dirty="0"/>
                      <m:t>MC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  </m:t>
                    </m:r>
                    <m:r>
                      <m:rPr>
                        <m:nor/>
                      </m:rPr>
                      <a:rPr lang="fr-FR" sz="1400" b="1" i="1" dirty="0" smtClean="0"/>
                      <m:t>−  </m:t>
                    </m:r>
                    <m:f>
                      <m:fPr>
                        <m:ctrlPr>
                          <a:rPr lang="fr-FR" sz="1400" b="1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1" dirty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1400" b="1" i="1" dirty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sz="14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1400" dirty="0" smtClean="0"/>
                  <a:t>) avec si on tient compte du bruit V</a:t>
                </a:r>
                <a:r>
                  <a:rPr lang="fr-FR" sz="1400" baseline="-25000" dirty="0" smtClean="0"/>
                  <a:t>MC</a:t>
                </a:r>
                <a:r>
                  <a:rPr lang="fr-FR" sz="1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1400" dirty="0"/>
                          <m:t>(</m:t>
                        </m:r>
                        <m:r>
                          <m:rPr>
                            <m:nor/>
                          </m:rPr>
                          <a:rPr lang="fr-FR" sz="1400" dirty="0"/>
                          <m:t>Ve</m:t>
                        </m:r>
                        <m:r>
                          <m:rPr>
                            <m:nor/>
                          </m:rPr>
                          <a:rPr lang="fr-FR" sz="1400" baseline="-25000" dirty="0"/>
                          <m:t>1</m:t>
                        </m:r>
                        <m:r>
                          <m:rPr>
                            <m:nor/>
                          </m:rPr>
                          <a:rPr lang="fr-FR" sz="1400" dirty="0"/>
                          <m:t>+</m:t>
                        </m:r>
                        <m:r>
                          <m:rPr>
                            <m:nor/>
                          </m:rPr>
                          <a:rPr lang="fr-FR" sz="1400" dirty="0"/>
                          <m:t>Ve</m:t>
                        </m:r>
                        <m:r>
                          <m:rPr>
                            <m:nor/>
                          </m:rPr>
                          <a:rPr lang="fr-FR" sz="1400" baseline="-25000" dirty="0"/>
                          <m:t>2) </m:t>
                        </m:r>
                        <m:r>
                          <m:rPr>
                            <m:nor/>
                          </m:rPr>
                          <a:rPr lang="fr-FR" sz="1400" dirty="0"/>
                          <m:t> </m:t>
                        </m:r>
                      </m:num>
                      <m:den>
                        <m:r>
                          <a:rPr lang="fr-FR" sz="1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1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/>
                      </a:rPr>
                      <m:t>b</m:t>
                    </m:r>
                  </m:oMath>
                </a14:m>
                <a:endParaRPr lang="fr-FR" sz="1400" dirty="0"/>
              </a:p>
              <a:p>
                <a:r>
                  <a:rPr lang="fr-FR" sz="1400" i="1" dirty="0" smtClean="0"/>
                  <a:t>u</a:t>
                </a:r>
                <a:r>
                  <a:rPr lang="fr-FR" sz="1400" i="1" baseline="-25000" dirty="0" smtClean="0"/>
                  <a:t>s</a:t>
                </a:r>
                <a:r>
                  <a:rPr lang="fr-FR" sz="1400" dirty="0" smtClean="0"/>
                  <a:t>(</a:t>
                </a:r>
                <a:r>
                  <a:rPr lang="fr-FR" sz="1400" i="1" dirty="0" smtClean="0"/>
                  <a:t>t</a:t>
                </a:r>
                <a:r>
                  <a:rPr lang="fr-FR" sz="1400" dirty="0"/>
                  <a:t>) </a:t>
                </a:r>
                <a:r>
                  <a:rPr lang="fr-FR" sz="1400" dirty="0" smtClean="0"/>
                  <a:t>=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+</m:t>
                        </m:r>
                        <m:r>
                          <m:rPr>
                            <m:nor/>
                          </m:rPr>
                          <a:rPr lang="fr-FR" sz="1400" i="1" dirty="0"/>
                          <m:t>+</m:t>
                        </m:r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−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𝑉</m:t>
                    </m:r>
                    <m:r>
                      <a:rPr lang="fr-FR" sz="1400" b="0" i="1" baseline="-25000" smtClean="0">
                        <a:latin typeface="Cambria Math"/>
                      </a:rPr>
                      <m:t>𝑀𝐷</m:t>
                    </m:r>
                  </m:oMath>
                </a14:m>
                <a:r>
                  <a:rPr lang="fr-FR" sz="1400" dirty="0" smtClean="0"/>
                  <a:t>+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+</m:t>
                        </m:r>
                        <m:r>
                          <m:rPr>
                            <m:nor/>
                          </m:rPr>
                          <a:rPr lang="fr-FR" sz="1400" b="0" i="1" dirty="0" smtClean="0"/>
                          <m:t>−</m:t>
                        </m:r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−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i="1" dirty="0"/>
                      <m:t>V</m:t>
                    </m:r>
                    <m:r>
                      <m:rPr>
                        <m:nor/>
                      </m:rPr>
                      <a:rPr lang="fr-FR" sz="1400" i="1" baseline="-25000" dirty="0"/>
                      <m:t>MC</m:t>
                    </m:r>
                  </m:oMath>
                </a14:m>
                <a:r>
                  <a:rPr lang="fr-FR" sz="1400" dirty="0" smtClean="0"/>
                  <a:t> =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</a:rPr>
                      <m:t>𝐴</m:t>
                    </m:r>
                    <m:r>
                      <a:rPr lang="fr-FR" sz="1400" b="0" i="1" baseline="-25000" smtClean="0">
                        <a:latin typeface="Cambria Math"/>
                      </a:rPr>
                      <m:t>𝐷</m:t>
                    </m:r>
                    <m:r>
                      <a:rPr lang="fr-FR" sz="1400" i="1">
                        <a:latin typeface="Cambria Math"/>
                      </a:rPr>
                      <m:t>𝑉</m:t>
                    </m:r>
                    <m:r>
                      <a:rPr lang="fr-FR" sz="1400" i="1" baseline="-25000">
                        <a:latin typeface="Cambria Math"/>
                      </a:rPr>
                      <m:t>𝐷</m:t>
                    </m:r>
                    <m:r>
                      <a:rPr lang="fr-FR" sz="1400" b="0" i="1" smtClean="0">
                        <a:latin typeface="Cambria Math"/>
                      </a:rPr>
                      <m:t>+</m:t>
                    </m:r>
                    <m:r>
                      <a:rPr lang="fr-FR" sz="1400" b="0" i="1" smtClean="0">
                        <a:latin typeface="Cambria Math"/>
                      </a:rPr>
                      <m:t>𝐴𝑀𝐶𝑉𝑀𝐶</m:t>
                    </m:r>
                  </m:oMath>
                </a14:m>
                <a:endParaRPr lang="fr-FR" sz="1400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92" y="4275966"/>
                <a:ext cx="8932985" cy="653962"/>
              </a:xfrm>
              <a:prstGeom prst="rect">
                <a:avLst/>
              </a:prstGeom>
              <a:blipFill rotWithShape="1">
                <a:blip r:embed="rId3"/>
                <a:stretch>
                  <a:fillRect l="-205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923410" y="2108599"/>
            <a:ext cx="50113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Ve1 et ve2 s’exprime  en fonction de:</a:t>
            </a:r>
          </a:p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la </a:t>
            </a: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commun: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>
                <a:solidFill>
                  <a:srgbClr val="FF0000"/>
                </a:solidFill>
                <a:latin typeface="Comic Sans MS" pitchFamily="66" charset="0"/>
              </a:rPr>
              <a:t>MC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=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(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+V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sz="1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la 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différentiel: 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MD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</a:t>
            </a:r>
            <a:r>
              <a:rPr lang="fr-FR" sz="1400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	Avec </a:t>
            </a:r>
            <a:r>
              <a:rPr lang="fr-FR" sz="1200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2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 appelée tension différentielle</a:t>
            </a:r>
            <a:endParaRPr lang="fr-FR" sz="1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5742320" y="1233916"/>
            <a:ext cx="2232248" cy="2022574"/>
            <a:chOff x="158" y="1253"/>
            <a:chExt cx="1426" cy="1276"/>
          </a:xfrm>
        </p:grpSpPr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158" y="1968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1325" y="1634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1376" y="2041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92"/>
            <p:cNvSpPr txBox="1">
              <a:spLocks noChangeArrowheads="1"/>
            </p:cNvSpPr>
            <p:nvPr/>
          </p:nvSpPr>
          <p:spPr bwMode="auto">
            <a:xfrm>
              <a:off x="1117" y="2193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481754" y="5996353"/>
                <a:ext cx="2258952" cy="53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7030A0"/>
                    </a:solidFill>
                  </a:rPr>
                  <a:t>CMRR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dB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𝟐𝟎</m:t>
                    </m:r>
                    <m:r>
                      <a:rPr lang="fr-FR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𝐥𝐨𝐠</m:t>
                    </m:r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fr-FR" sz="2000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fr-FR" sz="2000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𝑴𝑪</m:t>
                        </m:r>
                      </m:den>
                    </m:f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54" y="5996353"/>
                <a:ext cx="2258952" cy="535596"/>
              </a:xfrm>
              <a:prstGeom prst="rect">
                <a:avLst/>
              </a:prstGeom>
              <a:blipFill rotWithShape="1">
                <a:blip r:embed="rId4"/>
                <a:stretch>
                  <a:fillRect l="-2156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différentiel imparfait</a:t>
            </a:r>
          </a:p>
          <a:p>
            <a:pPr lvl="1"/>
            <a:r>
              <a:rPr lang="fr-FR" dirty="0" smtClean="0"/>
              <a:t>Amplifie la tension différentielle</a:t>
            </a:r>
          </a:p>
          <a:p>
            <a:pPr lvl="1"/>
            <a:r>
              <a:rPr lang="fr-FR" dirty="0" smtClean="0"/>
              <a:t>Mais malheureusement aussi la tension de mode commun!</a:t>
            </a:r>
          </a:p>
          <a:p>
            <a:pPr lvl="1"/>
            <a:r>
              <a:rPr lang="fr-FR" dirty="0"/>
              <a:t>impédance différentielle et de mode </a:t>
            </a:r>
            <a:r>
              <a:rPr lang="fr-FR" dirty="0" smtClean="0"/>
              <a:t>commun non infinie</a:t>
            </a:r>
          </a:p>
          <a:p>
            <a:pPr lvl="1"/>
            <a:r>
              <a:rPr lang="fr-FR" dirty="0"/>
              <a:t>impédance différentielle et de mode commun non </a:t>
            </a:r>
            <a:r>
              <a:rPr lang="fr-FR" dirty="0" smtClean="0"/>
              <a:t>nulle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</a:t>
            </a:r>
          </a:p>
          <a:p>
            <a:pPr lvl="2"/>
            <a:endParaRPr lang="fr-FR" dirty="0" smtClean="0"/>
          </a:p>
          <a:p>
            <a:pPr lvl="3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43916" y="1436504"/>
            <a:ext cx="2489161" cy="1782530"/>
            <a:chOff x="423" y="2688"/>
            <a:chExt cx="1708" cy="1330"/>
          </a:xfrm>
        </p:grpSpPr>
        <p:sp>
          <p:nvSpPr>
            <p:cNvPr id="8" name="Text Box 106"/>
            <p:cNvSpPr txBox="1">
              <a:spLocks noChangeArrowheads="1"/>
            </p:cNvSpPr>
            <p:nvPr/>
          </p:nvSpPr>
          <p:spPr bwMode="auto">
            <a:xfrm>
              <a:off x="839" y="3478"/>
              <a:ext cx="2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9" name="Freeform 110"/>
            <p:cNvSpPr>
              <a:spLocks/>
            </p:cNvSpPr>
            <p:nvPr/>
          </p:nvSpPr>
          <p:spPr bwMode="auto">
            <a:xfrm>
              <a:off x="588" y="3157"/>
              <a:ext cx="1182" cy="727"/>
            </a:xfrm>
            <a:custGeom>
              <a:avLst/>
              <a:gdLst>
                <a:gd name="T0" fmla="*/ 0 w 1182"/>
                <a:gd name="T1" fmla="*/ 727 h 727"/>
                <a:gd name="T2" fmla="*/ 1182 w 1182"/>
                <a:gd name="T3" fmla="*/ 719 h 727"/>
                <a:gd name="T4" fmla="*/ 1181 w 1182"/>
                <a:gd name="T5" fmla="*/ 0 h 727"/>
                <a:gd name="T6" fmla="*/ 1005 w 1182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2" h="727">
                  <a:moveTo>
                    <a:pt x="0" y="727"/>
                  </a:moveTo>
                  <a:lnTo>
                    <a:pt x="1182" y="719"/>
                  </a:lnTo>
                  <a:lnTo>
                    <a:pt x="1181" y="0"/>
                  </a:lnTo>
                  <a:lnTo>
                    <a:pt x="1005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" name="Line 111"/>
            <p:cNvSpPr>
              <a:spLocks noChangeShapeType="1"/>
            </p:cNvSpPr>
            <p:nvPr/>
          </p:nvSpPr>
          <p:spPr bwMode="auto">
            <a:xfrm flipH="1">
              <a:off x="1666" y="4018"/>
              <a:ext cx="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" name="Freeform 112"/>
            <p:cNvSpPr>
              <a:spLocks/>
            </p:cNvSpPr>
            <p:nvPr/>
          </p:nvSpPr>
          <p:spPr bwMode="auto">
            <a:xfrm flipH="1">
              <a:off x="680" y="2954"/>
              <a:ext cx="913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flipH="1">
              <a:off x="1573" y="31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4"/>
            <p:cNvSpPr>
              <a:spLocks noChangeShapeType="1"/>
            </p:cNvSpPr>
            <p:nvPr/>
          </p:nvSpPr>
          <p:spPr bwMode="auto">
            <a:xfrm>
              <a:off x="612" y="2964"/>
              <a:ext cx="0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423" y="3284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>
              <a:off x="780" y="3412"/>
              <a:ext cx="0" cy="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17"/>
            <p:cNvSpPr txBox="1">
              <a:spLocks noChangeArrowheads="1"/>
            </p:cNvSpPr>
            <p:nvPr/>
          </p:nvSpPr>
          <p:spPr bwMode="auto">
            <a:xfrm>
              <a:off x="1835" y="3440"/>
              <a:ext cx="2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7" name="Text Box 119"/>
            <p:cNvSpPr txBox="1">
              <a:spLocks noChangeArrowheads="1"/>
            </p:cNvSpPr>
            <p:nvPr/>
          </p:nvSpPr>
          <p:spPr bwMode="auto">
            <a:xfrm>
              <a:off x="839" y="3035"/>
              <a:ext cx="1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D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8" name="Line 120"/>
            <p:cNvSpPr>
              <a:spLocks noChangeShapeType="1"/>
            </p:cNvSpPr>
            <p:nvPr/>
          </p:nvSpPr>
          <p:spPr bwMode="auto">
            <a:xfrm>
              <a:off x="780" y="2980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23"/>
            <p:cNvSpPr txBox="1">
              <a:spLocks noChangeArrowheads="1"/>
            </p:cNvSpPr>
            <p:nvPr/>
          </p:nvSpPr>
          <p:spPr bwMode="auto">
            <a:xfrm>
              <a:off x="1117" y="2688"/>
              <a:ext cx="71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MD</a:t>
              </a:r>
              <a:endParaRPr lang="fr-FR" sz="1600" baseline="-25000" dirty="0">
                <a:latin typeface="Times New Roman" pitchFamily="18" charset="0"/>
              </a:endParaRPr>
            </a:p>
          </p:txBody>
        </p:sp>
        <p:sp>
          <p:nvSpPr>
            <p:cNvPr id="20" name="Text Box 124"/>
            <p:cNvSpPr txBox="1">
              <a:spLocks noChangeArrowheads="1"/>
            </p:cNvSpPr>
            <p:nvPr/>
          </p:nvSpPr>
          <p:spPr bwMode="auto">
            <a:xfrm>
              <a:off x="1122" y="3132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½ z</a:t>
              </a:r>
              <a:r>
                <a:rPr lang="fr-FR" sz="1600" b="1" i="1" baseline="-25000">
                  <a:latin typeface="Times New Roman" pitchFamily="18" charset="0"/>
                </a:rPr>
                <a:t>D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1" name="Rectangle 126"/>
            <p:cNvSpPr>
              <a:spLocks noChangeArrowheads="1"/>
            </p:cNvSpPr>
            <p:nvPr/>
          </p:nvSpPr>
          <p:spPr bwMode="auto">
            <a:xfrm>
              <a:off x="1718" y="3310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27"/>
            <p:cNvSpPr>
              <a:spLocks noChangeArrowheads="1"/>
            </p:cNvSpPr>
            <p:nvPr/>
          </p:nvSpPr>
          <p:spPr bwMode="auto">
            <a:xfrm rot="-5400000">
              <a:off x="1207" y="2767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 rot="-5400000">
              <a:off x="1207" y="3174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129"/>
            <p:cNvSpPr txBox="1">
              <a:spLocks noChangeArrowheads="1"/>
            </p:cNvSpPr>
            <p:nvPr/>
          </p:nvSpPr>
          <p:spPr bwMode="auto">
            <a:xfrm>
              <a:off x="631" y="274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/>
                <a:t>+</a:t>
              </a:r>
            </a:p>
          </p:txBody>
        </p:sp>
        <p:sp>
          <p:nvSpPr>
            <p:cNvPr id="25" name="Text Box 132"/>
            <p:cNvSpPr txBox="1">
              <a:spLocks noChangeArrowheads="1"/>
            </p:cNvSpPr>
            <p:nvPr/>
          </p:nvSpPr>
          <p:spPr bwMode="auto">
            <a:xfrm>
              <a:off x="631" y="318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/>
                <a:t>-</a:t>
              </a:r>
            </a:p>
          </p:txBody>
        </p:sp>
        <p:sp>
          <p:nvSpPr>
            <p:cNvPr id="26" name="Line 134"/>
            <p:cNvSpPr>
              <a:spLocks noChangeShapeType="1"/>
            </p:cNvSpPr>
            <p:nvPr/>
          </p:nvSpPr>
          <p:spPr bwMode="auto">
            <a:xfrm>
              <a:off x="1770" y="3876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7" name="Oval 135"/>
            <p:cNvSpPr>
              <a:spLocks noChangeArrowheads="1"/>
            </p:cNvSpPr>
            <p:nvPr/>
          </p:nvSpPr>
          <p:spPr bwMode="auto">
            <a:xfrm flipH="1">
              <a:off x="1742" y="385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Flèche droite 27"/>
          <p:cNvSpPr/>
          <p:nvPr/>
        </p:nvSpPr>
        <p:spPr>
          <a:xfrm>
            <a:off x="6465168" y="2495300"/>
            <a:ext cx="540060" cy="2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862638" y="3794049"/>
            <a:ext cx="2601913" cy="2139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659813" y="4540174"/>
            <a:ext cx="0" cy="1157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740775" y="4895774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474494" y="3501948"/>
            <a:ext cx="336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8742363" y="4019474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8742363" y="4424286"/>
            <a:ext cx="23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7197725" y="4886249"/>
            <a:ext cx="401638" cy="40005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7399338" y="4436986"/>
            <a:ext cx="1858963" cy="1314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 rot="5400000">
            <a:off x="7891463" y="4149649"/>
            <a:ext cx="207963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9159875" y="4787824"/>
            <a:ext cx="188913" cy="573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7681913" y="4724324"/>
            <a:ext cx="0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770813" y="4900536"/>
            <a:ext cx="2952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so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7840663" y="4019474"/>
            <a:ext cx="360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>
                <a:latin typeface="Times New Roman" pitchFamily="18" charset="0"/>
              </a:rPr>
              <a:t>Z</a:t>
            </a:r>
            <a:r>
              <a:rPr lang="fr-FR" sz="1600" baseline="-25000">
                <a:latin typeface="Times New Roman" pitchFamily="18" charset="0"/>
              </a:rPr>
              <a:t>s</a:t>
            </a:r>
            <a:endParaRPr lang="fr-FR" sz="1600">
              <a:latin typeface="Times New Roman" pitchFamily="18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372100" y="4895774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464175" y="5106911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424488" y="485449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5075238" y="4867199"/>
            <a:ext cx="1109663" cy="8842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6102350" y="5010074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297612" y="5075160"/>
            <a:ext cx="466725" cy="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849813" y="5086274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4999038" y="5230736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4219575" y="402264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4581525" y="4479849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345113" y="402264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219575" y="4022649"/>
            <a:ext cx="2509838" cy="1728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6640513" y="45131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6859587" y="4436985"/>
            <a:ext cx="524792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baseline="-25000" dirty="0">
              <a:latin typeface="Times New Roman" pitchFamily="18" charset="0"/>
            </a:endParaRPr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3997325" y="4663999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4141788" y="4756074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6184900" y="4022649"/>
            <a:ext cx="0" cy="8731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297613" y="4240136"/>
            <a:ext cx="3429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Z</a:t>
            </a:r>
            <a:r>
              <a:rPr lang="fr-FR" sz="1600" baseline="-25000" dirty="0" smtClean="0">
                <a:latin typeface="Times New Roman" pitchFamily="18" charset="0"/>
              </a:rPr>
              <a:t>D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6091238" y="41575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6154738" y="48243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6154738" y="39861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6154738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5038725" y="57101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6729413" y="5751436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6692900" y="572762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7362825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4483100" y="4240136"/>
            <a:ext cx="0" cy="117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5075238" y="5751436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4878388" y="5933999"/>
            <a:ext cx="4143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5599113" y="4533824"/>
            <a:ext cx="28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543550" y="3716261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73" name="Line 79"/>
          <p:cNvSpPr>
            <a:spLocks noChangeShapeType="1"/>
          </p:cNvSpPr>
          <p:nvPr/>
        </p:nvSpPr>
        <p:spPr bwMode="auto">
          <a:xfrm flipH="1">
            <a:off x="5388115" y="4094202"/>
            <a:ext cx="12253" cy="6229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4958210" y="4263949"/>
            <a:ext cx="3222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D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5493267" y="4333005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88080"/>
              </p:ext>
            </p:extLst>
          </p:nvPr>
        </p:nvGraphicFramePr>
        <p:xfrm>
          <a:off x="471488" y="4021138"/>
          <a:ext cx="30051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4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021138"/>
                        <a:ext cx="3005137" cy="4206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ZoneTexte 76"/>
          <p:cNvSpPr txBox="1"/>
          <p:nvPr/>
        </p:nvSpPr>
        <p:spPr>
          <a:xfrm>
            <a:off x="153603" y="3671225"/>
            <a:ext cx="384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Nous avons pour la tension de sortie à vide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" y="5006224"/>
            <a:ext cx="460905" cy="475504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718659" y="5024543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Les constructeurs donne la valeur du taux de réjection de mode commun</a:t>
            </a:r>
            <a:endParaRPr lang="fr-FR" sz="1200" i="1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44015"/>
              </p:ext>
            </p:extLst>
          </p:nvPr>
        </p:nvGraphicFramePr>
        <p:xfrm>
          <a:off x="780196" y="5492995"/>
          <a:ext cx="1841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5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96" y="5492995"/>
                        <a:ext cx="1841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necteur droit avec flèche 81"/>
          <p:cNvCxnSpPr/>
          <p:nvPr/>
        </p:nvCxnSpPr>
        <p:spPr>
          <a:xfrm flipH="1">
            <a:off x="920552" y="4410793"/>
            <a:ext cx="324036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540732" y="4410793"/>
            <a:ext cx="252028" cy="319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624875" y="5950666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Ordre de grandeur courant: CCMR=1000 soit </a:t>
            </a:r>
            <a:r>
              <a:rPr lang="fr-FR" sz="1200" i="1" dirty="0" err="1" smtClean="0"/>
              <a:t>CCMR</a:t>
            </a:r>
            <a:r>
              <a:rPr lang="fr-FR" sz="1200" i="1" baseline="-25000" dirty="0" err="1" smtClean="0"/>
              <a:t>dB</a:t>
            </a:r>
            <a:r>
              <a:rPr lang="fr-FR" sz="1200" i="1" dirty="0" smtClean="0"/>
              <a:t>= 60 dB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8961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La paire différentielle: polarisation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793066" y="1584839"/>
            <a:ext cx="5867400" cy="1945762"/>
          </a:xfrm>
        </p:spPr>
        <p:txBody>
          <a:bodyPr/>
          <a:lstStyle/>
          <a:p>
            <a:r>
              <a:rPr lang="fr-FR" b="1" dirty="0"/>
              <a:t>Entrées </a:t>
            </a:r>
            <a:r>
              <a:rPr lang="fr-FR" dirty="0"/>
              <a:t>: </a:t>
            </a:r>
            <a:r>
              <a:rPr lang="fr-FR" i="1" dirty="0"/>
              <a:t>Ve</a:t>
            </a:r>
            <a:r>
              <a:rPr lang="fr-FR" dirty="0"/>
              <a:t>1 et </a:t>
            </a:r>
            <a:r>
              <a:rPr lang="fr-FR" i="1" dirty="0" smtClean="0"/>
              <a:t>Ve</a:t>
            </a:r>
            <a:r>
              <a:rPr lang="fr-FR" dirty="0" smtClean="0"/>
              <a:t>2</a:t>
            </a:r>
          </a:p>
          <a:p>
            <a:r>
              <a:rPr lang="fr-FR" b="1" dirty="0"/>
              <a:t>Sortie </a:t>
            </a:r>
            <a:r>
              <a:rPr lang="fr-FR" dirty="0"/>
              <a:t>: collecteur d’un </a:t>
            </a:r>
            <a:r>
              <a:rPr lang="fr-FR" dirty="0" smtClean="0"/>
              <a:t>des transistors</a:t>
            </a:r>
          </a:p>
          <a:p>
            <a:r>
              <a:rPr lang="fr-FR" b="1" dirty="0"/>
              <a:t>Hypothèse forte </a:t>
            </a:r>
            <a:r>
              <a:rPr lang="fr-FR" dirty="0"/>
              <a:t>: </a:t>
            </a:r>
            <a:r>
              <a:rPr lang="fr-FR" i="1" dirty="0"/>
              <a:t>T</a:t>
            </a:r>
            <a:r>
              <a:rPr lang="fr-FR" dirty="0"/>
              <a:t>1 et </a:t>
            </a:r>
            <a:r>
              <a:rPr lang="fr-FR" i="1" dirty="0" smtClean="0"/>
              <a:t>T</a:t>
            </a:r>
            <a:r>
              <a:rPr lang="fr-FR" dirty="0" smtClean="0"/>
              <a:t>2 appariés </a:t>
            </a:r>
            <a:r>
              <a:rPr lang="fr-FR" i="1" dirty="0"/>
              <a:t>⇔ </a:t>
            </a:r>
            <a:r>
              <a:rPr lang="fr-FR" dirty="0"/>
              <a:t>même circuit : </a:t>
            </a:r>
            <a:r>
              <a:rPr lang="fr-FR" i="1" dirty="0" smtClean="0"/>
              <a:t> </a:t>
            </a:r>
            <a:r>
              <a:rPr lang="fr-FR" dirty="0" smtClean="0"/>
              <a:t>identiques</a:t>
            </a:r>
            <a:r>
              <a:rPr lang="fr-FR" dirty="0"/>
              <a:t>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1300" y="3677903"/>
                <a:ext cx="5194300" cy="164320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Pour le calcul de la polarisation </a:t>
                </a:r>
                <a:r>
                  <a:rPr lang="fr-FR" dirty="0"/>
                  <a:t>: </a:t>
                </a:r>
                <a:endParaRPr lang="fr-FR" dirty="0" smtClean="0"/>
              </a:p>
              <a:p>
                <a:r>
                  <a:rPr lang="fr-FR" i="1" dirty="0" smtClean="0"/>
                  <a:t>Ve</a:t>
                </a:r>
                <a:r>
                  <a:rPr lang="fr-FR" dirty="0" smtClean="0"/>
                  <a:t>1 </a:t>
                </a:r>
                <a:r>
                  <a:rPr lang="fr-FR" dirty="0"/>
                  <a:t>= </a:t>
                </a:r>
                <a:r>
                  <a:rPr lang="fr-FR" i="1" dirty="0"/>
                  <a:t>Ve</a:t>
                </a:r>
                <a:r>
                  <a:rPr lang="fr-FR" dirty="0"/>
                  <a:t>2 = 0</a:t>
                </a:r>
              </a:p>
              <a:p>
                <a:r>
                  <a:rPr lang="fr-FR" dirty="0"/>
                  <a:t>Par symétrie :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baseline="-25000" dirty="0"/>
                  <a:t>1</a:t>
                </a:r>
                <a:r>
                  <a:rPr lang="fr-FR" dirty="0"/>
                  <a:t> =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baseline="-25000" dirty="0"/>
                  <a:t>2</a:t>
                </a:r>
                <a:r>
                  <a:rPr lang="fr-FR" dirty="0"/>
                  <a:t> =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</a:p>
              <a:p>
                <a:r>
                  <a:rPr lang="fr-FR" dirty="0"/>
                  <a:t>Dans une maille </a:t>
                </a:r>
                <a:r>
                  <a:rPr lang="fr-FR" i="1" dirty="0"/>
                  <a:t>{masse − E − B}</a:t>
                </a:r>
                <a:r>
                  <a:rPr lang="fr-FR" dirty="0"/>
                  <a:t>, on a :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i="1" dirty="0"/>
                  <a:t> 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1" dirty="0"/>
                          <m:t>V</m:t>
                        </m:r>
                        <m:r>
                          <m:rPr>
                            <m:nor/>
                          </m:rPr>
                          <a:rPr lang="fr-FR" i="1" baseline="-25000" dirty="0"/>
                          <m:t>CC</m:t>
                        </m:r>
                        <m:r>
                          <m:rPr>
                            <m:nor/>
                          </m:rPr>
                          <a:rPr lang="fr-FR" b="0" i="1" dirty="0" smtClean="0"/>
                          <m:t>−0,7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i="1" dirty="0"/>
                          <m:t>R</m:t>
                        </m:r>
                        <m:r>
                          <m:rPr>
                            <m:nor/>
                          </m:rPr>
                          <a:rPr lang="fr-FR" b="0" i="1" baseline="-25000" dirty="0" smtClean="0"/>
                          <m:t>E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 smtClean="0"/>
                  <a:t>Tension </a:t>
                </a:r>
                <a:r>
                  <a:rPr lang="fr-FR" dirty="0"/>
                  <a:t>continue en sortie : </a:t>
                </a:r>
                <a:r>
                  <a:rPr lang="fr-FR" i="1" dirty="0"/>
                  <a:t>V</a:t>
                </a:r>
                <a:r>
                  <a:rPr lang="fr-FR" i="1" baseline="-25000" dirty="0"/>
                  <a:t>S</a:t>
                </a:r>
                <a:r>
                  <a:rPr lang="fr-FR" i="1" dirty="0"/>
                  <a:t> </a:t>
                </a:r>
                <a:r>
                  <a:rPr lang="fr-FR" dirty="0"/>
                  <a:t>= </a:t>
                </a:r>
                <a:r>
                  <a:rPr lang="fr-FR" i="1" dirty="0"/>
                  <a:t>V</a:t>
                </a:r>
                <a:r>
                  <a:rPr lang="fr-FR" i="1" baseline="-25000" dirty="0"/>
                  <a:t>CC</a:t>
                </a:r>
                <a:r>
                  <a:rPr lang="fr-FR" i="1" dirty="0"/>
                  <a:t> − </a:t>
                </a:r>
                <a:r>
                  <a:rPr lang="fr-FR" i="1" dirty="0" smtClean="0"/>
                  <a:t>R</a:t>
                </a:r>
                <a:r>
                  <a:rPr lang="fr-FR" i="1" baseline="-25000" dirty="0" smtClean="0"/>
                  <a:t>C</a:t>
                </a:r>
                <a:r>
                  <a:rPr lang="fr-FR" i="1" dirty="0" smtClean="0"/>
                  <a:t>I</a:t>
                </a:r>
                <a:r>
                  <a:rPr lang="fr-FR" i="1" baseline="-25000" dirty="0" smtClean="0"/>
                  <a:t>E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3677903"/>
                <a:ext cx="5194300" cy="1643207"/>
              </a:xfrm>
              <a:prstGeom prst="rect">
                <a:avLst/>
              </a:prstGeom>
              <a:blipFill rotWithShape="1">
                <a:blip r:embed="rId3"/>
                <a:stretch>
                  <a:fillRect l="-817" t="-1091" b="-363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66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Mode 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35400" y="3596916"/>
            <a:ext cx="5740399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 smtClean="0"/>
              <a:t>Nous réglons v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−v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</a:t>
            </a:r>
            <a:r>
              <a:rPr lang="fr-FR" i="1" dirty="0" err="1"/>
              <a:t>v</a:t>
            </a:r>
            <a:r>
              <a:rPr lang="fr-FR" i="1" baseline="-25000" dirty="0" err="1"/>
              <a:t>e</a:t>
            </a:r>
            <a:endParaRPr lang="fr-FR" i="1" baseline="-25000" dirty="0"/>
          </a:p>
          <a:p>
            <a:r>
              <a:rPr lang="fr-FR" i="1" dirty="0" smtClean="0"/>
              <a:t>Le courant devient </a:t>
            </a:r>
          </a:p>
          <a:p>
            <a:r>
              <a:rPr lang="fr-FR" i="1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</a:p>
          <a:p>
            <a:r>
              <a:rPr lang="fr-FR" i="1" baseline="-25000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− 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avec </a:t>
            </a:r>
            <a:r>
              <a:rPr lang="fr-FR" i="1" dirty="0"/>
              <a:t>IE </a:t>
            </a:r>
            <a:r>
              <a:rPr lang="fr-FR" dirty="0"/>
              <a:t>le courant </a:t>
            </a:r>
            <a:r>
              <a:rPr lang="fr-FR" dirty="0" smtClean="0"/>
              <a:t>de polarisation.</a:t>
            </a:r>
            <a:endParaRPr lang="fr-FR" dirty="0"/>
          </a:p>
          <a:p>
            <a:r>
              <a:rPr lang="fr-FR" dirty="0"/>
              <a:t>Pour des signaux de faible amplitude : </a:t>
            </a:r>
            <a:r>
              <a:rPr lang="fr-FR" i="1" dirty="0"/>
              <a:t>ie</a:t>
            </a:r>
            <a:r>
              <a:rPr lang="fr-FR" dirty="0"/>
              <a:t>1 = </a:t>
            </a:r>
            <a:r>
              <a:rPr lang="fr-FR" i="1" dirty="0"/>
              <a:t>ie</a:t>
            </a:r>
            <a:r>
              <a:rPr lang="fr-FR" dirty="0"/>
              <a:t>2 </a:t>
            </a:r>
            <a:endParaRPr lang="fr-FR" dirty="0" smtClean="0"/>
          </a:p>
          <a:p>
            <a:r>
              <a:rPr lang="fr-FR" i="1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RE</a:t>
            </a:r>
            <a:r>
              <a:rPr lang="fr-FR" i="1" baseline="30000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1</a:t>
            </a:r>
            <a:r>
              <a:rPr lang="fr-FR" dirty="0"/>
              <a:t> 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2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= </a:t>
            </a:r>
            <a:r>
              <a:rPr lang="fr-FR" i="1" dirty="0" err="1">
                <a:solidFill>
                  <a:srgbClr val="FF0000"/>
                </a:solidFill>
              </a:rPr>
              <a:t>cte</a:t>
            </a:r>
            <a:endParaRPr lang="fr-FR" i="1" dirty="0">
              <a:solidFill>
                <a:srgbClr val="FF0000"/>
              </a:solidFill>
            </a:endParaRPr>
          </a:p>
          <a:p>
            <a:r>
              <a:rPr lang="fr-FR" dirty="0"/>
              <a:t>On a donc </a:t>
            </a:r>
            <a:r>
              <a:rPr lang="fr-FR" i="1" dirty="0"/>
              <a:t>U</a:t>
            </a:r>
            <a:r>
              <a:rPr lang="fr-FR" i="1" baseline="-25000" dirty="0"/>
              <a:t>RE</a:t>
            </a:r>
            <a:r>
              <a:rPr lang="fr-FR" i="1" dirty="0"/>
              <a:t> </a:t>
            </a:r>
            <a:r>
              <a:rPr lang="fr-FR" dirty="0"/>
              <a:t>= 2</a:t>
            </a:r>
            <a:r>
              <a:rPr lang="fr-FR" i="1" dirty="0"/>
              <a:t>R</a:t>
            </a:r>
            <a:r>
              <a:rPr lang="fr-FR" i="1" baseline="-25000" dirty="0"/>
              <a:t>E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= </a:t>
            </a:r>
            <a:r>
              <a:rPr lang="fr-FR" i="1" dirty="0" err="1">
                <a:solidFill>
                  <a:srgbClr val="FF0000"/>
                </a:solidFill>
              </a:rPr>
              <a:t>cte</a:t>
            </a:r>
            <a:r>
              <a:rPr lang="fr-FR" i="1" dirty="0"/>
              <a:t> ⇒ </a:t>
            </a:r>
            <a:r>
              <a:rPr lang="fr-FR" dirty="0"/>
              <a:t>E a donc un </a:t>
            </a:r>
            <a:r>
              <a:rPr lang="fr-FR" dirty="0" smtClean="0"/>
              <a:t>potentiel fixe </a:t>
            </a:r>
          </a:p>
          <a:p>
            <a:r>
              <a:rPr lang="fr-FR" i="1" dirty="0"/>
              <a:t>	</a:t>
            </a:r>
            <a:r>
              <a:rPr lang="fr-FR" i="1" dirty="0" smtClean="0"/>
              <a:t>⇒ </a:t>
            </a:r>
            <a:r>
              <a:rPr lang="fr-FR" dirty="0"/>
              <a:t>en petit signaux, c’est </a:t>
            </a:r>
            <a:r>
              <a:rPr lang="fr-FR" b="1" dirty="0">
                <a:solidFill>
                  <a:srgbClr val="FF0000"/>
                </a:solidFill>
              </a:rPr>
              <a:t>une masse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3903708" y="1229160"/>
            <a:ext cx="3476669" cy="2022574"/>
            <a:chOff x="144" y="1253"/>
            <a:chExt cx="1462" cy="1276"/>
          </a:xfrm>
        </p:grpSpPr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144" y="1706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MC</a:t>
              </a:r>
              <a:r>
                <a:rPr lang="fr-FR" sz="2000" b="1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20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1243" y="1621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1257" y="2041"/>
              <a:ext cx="3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e1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92"/>
            <p:cNvSpPr txBox="1">
              <a:spLocks noChangeArrowheads="1"/>
            </p:cNvSpPr>
            <p:nvPr/>
          </p:nvSpPr>
          <p:spPr bwMode="auto">
            <a:xfrm>
              <a:off x="1116" y="2329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e2  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=-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fr-FR" sz="16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Mode </a:t>
            </a:r>
            <a:r>
              <a:rPr lang="fr-FR" dirty="0" smtClean="0"/>
              <a:t>différentiel: modèle équivalent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1937808"/>
            <a:ext cx="37052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235201"/>
            <a:ext cx="38481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39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Mode commun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4416170" y="1303880"/>
            <a:ext cx="3476669" cy="2022574"/>
            <a:chOff x="144" y="1253"/>
            <a:chExt cx="1462" cy="1276"/>
          </a:xfrm>
        </p:grpSpPr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144" y="1706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MC</a:t>
              </a:r>
              <a:r>
                <a:rPr lang="fr-FR" sz="2000" b="1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 </a:t>
              </a:r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20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89"/>
            <p:cNvSpPr>
              <a:spLocks noChangeShapeType="1"/>
            </p:cNvSpPr>
            <p:nvPr/>
          </p:nvSpPr>
          <p:spPr bwMode="auto">
            <a:xfrm>
              <a:off x="1243" y="1621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90"/>
            <p:cNvSpPr txBox="1">
              <a:spLocks noChangeArrowheads="1"/>
            </p:cNvSpPr>
            <p:nvPr/>
          </p:nvSpPr>
          <p:spPr bwMode="auto">
            <a:xfrm>
              <a:off x="1257" y="2041"/>
              <a:ext cx="3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e1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auto">
            <a:xfrm>
              <a:off x="1116" y="2329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e2  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20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2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fr-FR" sz="1600" dirty="0">
                <a:latin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01266" y="3873769"/>
            <a:ext cx="5523777" cy="23698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 smtClean="0"/>
              <a:t>Nous réglons v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v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</a:t>
            </a:r>
            <a:r>
              <a:rPr lang="fr-FR" i="1" dirty="0" err="1"/>
              <a:t>v</a:t>
            </a:r>
            <a:r>
              <a:rPr lang="fr-FR" i="1" baseline="-25000" dirty="0" err="1"/>
              <a:t>e</a:t>
            </a:r>
            <a:endParaRPr lang="fr-FR" i="1" baseline="-25000" dirty="0"/>
          </a:p>
          <a:p>
            <a:pPr lvl="1"/>
            <a:r>
              <a:rPr lang="fr-FR" i="1" dirty="0" smtClean="0"/>
              <a:t>	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1</a:t>
            </a:r>
          </a:p>
          <a:p>
            <a:pPr lvl="1"/>
            <a:r>
              <a:rPr lang="fr-FR" i="1" dirty="0" smtClean="0"/>
              <a:t>	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avec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le courant en continu.</a:t>
            </a:r>
          </a:p>
          <a:p>
            <a:r>
              <a:rPr lang="fr-FR" dirty="0"/>
              <a:t>Pour des signaux de faible amplitude : </a:t>
            </a:r>
            <a:r>
              <a:rPr lang="fr-FR" i="1" dirty="0"/>
              <a:t>ie</a:t>
            </a:r>
            <a:r>
              <a:rPr lang="fr-FR" dirty="0"/>
              <a:t>1 = </a:t>
            </a:r>
            <a:r>
              <a:rPr lang="fr-FR" i="1" dirty="0"/>
              <a:t>ie</a:t>
            </a:r>
            <a:r>
              <a:rPr lang="fr-FR" dirty="0"/>
              <a:t>2 </a:t>
            </a:r>
            <a:r>
              <a:rPr lang="fr-FR" dirty="0" smtClean="0"/>
              <a:t>donc </a:t>
            </a:r>
          </a:p>
          <a:p>
            <a:r>
              <a:rPr lang="fr-FR" i="1" dirty="0"/>
              <a:t>	</a:t>
            </a:r>
            <a:r>
              <a:rPr lang="it-IT" i="1" dirty="0" smtClean="0"/>
              <a:t>I</a:t>
            </a:r>
            <a:r>
              <a:rPr lang="it-IT" i="1" baseline="-25000" dirty="0" smtClean="0"/>
              <a:t>RE </a:t>
            </a:r>
            <a:r>
              <a:rPr lang="it-IT" dirty="0"/>
              <a:t>= 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  <a:r>
              <a:rPr lang="it-IT" baseline="-25000" dirty="0"/>
              <a:t>1</a:t>
            </a:r>
            <a:r>
              <a:rPr lang="it-IT" dirty="0"/>
              <a:t> + 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  <a:r>
              <a:rPr lang="it-IT" baseline="-25000" dirty="0"/>
              <a:t>2</a:t>
            </a:r>
            <a:r>
              <a:rPr lang="it-IT" dirty="0"/>
              <a:t> = 2</a:t>
            </a:r>
            <a:r>
              <a:rPr lang="it-IT" i="1" dirty="0"/>
              <a:t>I</a:t>
            </a:r>
            <a:r>
              <a:rPr lang="it-IT" i="1" baseline="-25000" dirty="0"/>
              <a:t>E </a:t>
            </a:r>
            <a:r>
              <a:rPr lang="it-IT" dirty="0"/>
              <a:t>+ 2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</a:p>
          <a:p>
            <a:r>
              <a:rPr lang="fr-FR" dirty="0"/>
              <a:t>On a donc </a:t>
            </a:r>
            <a:r>
              <a:rPr lang="fr-FR" i="1" dirty="0"/>
              <a:t>U</a:t>
            </a:r>
            <a:r>
              <a:rPr lang="fr-FR" i="1" baseline="-25000" dirty="0"/>
              <a:t>RE</a:t>
            </a:r>
            <a:r>
              <a:rPr lang="fr-FR" i="1" dirty="0"/>
              <a:t> </a:t>
            </a:r>
            <a:r>
              <a:rPr lang="fr-FR" dirty="0"/>
              <a:t>= 2</a:t>
            </a:r>
            <a:r>
              <a:rPr lang="fr-FR" i="1" dirty="0"/>
              <a:t>R</a:t>
            </a:r>
            <a:r>
              <a:rPr lang="fr-FR" i="1" baseline="-25000" dirty="0"/>
              <a:t>E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sz="2000" b="1" dirty="0">
                <a:solidFill>
                  <a:srgbClr val="7030A0"/>
                </a:solidFill>
              </a:rPr>
              <a:t>2</a:t>
            </a:r>
            <a:r>
              <a:rPr lang="fr-FR" sz="2000" b="1" i="1" dirty="0">
                <a:solidFill>
                  <a:srgbClr val="7030A0"/>
                </a:solidFill>
              </a:rPr>
              <a:t>R</a:t>
            </a:r>
            <a:r>
              <a:rPr lang="fr-FR" sz="2000" b="1" i="1" baseline="-25000" dirty="0">
                <a:solidFill>
                  <a:srgbClr val="7030A0"/>
                </a:solidFill>
              </a:rPr>
              <a:t>E</a:t>
            </a:r>
            <a:r>
              <a:rPr lang="fr-FR" i="1" dirty="0"/>
              <a:t>i</a:t>
            </a:r>
            <a:r>
              <a:rPr lang="fr-FR" i="1" baseline="-25000" dirty="0"/>
              <a:t>e </a:t>
            </a:r>
            <a:endParaRPr lang="fr-FR" i="1" baseline="-25000" dirty="0" smtClean="0"/>
          </a:p>
          <a:p>
            <a:r>
              <a:rPr lang="fr-FR" i="1" baseline="-25000" dirty="0"/>
              <a:t>	</a:t>
            </a:r>
            <a:r>
              <a:rPr lang="fr-FR" i="1" dirty="0" smtClean="0"/>
              <a:t>⇒ </a:t>
            </a:r>
            <a:r>
              <a:rPr lang="fr-FR" dirty="0"/>
              <a:t>en petit signaux (</a:t>
            </a:r>
            <a:r>
              <a:rPr lang="fr-FR" i="1" dirty="0" err="1"/>
              <a:t>ie</a:t>
            </a:r>
            <a:r>
              <a:rPr lang="fr-FR" dirty="0"/>
              <a:t>),</a:t>
            </a:r>
          </a:p>
          <a:p>
            <a:r>
              <a:rPr lang="fr-FR" dirty="0" smtClean="0"/>
              <a:t>	on </a:t>
            </a:r>
            <a:r>
              <a:rPr lang="fr-FR" dirty="0"/>
              <a:t>obtient une résistance </a:t>
            </a:r>
            <a:r>
              <a:rPr lang="fr-FR" b="1" dirty="0">
                <a:solidFill>
                  <a:srgbClr val="7030A0"/>
                </a:solidFill>
              </a:rPr>
              <a:t>2</a:t>
            </a:r>
            <a:r>
              <a:rPr lang="fr-FR" b="1" i="1" dirty="0">
                <a:solidFill>
                  <a:srgbClr val="7030A0"/>
                </a:solidFill>
              </a:rPr>
              <a:t>R</a:t>
            </a:r>
            <a:r>
              <a:rPr lang="fr-FR" b="1" i="1" baseline="-25000" dirty="0">
                <a:solidFill>
                  <a:srgbClr val="7030A0"/>
                </a:solidFill>
              </a:rPr>
              <a:t>E</a:t>
            </a:r>
            <a:r>
              <a:rPr lang="fr-FR" i="1" dirty="0" smtClean="0"/>
              <a:t> </a:t>
            </a:r>
            <a:r>
              <a:rPr lang="fr-FR" dirty="0"/>
              <a:t>reliée à la masse.</a:t>
            </a:r>
          </a:p>
        </p:txBody>
      </p:sp>
    </p:spTree>
    <p:extLst>
      <p:ext uri="{BB962C8B-B14F-4D97-AF65-F5344CB8AC3E}">
        <p14:creationId xmlns:p14="http://schemas.microsoft.com/office/powerpoint/2010/main" val="26084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Mode </a:t>
            </a:r>
            <a:r>
              <a:rPr lang="fr-FR" dirty="0" smtClean="0"/>
              <a:t>commun: modèle </a:t>
            </a:r>
            <a:r>
              <a:rPr lang="fr-FR" dirty="0"/>
              <a:t>équivalent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5" y="1853671"/>
            <a:ext cx="3705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0" y="2194454"/>
            <a:ext cx="36099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87347" y="3953933"/>
            <a:ext cx="4057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Amplification de mode commun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9" y="5358342"/>
            <a:ext cx="2899643" cy="84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4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6" y="2666909"/>
            <a:ext cx="2648509" cy="38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Intérêt de la paire </a:t>
            </a:r>
            <a:r>
              <a:rPr lang="fr-FR" b="1" dirty="0" smtClean="0"/>
              <a:t>différentielle</a:t>
            </a:r>
          </a:p>
          <a:p>
            <a:pPr lvl="1"/>
            <a:r>
              <a:rPr lang="fr-FR" dirty="0"/>
              <a:t>Impédance d’entrée élevée</a:t>
            </a:r>
            <a:r>
              <a:rPr lang="fr-FR" dirty="0" smtClean="0"/>
              <a:t>.</a:t>
            </a:r>
          </a:p>
          <a:p>
            <a:pPr lvl="1"/>
            <a:r>
              <a:rPr lang="fr-FR" dirty="0"/>
              <a:t>TRMC élevé (&gt; 60dB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r>
              <a:rPr lang="fr-FR" i="1" dirty="0"/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3533" y="2728447"/>
            <a:ext cx="3403600" cy="6038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753533" y="3417005"/>
            <a:ext cx="3403600" cy="103646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759911" y="4579696"/>
            <a:ext cx="3403600" cy="169410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14296" y="2845727"/>
            <a:ext cx="427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Source de courant (structure dite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wilson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430976" y="3740337"/>
            <a:ext cx="427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Paire différentielle </a:t>
            </a:r>
            <a:r>
              <a:rPr lang="fr-FR" b="1" dirty="0" err="1" smtClean="0">
                <a:solidFill>
                  <a:srgbClr val="7030A0"/>
                </a:solidFill>
              </a:rPr>
              <a:t>darlington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478073" y="5035352"/>
            <a:ext cx="483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Charge active (équivalente à des résistances de très grandes valeurs sous forme intégrées)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988733" y="4679752"/>
            <a:ext cx="503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Sortie ici vers les étages intermédiaires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798742" y="1908233"/>
            <a:ext cx="4903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B050"/>
                </a:solidFill>
              </a:rPr>
              <a:t>⇒ </a:t>
            </a:r>
            <a:r>
              <a:rPr lang="fr-FR" b="1" dirty="0">
                <a:solidFill>
                  <a:srgbClr val="00B050"/>
                </a:solidFill>
              </a:rPr>
              <a:t>Utilisation comme étage d’entrée des ampli-op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 d’un </a:t>
            </a:r>
            <a:r>
              <a:rPr lang="fr-FR" dirty="0" err="1" smtClean="0"/>
              <a:t>Aop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Généralités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Structure générale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Les quadripôles</a:t>
            </a:r>
          </a:p>
          <a:p>
            <a:pPr lvl="1"/>
            <a:r>
              <a:rPr lang="fr-FR" dirty="0" smtClean="0"/>
              <a:t>Cas particulier le plus fréquent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294248" y="4016972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 dirty="0">
                  <a:latin typeface="Times New Roman" pitchFamily="18" charset="0"/>
                </a:rPr>
                <a:t>Q.L</a:t>
              </a:r>
              <a:r>
                <a:rPr lang="fr-FR" sz="1200" b="1" dirty="0">
                  <a:latin typeface="Times New Roman" pitchFamily="18" charset="0"/>
                </a:rPr>
                <a:t>.</a:t>
              </a:r>
              <a:endParaRPr lang="fr-FR" sz="1200" dirty="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 rot="1556530">
            <a:off x="4134375" y="3512636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25641" y="2979088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444201" y="2207713"/>
            <a:ext cx="3406948" cy="1663401"/>
            <a:chOff x="767778" y="3437607"/>
            <a:chExt cx="3406948" cy="1663401"/>
          </a:xfrm>
        </p:grpSpPr>
        <p:grpSp>
          <p:nvGrpSpPr>
            <p:cNvPr id="7" name="Groupe 6"/>
            <p:cNvGrpSpPr/>
            <p:nvPr/>
          </p:nvGrpSpPr>
          <p:grpSpPr>
            <a:xfrm>
              <a:off x="767778" y="3437607"/>
              <a:ext cx="3406948" cy="1663401"/>
              <a:chOff x="1557411" y="3224285"/>
              <a:chExt cx="3040126" cy="1436687"/>
            </a:xfrm>
          </p:grpSpPr>
          <p:sp>
            <p:nvSpPr>
              <p:cNvPr id="87" name="Rectangle 65"/>
              <p:cNvSpPr>
                <a:spLocks noChangeArrowheads="1"/>
              </p:cNvSpPr>
              <p:nvPr/>
            </p:nvSpPr>
            <p:spPr bwMode="auto">
              <a:xfrm>
                <a:off x="2835279" y="3596582"/>
                <a:ext cx="1019526" cy="7445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66"/>
              <p:cNvSpPr txBox="1">
                <a:spLocks noChangeArrowheads="1"/>
              </p:cNvSpPr>
              <p:nvPr/>
            </p:nvSpPr>
            <p:spPr bwMode="auto">
              <a:xfrm>
                <a:off x="3218178" y="3749320"/>
                <a:ext cx="286021" cy="3102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89" name="Line 67"/>
              <p:cNvSpPr>
                <a:spLocks noChangeShapeType="1"/>
              </p:cNvSpPr>
              <p:nvPr/>
            </p:nvSpPr>
            <p:spPr bwMode="auto">
              <a:xfrm>
                <a:off x="2484673" y="4126391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68"/>
              <p:cNvSpPr>
                <a:spLocks noChangeShapeType="1"/>
              </p:cNvSpPr>
              <p:nvPr/>
            </p:nvSpPr>
            <p:spPr bwMode="auto">
              <a:xfrm flipV="1">
                <a:off x="2484673" y="4614832"/>
                <a:ext cx="183222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Text Box 69"/>
              <p:cNvSpPr txBox="1">
                <a:spLocks noChangeArrowheads="1"/>
              </p:cNvSpPr>
              <p:nvPr/>
            </p:nvSpPr>
            <p:spPr bwMode="auto">
              <a:xfrm>
                <a:off x="2576938" y="422641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92" name="Text Box 70"/>
              <p:cNvSpPr txBox="1">
                <a:spLocks noChangeArrowheads="1"/>
              </p:cNvSpPr>
              <p:nvPr/>
            </p:nvSpPr>
            <p:spPr bwMode="auto">
              <a:xfrm>
                <a:off x="2545059" y="3933094"/>
                <a:ext cx="156850" cy="1479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93" name="Line 71"/>
              <p:cNvSpPr>
                <a:spLocks noChangeShapeType="1"/>
              </p:cNvSpPr>
              <p:nvPr/>
            </p:nvSpPr>
            <p:spPr bwMode="auto">
              <a:xfrm>
                <a:off x="2521578" y="4174917"/>
                <a:ext cx="0" cy="357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72"/>
              <p:cNvSpPr>
                <a:spLocks noChangeShapeType="1"/>
              </p:cNvSpPr>
              <p:nvPr/>
            </p:nvSpPr>
            <p:spPr bwMode="auto">
              <a:xfrm>
                <a:off x="2544644" y="4126391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78"/>
              <p:cNvSpPr>
                <a:spLocks noChangeShapeType="1"/>
              </p:cNvSpPr>
              <p:nvPr/>
            </p:nvSpPr>
            <p:spPr bwMode="auto">
              <a:xfrm>
                <a:off x="3854805" y="3820329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Text Box 80"/>
              <p:cNvSpPr txBox="1">
                <a:spLocks noChangeArrowheads="1"/>
              </p:cNvSpPr>
              <p:nvPr/>
            </p:nvSpPr>
            <p:spPr bwMode="auto">
              <a:xfrm>
                <a:off x="4301879" y="3834642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0" name="Text Box 81"/>
              <p:cNvSpPr txBox="1">
                <a:spLocks noChangeArrowheads="1"/>
              </p:cNvSpPr>
              <p:nvPr/>
            </p:nvSpPr>
            <p:spPr bwMode="auto">
              <a:xfrm>
                <a:off x="3978957" y="3601355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1" name="Line 82"/>
              <p:cNvSpPr>
                <a:spLocks noChangeShapeType="1"/>
              </p:cNvSpPr>
              <p:nvPr/>
            </p:nvSpPr>
            <p:spPr bwMode="auto">
              <a:xfrm>
                <a:off x="4252313" y="3852737"/>
                <a:ext cx="0" cy="722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Line 83"/>
              <p:cNvSpPr>
                <a:spLocks noChangeShapeType="1"/>
              </p:cNvSpPr>
              <p:nvPr/>
            </p:nvSpPr>
            <p:spPr bwMode="auto">
              <a:xfrm flipH="1">
                <a:off x="4049330" y="3820329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Line 88"/>
              <p:cNvSpPr>
                <a:spLocks noChangeShapeType="1"/>
              </p:cNvSpPr>
              <p:nvPr/>
            </p:nvSpPr>
            <p:spPr bwMode="auto">
              <a:xfrm>
                <a:off x="2941383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89"/>
              <p:cNvSpPr>
                <a:spLocks noChangeShapeType="1"/>
              </p:cNvSpPr>
              <p:nvPr/>
            </p:nvSpPr>
            <p:spPr bwMode="auto">
              <a:xfrm>
                <a:off x="3056714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Oval 90"/>
              <p:cNvSpPr>
                <a:spLocks noChangeArrowheads="1"/>
              </p:cNvSpPr>
              <p:nvPr/>
            </p:nvSpPr>
            <p:spPr bwMode="auto">
              <a:xfrm>
                <a:off x="2904478" y="3224285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val 91"/>
              <p:cNvSpPr>
                <a:spLocks noChangeArrowheads="1"/>
              </p:cNvSpPr>
              <p:nvPr/>
            </p:nvSpPr>
            <p:spPr bwMode="auto">
              <a:xfrm>
                <a:off x="3019809" y="322905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 Box 92"/>
              <p:cNvSpPr txBox="1">
                <a:spLocks noChangeArrowheads="1"/>
              </p:cNvSpPr>
              <p:nvPr/>
            </p:nvSpPr>
            <p:spPr bwMode="auto">
              <a:xfrm>
                <a:off x="3148979" y="3295881"/>
                <a:ext cx="1448558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105" name="Text Box 93"/>
              <p:cNvSpPr txBox="1">
                <a:spLocks noChangeArrowheads="1"/>
              </p:cNvSpPr>
              <p:nvPr/>
            </p:nvSpPr>
            <p:spPr bwMode="auto">
              <a:xfrm>
                <a:off x="1741941" y="4489142"/>
                <a:ext cx="498230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07" name="Text Box 95"/>
              <p:cNvSpPr txBox="1">
                <a:spLocks noChangeArrowheads="1"/>
              </p:cNvSpPr>
              <p:nvPr/>
            </p:nvSpPr>
            <p:spPr bwMode="auto">
              <a:xfrm>
                <a:off x="3007327" y="3819999"/>
                <a:ext cx="770411" cy="35797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09" name="Text Box 97"/>
              <p:cNvSpPr txBox="1">
                <a:spLocks noChangeArrowheads="1"/>
              </p:cNvSpPr>
              <p:nvPr/>
            </p:nvSpPr>
            <p:spPr bwMode="auto">
              <a:xfrm>
                <a:off x="1991055" y="3806597"/>
                <a:ext cx="225047" cy="2004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10" name="Text Box 98"/>
              <p:cNvSpPr txBox="1">
                <a:spLocks noChangeArrowheads="1"/>
              </p:cNvSpPr>
              <p:nvPr/>
            </p:nvSpPr>
            <p:spPr bwMode="auto">
              <a:xfrm>
                <a:off x="2556426" y="3550630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11" name="Line 99"/>
              <p:cNvSpPr>
                <a:spLocks noChangeShapeType="1"/>
              </p:cNvSpPr>
              <p:nvPr/>
            </p:nvSpPr>
            <p:spPr bwMode="auto">
              <a:xfrm>
                <a:off x="1935697" y="3840008"/>
                <a:ext cx="0" cy="6901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Line 100"/>
              <p:cNvSpPr>
                <a:spLocks noChangeShapeType="1"/>
              </p:cNvSpPr>
              <p:nvPr/>
            </p:nvSpPr>
            <p:spPr bwMode="auto">
              <a:xfrm>
                <a:off x="2540031" y="3758866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Oval 103"/>
              <p:cNvSpPr>
                <a:spLocks noChangeArrowheads="1"/>
              </p:cNvSpPr>
              <p:nvPr/>
            </p:nvSpPr>
            <p:spPr bwMode="auto">
              <a:xfrm>
                <a:off x="2137911" y="4595740"/>
                <a:ext cx="36906" cy="3818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3"/>
              <p:cNvSpPr>
                <a:spLocks/>
              </p:cNvSpPr>
              <p:nvPr/>
            </p:nvSpPr>
            <p:spPr bwMode="auto">
              <a:xfrm>
                <a:off x="2149444" y="4121618"/>
                <a:ext cx="339842" cy="493215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1"/>
              <p:cNvSpPr>
                <a:spLocks/>
              </p:cNvSpPr>
              <p:nvPr/>
            </p:nvSpPr>
            <p:spPr bwMode="auto">
              <a:xfrm>
                <a:off x="1700421" y="3758866"/>
                <a:ext cx="1118711" cy="85914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Oval 74"/>
              <p:cNvSpPr>
                <a:spLocks noChangeArrowheads="1"/>
              </p:cNvSpPr>
              <p:nvPr/>
            </p:nvSpPr>
            <p:spPr bwMode="auto">
              <a:xfrm>
                <a:off x="2006433" y="4201169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Oval 76"/>
              <p:cNvSpPr>
                <a:spLocks noChangeArrowheads="1"/>
              </p:cNvSpPr>
              <p:nvPr/>
            </p:nvSpPr>
            <p:spPr bwMode="auto">
              <a:xfrm>
                <a:off x="2424700" y="4092184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Oval 104"/>
              <p:cNvSpPr>
                <a:spLocks noChangeArrowheads="1"/>
              </p:cNvSpPr>
              <p:nvPr/>
            </p:nvSpPr>
            <p:spPr bwMode="auto">
              <a:xfrm>
                <a:off x="2420087" y="373022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Oval 102"/>
              <p:cNvSpPr>
                <a:spLocks noChangeArrowheads="1"/>
              </p:cNvSpPr>
              <p:nvPr/>
            </p:nvSpPr>
            <p:spPr bwMode="auto">
              <a:xfrm>
                <a:off x="1557411" y="4050022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Text Box 80"/>
              <p:cNvSpPr txBox="1">
                <a:spLocks noChangeArrowheads="1"/>
              </p:cNvSpPr>
              <p:nvPr/>
            </p:nvSpPr>
            <p:spPr bwMode="auto">
              <a:xfrm>
                <a:off x="4057382" y="4264809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128" name="Text Box 81"/>
              <p:cNvSpPr txBox="1">
                <a:spLocks noChangeArrowheads="1"/>
              </p:cNvSpPr>
              <p:nvPr/>
            </p:nvSpPr>
            <p:spPr bwMode="auto">
              <a:xfrm>
                <a:off x="3954758" y="391080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132" name="Line 83"/>
              <p:cNvSpPr>
                <a:spLocks noChangeShapeType="1"/>
              </p:cNvSpPr>
              <p:nvPr/>
            </p:nvSpPr>
            <p:spPr bwMode="auto">
              <a:xfrm flipH="1">
                <a:off x="4040981" y="4121618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Line 82"/>
              <p:cNvSpPr>
                <a:spLocks noChangeShapeType="1"/>
              </p:cNvSpPr>
              <p:nvPr/>
            </p:nvSpPr>
            <p:spPr bwMode="auto">
              <a:xfrm>
                <a:off x="3987123" y="4159007"/>
                <a:ext cx="0" cy="4427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Text Box 93"/>
              <p:cNvSpPr txBox="1">
                <a:spLocks noChangeArrowheads="1"/>
              </p:cNvSpPr>
              <p:nvPr/>
            </p:nvSpPr>
            <p:spPr bwMode="auto">
              <a:xfrm>
                <a:off x="2873958" y="4487711"/>
                <a:ext cx="356286" cy="1718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8" name="Line 79"/>
              <p:cNvSpPr>
                <a:spLocks noChangeShapeType="1"/>
              </p:cNvSpPr>
              <p:nvPr/>
            </p:nvSpPr>
            <p:spPr bwMode="auto">
              <a:xfrm flipV="1">
                <a:off x="3854804" y="4124531"/>
                <a:ext cx="341381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2645090" y="4809550"/>
              <a:ext cx="2520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V="1">
              <a:off x="2771105" y="4725719"/>
              <a:ext cx="0" cy="763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90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Classification des amplificateurs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</a:t>
            </a:r>
            <a:r>
              <a:rPr lang="fr-FR" dirty="0" smtClean="0"/>
              <a:t>transfert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0174" y="2951671"/>
            <a:ext cx="5198339" cy="1527620"/>
            <a:chOff x="725" y="1312"/>
            <a:chExt cx="3743" cy="119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>
                  <a:latin typeface="Times New Roman" pitchFamily="18" charset="0"/>
                </a:rPr>
                <a:t>Quadripôle linéaire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 dirty="0">
                  <a:latin typeface="Times New Roman" pitchFamily="18" charset="0"/>
                </a:rPr>
                <a:t>Q.L</a:t>
              </a:r>
              <a:r>
                <a:rPr lang="fr-FR" sz="1200" b="1" dirty="0">
                  <a:latin typeface="Times New Roman" pitchFamily="18" charset="0"/>
                </a:rPr>
                <a:t>.</a:t>
              </a:r>
              <a:endParaRPr lang="fr-FR" sz="1200" dirty="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graphicFrame>
        <p:nvGraphicFramePr>
          <p:cNvPr id="30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43195"/>
              </p:ext>
            </p:extLst>
          </p:nvPr>
        </p:nvGraphicFramePr>
        <p:xfrm>
          <a:off x="6217407" y="2445778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/>
                <a:gridCol w="379354"/>
                <a:gridCol w="470119"/>
                <a:gridCol w="1817953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Classification des amplificateurs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gêner </a:t>
                </a:r>
                <a:r>
                  <a:rPr lang="fr-FR" dirty="0"/>
                  <a:t>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</a:t>
                </a:r>
                <a:r>
                  <a:rPr lang="fr-FR" dirty="0" smtClean="0"/>
                  <a:t>gêné </a:t>
                </a:r>
                <a:r>
                  <a:rPr lang="fr-FR" dirty="0"/>
                  <a:t>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93789" y="237615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622094" y="2314800"/>
            <a:ext cx="285506" cy="284400"/>
            <a:chOff x="5622094" y="2314800"/>
            <a:chExt cx="285506" cy="284400"/>
          </a:xfrm>
        </p:grpSpPr>
        <p:sp>
          <p:nvSpPr>
            <p:cNvPr id="22" name="Ellipse 21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645608" y="4682133"/>
            <a:ext cx="285506" cy="284400"/>
            <a:chOff x="5622094" y="2314800"/>
            <a:chExt cx="285506" cy="284400"/>
          </a:xfrm>
        </p:grpSpPr>
        <p:sp>
          <p:nvSpPr>
            <p:cNvPr id="91" name="Ellipse 90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615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878642"/>
            <a:ext cx="313437" cy="32541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351654"/>
            <a:ext cx="313437" cy="3254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Classification des amplificateurs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gêné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701859" y="2472671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709411" y="509584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17471"/>
              </p:ext>
            </p:extLst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86858"/>
              </p:ext>
            </p:extLst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7633640" y="2351188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AutoShape 39"/>
          <p:cNvSpPr>
            <a:spLocks noChangeArrowheads="1"/>
          </p:cNvSpPr>
          <p:nvPr/>
        </p:nvSpPr>
        <p:spPr bwMode="auto">
          <a:xfrm>
            <a:off x="7617473" y="4987895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722563"/>
            <a:ext cx="15732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Impédance de sortie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Cas des sources liées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r>
                  <a:rPr lang="fr-FR" dirty="0" smtClean="0"/>
                  <a:t>Les 2 possibilités</a:t>
                </a:r>
              </a:p>
              <a:p>
                <a:pPr lvl="2"/>
                <a:r>
                  <a:rPr lang="fr-FR" sz="1800" dirty="0"/>
                  <a:t>Je garde toutes les </a:t>
                </a:r>
                <a:r>
                  <a:rPr lang="fr-FR" sz="1800" dirty="0" smtClean="0"/>
                  <a:t>sources et </a:t>
                </a:r>
                <a:r>
                  <a:rPr lang="fr-FR" sz="1800" dirty="0"/>
                  <a:t>j’exprime Vs sous la forme</a:t>
                </a:r>
              </a:p>
              <a:p>
                <a:pPr lvl="4"/>
                <a:r>
                  <a:rPr lang="fr-FR" sz="1600" dirty="0"/>
                  <a:t>Vs= </a:t>
                </a:r>
                <a:r>
                  <a:rPr lang="fr-FR" sz="1600" dirty="0" err="1"/>
                  <a:t>V</a:t>
                </a:r>
                <a:r>
                  <a:rPr lang="fr-FR" sz="1600" baseline="-25000" dirty="0" err="1"/>
                  <a:t>so</a:t>
                </a:r>
                <a:r>
                  <a:rPr lang="fr-FR" sz="1600" dirty="0"/>
                  <a:t> – </a:t>
                </a:r>
                <a:r>
                  <a:rPr lang="fr-FR" sz="1600" dirty="0" err="1"/>
                  <a:t>Z</a:t>
                </a:r>
                <a:r>
                  <a:rPr lang="fr-FR" sz="1600" baseline="-25000" dirty="0" err="1"/>
                  <a:t>s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s</a:t>
                </a:r>
                <a:r>
                  <a:rPr lang="fr-FR" sz="1600" dirty="0"/>
                  <a:t> avec </a:t>
                </a:r>
                <a:r>
                  <a:rPr lang="fr-FR" sz="1600" dirty="0" err="1"/>
                  <a:t>Vs</a:t>
                </a:r>
                <a:r>
                  <a:rPr lang="fr-FR" sz="1600" baseline="-25000" dirty="0" err="1"/>
                  <a:t>o</a:t>
                </a:r>
                <a:r>
                  <a:rPr lang="fr-FR" sz="1600" dirty="0"/>
                  <a:t> une expression indépendante de 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s</a:t>
                </a:r>
                <a:r>
                  <a:rPr lang="fr-FR" sz="1600" dirty="0"/>
                  <a:t> et fonction de </a:t>
                </a:r>
                <a:r>
                  <a:rPr lang="fr-FR" sz="1600" dirty="0" err="1"/>
                  <a:t>E</a:t>
                </a:r>
                <a:r>
                  <a:rPr lang="fr-FR" sz="1600" baseline="-25000" dirty="0" err="1"/>
                  <a:t>g</a:t>
                </a:r>
                <a:r>
                  <a:rPr lang="fr-FR" sz="1600" dirty="0" err="1"/>
                  <a:t>,R</a:t>
                </a:r>
                <a:r>
                  <a:rPr lang="fr-FR" sz="1600" baseline="-25000" dirty="0" err="1"/>
                  <a:t>g</a:t>
                </a:r>
                <a:r>
                  <a:rPr lang="fr-FR" sz="1600" dirty="0"/>
                  <a:t>,</a:t>
                </a:r>
                <a:r>
                  <a:rPr lang="fr-FR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fr-FR" sz="1600" dirty="0"/>
                  <a:t>, r</a:t>
                </a:r>
                <a14:m>
                  <m:oMath xmlns:m="http://schemas.openxmlformats.org/officeDocument/2006/math">
                    <m:r>
                      <a:rPr lang="fr-FR" sz="1600" i="1" baseline="-2500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sz="1600" baseline="-25000" dirty="0"/>
              </a:p>
              <a:p>
                <a:pPr lvl="4"/>
                <a:r>
                  <a:rPr lang="fr-FR" sz="1600" dirty="0"/>
                  <a:t>On identifie </a:t>
                </a:r>
                <a:r>
                  <a:rPr lang="fr-FR" sz="1600" dirty="0" err="1"/>
                  <a:t>V</a:t>
                </a:r>
                <a:r>
                  <a:rPr lang="fr-FR" sz="1600" baseline="-25000" dirty="0" err="1"/>
                  <a:t>so</a:t>
                </a:r>
                <a:r>
                  <a:rPr lang="fr-FR" sz="1600" dirty="0"/>
                  <a:t>=</a:t>
                </a:r>
                <a:r>
                  <a:rPr lang="fr-FR" sz="1600" dirty="0" err="1"/>
                  <a:t>Eth</a:t>
                </a:r>
                <a:r>
                  <a:rPr lang="fr-FR" sz="1600" dirty="0"/>
                  <a:t> et </a:t>
                </a:r>
                <a:r>
                  <a:rPr lang="fr-FR" sz="1600" dirty="0" err="1" smtClean="0"/>
                  <a:t>Z</a:t>
                </a:r>
                <a:r>
                  <a:rPr lang="fr-FR" sz="1600" baseline="-25000" dirty="0" err="1" smtClean="0"/>
                  <a:t>s</a:t>
                </a:r>
                <a:r>
                  <a:rPr lang="fr-FR" sz="1600" dirty="0" smtClean="0"/>
                  <a:t>=</a:t>
                </a:r>
                <a:r>
                  <a:rPr lang="fr-FR" sz="1600" dirty="0" err="1" smtClean="0"/>
                  <a:t>Z</a:t>
                </a:r>
                <a:r>
                  <a:rPr lang="fr-FR" sz="1600" baseline="-25000" dirty="0" err="1" smtClean="0"/>
                  <a:t>th</a:t>
                </a:r>
                <a:endParaRPr lang="fr-FR" sz="1600" baseline="-25000" dirty="0" smtClean="0"/>
              </a:p>
              <a:p>
                <a:pPr lvl="2"/>
                <a:endParaRPr lang="fr-FR" dirty="0" smtClean="0"/>
              </a:p>
              <a:p>
                <a:pPr lvl="2"/>
                <a:r>
                  <a:rPr lang="fr-FR" sz="1800" dirty="0" smtClean="0"/>
                  <a:t>J’applique les étapes classiques du théorème de </a:t>
                </a:r>
                <a:r>
                  <a:rPr lang="fr-FR" sz="1800" dirty="0" err="1" smtClean="0"/>
                  <a:t>thévenin</a:t>
                </a:r>
                <a:r>
                  <a:rPr lang="fr-FR" sz="1800" dirty="0" smtClean="0"/>
                  <a:t> en prenant garde 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d’éteindre les sources indépendantes </a:t>
                </a:r>
                <a:r>
                  <a:rPr lang="fr-FR" sz="1800" dirty="0" smtClean="0"/>
                  <a:t>et de </a:t>
                </a:r>
                <a:r>
                  <a:rPr lang="fr-FR" sz="1800" dirty="0" smtClean="0">
                    <a:solidFill>
                      <a:srgbClr val="7030A0"/>
                    </a:solidFill>
                  </a:rPr>
                  <a:t>conserver </a:t>
                </a:r>
                <a:r>
                  <a:rPr lang="fr-FR" sz="1800" dirty="0">
                    <a:solidFill>
                      <a:srgbClr val="7030A0"/>
                    </a:solidFill>
                  </a:rPr>
                  <a:t>les sources </a:t>
                </a:r>
                <a:r>
                  <a:rPr lang="fr-FR" sz="1800" dirty="0" smtClean="0">
                    <a:solidFill>
                      <a:srgbClr val="7030A0"/>
                    </a:solidFill>
                  </a:rPr>
                  <a:t>liées </a:t>
                </a:r>
                <a:endParaRPr lang="fr-FR" sz="1800" dirty="0">
                  <a:solidFill>
                    <a:srgbClr val="7030A0"/>
                  </a:solidFill>
                </a:endParaRPr>
              </a:p>
              <a:p>
                <a:pPr lvl="2"/>
                <a:endParaRPr lang="fr-FR" dirty="0" smtClean="0"/>
              </a:p>
              <a:p>
                <a:pPr marL="1828800" lvl="4" indent="0">
                  <a:buNone/>
                </a:pPr>
                <a:endParaRPr lang="fr-FR" dirty="0"/>
              </a:p>
              <a:p>
                <a:pPr lvl="2"/>
                <a:endParaRPr lang="fr-FR" sz="1200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 r="-2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6" name="Groupe 75"/>
          <p:cNvGrpSpPr/>
          <p:nvPr/>
        </p:nvGrpSpPr>
        <p:grpSpPr>
          <a:xfrm>
            <a:off x="347896" y="1982848"/>
            <a:ext cx="4103779" cy="1838225"/>
            <a:chOff x="339635" y="2312758"/>
            <a:chExt cx="4103779" cy="1838225"/>
          </a:xfrm>
        </p:grpSpPr>
        <p:grpSp>
          <p:nvGrpSpPr>
            <p:cNvPr id="7" name="Groupe 6"/>
            <p:cNvGrpSpPr/>
            <p:nvPr/>
          </p:nvGrpSpPr>
          <p:grpSpPr>
            <a:xfrm>
              <a:off x="513899" y="2312758"/>
              <a:ext cx="3929515" cy="1838225"/>
              <a:chOff x="3062796" y="4729553"/>
              <a:chExt cx="3929515" cy="1838225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51" name="Connecteur droit 50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51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Connecteur droit 17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ZoneTexte 21"/>
                    <p:cNvSpPr txBox="1"/>
                    <p:nvPr/>
                  </p:nvSpPr>
                  <p:spPr>
                    <a:xfrm>
                      <a:off x="1924522" y="2413781"/>
                      <a:ext cx="57977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22" name="ZoneTexte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4522" y="2413781"/>
                      <a:ext cx="579773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1053"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ZoneTexte 22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25" name="Connecteur droit 24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49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29" name="Connecteur droit 28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37" name="Connecteur droit avec flèche 36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avec flèche 37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ZoneTexte 38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ZoneTexte 41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Connecteur droit 42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47" name="Connecteur droit avec flèche 46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ZoneTexte 47"/>
                <p:cNvSpPr txBox="1"/>
                <p:nvPr/>
              </p:nvSpPr>
              <p:spPr>
                <a:xfrm>
                  <a:off x="2453454" y="2420183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 11"/>
              <p:cNvSpPr/>
              <p:nvPr/>
            </p:nvSpPr>
            <p:spPr>
              <a:xfrm flipH="1">
                <a:off x="5851011" y="5186039"/>
                <a:ext cx="638566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21516" y="5436093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570359" y="5428980"/>
                <a:ext cx="421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Z</a:t>
                </a:r>
                <a:r>
                  <a:rPr lang="fr-FR" baseline="-25000" dirty="0"/>
                  <a:t>L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39635" y="2350514"/>
              <a:ext cx="3044266" cy="17681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4" name="Connecteur droit avec flèche 63"/>
          <p:cNvCxnSpPr/>
          <p:nvPr/>
        </p:nvCxnSpPr>
        <p:spPr>
          <a:xfrm flipH="1" flipV="1">
            <a:off x="3720661" y="2437762"/>
            <a:ext cx="85726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807803" y="2094624"/>
            <a:ext cx="44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</a:t>
            </a:r>
            <a:r>
              <a:rPr lang="fr-FR" sz="1600" baseline="-25000" dirty="0" err="1"/>
              <a:t>s</a:t>
            </a:r>
            <a:endParaRPr lang="fr-FR" sz="1600" baseline="-25000" dirty="0"/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4385537" y="2453454"/>
            <a:ext cx="0" cy="9411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4385537" y="2476610"/>
            <a:ext cx="4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s</a:t>
            </a:r>
            <a:endParaRPr lang="fr-FR" baseline="-25000" dirty="0"/>
          </a:p>
        </p:txBody>
      </p:sp>
      <p:grpSp>
        <p:nvGrpSpPr>
          <p:cNvPr id="77" name="Groupe 76"/>
          <p:cNvGrpSpPr/>
          <p:nvPr/>
        </p:nvGrpSpPr>
        <p:grpSpPr>
          <a:xfrm>
            <a:off x="5316509" y="1906987"/>
            <a:ext cx="2636569" cy="2011643"/>
            <a:chOff x="5120640" y="2183287"/>
            <a:chExt cx="2636569" cy="2011643"/>
          </a:xfrm>
        </p:grpSpPr>
        <p:grpSp>
          <p:nvGrpSpPr>
            <p:cNvPr id="54" name="Groupe 53"/>
            <p:cNvGrpSpPr/>
            <p:nvPr/>
          </p:nvGrpSpPr>
          <p:grpSpPr>
            <a:xfrm>
              <a:off x="5287706" y="2955676"/>
              <a:ext cx="471984" cy="472952"/>
              <a:chOff x="3059832" y="4182932"/>
              <a:chExt cx="255587" cy="224300"/>
            </a:xfrm>
          </p:grpSpPr>
          <p:sp>
            <p:nvSpPr>
              <p:cNvPr id="55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942635" y="2955675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Z</a:t>
              </a:r>
              <a:r>
                <a:rPr lang="fr-FR" baseline="-25000" dirty="0"/>
                <a:t>L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878430" y="2573295"/>
              <a:ext cx="59480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Z</a:t>
              </a:r>
              <a:r>
                <a:rPr lang="fr-FR" baseline="-25000" dirty="0" err="1" smtClean="0"/>
                <a:t>th</a:t>
              </a:r>
              <a:endParaRPr lang="fr-FR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23702" y="2570327"/>
              <a:ext cx="1268239" cy="13305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368"/>
            <p:cNvSpPr>
              <a:spLocks noChangeArrowheads="1"/>
            </p:cNvSpPr>
            <p:nvPr/>
          </p:nvSpPr>
          <p:spPr bwMode="auto">
            <a:xfrm rot="5400000">
              <a:off x="5960273" y="2371096"/>
              <a:ext cx="144463" cy="398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8" name="Rectangle 368"/>
            <p:cNvSpPr>
              <a:spLocks noChangeArrowheads="1"/>
            </p:cNvSpPr>
            <p:nvPr/>
          </p:nvSpPr>
          <p:spPr bwMode="auto">
            <a:xfrm>
              <a:off x="6719710" y="2901961"/>
              <a:ext cx="144463" cy="398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20640" y="2337528"/>
              <a:ext cx="1449977" cy="17434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636933" y="3339465"/>
              <a:ext cx="59480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</a:t>
              </a:r>
              <a:r>
                <a:rPr lang="fr-FR" baseline="-25000" dirty="0" err="1" smtClean="0"/>
                <a:t>th</a:t>
              </a:r>
              <a:endParaRPr lang="fr-FR" baseline="-25000" dirty="0"/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 flipV="1">
              <a:off x="7335257" y="2611787"/>
              <a:ext cx="0" cy="12625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7335257" y="2676891"/>
              <a:ext cx="421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s</a:t>
              </a:r>
              <a:endParaRPr lang="fr-FR" baseline="-25000" dirty="0"/>
            </a:p>
          </p:txBody>
        </p:sp>
        <p:sp>
          <p:nvSpPr>
            <p:cNvPr id="72" name="Oval 80"/>
            <p:cNvSpPr>
              <a:spLocks noChangeArrowheads="1"/>
            </p:cNvSpPr>
            <p:nvPr/>
          </p:nvSpPr>
          <p:spPr bwMode="auto">
            <a:xfrm flipH="1">
              <a:off x="6633438" y="3853843"/>
              <a:ext cx="72007" cy="793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80"/>
            <p:cNvSpPr>
              <a:spLocks noChangeArrowheads="1"/>
            </p:cNvSpPr>
            <p:nvPr/>
          </p:nvSpPr>
          <p:spPr bwMode="auto">
            <a:xfrm flipH="1">
              <a:off x="6632325" y="2528199"/>
              <a:ext cx="72007" cy="793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599411" y="2183287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671643" y="382559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E</a:t>
              </a:r>
              <a:endParaRPr lang="fr-FR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9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rme libre 101"/>
          <p:cNvSpPr/>
          <p:nvPr/>
        </p:nvSpPr>
        <p:spPr>
          <a:xfrm>
            <a:off x="8861797" y="3370069"/>
            <a:ext cx="442912" cy="914421"/>
          </a:xfrm>
          <a:custGeom>
            <a:avLst/>
            <a:gdLst>
              <a:gd name="connsiteX0" fmla="*/ 0 w 442912"/>
              <a:gd name="connsiteY0" fmla="*/ 0 h 947738"/>
              <a:gd name="connsiteX1" fmla="*/ 442912 w 442912"/>
              <a:gd name="connsiteY1" fmla="*/ 0 h 947738"/>
              <a:gd name="connsiteX2" fmla="*/ 442912 w 442912"/>
              <a:gd name="connsiteY2" fmla="*/ 947738 h 947738"/>
              <a:gd name="connsiteX3" fmla="*/ 33337 w 442912"/>
              <a:gd name="connsiteY3" fmla="*/ 942975 h 947738"/>
              <a:gd name="connsiteX4" fmla="*/ 33337 w 442912"/>
              <a:gd name="connsiteY4" fmla="*/ 942975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" h="947738">
                <a:moveTo>
                  <a:pt x="0" y="0"/>
                </a:moveTo>
                <a:lnTo>
                  <a:pt x="442912" y="0"/>
                </a:lnTo>
                <a:lnTo>
                  <a:pt x="442912" y="947738"/>
                </a:lnTo>
                <a:lnTo>
                  <a:pt x="33337" y="942975"/>
                </a:lnTo>
                <a:lnTo>
                  <a:pt x="33337" y="9429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Impédance </a:t>
            </a:r>
            <a:r>
              <a:rPr lang="fr-FR" dirty="0"/>
              <a:t>de </a:t>
            </a:r>
            <a:r>
              <a:rPr lang="fr-FR" dirty="0" smtClean="0"/>
              <a:t>sortie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Théorème de </a:t>
                </a:r>
                <a:r>
                  <a:rPr lang="fr-FR" dirty="0" err="1"/>
                  <a:t>Thévenin</a:t>
                </a:r>
                <a:endParaRPr lang="fr-FR" dirty="0"/>
              </a:p>
              <a:p>
                <a:pPr lvl="1"/>
                <a:r>
                  <a:rPr lang="fr-FR" dirty="0" smtClean="0"/>
                  <a:t>Calcul </a:t>
                </a:r>
                <a:r>
                  <a:rPr lang="fr-FR" dirty="0" smtClean="0"/>
                  <a:t>de 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r>
                  <a:rPr lang="fr-FR" dirty="0" smtClean="0"/>
                  <a:t>On déconnecte la charge</a:t>
                </a:r>
              </a:p>
              <a:p>
                <a:pPr lvl="2"/>
                <a:r>
                  <a:rPr lang="fr-FR" dirty="0" smtClean="0"/>
                  <a:t>On exprime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sCO</a:t>
                </a:r>
                <a:r>
                  <a:rPr lang="fr-FR" dirty="0" smtClean="0"/>
                  <a:t>=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endParaRPr lang="fr-FR" baseline="-25000" dirty="0"/>
              </a:p>
              <a:p>
                <a:pPr lvl="1"/>
                <a:r>
                  <a:rPr lang="fr-FR" dirty="0"/>
                  <a:t>Calcul de </a:t>
                </a:r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r>
                  <a:rPr lang="fr-FR" dirty="0" smtClean="0"/>
                  <a:t>2 méthodes</a:t>
                </a:r>
              </a:p>
              <a:p>
                <a:pPr lvl="3"/>
                <a:r>
                  <a:rPr lang="fr-FR" dirty="0" smtClean="0">
                    <a:solidFill>
                      <a:srgbClr val="7030A0"/>
                    </a:solidFill>
                  </a:rPr>
                  <a:t>Méthode du courant de court-circuit 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théorique</a:t>
                </a:r>
              </a:p>
              <a:p>
                <a:pPr lvl="4"/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𝑡h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𝑆𝐶𝐶</m:t>
                        </m:r>
                      </m:den>
                    </m:f>
                  </m:oMath>
                </a14:m>
                <a:endParaRPr lang="fr-FR" baseline="-25000" dirty="0" smtClean="0"/>
              </a:p>
              <a:p>
                <a:pPr lvl="4"/>
                <a:r>
                  <a:rPr lang="fr-FR" dirty="0" smtClean="0"/>
                  <a:t>On connait </a:t>
                </a:r>
                <a:r>
                  <a:rPr lang="fr-FR" dirty="0" err="1" smtClean="0"/>
                  <a:t>Eth</a:t>
                </a:r>
                <a:r>
                  <a:rPr lang="fr-FR" dirty="0" smtClean="0"/>
                  <a:t> . On exprime I</a:t>
                </a:r>
                <a:r>
                  <a:rPr lang="fr-FR" baseline="-25000" dirty="0" smtClean="0"/>
                  <a:t>SCC.</a:t>
                </a:r>
              </a:p>
              <a:p>
                <a:pPr lvl="4"/>
                <a:r>
                  <a:rPr lang="fr-FR" dirty="0"/>
                  <a:t>On </a:t>
                </a:r>
                <a:r>
                  <a:rPr lang="fr-FR" dirty="0" smtClean="0"/>
                  <a:t>déduit </a:t>
                </a:r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3"/>
                <a:r>
                  <a:rPr lang="fr-FR" dirty="0">
                    <a:solidFill>
                      <a:srgbClr val="7030A0"/>
                    </a:solidFill>
                  </a:rPr>
                  <a:t>Méthode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du générateur en sortie</a:t>
                </a:r>
              </a:p>
              <a:p>
                <a:pPr lvl="4"/>
                <a:r>
                  <a:rPr lang="fr-FR" dirty="0"/>
                  <a:t>On </a:t>
                </a:r>
                <a:r>
                  <a:rPr lang="fr-FR" dirty="0" smtClean="0"/>
                  <a:t>éteint les sources indépendantes</a:t>
                </a:r>
              </a:p>
              <a:p>
                <a:pPr lvl="4"/>
                <a:r>
                  <a:rPr lang="fr-FR" dirty="0" smtClean="0"/>
                  <a:t>On place un générateur externe en sortie</a:t>
                </a:r>
              </a:p>
              <a:p>
                <a:pPr lvl="4"/>
                <a:r>
                  <a:rPr lang="fr-FR" dirty="0"/>
                  <a:t>Z</a:t>
                </a:r>
                <a:r>
                  <a:rPr lang="fr-FR" baseline="-25000" dirty="0" err="1"/>
                  <a:t>th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𝐸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𝑔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𝑛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𝐼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𝑔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𝑛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lvl="4"/>
                <a:r>
                  <a:rPr lang="fr-FR" dirty="0" smtClean="0"/>
                  <a:t>On utilise l’arsenal du GE11 pour exprimer </a:t>
                </a:r>
                <a:r>
                  <a:rPr lang="fr-FR" dirty="0" err="1" smtClean="0"/>
                  <a:t>Zth</a:t>
                </a:r>
                <a:endParaRPr lang="fr-FR" dirty="0"/>
              </a:p>
              <a:p>
                <a:pPr lvl="1"/>
                <a:endParaRPr lang="fr-FR" baseline="-25000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559026" y="1216834"/>
            <a:ext cx="3478839" cy="1805892"/>
            <a:chOff x="339635" y="2312758"/>
            <a:chExt cx="3478839" cy="1838225"/>
          </a:xfrm>
        </p:grpSpPr>
        <p:grpSp>
          <p:nvGrpSpPr>
            <p:cNvPr id="8" name="Groupe 7"/>
            <p:cNvGrpSpPr/>
            <p:nvPr/>
          </p:nvGrpSpPr>
          <p:grpSpPr>
            <a:xfrm>
              <a:off x="513899" y="2312758"/>
              <a:ext cx="3304575" cy="1838225"/>
              <a:chOff x="3062796" y="4729553"/>
              <a:chExt cx="3304575" cy="1838225"/>
            </a:xfrm>
          </p:grpSpPr>
          <p:sp>
            <p:nvSpPr>
              <p:cNvPr id="10" name="Forme libre 9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53" name="Connecteur droit 52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Connecteur droit 19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2" name="Connecteur droit avec flèche 21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ZoneTexte 23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24" name="ZoneTexte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5556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ZoneTexte 24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27" name="Connecteur droit 26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51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31" name="Connecteur droit 30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39" name="Connecteur droit avec flèche 38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ZoneTexte 40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ZoneTexte 43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Connecteur droit 44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49" name="Connecteur droit avec flèche 48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ZoneTexte 49"/>
                <p:cNvSpPr txBox="1"/>
                <p:nvPr/>
              </p:nvSpPr>
              <p:spPr>
                <a:xfrm>
                  <a:off x="2444957" y="2420183"/>
                  <a:ext cx="598551" cy="344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/>
                    <a:t>i</a:t>
                  </a:r>
                  <a:r>
                    <a:rPr lang="fr-FR" sz="1600" baseline="-25000" dirty="0" err="1" smtClean="0"/>
                    <a:t>c</a:t>
                  </a:r>
                  <a:r>
                    <a:rPr lang="fr-FR" sz="1600" dirty="0" smtClean="0"/>
                    <a:t>= 0</a:t>
                  </a:r>
                  <a:endParaRPr lang="fr-FR" sz="1600" baseline="-250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39635" y="2350514"/>
              <a:ext cx="3044266" cy="15827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 flipV="1">
            <a:off x="6902566" y="1652361"/>
            <a:ext cx="0" cy="9411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031744" y="1859750"/>
                <a:ext cx="1524395" cy="47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V</a:t>
                </a:r>
                <a:r>
                  <a:rPr lang="fr-FR" sz="1600" b="1" baseline="-250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sCO</a:t>
                </a:r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E</a:t>
                </a:r>
                <a:r>
                  <a:rPr lang="fr-FR" sz="1600" b="1" baseline="-25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g</a:t>
                </a:r>
                <a:endParaRPr lang="fr-FR" sz="1600" b="1" baseline="-25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744" y="1859750"/>
                <a:ext cx="1524395" cy="472437"/>
              </a:xfrm>
              <a:prstGeom prst="rect">
                <a:avLst/>
              </a:prstGeom>
              <a:blipFill rotWithShape="1">
                <a:blip r:embed="rId14"/>
                <a:stretch>
                  <a:fillRect l="-2400"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e 56"/>
          <p:cNvGrpSpPr/>
          <p:nvPr/>
        </p:nvGrpSpPr>
        <p:grpSpPr>
          <a:xfrm>
            <a:off x="5745866" y="2940689"/>
            <a:ext cx="3478839" cy="1461979"/>
            <a:chOff x="339635" y="2312758"/>
            <a:chExt cx="3478839" cy="1516487"/>
          </a:xfrm>
        </p:grpSpPr>
        <p:grpSp>
          <p:nvGrpSpPr>
            <p:cNvPr id="58" name="Groupe 57"/>
            <p:cNvGrpSpPr/>
            <p:nvPr/>
          </p:nvGrpSpPr>
          <p:grpSpPr>
            <a:xfrm>
              <a:off x="513899" y="2312758"/>
              <a:ext cx="3304575" cy="1469063"/>
              <a:chOff x="3062796" y="4729553"/>
              <a:chExt cx="3304575" cy="1469063"/>
            </a:xfrm>
          </p:grpSpPr>
          <p:sp>
            <p:nvSpPr>
              <p:cNvPr id="60" name="Forme libre 59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1" name="Groupe 60"/>
              <p:cNvGrpSpPr/>
              <p:nvPr/>
            </p:nvGrpSpPr>
            <p:grpSpPr>
              <a:xfrm>
                <a:off x="3845325" y="4729553"/>
                <a:ext cx="2522046" cy="1469063"/>
                <a:chOff x="656761" y="2313347"/>
                <a:chExt cx="2522046" cy="1469063"/>
              </a:xfrm>
            </p:grpSpPr>
            <p:grpSp>
              <p:nvGrpSpPr>
                <p:cNvPr id="66" name="Groupe 65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100" name="Connecteur droit 99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eur droit 100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Connecteur droit 66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69" name="Connecteur droit avec flèche 68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ZoneTexte 69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ZoneTexte 70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71" name="ZoneTexte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599" t="-5556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2" name="ZoneTexte 71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74" name="Connecteur droit 73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avec flèche 75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98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9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78" name="Connecteur droit 77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656761" y="3295590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2803397" y="3346882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86" name="Connecteur droit avec flèche 85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avec flèche 86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ZoneTexte 87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ZoneTexte 90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2" name="Connecteur droit 91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2179132" y="3171112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95" name="ZoneTexte 94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96" name="Connecteur droit avec flèche 95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ZoneTexte 96"/>
                <p:cNvSpPr txBox="1"/>
                <p:nvPr/>
              </p:nvSpPr>
              <p:spPr>
                <a:xfrm>
                  <a:off x="2444957" y="2420183"/>
                  <a:ext cx="5985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39635" y="2350514"/>
              <a:ext cx="3044266" cy="14787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3" name="Connecteur droit avec flèche 102"/>
          <p:cNvCxnSpPr/>
          <p:nvPr/>
        </p:nvCxnSpPr>
        <p:spPr>
          <a:xfrm>
            <a:off x="9301475" y="3628500"/>
            <a:ext cx="1" cy="1360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9172687" y="3037599"/>
            <a:ext cx="59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SCC</a:t>
            </a:r>
            <a:endParaRPr lang="fr-FR" sz="1600" b="1" baseline="-25000" dirty="0">
              <a:solidFill>
                <a:srgbClr val="FF0000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5772364" y="4802977"/>
            <a:ext cx="3478839" cy="1805892"/>
            <a:chOff x="339635" y="2312758"/>
            <a:chExt cx="3478839" cy="1838225"/>
          </a:xfrm>
        </p:grpSpPr>
        <p:grpSp>
          <p:nvGrpSpPr>
            <p:cNvPr id="107" name="Groupe 106"/>
            <p:cNvGrpSpPr/>
            <p:nvPr/>
          </p:nvGrpSpPr>
          <p:grpSpPr>
            <a:xfrm>
              <a:off x="615163" y="2312758"/>
              <a:ext cx="3203311" cy="1838225"/>
              <a:chOff x="3164060" y="4729553"/>
              <a:chExt cx="3203311" cy="1838225"/>
            </a:xfrm>
          </p:grpSpPr>
          <p:sp>
            <p:nvSpPr>
              <p:cNvPr id="109" name="Forme libre 108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0" name="Groupe 109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15" name="Groupe 114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149" name="Connecteur droit 148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cteur droit 149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Connecteur droit 115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118" name="Connecteur droit avec flèche 117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ZoneTexte 118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ZoneTexte 119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120" name="ZoneTexte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ZoneTexte 120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22" name="ZoneTexte 121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123" name="Connecteur droit 122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avec flèche 123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avec flèche 124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147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127" name="Connecteur droit 126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ZoneTexte 132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134" name="ZoneTexte 133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135" name="Connecteur droit avec flèche 134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avec flèche 135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ZoneTexte 136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138" name="ZoneTexte 137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ZoneTexte 139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1" name="Connecteur droit 140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ZoneTexte 142"/>
                <p:cNvSpPr txBox="1"/>
                <p:nvPr/>
              </p:nvSpPr>
              <p:spPr>
                <a:xfrm>
                  <a:off x="2155288" y="3162216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144" name="ZoneTexte 143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145" name="Connecteur droit avec flèche 144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ZoneTexte 145"/>
                <p:cNvSpPr txBox="1"/>
                <p:nvPr/>
              </p:nvSpPr>
              <p:spPr>
                <a:xfrm>
                  <a:off x="2444957" y="2420183"/>
                  <a:ext cx="5985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14" name="ZoneTexte 113"/>
              <p:cNvSpPr txBox="1"/>
              <p:nvPr/>
            </p:nvSpPr>
            <p:spPr>
              <a:xfrm>
                <a:off x="3164060" y="5522890"/>
                <a:ext cx="630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7030A0"/>
                    </a:solidFill>
                  </a:rPr>
                  <a:t>E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g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=0</a:t>
                </a:r>
                <a:endParaRPr lang="fr-FR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39635" y="2350514"/>
              <a:ext cx="3044266" cy="15827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9347766" y="5486166"/>
            <a:ext cx="471984" cy="432679"/>
            <a:chOff x="3059832" y="4182932"/>
            <a:chExt cx="255587" cy="224300"/>
          </a:xfrm>
        </p:grpSpPr>
        <p:sp>
          <p:nvSpPr>
            <p:cNvPr id="153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5" name="Forme libre 154"/>
          <p:cNvSpPr/>
          <p:nvPr/>
        </p:nvSpPr>
        <p:spPr>
          <a:xfrm>
            <a:off x="8890319" y="5263032"/>
            <a:ext cx="693440" cy="914421"/>
          </a:xfrm>
          <a:custGeom>
            <a:avLst/>
            <a:gdLst>
              <a:gd name="connsiteX0" fmla="*/ 0 w 442912"/>
              <a:gd name="connsiteY0" fmla="*/ 0 h 947738"/>
              <a:gd name="connsiteX1" fmla="*/ 442912 w 442912"/>
              <a:gd name="connsiteY1" fmla="*/ 0 h 947738"/>
              <a:gd name="connsiteX2" fmla="*/ 442912 w 442912"/>
              <a:gd name="connsiteY2" fmla="*/ 947738 h 947738"/>
              <a:gd name="connsiteX3" fmla="*/ 33337 w 442912"/>
              <a:gd name="connsiteY3" fmla="*/ 942975 h 947738"/>
              <a:gd name="connsiteX4" fmla="*/ 33337 w 442912"/>
              <a:gd name="connsiteY4" fmla="*/ 942975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" h="947738">
                <a:moveTo>
                  <a:pt x="0" y="0"/>
                </a:moveTo>
                <a:lnTo>
                  <a:pt x="442912" y="0"/>
                </a:lnTo>
                <a:lnTo>
                  <a:pt x="442912" y="947738"/>
                </a:lnTo>
                <a:lnTo>
                  <a:pt x="33337" y="942975"/>
                </a:lnTo>
                <a:lnTo>
                  <a:pt x="33337" y="94297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/>
          <p:cNvCxnSpPr/>
          <p:nvPr/>
        </p:nvCxnSpPr>
        <p:spPr>
          <a:xfrm flipH="1">
            <a:off x="9006366" y="5257215"/>
            <a:ext cx="19281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/>
          <p:cNvSpPr txBox="1"/>
          <p:nvPr/>
        </p:nvSpPr>
        <p:spPr>
          <a:xfrm>
            <a:off x="9142009" y="4854828"/>
            <a:ext cx="59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I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géné</a:t>
            </a:r>
            <a:endParaRPr lang="fr-FR" sz="1600" b="1" baseline="-25000" dirty="0">
              <a:solidFill>
                <a:srgbClr val="FF0000"/>
              </a:solidFill>
            </a:endParaRPr>
          </a:p>
        </p:txBody>
      </p:sp>
      <p:cxnSp>
        <p:nvCxnSpPr>
          <p:cNvPr id="163" name="Connecteur droit avec flèche 162"/>
          <p:cNvCxnSpPr/>
          <p:nvPr/>
        </p:nvCxnSpPr>
        <p:spPr>
          <a:xfrm flipV="1">
            <a:off x="9006366" y="5281573"/>
            <a:ext cx="0" cy="83106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ZoneTexte 164"/>
          <p:cNvSpPr txBox="1"/>
          <p:nvPr/>
        </p:nvSpPr>
        <p:spPr>
          <a:xfrm>
            <a:off x="8985205" y="5720242"/>
            <a:ext cx="598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002060"/>
                </a:solidFill>
              </a:rPr>
              <a:t>E</a:t>
            </a:r>
            <a:r>
              <a:rPr lang="fr-FR" sz="1600" b="1" baseline="-25000" dirty="0" err="1" smtClean="0">
                <a:solidFill>
                  <a:srgbClr val="002060"/>
                </a:solidFill>
              </a:rPr>
              <a:t>géné</a:t>
            </a:r>
            <a:endParaRPr lang="fr-FR" sz="1600" b="1" baseline="-25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ZoneTexte 165"/>
              <p:cNvSpPr txBox="1"/>
              <p:nvPr/>
            </p:nvSpPr>
            <p:spPr>
              <a:xfrm>
                <a:off x="5333205" y="4439993"/>
                <a:ext cx="1077539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𝐙</m:t>
                      </m:r>
                      <m:r>
                        <a:rPr lang="fr-FR" b="1" i="0" baseline="-250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𝐭𝐡</m:t>
                      </m:r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𝐑𝐜</m:t>
                      </m:r>
                    </m:oMath>
                  </m:oMathPara>
                </a14:m>
                <a:endParaRPr lang="fr-FR" b="1" baseline="-25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05" y="4439993"/>
                <a:ext cx="1077539" cy="3629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20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Généralités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M</a:t>
                </a:r>
                <a:r>
                  <a:rPr lang="fr-FR" dirty="0" smtClean="0"/>
                  <a:t>odèle dit hybride (théorie des quadripôles)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0" name="Espace réservé du conten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9" name="Groupe 52228"/>
          <p:cNvGrpSpPr/>
          <p:nvPr/>
        </p:nvGrpSpPr>
        <p:grpSpPr>
          <a:xfrm>
            <a:off x="1708315" y="2221151"/>
            <a:ext cx="3005364" cy="1581258"/>
            <a:chOff x="3981149" y="2323221"/>
            <a:chExt cx="3005364" cy="1581258"/>
          </a:xfrm>
        </p:grpSpPr>
        <p:grpSp>
          <p:nvGrpSpPr>
            <p:cNvPr id="79" name="Groupe 78"/>
            <p:cNvGrpSpPr/>
            <p:nvPr/>
          </p:nvGrpSpPr>
          <p:grpSpPr>
            <a:xfrm flipH="1">
              <a:off x="5632467" y="2773858"/>
              <a:ext cx="742947" cy="776945"/>
              <a:chOff x="3702369" y="5643352"/>
              <a:chExt cx="594454" cy="658857"/>
            </a:xfrm>
          </p:grpSpPr>
          <p:cxnSp>
            <p:nvCxnSpPr>
              <p:cNvPr id="80" name="Connecteur droit 79"/>
              <p:cNvCxnSpPr/>
              <p:nvPr/>
            </p:nvCxnSpPr>
            <p:spPr>
              <a:xfrm>
                <a:off x="3702369" y="5643352"/>
                <a:ext cx="59445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4281879" y="5643357"/>
                <a:ext cx="7328" cy="658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81"/>
            <p:cNvCxnSpPr/>
            <p:nvPr/>
          </p:nvCxnSpPr>
          <p:spPr>
            <a:xfrm>
              <a:off x="4561901" y="2777946"/>
              <a:ext cx="496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 flipH="1">
              <a:off x="4471907" y="2731146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rot="16200000">
              <a:off x="4657023" y="2727822"/>
              <a:ext cx="0" cy="100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4555777" y="2393098"/>
              <a:ext cx="50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</a:rPr>
                        <m:t>h</m:t>
                      </m:r>
                      <m:r>
                        <a:rPr lang="fr-FR" sz="1600" b="0" i="1" baseline="-25000" smtClean="0">
                          <a:latin typeface="Cambria Math"/>
                        </a:rPr>
                        <m:t>21</m:t>
                      </m:r>
                    </m:oMath>
                  </a14:m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ZoneTexte 86"/>
            <p:cNvSpPr txBox="1"/>
            <p:nvPr/>
          </p:nvSpPr>
          <p:spPr>
            <a:xfrm>
              <a:off x="3987102" y="2581158"/>
              <a:ext cx="387062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68237" y="2531353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 flipH="1" flipV="1">
              <a:off x="5046790" y="2785338"/>
              <a:ext cx="12394" cy="75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5826111" y="277200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5355266" y="3611943"/>
              <a:ext cx="0" cy="94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342"/>
            <p:cNvGrpSpPr>
              <a:grpSpLocks/>
            </p:cNvGrpSpPr>
            <p:nvPr/>
          </p:nvGrpSpPr>
          <p:grpSpPr bwMode="auto">
            <a:xfrm>
              <a:off x="5423363" y="2964253"/>
              <a:ext cx="451990" cy="320232"/>
              <a:chOff x="7585" y="2594"/>
              <a:chExt cx="431" cy="306"/>
            </a:xfrm>
          </p:grpSpPr>
          <p:sp>
            <p:nvSpPr>
              <p:cNvPr id="93" name="Rectangle 343"/>
              <p:cNvSpPr>
                <a:spLocks noChangeArrowheads="1"/>
              </p:cNvSpPr>
              <p:nvPr/>
            </p:nvSpPr>
            <p:spPr bwMode="auto">
              <a:xfrm rot="18937231">
                <a:off x="7648" y="2594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344"/>
              <p:cNvSpPr>
                <a:spLocks noChangeShapeType="1"/>
              </p:cNvSpPr>
              <p:nvPr/>
            </p:nvSpPr>
            <p:spPr bwMode="auto">
              <a:xfrm flipV="1">
                <a:off x="7585" y="2740"/>
                <a:ext cx="43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95" name="Connecteur droit 94"/>
            <p:cNvCxnSpPr>
              <a:endCxn id="99" idx="6"/>
            </p:cNvCxnSpPr>
            <p:nvPr/>
          </p:nvCxnSpPr>
          <p:spPr>
            <a:xfrm flipV="1">
              <a:off x="4532524" y="3712780"/>
              <a:ext cx="1852466" cy="65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46792" y="3543511"/>
              <a:ext cx="6071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62256" y="3543511"/>
              <a:ext cx="1" cy="179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80"/>
            <p:cNvSpPr>
              <a:spLocks noChangeArrowheads="1"/>
            </p:cNvSpPr>
            <p:nvPr/>
          </p:nvSpPr>
          <p:spPr bwMode="auto">
            <a:xfrm flipH="1">
              <a:off x="4460003" y="366341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auto">
            <a:xfrm flipH="1">
              <a:off x="6384990" y="366597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80"/>
            <p:cNvSpPr>
              <a:spLocks noChangeArrowheads="1"/>
            </p:cNvSpPr>
            <p:nvPr/>
          </p:nvSpPr>
          <p:spPr bwMode="auto">
            <a:xfrm flipH="1">
              <a:off x="6364214" y="2727235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981149" y="3401107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615478" y="3468951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6253921" y="3705030"/>
              <a:ext cx="83394" cy="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H="1">
              <a:off x="4620141" y="371761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/>
            <p:cNvSpPr txBox="1"/>
            <p:nvPr/>
          </p:nvSpPr>
          <p:spPr>
            <a:xfrm>
              <a:off x="4557524" y="3344755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406762" y="3515429"/>
              <a:ext cx="247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981853" y="3002134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73478" y="2957746"/>
              <a:ext cx="55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baseline="-25000" dirty="0" smtClean="0"/>
                <a:t>11</a:t>
              </a:r>
              <a:endParaRPr lang="fr-FR" baseline="-25000" dirty="0"/>
            </a:p>
          </p:txBody>
        </p:sp>
        <p:cxnSp>
          <p:nvCxnSpPr>
            <p:cNvPr id="109" name="Connecteur droit 108"/>
            <p:cNvCxnSpPr/>
            <p:nvPr/>
          </p:nvCxnSpPr>
          <p:spPr>
            <a:xfrm flipH="1" flipV="1">
              <a:off x="6127769" y="2778621"/>
              <a:ext cx="14284" cy="928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067703" y="3006896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baseline="-250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baseline="-2500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dirty="0"/>
                              <m:t>h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22 </m:t>
                            </m:r>
                          </m:den>
                        </m:f>
                      </m:oMath>
                    </m:oMathPara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ZoneTexte 111"/>
            <p:cNvSpPr txBox="1"/>
            <p:nvPr/>
          </p:nvSpPr>
          <p:spPr>
            <a:xfrm>
              <a:off x="6129149" y="3373331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flipH="1" flipV="1">
              <a:off x="6237303" y="2769095"/>
              <a:ext cx="8572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6099695" y="2412599"/>
              <a:ext cx="53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16" y="1305017"/>
            <a:ext cx="2447091" cy="7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ZoneTexte 52226"/>
          <p:cNvSpPr txBox="1"/>
          <p:nvPr/>
        </p:nvSpPr>
        <p:spPr>
          <a:xfrm>
            <a:off x="4859694" y="2545919"/>
            <a:ext cx="39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paramètres h sont complexes</a:t>
            </a:r>
          </a:p>
          <a:p>
            <a:r>
              <a:rPr lang="fr-FR" sz="1400" dirty="0" smtClean="0"/>
              <a:t>(Pour nous, en  BF, partie complexe négligeable)</a:t>
            </a:r>
            <a:endParaRPr lang="fr-FR" sz="1400" dirty="0"/>
          </a:p>
        </p:txBody>
      </p:sp>
      <p:sp>
        <p:nvSpPr>
          <p:cNvPr id="52232" name="Espace réservé du contenu 5223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</a:t>
            </a:r>
            <a:r>
              <a:rPr lang="fr-FR" dirty="0" smtClean="0"/>
              <a:t>dynamique (RAPPEL)</a:t>
            </a:r>
            <a:endParaRPr lang="fr-FR" dirty="0"/>
          </a:p>
          <a:p>
            <a:endParaRPr lang="fr-FR" dirty="0"/>
          </a:p>
        </p:txBody>
      </p:sp>
      <p:pic>
        <p:nvPicPr>
          <p:cNvPr id="160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7" y="3879540"/>
            <a:ext cx="646904" cy="53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233" name="ZoneTexte 52232"/>
              <p:cNvSpPr txBox="1"/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Toutes les grandeurs sont alternatives dites « petit signal »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Écritures équivalentes: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di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𝜟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b="1" i="1" baseline="-25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𝒐𝒖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baseline="-25000" dirty="0" smtClean="0">
                    <a:solidFill>
                      <a:srgbClr val="FF0000"/>
                    </a:solidFill>
                  </a:rPr>
                  <a:t>b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endParaRPr lang="fr-FR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3" name="ZoneTexte 52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7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4705166"/>
            <a:ext cx="2689933" cy="1693903"/>
          </a:xfrm>
          <a:prstGeom prst="rect">
            <a:avLst/>
          </a:prstGeom>
        </p:spPr>
      </p:pic>
      <p:grpSp>
        <p:nvGrpSpPr>
          <p:cNvPr id="52239" name="Groupe 52238"/>
          <p:cNvGrpSpPr/>
          <p:nvPr/>
        </p:nvGrpSpPr>
        <p:grpSpPr>
          <a:xfrm>
            <a:off x="5202314" y="4676286"/>
            <a:ext cx="4173985" cy="1838225"/>
            <a:chOff x="3062796" y="4729553"/>
            <a:chExt cx="4173985" cy="1838225"/>
          </a:xfrm>
        </p:grpSpPr>
        <p:sp>
          <p:nvSpPr>
            <p:cNvPr id="52236" name="Forme libre 52235"/>
            <p:cNvSpPr/>
            <p:nvPr/>
          </p:nvSpPr>
          <p:spPr>
            <a:xfrm>
              <a:off x="3221741" y="5193437"/>
              <a:ext cx="950764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2" name="Groupe 161"/>
            <p:cNvGrpSpPr/>
            <p:nvPr/>
          </p:nvGrpSpPr>
          <p:grpSpPr>
            <a:xfrm>
              <a:off x="4014240" y="4729553"/>
              <a:ext cx="2353131" cy="1838225"/>
              <a:chOff x="825676" y="2313347"/>
              <a:chExt cx="2353131" cy="1838225"/>
            </a:xfrm>
          </p:grpSpPr>
          <p:grpSp>
            <p:nvGrpSpPr>
              <p:cNvPr id="163" name="Groupe 162"/>
              <p:cNvGrpSpPr/>
              <p:nvPr/>
            </p:nvGrpSpPr>
            <p:grpSpPr>
              <a:xfrm flipH="1">
                <a:off x="2026653" y="2763499"/>
                <a:ext cx="742947" cy="776945"/>
                <a:chOff x="3702369" y="5643352"/>
                <a:chExt cx="594454" cy="658857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3702369" y="5643352"/>
                  <a:ext cx="59445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flipV="1">
                  <a:off x="4281879" y="5643357"/>
                  <a:ext cx="7328" cy="658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" name="Connecteur droit 163"/>
              <p:cNvCxnSpPr/>
              <p:nvPr/>
            </p:nvCxnSpPr>
            <p:spPr>
              <a:xfrm>
                <a:off x="956087" y="2767587"/>
                <a:ext cx="4961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80"/>
              <p:cNvSpPr>
                <a:spLocks noChangeArrowheads="1"/>
              </p:cNvSpPr>
              <p:nvPr/>
            </p:nvSpPr>
            <p:spPr bwMode="auto">
              <a:xfrm flipH="1">
                <a:off x="866093" y="2720787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6" name="Connecteur droit avec flèche 165"/>
              <p:cNvCxnSpPr/>
              <p:nvPr/>
            </p:nvCxnSpPr>
            <p:spPr>
              <a:xfrm rot="16200000">
                <a:off x="1051209" y="2717463"/>
                <a:ext cx="0" cy="1002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/>
              <p:cNvSpPr txBox="1"/>
              <p:nvPr/>
            </p:nvSpPr>
            <p:spPr>
              <a:xfrm>
                <a:off x="825676" y="2329473"/>
                <a:ext cx="500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160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fr-FR" sz="1600" b="0" i="1" baseline="-25000" smtClean="0">
                            <a:latin typeface="Cambria Math"/>
                            <a:ea typeface="Cambria Math"/>
                          </a:rPr>
                          <m:t>21</m:t>
                        </m:r>
                      </m:oMath>
                    </a14:m>
                    <a:r>
                      <a:rPr lang="fr-FR" sz="1600" dirty="0" err="1" smtClean="0"/>
                      <a:t>i</a:t>
                    </a:r>
                    <a:r>
                      <a:rPr lang="fr-FR" sz="1600" baseline="-25000" dirty="0" err="1" smtClean="0"/>
                      <a:t>b</a:t>
                    </a:r>
                    <a:endParaRPr lang="fr-FR" sz="1600" baseline="-25000" dirty="0"/>
                  </a:p>
                </p:txBody>
              </p:sp>
            </mc:Choice>
            <mc:Fallback xmlns="">
              <p:sp>
                <p:nvSpPr>
                  <p:cNvPr id="168" name="ZoneTexte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9" name="ZoneTexte 168"/>
              <p:cNvSpPr txBox="1"/>
              <p:nvPr/>
            </p:nvSpPr>
            <p:spPr>
              <a:xfrm>
                <a:off x="1109257" y="2313347"/>
                <a:ext cx="387062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7030A0"/>
                    </a:solidFill>
                  </a:rPr>
                  <a:t>B</a:t>
                </a:r>
                <a:endParaRPr lang="fr-FR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2793747" y="2316807"/>
                <a:ext cx="385060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C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 flipV="1">
                <a:off x="1440976" y="2774979"/>
                <a:ext cx="12394" cy="759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avec flèche 171"/>
              <p:cNvCxnSpPr/>
              <p:nvPr/>
            </p:nvCxnSpPr>
            <p:spPr>
              <a:xfrm flipH="1">
                <a:off x="2335707" y="2769363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avec flèche 172"/>
              <p:cNvCxnSpPr/>
              <p:nvPr/>
            </p:nvCxnSpPr>
            <p:spPr>
              <a:xfrm>
                <a:off x="1749452" y="3601584"/>
                <a:ext cx="0" cy="94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342"/>
              <p:cNvGrpSpPr>
                <a:grpSpLocks/>
              </p:cNvGrpSpPr>
              <p:nvPr/>
            </p:nvGrpSpPr>
            <p:grpSpPr bwMode="auto">
              <a:xfrm>
                <a:off x="1817549" y="2953894"/>
                <a:ext cx="451990" cy="320232"/>
                <a:chOff x="7585" y="2594"/>
                <a:chExt cx="431" cy="306"/>
              </a:xfrm>
            </p:grpSpPr>
            <p:sp>
              <p:nvSpPr>
                <p:cNvPr id="195" name="Rectangle 343"/>
                <p:cNvSpPr>
                  <a:spLocks noChangeArrowheads="1"/>
                </p:cNvSpPr>
                <p:nvPr/>
              </p:nvSpPr>
              <p:spPr bwMode="auto">
                <a:xfrm rot="18937231">
                  <a:off x="7648" y="2594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7585" y="2740"/>
                  <a:ext cx="431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75" name="Connecteur droit 174"/>
              <p:cNvCxnSpPr/>
              <p:nvPr/>
            </p:nvCxnSpPr>
            <p:spPr>
              <a:xfrm flipV="1">
                <a:off x="926710" y="3702421"/>
                <a:ext cx="1852466" cy="6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>
                <a:off x="1440978" y="3533152"/>
                <a:ext cx="6071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>
                <a:off x="1756442" y="3533152"/>
                <a:ext cx="1" cy="1797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80"/>
              <p:cNvSpPr>
                <a:spLocks noChangeArrowheads="1"/>
              </p:cNvSpPr>
              <p:nvPr/>
            </p:nvSpPr>
            <p:spPr bwMode="auto">
              <a:xfrm flipH="1">
                <a:off x="854189" y="365305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Oval 80"/>
              <p:cNvSpPr>
                <a:spLocks noChangeArrowheads="1"/>
              </p:cNvSpPr>
              <p:nvPr/>
            </p:nvSpPr>
            <p:spPr bwMode="auto">
              <a:xfrm flipH="1">
                <a:off x="2779176" y="365561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Oval 80"/>
              <p:cNvSpPr>
                <a:spLocks noChangeArrowheads="1"/>
              </p:cNvSpPr>
              <p:nvPr/>
            </p:nvSpPr>
            <p:spPr bwMode="auto">
              <a:xfrm flipH="1">
                <a:off x="2758400" y="2716876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>
                <a:off x="1112181" y="3683711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2769968" y="3716044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cxnSp>
            <p:nvCxnSpPr>
              <p:cNvPr id="183" name="Connecteur droit avec flèche 182"/>
              <p:cNvCxnSpPr/>
              <p:nvPr/>
            </p:nvCxnSpPr>
            <p:spPr>
              <a:xfrm>
                <a:off x="2648107" y="3694671"/>
                <a:ext cx="83394" cy="22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avec flèche 183"/>
              <p:cNvCxnSpPr/>
              <p:nvPr/>
            </p:nvCxnSpPr>
            <p:spPr>
              <a:xfrm flipH="1">
                <a:off x="1014327" y="3707251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ZoneTexte 184"/>
              <p:cNvSpPr txBox="1"/>
              <p:nvPr/>
            </p:nvSpPr>
            <p:spPr>
              <a:xfrm>
                <a:off x="951710" y="33343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>
                <a:off x="1800948" y="3505070"/>
                <a:ext cx="24714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b="1" dirty="0" err="1"/>
                  <a:t>i</a:t>
                </a:r>
                <a:r>
                  <a:rPr lang="fr-FR" sz="1200" b="1" baseline="-25000" dirty="0" err="1" smtClean="0"/>
                  <a:t>e</a:t>
                </a:r>
                <a:endParaRPr lang="fr-FR" sz="1200" b="1" baseline="-25000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376039" y="2991775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ZoneTexte 187"/>
              <p:cNvSpPr txBox="1"/>
              <p:nvPr/>
            </p:nvSpPr>
            <p:spPr>
              <a:xfrm>
                <a:off x="854189" y="2956264"/>
                <a:ext cx="601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h</a:t>
                </a:r>
                <a:r>
                  <a:rPr lang="fr-FR" baseline="-25000" dirty="0" smtClean="0"/>
                  <a:t>11</a:t>
                </a:r>
                <a:endParaRPr lang="fr-FR" baseline="-25000" dirty="0"/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2523335" y="3362972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  <p:cxnSp>
            <p:nvCxnSpPr>
              <p:cNvPr id="193" name="Connecteur droit avec flèche 192"/>
              <p:cNvCxnSpPr/>
              <p:nvPr/>
            </p:nvCxnSpPr>
            <p:spPr>
              <a:xfrm flipH="1" flipV="1">
                <a:off x="2631489" y="2758736"/>
                <a:ext cx="85726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ZoneTexte 193"/>
              <p:cNvSpPr txBox="1"/>
              <p:nvPr/>
            </p:nvSpPr>
            <p:spPr>
              <a:xfrm>
                <a:off x="2547147" y="24199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</p:grpSp>
        <p:sp>
          <p:nvSpPr>
            <p:cNvPr id="200" name="Rectangle 199"/>
            <p:cNvSpPr/>
            <p:nvPr/>
          </p:nvSpPr>
          <p:spPr>
            <a:xfrm flipH="1">
              <a:off x="3462292" y="5113539"/>
              <a:ext cx="455721" cy="145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7" name="Ellipse 52236"/>
            <p:cNvSpPr/>
            <p:nvPr/>
          </p:nvSpPr>
          <p:spPr>
            <a:xfrm>
              <a:off x="3062796" y="5557421"/>
              <a:ext cx="284086" cy="319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Forme libre 205"/>
            <p:cNvSpPr/>
            <p:nvPr/>
          </p:nvSpPr>
          <p:spPr>
            <a:xfrm flipH="1">
              <a:off x="5851011" y="5186039"/>
              <a:ext cx="638566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421516" y="5436093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8" name="ZoneTexte 52237"/>
            <p:cNvSpPr txBox="1"/>
            <p:nvPr/>
          </p:nvSpPr>
          <p:spPr>
            <a:xfrm>
              <a:off x="3453414" y="476730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</a:t>
              </a:r>
              <a:r>
                <a:rPr lang="fr-FR" baseline="-25000" dirty="0" smtClean="0"/>
                <a:t>B</a:t>
              </a:r>
              <a:endParaRPr lang="fr-FR" baseline="-250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3401629" y="5532268"/>
              <a:ext cx="362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baseline="-25000" dirty="0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6641978" y="545236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c</a:t>
              </a:r>
              <a:endParaRPr lang="fr-FR" baseline="-25000" dirty="0"/>
            </a:p>
          </p:txBody>
        </p:sp>
      </p:grpSp>
      <p:sp>
        <p:nvSpPr>
          <p:cNvPr id="213" name="Flèche droite 212"/>
          <p:cNvSpPr/>
          <p:nvPr/>
        </p:nvSpPr>
        <p:spPr>
          <a:xfrm>
            <a:off x="3756734" y="5541145"/>
            <a:ext cx="941033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ZoneTexte 213"/>
          <p:cNvSpPr txBox="1"/>
          <p:nvPr/>
        </p:nvSpPr>
        <p:spPr>
          <a:xfrm>
            <a:off x="3366116" y="5052872"/>
            <a:ext cx="192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Schéma équivalent petit signal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6" y="2432961"/>
            <a:ext cx="363067" cy="374568"/>
          </a:xfrm>
          <a:prstGeom prst="rect">
            <a:avLst/>
          </a:prstGeom>
        </p:spPr>
      </p:pic>
      <p:sp>
        <p:nvSpPr>
          <p:cNvPr id="157" name="ZoneTexte 156"/>
          <p:cNvSpPr txBox="1"/>
          <p:nvPr/>
        </p:nvSpPr>
        <p:spPr>
          <a:xfrm>
            <a:off x="4920654" y="3125859"/>
            <a:ext cx="399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Nous </a:t>
            </a:r>
            <a:r>
              <a:rPr lang="fr-FR" sz="1400" dirty="0" err="1" smtClean="0"/>
              <a:t>néglirerons</a:t>
            </a:r>
            <a:r>
              <a:rPr lang="fr-FR" sz="1400" dirty="0" smtClean="0"/>
              <a:t> en TD l’influence de h</a:t>
            </a:r>
            <a:r>
              <a:rPr lang="fr-FR" sz="1400" baseline="-25000" dirty="0" smtClean="0"/>
              <a:t>22</a:t>
            </a:r>
            <a:endParaRPr lang="fr-FR" sz="1400" baseline="-25000" dirty="0"/>
          </a:p>
        </p:txBody>
      </p:sp>
      <p:sp>
        <p:nvSpPr>
          <p:cNvPr id="158" name="ZoneTexte 157"/>
          <p:cNvSpPr txBox="1"/>
          <p:nvPr/>
        </p:nvSpPr>
        <p:spPr>
          <a:xfrm>
            <a:off x="483372" y="2904826"/>
            <a:ext cx="112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À connaitre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6117619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9258</TotalTime>
  <Words>2029</Words>
  <Application>Microsoft Office PowerPoint</Application>
  <PresentationFormat>Format A4 (210 x 297 mm)</PresentationFormat>
  <Paragraphs>810</Paragraphs>
  <Slides>29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Modele 2013 v3</vt:lpstr>
      <vt:lpstr>Equation</vt:lpstr>
      <vt:lpstr>Graphique</vt:lpstr>
      <vt:lpstr>Équation</vt:lpstr>
      <vt:lpstr>MathType 6.0 Equation</vt:lpstr>
      <vt:lpstr>Présentation PowerPoint</vt:lpstr>
      <vt:lpstr>Généralités amplificateurs: les classiques amplificateur différentiel </vt:lpstr>
      <vt:lpstr>Généralités amplificateurs: les classiques amplificateur différentiel  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 </vt:lpstr>
      <vt:lpstr>Présentation Généralités amplificateurs: les classiques amplificateur différentiel</vt:lpstr>
      <vt:lpstr>Généralités amplificateurs: les classiques amplificateur différentiel</vt:lpstr>
      <vt:lpstr>Présentation 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  <vt:lpstr>Généralités amplificateurs: les classiques amplificateur différentiel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159</cp:revision>
  <dcterms:created xsi:type="dcterms:W3CDTF">2012-07-20T12:14:19Z</dcterms:created>
  <dcterms:modified xsi:type="dcterms:W3CDTF">2015-07-10T09:18:51Z</dcterms:modified>
</cp:coreProperties>
</file>