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9" r:id="rId2"/>
    <p:sldId id="258" r:id="rId3"/>
    <p:sldId id="263" r:id="rId4"/>
    <p:sldId id="260" r:id="rId5"/>
    <p:sldId id="265" r:id="rId6"/>
    <p:sldId id="262" r:id="rId7"/>
    <p:sldId id="270" r:id="rId8"/>
    <p:sldId id="271" r:id="rId9"/>
    <p:sldId id="264" r:id="rId10"/>
    <p:sldId id="272" r:id="rId11"/>
    <p:sldId id="266" r:id="rId12"/>
    <p:sldId id="267" r:id="rId13"/>
    <p:sldId id="273" r:id="rId14"/>
    <p:sldId id="274" r:id="rId15"/>
    <p:sldId id="276" r:id="rId16"/>
    <p:sldId id="277" r:id="rId17"/>
    <p:sldId id="278" r:id="rId18"/>
    <p:sldId id="279" r:id="rId19"/>
    <p:sldId id="280" r:id="rId20"/>
    <p:sldId id="282" r:id="rId21"/>
  </p:sldIdLst>
  <p:sldSz cx="9906000" cy="6858000" type="A4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EF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332" y="-8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79CC2-9226-435C-A5BF-D7EF1BBC153A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488C1-595F-4A2B-9260-D1883B94A84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4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à coins arrondis 16"/>
          <p:cNvSpPr/>
          <p:nvPr userDrawn="1"/>
        </p:nvSpPr>
        <p:spPr>
          <a:xfrm>
            <a:off x="-123564" y="260647"/>
            <a:ext cx="10189132" cy="6428075"/>
          </a:xfrm>
          <a:prstGeom prst="roundRect">
            <a:avLst>
              <a:gd name="adj" fmla="val 5995"/>
            </a:avLst>
          </a:prstGeom>
          <a:blipFill dpi="0" rotWithShape="1">
            <a:blip r:embed="rId2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448300" y="6553200"/>
            <a:ext cx="44577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553200"/>
            <a:ext cx="54483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381000"/>
          </a:xfrm>
          <a:solidFill>
            <a:schemeClr val="tx1"/>
          </a:solidFill>
          <a:ln>
            <a:noFill/>
          </a:ln>
        </p:spPr>
        <p:txBody>
          <a:bodyPr anchor="t" anchorCtr="0">
            <a:noAutofit/>
          </a:bodyPr>
          <a:lstStyle>
            <a:lvl1pPr algn="r">
              <a:tabLst>
                <a:tab pos="4572000" algn="l"/>
              </a:tabLst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2057400"/>
            <a:ext cx="5715000" cy="2057400"/>
          </a:xfrm>
        </p:spPr>
        <p:txBody>
          <a:bodyPr/>
          <a:lstStyle>
            <a:lvl1pPr>
              <a:buClr>
                <a:schemeClr val="tx2"/>
              </a:buClr>
              <a:buSzPct val="79000"/>
              <a:buFontTx/>
              <a:buNone/>
              <a:defRPr sz="2400"/>
            </a:lvl1pPr>
            <a:lvl2pPr>
              <a:buSzPct val="110000"/>
              <a:buFont typeface="Wingdings" pitchFamily="2" charset="2"/>
              <a:buNone/>
              <a:defRPr sz="2000"/>
            </a:lvl2pPr>
            <a:lvl3pPr>
              <a:buSzPct val="80000"/>
              <a:buFont typeface="Courier New" pitchFamily="49" charset="0"/>
              <a:buNone/>
              <a:defRPr sz="20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47650" y="6519446"/>
            <a:ext cx="239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EN2-</a:t>
            </a:r>
            <a:r>
              <a:rPr lang="fr-FR" sz="1600" baseline="0" dirty="0" smtClean="0">
                <a:solidFill>
                  <a:schemeClr val="bg1"/>
                </a:solidFill>
              </a:rPr>
              <a:t> IUT GEII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5486400" y="6581001"/>
            <a:ext cx="189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Juan Bravo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8150" y="6553200"/>
            <a:ext cx="577850" cy="304800"/>
          </a:xfrm>
          <a:ln>
            <a:noFill/>
          </a:ln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Image 8" descr="iu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86800" y="5882641"/>
            <a:ext cx="1219200" cy="975359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8610600" y="0"/>
            <a:ext cx="12954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4" hasCustomPrompt="1"/>
          </p:nvPr>
        </p:nvSpPr>
        <p:spPr>
          <a:xfrm>
            <a:off x="0" y="685800"/>
            <a:ext cx="8763000" cy="457200"/>
          </a:xfrm>
          <a:gradFill flip="none" rotWithShape="1">
            <a:gsLst>
              <a:gs pos="1300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reezing" dir="t">
              <a:rot lat="0" lon="0" rev="2400000"/>
            </a:lightRig>
          </a:scene3d>
          <a:sp3d prstMaterial="softEdge"/>
        </p:spPr>
        <p:txBody>
          <a:bodyPr>
            <a:noAutofit/>
          </a:bodyPr>
          <a:lstStyle>
            <a:lvl1pPr marL="342900" indent="-173038">
              <a:buFontTx/>
              <a:buNone/>
              <a:defRPr sz="2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0" y="0"/>
            <a:ext cx="3810000" cy="6858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marL="342900" indent="-223838" algn="l">
              <a:spcBef>
                <a:spcPts val="0"/>
              </a:spcBef>
              <a:buFontTx/>
              <a:buNone/>
              <a:defRPr sz="1400" b="1" i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Texte1</a:t>
            </a:r>
          </a:p>
          <a:p>
            <a:pPr lvl="0"/>
            <a:endParaRPr lang="fr-FR" dirty="0" smtClean="0"/>
          </a:p>
        </p:txBody>
      </p:sp>
      <p:sp>
        <p:nvSpPr>
          <p:cNvPr id="16" name="Rectangle 15"/>
          <p:cNvSpPr/>
          <p:nvPr userDrawn="1"/>
        </p:nvSpPr>
        <p:spPr>
          <a:xfrm>
            <a:off x="4953000" y="6553200"/>
            <a:ext cx="4953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553200"/>
            <a:ext cx="4953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685800"/>
          </a:xfrm>
          <a:solidFill>
            <a:schemeClr val="tx1"/>
          </a:solidFill>
          <a:ln>
            <a:noFill/>
          </a:ln>
        </p:spPr>
        <p:txBody>
          <a:bodyPr rIns="288000" anchor="t" anchorCtr="0">
            <a:noAutofit/>
          </a:bodyPr>
          <a:lstStyle>
            <a:lvl1pPr marL="176213" indent="1588" algn="r"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5029200"/>
          </a:xfrm>
        </p:spPr>
        <p:txBody>
          <a:bodyPr/>
          <a:lstStyle>
            <a:lvl1pPr marL="342900" indent="-342900">
              <a:buClr>
                <a:schemeClr val="tx2"/>
              </a:buClr>
              <a:buSzPct val="79000"/>
              <a:buFontTx/>
              <a:buBlip>
                <a:blip r:embed="rId2"/>
              </a:buBlip>
              <a:defRPr sz="2200"/>
            </a:lvl1pPr>
            <a:lvl2pPr marL="742950" indent="-285750">
              <a:buClr>
                <a:schemeClr val="accent5"/>
              </a:buClr>
              <a:buSzPct val="110000"/>
              <a:buFont typeface="Wingdings" pitchFamily="2" charset="2"/>
              <a:buChar char="§"/>
              <a:defRPr sz="1800"/>
            </a:lvl2pPr>
            <a:lvl3pPr>
              <a:buClr>
                <a:schemeClr val="tx2"/>
              </a:buClr>
              <a:buSzPct val="80000"/>
              <a:buFont typeface="Courier New" pitchFamily="49" charset="0"/>
              <a:buChar char="o"/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47650" y="6519446"/>
            <a:ext cx="239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EN2-</a:t>
            </a:r>
            <a:r>
              <a:rPr lang="fr-FR" sz="1600" baseline="0" dirty="0" smtClean="0">
                <a:solidFill>
                  <a:schemeClr val="bg1"/>
                </a:solidFill>
              </a:rPr>
              <a:t> IUT GEII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5238752" y="6581001"/>
            <a:ext cx="189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Juan Bravo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8150" y="6553200"/>
            <a:ext cx="577850" cy="304800"/>
          </a:xfrm>
          <a:ln>
            <a:noFill/>
          </a:ln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Image 8" descr="iu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152400"/>
            <a:ext cx="1143000" cy="990601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3.png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jpg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g"/><Relationship Id="rId7" Type="http://schemas.openxmlformats.org/officeDocument/2006/relationships/image" Target="../media/image30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280592" y="2348880"/>
            <a:ext cx="7092788" cy="2052228"/>
          </a:xfrm>
        </p:spPr>
        <p:txBody>
          <a:bodyPr>
            <a:noAutofit/>
          </a:bodyPr>
          <a:lstStyle/>
          <a:p>
            <a:pPr algn="ctr"/>
            <a:r>
              <a:rPr lang="fr-FR" sz="3200" smtClean="0">
                <a:latin typeface="Adobe Garamond Pro Bold" pitchFamily="18" charset="0"/>
              </a:rPr>
              <a:t>Fonction </a:t>
            </a:r>
            <a:endParaRPr lang="fr-FR" sz="3200" dirty="0" smtClean="0">
              <a:latin typeface="Adobe Garamond Pro Bold" pitchFamily="18" charset="0"/>
            </a:endParaRPr>
          </a:p>
          <a:p>
            <a:pPr algn="ctr"/>
            <a:r>
              <a:rPr lang="fr-FR" sz="3200" dirty="0" smtClean="0">
                <a:latin typeface="Adobe Garamond Pro Bold" pitchFamily="18" charset="0"/>
              </a:rPr>
              <a:t>Amplification de Puissance</a:t>
            </a:r>
            <a:endParaRPr lang="en-US" sz="3200" dirty="0">
              <a:latin typeface="Adobe Garamond Pro Bold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Amplificateur de classe A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Amplificateur de classe  B ou AB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Amplificateur de classe D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Classification des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de puissance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Boîte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à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outils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Classes </a:t>
            </a:r>
            <a:r>
              <a:rPr lang="en-US" dirty="0" err="1">
                <a:solidFill>
                  <a:prstClr val="white"/>
                </a:solidFill>
              </a:rPr>
              <a:t>d’amplificateur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Bilan de puissance</a:t>
            </a:r>
          </a:p>
          <a:p>
            <a:pPr lvl="1"/>
            <a:r>
              <a:rPr lang="fr-FR" dirty="0" smtClean="0"/>
              <a:t>Puissance utile</a:t>
            </a:r>
          </a:p>
          <a:p>
            <a:pPr lvl="2"/>
            <a:endParaRPr lang="fr-FR" dirty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/>
          </a:p>
          <a:p>
            <a:pPr lvl="1"/>
            <a:r>
              <a:rPr lang="fr-FR" dirty="0" smtClean="0"/>
              <a:t>Rendement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 smtClean="0"/>
              <a:t>Conclusion</a:t>
            </a:r>
          </a:p>
          <a:p>
            <a:pPr lvl="2"/>
            <a:r>
              <a:rPr lang="fr-FR" dirty="0" smtClean="0"/>
              <a:t>Montage assez peu utilisé car rendement exécrable</a:t>
            </a:r>
          </a:p>
          <a:p>
            <a:pPr lvl="2"/>
            <a:r>
              <a:rPr lang="fr-FR" dirty="0" smtClean="0"/>
              <a:t>Impossible à utiliser pour de très forte puissance  (perte transistor trop grande)</a:t>
            </a:r>
          </a:p>
          <a:p>
            <a:pPr lvl="3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568"/>
              </p:ext>
            </p:extLst>
          </p:nvPr>
        </p:nvGraphicFramePr>
        <p:xfrm>
          <a:off x="668524" y="3789040"/>
          <a:ext cx="3960439" cy="136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8" name="Equation" r:id="rId3" imgW="2247840" imgH="774360" progId="Equation.DSMT4">
                  <p:embed/>
                </p:oleObj>
              </mc:Choice>
              <mc:Fallback>
                <p:oleObj name="Equation" r:id="rId3" imgW="224784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524" y="3789040"/>
                        <a:ext cx="3960439" cy="1364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Espace réservé du contenu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Calcul de rendement</a:t>
            </a:r>
            <a:endParaRPr lang="fr-FR" dirty="0"/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733171"/>
              </p:ext>
            </p:extLst>
          </p:nvPr>
        </p:nvGraphicFramePr>
        <p:xfrm>
          <a:off x="2648744" y="1556792"/>
          <a:ext cx="7005539" cy="2124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9" name="Equation" r:id="rId5" imgW="4572000" imgH="1384200" progId="Equation.DSMT4">
                  <p:embed/>
                </p:oleObj>
              </mc:Choice>
              <mc:Fallback>
                <p:oleObj name="Equation" r:id="rId5" imgW="4572000" imgH="13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48744" y="1556792"/>
                        <a:ext cx="7005539" cy="2124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055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>
          <a:xfrm>
            <a:off x="1370" y="656692"/>
            <a:ext cx="8763000" cy="457200"/>
          </a:xfrm>
        </p:spPr>
        <p:txBody>
          <a:bodyPr/>
          <a:lstStyle/>
          <a:p>
            <a:r>
              <a:rPr lang="fr-FR" dirty="0" smtClean="0"/>
              <a:t>Classe A modifiée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Amplificateur de classe A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Amplificateur de classe  B ou AB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Amplificateur de classe D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Classification des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de puissance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Boîte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à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outils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Classes </a:t>
            </a:r>
            <a:r>
              <a:rPr lang="en-US" dirty="0" err="1">
                <a:solidFill>
                  <a:prstClr val="white"/>
                </a:solidFill>
              </a:rPr>
              <a:t>d’amplificateur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9013068" cy="725252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Variante Classe A</a:t>
            </a:r>
          </a:p>
          <a:p>
            <a:pPr lvl="1"/>
            <a:r>
              <a:rPr lang="fr-FR" dirty="0" smtClean="0"/>
              <a:t>Dispositif d’adaptation de charge</a:t>
            </a:r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77" y="1880069"/>
            <a:ext cx="2988890" cy="230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942" y="1719478"/>
            <a:ext cx="4566452" cy="262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86" y="4221088"/>
            <a:ext cx="3780420" cy="2382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3" name="Objet 1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82586"/>
              </p:ext>
            </p:extLst>
          </p:nvPr>
        </p:nvGraphicFramePr>
        <p:xfrm>
          <a:off x="4239606" y="4761148"/>
          <a:ext cx="3636404" cy="1066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Equation" r:id="rId6" imgW="2425700" imgH="711200" progId="Equation.3">
                  <p:embed/>
                </p:oleObj>
              </mc:Choice>
              <mc:Fallback>
                <p:oleObj name="Equation" r:id="rId6" imgW="2425700" imgH="711200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9606" y="4761148"/>
                        <a:ext cx="3636404" cy="10668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8157356" y="4024119"/>
            <a:ext cx="126014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Point de repos optimal lorsque la droite dynamique coupe l’axe </a:t>
            </a:r>
            <a:r>
              <a:rPr lang="fr-FR" sz="1100" dirty="0" err="1" smtClean="0"/>
              <a:t>V</a:t>
            </a:r>
            <a:r>
              <a:rPr lang="fr-FR" sz="1100" baseline="-25000" dirty="0" err="1" smtClean="0"/>
              <a:t>ce</a:t>
            </a:r>
            <a:r>
              <a:rPr lang="fr-FR" sz="1100" dirty="0" smtClean="0"/>
              <a:t> en 2V</a:t>
            </a:r>
            <a:r>
              <a:rPr lang="fr-FR" sz="1100" baseline="-25000" dirty="0" smtClean="0"/>
              <a:t>CC</a:t>
            </a:r>
          </a:p>
          <a:p>
            <a:r>
              <a:rPr lang="fr-FR" sz="1400" dirty="0" smtClean="0"/>
              <a:t>=&gt; </a:t>
            </a:r>
            <a:r>
              <a:rPr lang="fr-FR" sz="1400" b="1" dirty="0" smtClean="0"/>
              <a:t>V</a:t>
            </a:r>
            <a:r>
              <a:rPr lang="fr-FR" sz="1400" b="1" baseline="-25000" dirty="0" smtClean="0"/>
              <a:t>cc</a:t>
            </a:r>
            <a:r>
              <a:rPr lang="fr-FR" sz="1400" b="1" dirty="0" smtClean="0"/>
              <a:t>=R</a:t>
            </a:r>
            <a:r>
              <a:rPr lang="fr-FR" sz="1400" b="1" baseline="-25000" dirty="0" smtClean="0"/>
              <a:t>L</a:t>
            </a:r>
            <a:r>
              <a:rPr lang="fr-FR" sz="1400" b="1" dirty="0" smtClean="0"/>
              <a:t>’I</a:t>
            </a:r>
            <a:r>
              <a:rPr lang="fr-FR" sz="1400" b="1" baseline="-25000" dirty="0" smtClean="0"/>
              <a:t>C0</a:t>
            </a:r>
            <a:endParaRPr lang="fr-FR" sz="1400" b="1" baseline="-25000" dirty="0"/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7689304" y="4347485"/>
            <a:ext cx="468052" cy="1605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8157356" y="2841903"/>
            <a:ext cx="278790" cy="695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ZoneTexte 11"/>
              <p:cNvSpPr txBox="1"/>
              <p:nvPr/>
            </p:nvSpPr>
            <p:spPr>
              <a:xfrm>
                <a:off x="6996812" y="2585804"/>
                <a:ext cx="259987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sz="12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200" b="1" i="0" smtClean="0">
                              <a:latin typeface="Cambria Math"/>
                            </a:rPr>
                            <m:t>𝐕</m:t>
                          </m:r>
                          <m:r>
                            <a:rPr lang="fr-FR" sz="1200" b="1" i="0" baseline="-25000" smtClean="0">
                              <a:latin typeface="Cambria Math"/>
                            </a:rPr>
                            <m:t>𝐂𝐄</m:t>
                          </m:r>
                          <m:d>
                            <m:dPr>
                              <m:ctrlPr>
                                <a:rPr lang="fr-FR" sz="12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1200" b="1" i="0" smtClean="0">
                                  <a:latin typeface="Cambria Math"/>
                                </a:rPr>
                                <m:t>𝐭</m:t>
                              </m:r>
                            </m:e>
                          </m:d>
                          <m:r>
                            <a:rPr lang="fr-FR" sz="1200" b="1" i="0" smtClean="0">
                              <a:latin typeface="Cambria Math"/>
                            </a:rPr>
                            <m:t>−</m:t>
                          </m:r>
                          <m:r>
                            <a:rPr lang="fr-FR" sz="1200" b="1" i="0" smtClean="0">
                              <a:latin typeface="Cambria Math"/>
                            </a:rPr>
                            <m:t>𝐕𝐂</m:t>
                          </m:r>
                          <m:r>
                            <a:rPr lang="fr-FR" sz="1200" b="1" i="0" baseline="-25000" smtClean="0">
                              <a:latin typeface="Cambria Math"/>
                            </a:rPr>
                            <m:t>𝐄𝟎</m:t>
                          </m:r>
                        </m:e>
                      </m:d>
                      <m:r>
                        <a:rPr lang="fr-FR" sz="1200" b="1" i="0" smtClean="0">
                          <a:latin typeface="Cambria Math"/>
                        </a:rPr>
                        <m:t>=−</m:t>
                      </m:r>
                      <m:r>
                        <a:rPr lang="fr-FR" sz="1200" b="1" i="0" smtClean="0">
                          <a:latin typeface="Cambria Math"/>
                        </a:rPr>
                        <m:t>𝐑𝐋</m:t>
                      </m:r>
                      <m:r>
                        <a:rPr lang="fr-FR" sz="1200" b="1" i="0" smtClean="0">
                          <a:latin typeface="Cambria Math"/>
                        </a:rPr>
                        <m:t>′(</m:t>
                      </m:r>
                      <m:r>
                        <a:rPr lang="fr-FR" sz="1200" b="1" i="0" smtClean="0">
                          <a:latin typeface="Cambria Math"/>
                        </a:rPr>
                        <m:t>𝐈𝐂𝐄</m:t>
                      </m:r>
                      <m:d>
                        <m:dPr>
                          <m:ctrlPr>
                            <a:rPr lang="fr-FR" sz="12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200" b="1" i="0" smtClean="0">
                              <a:latin typeface="Cambria Math"/>
                            </a:rPr>
                            <m:t>𝐭</m:t>
                          </m:r>
                        </m:e>
                      </m:d>
                      <m:r>
                        <a:rPr lang="fr-FR" sz="1200" b="1" i="0" smtClean="0">
                          <a:latin typeface="Cambria Math"/>
                        </a:rPr>
                        <m:t>−</m:t>
                      </m:r>
                      <m:r>
                        <a:rPr lang="fr-FR" sz="1200" b="1" i="0" smtClean="0">
                          <a:latin typeface="Cambria Math"/>
                        </a:rPr>
                        <m:t>𝐈𝐂</m:t>
                      </m:r>
                      <m:r>
                        <a:rPr lang="fr-FR" sz="1200" b="1" i="0" baseline="-25000" smtClean="0">
                          <a:latin typeface="Cambria Math"/>
                        </a:rPr>
                        <m:t>𝟎</m:t>
                      </m:r>
                      <m:r>
                        <a:rPr lang="fr-FR" sz="1200" b="1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1200" b="1" dirty="0"/>
              </a:p>
            </p:txBody>
          </p:sp>
        </mc:Choice>
        <mc:Fallback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812" y="2585804"/>
                <a:ext cx="2599878" cy="276999"/>
              </a:xfrm>
              <a:prstGeom prst="rect">
                <a:avLst/>
              </a:prstGeom>
              <a:blipFill rotWithShape="1">
                <a:blip r:embed="rId8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84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Classe A modifiée: courbes de puissances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Amplificateur de classe A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Amplificateur de classe  B </a:t>
            </a:r>
            <a:r>
              <a:rPr lang="fr-FR" sz="900" dirty="0" smtClean="0">
                <a:solidFill>
                  <a:srgbClr val="4F81BD">
                    <a:lumMod val="75000"/>
                  </a:srgbClr>
                </a:solidFill>
              </a:rPr>
              <a:t>ou AB</a:t>
            </a:r>
            <a:endParaRPr lang="fr-FR" sz="900" dirty="0">
              <a:solidFill>
                <a:srgbClr val="4F81BD">
                  <a:lumMod val="75000"/>
                </a:srgbClr>
              </a:solidFill>
            </a:endParaRP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Amplificateur de classe D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Classification des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de puissance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Boîte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à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outils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Classes </a:t>
            </a:r>
            <a:r>
              <a:rPr lang="en-US" dirty="0" err="1">
                <a:solidFill>
                  <a:prstClr val="white"/>
                </a:solidFill>
              </a:rPr>
              <a:t>d’amplificateur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2" name="Espace réservé du contenu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34" name="Line 3"/>
          <p:cNvSpPr>
            <a:spLocks noChangeShapeType="1"/>
          </p:cNvSpPr>
          <p:nvPr/>
        </p:nvSpPr>
        <p:spPr bwMode="auto">
          <a:xfrm>
            <a:off x="1530350" y="5686425"/>
            <a:ext cx="2705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Line 4"/>
          <p:cNvSpPr>
            <a:spLocks noChangeShapeType="1"/>
          </p:cNvSpPr>
          <p:nvPr/>
        </p:nvSpPr>
        <p:spPr bwMode="auto">
          <a:xfrm rot="5400000" flipH="1">
            <a:off x="-379412" y="3765550"/>
            <a:ext cx="4095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Line 5"/>
          <p:cNvSpPr>
            <a:spLocks noChangeShapeType="1"/>
          </p:cNvSpPr>
          <p:nvPr/>
        </p:nvSpPr>
        <p:spPr bwMode="auto">
          <a:xfrm>
            <a:off x="1654175" y="3878263"/>
            <a:ext cx="203358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4329113" y="5497513"/>
            <a:ext cx="5889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Pu</a:t>
            </a:r>
            <a:endParaRPr kumimoji="0" lang="fr-FR" sz="1800" b="0" i="1" u="none" strike="noStrike" kern="0" cap="none" spc="0" normalizeH="0" baseline="-2500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2009775" y="1671638"/>
            <a:ext cx="21748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P</a:t>
            </a:r>
            <a:r>
              <a:rPr kumimoji="0" lang="fr-FR" sz="1800" b="1" i="1" u="none" strike="noStrike" kern="0" cap="none" spc="0" normalizeH="0" baseline="-2500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AL</a:t>
            </a:r>
            <a:r>
              <a:rPr kumimoji="0" lang="fr-FR" sz="1800" b="1" i="1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= </a:t>
            </a:r>
            <a:r>
              <a:rPr kumimoji="0" 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V</a:t>
            </a:r>
            <a:r>
              <a:rPr kumimoji="0" lang="fr-FR" sz="1800" b="1" i="0" u="none" strike="noStrike" kern="0" cap="none" spc="0" normalizeH="0" baseline="-2500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CC</a:t>
            </a:r>
            <a:r>
              <a:rPr kumimoji="0" 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(I</a:t>
            </a:r>
            <a:r>
              <a:rPr kumimoji="0" lang="fr-FR" sz="1800" b="1" i="0" u="none" strike="noStrike" kern="0" cap="none" spc="0" normalizeH="0" baseline="-2500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AL</a:t>
            </a:r>
            <a:r>
              <a:rPr kumimoji="0" 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)</a:t>
            </a:r>
            <a:r>
              <a:rPr kumimoji="0" lang="fr-FR" sz="1800" b="1" i="0" u="none" strike="noStrike" kern="0" cap="none" spc="0" normalizeH="0" baseline="-2500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moyen</a:t>
            </a: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1431925" y="5746750"/>
            <a:ext cx="219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</a:t>
            </a:r>
            <a:endParaRPr kumimoji="0" lang="fr-FR" sz="1800" b="0" i="1" u="none" strike="noStrike" kern="0" cap="none" spc="0" normalizeH="0" baseline="-2500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076325" y="1922463"/>
            <a:ext cx="5889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Arial" charset="0"/>
              </a:rPr>
              <a:t>P</a:t>
            </a:r>
            <a:r>
              <a:rPr lang="fr-FR" baseline="-25000">
                <a:latin typeface="Arial" charset="0"/>
              </a:rPr>
              <a:t>Tmax</a:t>
            </a: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2586038" y="5759450"/>
            <a:ext cx="18272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Arial" charset="0"/>
              </a:rPr>
              <a:t>P</a:t>
            </a:r>
            <a:r>
              <a:rPr lang="fr-FR" baseline="-25000">
                <a:latin typeface="Arial" charset="0"/>
              </a:rPr>
              <a:t>umax</a:t>
            </a:r>
            <a:r>
              <a:rPr lang="fr-FR">
                <a:latin typeface="Arial" charset="0"/>
              </a:rPr>
              <a:t>=0,5</a:t>
            </a:r>
            <a:r>
              <a:rPr lang="fr-FR" baseline="-25000">
                <a:latin typeface="Arial" charset="0"/>
              </a:rPr>
              <a:t> </a:t>
            </a:r>
            <a:r>
              <a:rPr lang="fr-FR">
                <a:latin typeface="Arial" charset="0"/>
              </a:rPr>
              <a:t>P</a:t>
            </a:r>
            <a:r>
              <a:rPr lang="fr-FR" baseline="-25000">
                <a:latin typeface="Arial" charset="0"/>
              </a:rPr>
              <a:t>Tmax</a:t>
            </a:r>
          </a:p>
        </p:txBody>
      </p:sp>
      <p:sp>
        <p:nvSpPr>
          <p:cNvPr id="42" name="Line 12"/>
          <p:cNvSpPr>
            <a:spLocks noChangeShapeType="1"/>
          </p:cNvSpPr>
          <p:nvPr/>
        </p:nvSpPr>
        <p:spPr bwMode="auto">
          <a:xfrm>
            <a:off x="1682750" y="2089150"/>
            <a:ext cx="22304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Line 24"/>
          <p:cNvSpPr>
            <a:spLocks noChangeShapeType="1"/>
          </p:cNvSpPr>
          <p:nvPr/>
        </p:nvSpPr>
        <p:spPr bwMode="auto">
          <a:xfrm>
            <a:off x="3476625" y="1897063"/>
            <a:ext cx="0" cy="37861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" name="Line 25"/>
          <p:cNvSpPr>
            <a:spLocks noChangeShapeType="1"/>
          </p:cNvSpPr>
          <p:nvPr/>
        </p:nvSpPr>
        <p:spPr bwMode="auto">
          <a:xfrm>
            <a:off x="1679575" y="2084388"/>
            <a:ext cx="18002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1028700" y="3729038"/>
            <a:ext cx="5667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Arial" charset="0"/>
              </a:rPr>
              <a:t>P</a:t>
            </a:r>
            <a:r>
              <a:rPr lang="fr-FR" baseline="-25000">
                <a:latin typeface="Arial" charset="0"/>
              </a:rPr>
              <a:t>umax</a:t>
            </a:r>
          </a:p>
        </p:txBody>
      </p:sp>
      <p:sp>
        <p:nvSpPr>
          <p:cNvPr id="46" name="Line 27"/>
          <p:cNvSpPr>
            <a:spLocks noChangeShapeType="1"/>
          </p:cNvSpPr>
          <p:nvPr/>
        </p:nvSpPr>
        <p:spPr bwMode="auto">
          <a:xfrm flipV="1">
            <a:off x="1666875" y="3878263"/>
            <a:ext cx="1804988" cy="1804987"/>
          </a:xfrm>
          <a:prstGeom prst="line">
            <a:avLst/>
          </a:prstGeom>
          <a:noFill/>
          <a:ln w="38100">
            <a:solidFill>
              <a:srgbClr val="66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" name="Line 28"/>
          <p:cNvSpPr>
            <a:spLocks noChangeShapeType="1"/>
          </p:cNvSpPr>
          <p:nvPr/>
        </p:nvSpPr>
        <p:spPr bwMode="auto">
          <a:xfrm>
            <a:off x="1684338" y="2089150"/>
            <a:ext cx="1804987" cy="1804988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2605088" y="2684463"/>
            <a:ext cx="1746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P</a:t>
            </a:r>
            <a:r>
              <a:rPr kumimoji="0" lang="fr-FR" sz="1800" b="1" i="1" u="none" strike="noStrike" kern="0" cap="none" spc="0" normalizeH="0" baseline="-2500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TR </a:t>
            </a:r>
            <a:r>
              <a:rPr kumimoji="0" lang="fr-FR" sz="1800" b="1" i="1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= P</a:t>
            </a:r>
            <a:r>
              <a:rPr kumimoji="0" lang="fr-FR" sz="1800" b="1" i="1" u="none" strike="noStrike" kern="0" cap="none" spc="0" normalizeH="0" baseline="-2500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AL</a:t>
            </a:r>
            <a:r>
              <a:rPr kumimoji="0" lang="fr-FR" sz="1800" b="1" i="1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 - P</a:t>
            </a:r>
            <a:r>
              <a:rPr kumimoji="0" lang="fr-FR" sz="1800" b="1" i="1" u="none" strike="noStrike" kern="0" cap="none" spc="0" normalizeH="0" baseline="-2500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u</a:t>
            </a: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2384425" y="5021263"/>
            <a:ext cx="5889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0" cap="none" spc="0" normalizeH="0" baseline="0" noProof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</a:rPr>
              <a:t>P</a:t>
            </a:r>
            <a:r>
              <a:rPr kumimoji="0" lang="fr-FR" sz="1800" b="1" i="1" u="none" strike="noStrike" kern="0" cap="none" spc="0" normalizeH="0" baseline="-25000" noProof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</a:rPr>
              <a:t>U</a:t>
            </a:r>
          </a:p>
        </p:txBody>
      </p:sp>
      <p:sp>
        <p:nvSpPr>
          <p:cNvPr id="50" name="Line 34"/>
          <p:cNvSpPr>
            <a:spLocks noChangeShapeType="1"/>
          </p:cNvSpPr>
          <p:nvPr/>
        </p:nvSpPr>
        <p:spPr bwMode="auto">
          <a:xfrm>
            <a:off x="4973638" y="5657850"/>
            <a:ext cx="2705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Line 35"/>
          <p:cNvSpPr>
            <a:spLocks noChangeShapeType="1"/>
          </p:cNvSpPr>
          <p:nvPr/>
        </p:nvSpPr>
        <p:spPr bwMode="auto">
          <a:xfrm rot="5400000" flipH="1">
            <a:off x="3063875" y="3736975"/>
            <a:ext cx="4095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Line 36"/>
          <p:cNvSpPr>
            <a:spLocks noChangeShapeType="1"/>
          </p:cNvSpPr>
          <p:nvPr/>
        </p:nvSpPr>
        <p:spPr bwMode="auto">
          <a:xfrm>
            <a:off x="5097463" y="3849688"/>
            <a:ext cx="203358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Text Box 37"/>
          <p:cNvSpPr txBox="1">
            <a:spLocks noChangeArrowheads="1"/>
          </p:cNvSpPr>
          <p:nvPr/>
        </p:nvSpPr>
        <p:spPr bwMode="auto">
          <a:xfrm>
            <a:off x="7772400" y="5468938"/>
            <a:ext cx="5889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Pu</a:t>
            </a:r>
            <a:endParaRPr kumimoji="0" lang="fr-FR" sz="1800" b="0" i="1" u="none" strike="noStrike" kern="0" cap="none" spc="0" normalizeH="0" baseline="-2500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Text Box 38"/>
          <p:cNvSpPr txBox="1">
            <a:spLocks noChangeArrowheads="1"/>
          </p:cNvSpPr>
          <p:nvPr/>
        </p:nvSpPr>
        <p:spPr bwMode="auto">
          <a:xfrm>
            <a:off x="5903913" y="1296988"/>
            <a:ext cx="13763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Rendement</a:t>
            </a:r>
            <a:endParaRPr kumimoji="0" lang="fr-FR" sz="1800" b="1" i="1" u="none" strike="noStrike" kern="0" cap="none" spc="0" normalizeH="0" baseline="-2500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4875213" y="5718175"/>
            <a:ext cx="219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</a:t>
            </a:r>
            <a:endParaRPr kumimoji="0" lang="fr-FR" sz="1800" b="0" i="1" u="none" strike="noStrike" kern="0" cap="none" spc="0" normalizeH="0" baseline="-2500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Text Box 40"/>
          <p:cNvSpPr txBox="1">
            <a:spLocks noChangeArrowheads="1"/>
          </p:cNvSpPr>
          <p:nvPr/>
        </p:nvSpPr>
        <p:spPr bwMode="auto">
          <a:xfrm>
            <a:off x="4519613" y="1893888"/>
            <a:ext cx="588962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>
                <a:latin typeface="Arial" charset="0"/>
              </a:rPr>
              <a:t>100%</a:t>
            </a:r>
            <a:endParaRPr lang="fr-FR" sz="1200" baseline="-25000">
              <a:latin typeface="Arial" charset="0"/>
            </a:endParaRPr>
          </a:p>
        </p:txBody>
      </p:sp>
      <p:sp>
        <p:nvSpPr>
          <p:cNvPr id="57" name="Text Box 41"/>
          <p:cNvSpPr txBox="1">
            <a:spLocks noChangeArrowheads="1"/>
          </p:cNvSpPr>
          <p:nvPr/>
        </p:nvSpPr>
        <p:spPr bwMode="auto">
          <a:xfrm>
            <a:off x="6688138" y="5730875"/>
            <a:ext cx="5667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Arial" charset="0"/>
              </a:rPr>
              <a:t>P</a:t>
            </a:r>
            <a:r>
              <a:rPr lang="fr-FR" baseline="-25000">
                <a:latin typeface="Arial" charset="0"/>
              </a:rPr>
              <a:t>umax</a:t>
            </a:r>
          </a:p>
        </p:txBody>
      </p:sp>
      <p:sp>
        <p:nvSpPr>
          <p:cNvPr id="58" name="Line 42"/>
          <p:cNvSpPr>
            <a:spLocks noChangeShapeType="1"/>
          </p:cNvSpPr>
          <p:nvPr/>
        </p:nvSpPr>
        <p:spPr bwMode="auto">
          <a:xfrm>
            <a:off x="5126038" y="2060575"/>
            <a:ext cx="223043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Line 43"/>
          <p:cNvSpPr>
            <a:spLocks noChangeShapeType="1"/>
          </p:cNvSpPr>
          <p:nvPr/>
        </p:nvSpPr>
        <p:spPr bwMode="auto">
          <a:xfrm>
            <a:off x="6896100" y="3546475"/>
            <a:ext cx="23813" cy="2108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 Box 45"/>
          <p:cNvSpPr txBox="1">
            <a:spLocks noChangeArrowheads="1"/>
          </p:cNvSpPr>
          <p:nvPr/>
        </p:nvSpPr>
        <p:spPr bwMode="auto">
          <a:xfrm>
            <a:off x="4471988" y="3700463"/>
            <a:ext cx="566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>
                <a:latin typeface="Arial" charset="0"/>
              </a:rPr>
              <a:t>50%</a:t>
            </a:r>
            <a:endParaRPr lang="fr-FR" sz="1600" b="1" baseline="-25000">
              <a:latin typeface="Arial" charset="0"/>
            </a:endParaRPr>
          </a:p>
        </p:txBody>
      </p:sp>
      <p:sp>
        <p:nvSpPr>
          <p:cNvPr id="61" name="Line 46"/>
          <p:cNvSpPr>
            <a:spLocks noChangeShapeType="1"/>
          </p:cNvSpPr>
          <p:nvPr/>
        </p:nvSpPr>
        <p:spPr bwMode="auto">
          <a:xfrm flipV="1">
            <a:off x="5110163" y="3849688"/>
            <a:ext cx="1804987" cy="1804987"/>
          </a:xfrm>
          <a:prstGeom prst="line">
            <a:avLst/>
          </a:prstGeom>
          <a:noFill/>
          <a:ln w="38100">
            <a:solidFill>
              <a:srgbClr val="66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5827713" y="4992688"/>
            <a:ext cx="5889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0" cap="none" spc="0" normalizeH="0" baseline="0" noProof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</a:rPr>
              <a:t>P</a:t>
            </a:r>
            <a:r>
              <a:rPr kumimoji="0" lang="fr-FR" sz="1800" b="1" i="1" u="none" strike="noStrike" kern="0" cap="none" spc="0" normalizeH="0" baseline="-25000" noProof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</a:rPr>
              <a:t>U</a:t>
            </a:r>
          </a:p>
        </p:txBody>
      </p:sp>
      <p:sp>
        <p:nvSpPr>
          <p:cNvPr id="63" name="Text Box 50"/>
          <p:cNvSpPr txBox="1">
            <a:spLocks noChangeArrowheads="1"/>
          </p:cNvSpPr>
          <p:nvPr/>
        </p:nvSpPr>
        <p:spPr bwMode="auto">
          <a:xfrm>
            <a:off x="1893888" y="1255713"/>
            <a:ext cx="13763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Puissances</a:t>
            </a:r>
            <a:endParaRPr kumimoji="0" lang="fr-FR" sz="1800" b="1" i="1" u="none" strike="noStrike" kern="0" cap="none" spc="0" normalizeH="0" baseline="-2500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Text Box 51"/>
          <p:cNvSpPr txBox="1">
            <a:spLocks noChangeArrowheads="1"/>
          </p:cNvSpPr>
          <p:nvPr/>
        </p:nvSpPr>
        <p:spPr bwMode="auto">
          <a:xfrm>
            <a:off x="5214938" y="1546225"/>
            <a:ext cx="5889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Arial" charset="0"/>
                <a:sym typeface="Symbol" pitchFamily="18" charset="2"/>
              </a:rPr>
              <a:t></a:t>
            </a:r>
            <a:endParaRPr lang="fr-FR" baseline="-25000">
              <a:latin typeface="Arial" charset="0"/>
              <a:sym typeface="Symbol" pitchFamily="18" charset="2"/>
            </a:endParaRPr>
          </a:p>
        </p:txBody>
      </p:sp>
      <p:sp>
        <p:nvSpPr>
          <p:cNvPr id="65" name="Text Box 52"/>
          <p:cNvSpPr txBox="1">
            <a:spLocks noChangeArrowheads="1"/>
          </p:cNvSpPr>
          <p:nvPr/>
        </p:nvSpPr>
        <p:spPr bwMode="auto">
          <a:xfrm>
            <a:off x="5353050" y="2957513"/>
            <a:ext cx="35067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Le rendement maximum est de 50%</a:t>
            </a:r>
            <a:endParaRPr kumimoji="0" lang="fr-FR" sz="1800" b="0" i="1" u="none" strike="noStrike" kern="0" cap="none" spc="0" normalizeH="0" baseline="-2500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Text Box 53"/>
          <p:cNvSpPr txBox="1">
            <a:spLocks noChangeArrowheads="1"/>
          </p:cNvSpPr>
          <p:nvPr/>
        </p:nvSpPr>
        <p:spPr bwMode="auto">
          <a:xfrm>
            <a:off x="774700" y="6286500"/>
            <a:ext cx="5521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C’est au repos que le transistor chauffe le plus</a:t>
            </a:r>
            <a:endParaRPr kumimoji="0" lang="fr-FR" sz="1800" b="1" i="1" u="none" strike="noStrike" kern="0" cap="none" spc="0" normalizeH="0" baseline="-25000" noProof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</a:endParaRPr>
          </a:p>
        </p:txBody>
      </p:sp>
      <p:sp>
        <p:nvSpPr>
          <p:cNvPr id="67" name="Text Box 54"/>
          <p:cNvSpPr txBox="1">
            <a:spLocks noChangeArrowheads="1"/>
          </p:cNvSpPr>
          <p:nvPr/>
        </p:nvSpPr>
        <p:spPr bwMode="auto">
          <a:xfrm>
            <a:off x="5872163" y="2379663"/>
            <a:ext cx="1041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1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sym typeface="Symbol" pitchFamily="18" charset="2"/>
              </a:rPr>
              <a:t> = 0,5</a:t>
            </a:r>
          </a:p>
        </p:txBody>
      </p:sp>
    </p:spTree>
    <p:extLst>
      <p:ext uri="{BB962C8B-B14F-4D97-AF65-F5344CB8AC3E}">
        <p14:creationId xmlns:p14="http://schemas.microsoft.com/office/powerpoint/2010/main" val="159916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98" y="1628800"/>
            <a:ext cx="6588732" cy="4936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Amplificateur de classe A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Amplificateur de classe  B </a:t>
            </a:r>
            <a:r>
              <a:rPr lang="fr-FR" dirty="0" smtClean="0">
                <a:solidFill>
                  <a:prstClr val="white"/>
                </a:solidFill>
              </a:rPr>
              <a:t>ou </a:t>
            </a:r>
            <a:r>
              <a:rPr lang="fr-FR" dirty="0">
                <a:solidFill>
                  <a:prstClr val="white"/>
                </a:solidFill>
              </a:rPr>
              <a:t>AB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Amplificateur de classe D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Classification des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de puissance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Boîte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à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outils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Classes </a:t>
            </a:r>
            <a:r>
              <a:rPr lang="en-US" dirty="0" err="1">
                <a:solidFill>
                  <a:prstClr val="white"/>
                </a:solidFill>
              </a:rPr>
              <a:t>d’amplificateur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push-pull classe B</a:t>
            </a:r>
            <a:endParaRPr lang="fr-FR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Fonctionnement PUSH-PULL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885" y="3969060"/>
            <a:ext cx="3088724" cy="241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743999" y="3322729"/>
            <a:ext cx="25562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2000" b="1" dirty="0">
                <a:solidFill>
                  <a:srgbClr val="FF0000"/>
                </a:solidFill>
              </a:rPr>
              <a:t>Grosse distorsion: PEU utilisé</a:t>
            </a:r>
          </a:p>
        </p:txBody>
      </p:sp>
    </p:spTree>
    <p:extLst>
      <p:ext uri="{BB962C8B-B14F-4D97-AF65-F5344CB8AC3E}">
        <p14:creationId xmlns:p14="http://schemas.microsoft.com/office/powerpoint/2010/main" val="2782553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Amplificateur de classe A</a:t>
            </a:r>
          </a:p>
          <a:p>
            <a:r>
              <a:rPr lang="fr-FR" dirty="0">
                <a:solidFill>
                  <a:prstClr val="white"/>
                </a:solidFill>
              </a:rPr>
              <a:t>Amplificateur de classe  B et AB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Amplificateur de classe D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Classification des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de puissance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Boîte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à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outils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Classes </a:t>
            </a:r>
            <a:r>
              <a:rPr lang="en-US" dirty="0" err="1">
                <a:solidFill>
                  <a:prstClr val="white"/>
                </a:solidFill>
              </a:rPr>
              <a:t>d’amplificateur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Push-Pull en classe B ou AB</a:t>
            </a:r>
          </a:p>
          <a:p>
            <a:pPr lvl="1"/>
            <a:r>
              <a:rPr lang="fr-FR" dirty="0" smtClean="0"/>
              <a:t>En fonction de I</a:t>
            </a:r>
            <a:r>
              <a:rPr lang="fr-FR" baseline="-25000" dirty="0"/>
              <a:t>0</a:t>
            </a:r>
            <a:r>
              <a:rPr lang="fr-FR" dirty="0" smtClean="0"/>
              <a:t> </a:t>
            </a:r>
          </a:p>
          <a:p>
            <a:pPr lvl="2"/>
            <a:r>
              <a:rPr lang="fr-FR" dirty="0" smtClean="0"/>
              <a:t>Transistor en limite de conduction</a:t>
            </a:r>
          </a:p>
          <a:p>
            <a:pPr lvl="3"/>
            <a:r>
              <a:rPr lang="fr-FR" dirty="0" smtClean="0"/>
              <a:t>classe B </a:t>
            </a:r>
            <a:r>
              <a:rPr lang="fr-FR" dirty="0"/>
              <a:t>(</a:t>
            </a:r>
            <a:r>
              <a:rPr lang="fr-FR" i="1" dirty="0"/>
              <a:t>α </a:t>
            </a:r>
            <a:r>
              <a:rPr lang="fr-FR" dirty="0"/>
              <a:t>= 180</a:t>
            </a:r>
            <a:r>
              <a:rPr lang="fr-FR" dirty="0" smtClean="0"/>
              <a:t>°</a:t>
            </a:r>
            <a:r>
              <a:rPr lang="fr-FR" i="1" dirty="0" smtClean="0"/>
              <a:t>)</a:t>
            </a:r>
            <a:endParaRPr lang="fr-FR" dirty="0" smtClean="0"/>
          </a:p>
          <a:p>
            <a:pPr lvl="2"/>
            <a:r>
              <a:rPr lang="fr-FR" dirty="0" smtClean="0"/>
              <a:t>Transistor légèrement passant </a:t>
            </a:r>
          </a:p>
          <a:p>
            <a:pPr lvl="3"/>
            <a:r>
              <a:rPr lang="fr-FR" dirty="0" smtClean="0"/>
              <a:t>Classe AB (</a:t>
            </a:r>
            <a:r>
              <a:rPr lang="fr-FR" i="1" dirty="0"/>
              <a:t>α </a:t>
            </a:r>
            <a:r>
              <a:rPr lang="fr-FR" dirty="0"/>
              <a:t>= 180°+ </a:t>
            </a:r>
            <a:r>
              <a:rPr lang="fr-FR" i="1" dirty="0" smtClean="0"/>
              <a:t>ε)</a:t>
            </a:r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4852966" y="1396688"/>
            <a:ext cx="4295775" cy="4038600"/>
            <a:chOff x="4484948" y="1396688"/>
            <a:chExt cx="4295775" cy="4038600"/>
          </a:xfrm>
        </p:grpSpPr>
        <p:pic>
          <p:nvPicPr>
            <p:cNvPr id="2151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4948" y="1396688"/>
              <a:ext cx="4295775" cy="403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6753200" y="1880828"/>
              <a:ext cx="4680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6766828" y="4545124"/>
              <a:ext cx="4680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</p:grpSp>
      <p:sp>
        <p:nvSpPr>
          <p:cNvPr id="11" name="Espace réservé du contenu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Influence du point de repos</a:t>
            </a:r>
            <a:endParaRPr lang="fr-FR" dirty="0"/>
          </a:p>
        </p:txBody>
      </p:sp>
      <p:pic>
        <p:nvPicPr>
          <p:cNvPr id="18" name="Espace réservé du contenu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43" y="3297978"/>
            <a:ext cx="4032448" cy="294933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033501" y="442771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FF0000"/>
                </a:solidFill>
              </a:rPr>
              <a:t>Classe A</a:t>
            </a:r>
            <a:endParaRPr lang="fr-FR" b="1" i="1" dirty="0">
              <a:solidFill>
                <a:srgbClr val="FF000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979495" y="4913394"/>
            <a:ext cx="108012" cy="1347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2972780" y="5805264"/>
            <a:ext cx="108012" cy="13472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3014337" y="5435932"/>
            <a:ext cx="14401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Classe AB</a:t>
            </a:r>
            <a:endParaRPr lang="fr-FR" b="1" i="1" dirty="0">
              <a:solidFill>
                <a:srgbClr val="7030A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179186" y="5687960"/>
            <a:ext cx="14401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002060"/>
                </a:solidFill>
              </a:rPr>
              <a:t>Classe B</a:t>
            </a:r>
            <a:endParaRPr lang="fr-FR" b="1" i="1" dirty="0">
              <a:solidFill>
                <a:srgbClr val="002060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3125180" y="5957664"/>
            <a:ext cx="108012" cy="13472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3277580" y="6110064"/>
            <a:ext cx="108012" cy="1347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3412806" y="6025026"/>
            <a:ext cx="222427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00B050"/>
                </a:solidFill>
              </a:rPr>
              <a:t>Classe B*( </a:t>
            </a:r>
            <a:r>
              <a:rPr lang="fr-FR" b="1" i="1" dirty="0" err="1" smtClean="0">
                <a:solidFill>
                  <a:srgbClr val="00B050"/>
                </a:solidFill>
              </a:rPr>
              <a:t>crossover</a:t>
            </a:r>
            <a:r>
              <a:rPr lang="fr-FR" b="1" i="1" dirty="0" smtClean="0">
                <a:solidFill>
                  <a:srgbClr val="00B050"/>
                </a:solidFill>
              </a:rPr>
              <a:t>)</a:t>
            </a:r>
            <a:endParaRPr lang="fr-FR" b="1" i="1" dirty="0">
              <a:solidFill>
                <a:srgbClr val="00B05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817095" y="5620598"/>
            <a:ext cx="333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7030A0"/>
                </a:solidFill>
              </a:rPr>
              <a:t>Difficulté de polariser en classe B</a:t>
            </a:r>
            <a:endParaRPr lang="fr-FR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40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9292"/>
            <a:ext cx="5853100" cy="505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Principe de fonctionnement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Amplificateur de classe A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Amplificateur de classe  B </a:t>
            </a:r>
            <a:r>
              <a:rPr lang="fr-FR" dirty="0" smtClean="0">
                <a:solidFill>
                  <a:prstClr val="white"/>
                </a:solidFill>
              </a:rPr>
              <a:t>ou </a:t>
            </a:r>
            <a:r>
              <a:rPr lang="fr-FR" dirty="0">
                <a:solidFill>
                  <a:prstClr val="white"/>
                </a:solidFill>
              </a:rPr>
              <a:t>AB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Amplificateur de classe D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Classification des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de puissance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Boîte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à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outils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Classes </a:t>
            </a:r>
            <a:r>
              <a:rPr lang="en-US" dirty="0" err="1">
                <a:solidFill>
                  <a:prstClr val="white"/>
                </a:solidFill>
              </a:rPr>
              <a:t>d’amplificateur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8007062" cy="833264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8" name="Groupe 7"/>
          <p:cNvGrpSpPr/>
          <p:nvPr/>
        </p:nvGrpSpPr>
        <p:grpSpPr>
          <a:xfrm>
            <a:off x="5853100" y="2492896"/>
            <a:ext cx="3937990" cy="3664860"/>
            <a:chOff x="4484948" y="1396688"/>
            <a:chExt cx="4295775" cy="4038600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4948" y="1396688"/>
              <a:ext cx="4295775" cy="403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>
              <a:off x="6753200" y="1880828"/>
              <a:ext cx="4680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6766828" y="4545124"/>
              <a:ext cx="4680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3152800" y="350767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Source: Marc </a:t>
            </a:r>
            <a:r>
              <a:rPr lang="fr-FR" i="1" dirty="0" err="1" smtClean="0"/>
              <a:t>Correvon</a:t>
            </a:r>
            <a:r>
              <a:rPr lang="fr-FR" i="1" dirty="0" smtClean="0"/>
              <a:t> (HES)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3652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56" y="2024844"/>
            <a:ext cx="5473811" cy="259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Calcul du rendement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fr-FR" dirty="0">
                <a:solidFill>
                  <a:srgbClr val="4F81BD">
                    <a:lumMod val="75000"/>
                  </a:srgbClr>
                </a:solidFill>
              </a:rPr>
              <a:t>Amplificateur de classe A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Amplificateur de classe  B ou AB</a:t>
            </a:r>
          </a:p>
          <a:p>
            <a:pPr lvl="0"/>
            <a:r>
              <a:rPr lang="fr-FR" dirty="0">
                <a:solidFill>
                  <a:srgbClr val="4F81BD">
                    <a:lumMod val="75000"/>
                  </a:srgbClr>
                </a:solidFill>
              </a:rPr>
              <a:t>Amplificateur de classe D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Classification des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de puissance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Boîte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à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outils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Classes </a:t>
            </a:r>
            <a:r>
              <a:rPr lang="en-US" dirty="0" err="1">
                <a:solidFill>
                  <a:prstClr val="white"/>
                </a:solidFill>
              </a:rPr>
              <a:t>d’amplificateur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Puissance en classe B ou AB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rendement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220" y="2349615"/>
            <a:ext cx="1265860" cy="6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necteur droit avec flèche 7"/>
          <p:cNvCxnSpPr>
            <a:endCxn id="9" idx="0"/>
          </p:cNvCxnSpPr>
          <p:nvPr/>
        </p:nvCxnSpPr>
        <p:spPr>
          <a:xfrm flipH="1">
            <a:off x="794538" y="2365993"/>
            <a:ext cx="541313" cy="738971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200472" y="3104964"/>
            <a:ext cx="11881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accent3">
                    <a:lumMod val="50000"/>
                  </a:schemeClr>
                </a:solidFill>
              </a:rPr>
              <a:t>Q=Q</a:t>
            </a:r>
            <a:r>
              <a:rPr lang="fr-FR" b="1" i="1" baseline="-250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fr-FR" b="1" i="1" dirty="0" smtClean="0">
                <a:solidFill>
                  <a:schemeClr val="accent3">
                    <a:lumMod val="50000"/>
                  </a:schemeClr>
                </a:solidFill>
              </a:rPr>
              <a:t>+Q</a:t>
            </a:r>
            <a:r>
              <a:rPr lang="fr-FR" b="1" i="1" baseline="-250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fr-FR" b="1" i="1" baseline="-25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1568624" y="1880828"/>
            <a:ext cx="504056" cy="34114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1232248" y="2024844"/>
            <a:ext cx="504056" cy="341149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2072680" y="1813466"/>
            <a:ext cx="3522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Intégrale calculée pour 1 transistor</a:t>
            </a:r>
            <a:endParaRPr lang="fr-FR" b="1" i="1" dirty="0">
              <a:solidFill>
                <a:srgbClr val="7030A0"/>
              </a:solidFill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5457056" y="4181019"/>
            <a:ext cx="510265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 rot="5400000">
            <a:off x="7311017" y="3289980"/>
            <a:ext cx="510265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105" y="3863733"/>
            <a:ext cx="3559895" cy="74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6430367" y="3671127"/>
            <a:ext cx="298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Puissance fournie par l’alim</a:t>
            </a:r>
            <a:endParaRPr lang="fr-FR" b="1" dirty="0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26" y="5426290"/>
            <a:ext cx="2628267" cy="90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900" y="5347366"/>
            <a:ext cx="320992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607" y="5597954"/>
            <a:ext cx="1502648" cy="49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Flèche droite 25"/>
          <p:cNvSpPr/>
          <p:nvPr/>
        </p:nvSpPr>
        <p:spPr>
          <a:xfrm>
            <a:off x="3479635" y="5786347"/>
            <a:ext cx="510265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709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Courbes </a:t>
            </a:r>
            <a:r>
              <a:rPr lang="fr-FR" dirty="0" smtClean="0"/>
              <a:t>des puissances 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Amplificateur de classe A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Amplificateur de classe  B ou AB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Amplificateur de classe D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Classification des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de puissance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Boîte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à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outils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Classes </a:t>
            </a:r>
            <a:r>
              <a:rPr lang="en-US" dirty="0" err="1">
                <a:solidFill>
                  <a:prstClr val="white"/>
                </a:solidFill>
              </a:rPr>
              <a:t>d’amplificateur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96" y="1736812"/>
            <a:ext cx="7452828" cy="479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0" y="3246688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Dimensionnement du dissipateur  (2 transistors sur un dissipateur par exemple)</a:t>
            </a:r>
            <a:endParaRPr lang="fr-FR" b="1" i="1" dirty="0">
              <a:solidFill>
                <a:srgbClr val="7030A0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2432720" y="4170018"/>
            <a:ext cx="2232248" cy="627134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569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Mise en œuvre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Amplificateur de classe A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Amplificateur de classe  B ou AB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Amplificateur de classe D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Classification des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de puissance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Boîte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à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outils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Classes </a:t>
            </a:r>
            <a:r>
              <a:rPr lang="en-US" dirty="0" err="1">
                <a:solidFill>
                  <a:prstClr val="white"/>
                </a:solidFill>
              </a:rPr>
              <a:t>d’amplificateur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Réalisations pratiques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591" y="1837023"/>
            <a:ext cx="3096344" cy="379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2060848"/>
            <a:ext cx="379095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95318" y="5679485"/>
            <a:ext cx="3420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Alimentation mono-tension</a:t>
            </a:r>
          </a:p>
          <a:p>
            <a:r>
              <a:rPr lang="fr-FR" b="1" dirty="0" smtClean="0">
                <a:solidFill>
                  <a:srgbClr val="7030A0"/>
                </a:solidFill>
              </a:rPr>
              <a:t>Couplage capacitif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097016" y="5382379"/>
            <a:ext cx="3420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Réglage du point de repos</a:t>
            </a:r>
          </a:p>
          <a:p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105128" y="2852936"/>
            <a:ext cx="1404156" cy="1656184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7509284" y="3072942"/>
            <a:ext cx="540060" cy="540482"/>
          </a:xfrm>
          <a:prstGeom prst="roundRect">
            <a:avLst/>
          </a:prstGeom>
          <a:noFill/>
          <a:ln w="3810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6100137" y="1375358"/>
            <a:ext cx="3588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Stabilisation en température(anti emballement thermique)</a:t>
            </a:r>
          </a:p>
          <a:p>
            <a:endParaRPr lang="fr-FR" b="1" dirty="0">
              <a:solidFill>
                <a:srgbClr val="7030A0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8049344" y="1952836"/>
            <a:ext cx="1152128" cy="112010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5591889" y="4509120"/>
            <a:ext cx="801271" cy="65687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26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Mise en œuvre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Amplificateur de classe A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Amplificateur de classe  B ou AB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Amplificateur de classe D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Classification des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de puissance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Boîte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à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outils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Classes </a:t>
            </a:r>
            <a:r>
              <a:rPr lang="en-US" dirty="0" err="1">
                <a:solidFill>
                  <a:prstClr val="white"/>
                </a:solidFill>
              </a:rPr>
              <a:t>d’amplificateur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931" y="1869177"/>
            <a:ext cx="470622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" y="1808820"/>
            <a:ext cx="4648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588495" y="5253553"/>
            <a:ext cx="3420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Polarisation par contre réaction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313040" y="5221287"/>
            <a:ext cx="3420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Préampli de driver push-pull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5403050" y="3789040"/>
            <a:ext cx="1404156" cy="126014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473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err="1" smtClean="0"/>
              <a:t>Généralités</a:t>
            </a:r>
            <a:endParaRPr lang="en-US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953000" y="0"/>
            <a:ext cx="3810000" cy="685800"/>
          </a:xfrm>
        </p:spPr>
        <p:txBody>
          <a:bodyPr>
            <a:noAutofit/>
          </a:bodyPr>
          <a:lstStyle/>
          <a:p>
            <a:endParaRPr lang="en-US" sz="1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685800"/>
          </a:xfrm>
        </p:spPr>
        <p:txBody>
          <a:bodyPr/>
          <a:lstStyle/>
          <a:p>
            <a:pPr marL="88900" indent="0">
              <a:tabLst/>
            </a:pPr>
            <a:r>
              <a:rPr lang="en-US" dirty="0" smtClean="0"/>
              <a:t>Classification des </a:t>
            </a:r>
            <a:r>
              <a:rPr lang="en-US" dirty="0" err="1" smtClean="0"/>
              <a:t>amplificateurs</a:t>
            </a:r>
            <a:r>
              <a:rPr lang="en-US" dirty="0" smtClean="0"/>
              <a:t> de puissance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Boîte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à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outils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Classes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d’amplificateur</a:t>
            </a:r>
            <a:endParaRPr lang="en-US" sz="12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5045732"/>
          </a:xfrm>
        </p:spPr>
        <p:txBody>
          <a:bodyPr>
            <a:normAutofit/>
          </a:bodyPr>
          <a:lstStyle/>
          <a:p>
            <a:r>
              <a:rPr lang="fr-FR" b="1" dirty="0"/>
              <a:t>Pourquoi amplifier un signal </a:t>
            </a:r>
            <a:r>
              <a:rPr lang="fr-FR" b="1" dirty="0" smtClean="0"/>
              <a:t>en puissance?</a:t>
            </a:r>
            <a:endParaRPr lang="fr-FR" b="1" dirty="0"/>
          </a:p>
          <a:p>
            <a:pPr lvl="1"/>
            <a:r>
              <a:rPr lang="fr-FR" sz="2000" b="1" dirty="0"/>
              <a:t>Entrée </a:t>
            </a:r>
            <a:r>
              <a:rPr lang="fr-FR" sz="2000" dirty="0"/>
              <a:t>: </a:t>
            </a:r>
            <a:r>
              <a:rPr lang="fr-FR" sz="2000" dirty="0" smtClean="0"/>
              <a:t>Signal issu d’un transducteur </a:t>
            </a:r>
          </a:p>
          <a:p>
            <a:pPr lvl="2"/>
            <a:r>
              <a:rPr lang="fr-FR" dirty="0" smtClean="0"/>
              <a:t>signal </a:t>
            </a:r>
            <a:r>
              <a:rPr lang="fr-FR" dirty="0"/>
              <a:t>en </a:t>
            </a:r>
            <a:r>
              <a:rPr lang="fr-FR" i="1" dirty="0"/>
              <a:t>mV </a:t>
            </a:r>
            <a:r>
              <a:rPr lang="fr-FR" dirty="0"/>
              <a:t>ou </a:t>
            </a:r>
            <a:r>
              <a:rPr lang="fr-FR" i="1" dirty="0" smtClean="0"/>
              <a:t>V </a:t>
            </a:r>
            <a:r>
              <a:rPr lang="fr-FR" dirty="0"/>
              <a:t>et </a:t>
            </a:r>
            <a:r>
              <a:rPr lang="fr-FR" i="1" dirty="0"/>
              <a:t>mA ⇒ </a:t>
            </a:r>
            <a:r>
              <a:rPr lang="fr-FR" i="1" dirty="0" err="1" smtClean="0"/>
              <a:t>μW</a:t>
            </a:r>
            <a:r>
              <a:rPr lang="fr-FR" i="1" dirty="0" smtClean="0"/>
              <a:t> ou mW en entrée</a:t>
            </a:r>
            <a:endParaRPr lang="fr-FR" i="1" dirty="0"/>
          </a:p>
          <a:p>
            <a:pPr lvl="1"/>
            <a:r>
              <a:rPr lang="fr-FR" b="1" dirty="0"/>
              <a:t>Sortie </a:t>
            </a:r>
            <a:r>
              <a:rPr lang="fr-FR" dirty="0"/>
              <a:t>: </a:t>
            </a:r>
            <a:r>
              <a:rPr lang="fr-FR" dirty="0" smtClean="0"/>
              <a:t>Dispositif Electromécanique (</a:t>
            </a:r>
            <a:r>
              <a:rPr lang="fr-FR" dirty="0"/>
              <a:t>Haut parleur </a:t>
            </a:r>
            <a:r>
              <a:rPr lang="fr-FR" dirty="0" smtClean="0"/>
              <a:t>100W)</a:t>
            </a:r>
          </a:p>
          <a:p>
            <a:pPr lvl="2"/>
            <a:r>
              <a:rPr lang="fr-FR" dirty="0" smtClean="0"/>
              <a:t>signal </a:t>
            </a:r>
            <a:r>
              <a:rPr lang="fr-FR" dirty="0"/>
              <a:t>en </a:t>
            </a:r>
            <a:r>
              <a:rPr lang="fr-FR" i="1" dirty="0"/>
              <a:t>V </a:t>
            </a:r>
            <a:r>
              <a:rPr lang="fr-FR" dirty="0"/>
              <a:t>et </a:t>
            </a:r>
            <a:r>
              <a:rPr lang="fr-FR" i="1" dirty="0" err="1"/>
              <a:t>qq</a:t>
            </a:r>
            <a:r>
              <a:rPr lang="fr-FR" i="1" dirty="0"/>
              <a:t> centaines de mA  voir </a:t>
            </a:r>
            <a:r>
              <a:rPr lang="fr-FR" i="1" dirty="0" err="1"/>
              <a:t>qq</a:t>
            </a:r>
            <a:r>
              <a:rPr lang="fr-FR" i="1" dirty="0"/>
              <a:t> A⇒ </a:t>
            </a:r>
            <a:r>
              <a:rPr lang="fr-FR" i="1" dirty="0" smtClean="0"/>
              <a:t>W</a:t>
            </a:r>
            <a:endParaRPr lang="fr-FR" i="1" dirty="0"/>
          </a:p>
          <a:p>
            <a:pPr lvl="3"/>
            <a:endParaRPr lang="fr-FR" i="1" dirty="0"/>
          </a:p>
          <a:p>
            <a:pPr lvl="1"/>
            <a:endParaRPr lang="fr-FR" i="1" dirty="0" smtClean="0"/>
          </a:p>
          <a:p>
            <a:pPr lvl="2"/>
            <a:endParaRPr lang="fr-FR" i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186243"/>
              </p:ext>
            </p:extLst>
          </p:nvPr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88" name="Picture 6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3320988"/>
            <a:ext cx="5472609" cy="284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0" name="Picture 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148" y="3320988"/>
            <a:ext cx="3312368" cy="259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e 2"/>
          <p:cNvSpPr/>
          <p:nvPr/>
        </p:nvSpPr>
        <p:spPr>
          <a:xfrm>
            <a:off x="2252700" y="3753036"/>
            <a:ext cx="1512168" cy="13681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3764868" y="4620292"/>
            <a:ext cx="32043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54" y="3284984"/>
            <a:ext cx="4824536" cy="28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Principe de fonctionnement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Amplificateur de classe A</a:t>
            </a:r>
          </a:p>
          <a:p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Amplificateur de classe  B ou AB</a:t>
            </a:r>
          </a:p>
          <a:p>
            <a:r>
              <a:rPr lang="fr-FR" dirty="0">
                <a:solidFill>
                  <a:prstClr val="white"/>
                </a:solidFill>
              </a:rPr>
              <a:t>Amplificateur de classe D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Classification des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de puissance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Boîte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à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outils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Classes </a:t>
            </a:r>
            <a:r>
              <a:rPr lang="en-US" dirty="0" err="1">
                <a:solidFill>
                  <a:prstClr val="white"/>
                </a:solidFill>
              </a:rPr>
              <a:t>d’amplificateur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Structure</a:t>
            </a:r>
          </a:p>
          <a:p>
            <a:pPr lvl="1"/>
            <a:r>
              <a:rPr lang="fr-FR" dirty="0" smtClean="0"/>
              <a:t>Transistors en commutation</a:t>
            </a:r>
          </a:p>
          <a:p>
            <a:pPr lvl="2"/>
            <a:r>
              <a:rPr lang="fr-FR" dirty="0" smtClean="0"/>
              <a:t> p(t)=v(t).i(t)=0 en théorie =&gt; </a:t>
            </a:r>
            <a:r>
              <a:rPr lang="el-GR" dirty="0" smtClean="0"/>
              <a:t>η</a:t>
            </a:r>
            <a:r>
              <a:rPr lang="fr-FR" baseline="-25000" dirty="0" smtClean="0"/>
              <a:t>théorique</a:t>
            </a:r>
            <a:r>
              <a:rPr lang="fr-FR" dirty="0" smtClean="0"/>
              <a:t>=100%</a:t>
            </a:r>
          </a:p>
          <a:p>
            <a:pPr lvl="2"/>
            <a:r>
              <a:rPr lang="fr-FR" dirty="0" smtClean="0"/>
              <a:t>Commande par Modulation de Largeur d’Impulsions</a:t>
            </a:r>
          </a:p>
          <a:p>
            <a:pPr lvl="1"/>
            <a:r>
              <a:rPr lang="fr-FR" dirty="0" smtClean="0"/>
              <a:t>Filtre passe-bas </a:t>
            </a:r>
          </a:p>
          <a:p>
            <a:pPr lvl="2"/>
            <a:r>
              <a:rPr lang="fr-FR" dirty="0" smtClean="0"/>
              <a:t>Suppression des harmoniques de découpages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3705194"/>
            <a:ext cx="4660843" cy="203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617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err="1"/>
              <a:t>Généralités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Classification des </a:t>
            </a: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> de puissance</a:t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Boîte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à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outils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Classes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d’amplificateur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4368552" cy="5029200"/>
          </a:xfrm>
        </p:spPr>
        <p:txBody>
          <a:bodyPr/>
          <a:lstStyle/>
          <a:p>
            <a:r>
              <a:rPr lang="fr-FR" b="1" dirty="0"/>
              <a:t>Architecture typique d’un ampli de puissance</a:t>
            </a:r>
          </a:p>
          <a:p>
            <a:pPr lvl="1"/>
            <a:r>
              <a:rPr lang="fr-FR" i="1" dirty="0"/>
              <a:t>Etage d’entrée: amplificateur de tension</a:t>
            </a:r>
          </a:p>
          <a:p>
            <a:pPr lvl="2"/>
            <a:r>
              <a:rPr lang="fr-FR" i="1" dirty="0"/>
              <a:t>Impédance d’entrée élevée</a:t>
            </a:r>
          </a:p>
          <a:p>
            <a:pPr lvl="2"/>
            <a:r>
              <a:rPr lang="fr-FR" i="1" dirty="0"/>
              <a:t>Gain en tension élevée indépendant de la source d’entrée en entrée</a:t>
            </a:r>
          </a:p>
          <a:p>
            <a:pPr lvl="1"/>
            <a:r>
              <a:rPr lang="fr-FR" i="1" dirty="0"/>
              <a:t>Etage de sortie : amplificateur de courant</a:t>
            </a:r>
          </a:p>
          <a:p>
            <a:pPr lvl="2"/>
            <a:r>
              <a:rPr lang="fr-FR" i="1" dirty="0"/>
              <a:t>Impédance de sortie</a:t>
            </a:r>
          </a:p>
          <a:p>
            <a:pPr lvl="3"/>
            <a:r>
              <a:rPr lang="fr-FR" i="1" dirty="0"/>
              <a:t>Adaptation d’impédance vis-à-vis de la charge</a:t>
            </a:r>
          </a:p>
          <a:p>
            <a:pPr lvl="2"/>
            <a:r>
              <a:rPr lang="fr-FR" i="1" dirty="0"/>
              <a:t>Amplification en courant</a:t>
            </a:r>
          </a:p>
          <a:p>
            <a:pPr lvl="3"/>
            <a:r>
              <a:rPr lang="fr-FR" i="1" dirty="0"/>
              <a:t>Transistor de puissance</a:t>
            </a:r>
          </a:p>
          <a:p>
            <a:pPr lvl="3"/>
            <a:r>
              <a:rPr lang="fr-FR" i="1" dirty="0"/>
              <a:t>Classification de la structure en fonction de la durée de conduction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808" y="1552616"/>
            <a:ext cx="5162435" cy="4399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5889104" y="3319337"/>
            <a:ext cx="900100" cy="14761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6645188" y="1412776"/>
            <a:ext cx="900100" cy="14761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6501172" y="4689140"/>
            <a:ext cx="1354290" cy="1440160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4989004" y="3319337"/>
            <a:ext cx="900100" cy="1476164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7977336" y="1448780"/>
            <a:ext cx="1008112" cy="46805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7073504" y="2876670"/>
            <a:ext cx="781958" cy="1740461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975390" y="4846508"/>
            <a:ext cx="1692188" cy="523220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accent3">
                    <a:lumMod val="50000"/>
                  </a:schemeClr>
                </a:solidFill>
              </a:rPr>
              <a:t>Paire différentielle</a:t>
            </a:r>
          </a:p>
          <a:p>
            <a:r>
              <a:rPr lang="fr-FR" sz="1400" b="1" dirty="0" smtClean="0">
                <a:solidFill>
                  <a:schemeClr val="accent3">
                    <a:lumMod val="50000"/>
                  </a:schemeClr>
                </a:solidFill>
              </a:rPr>
              <a:t>=</a:t>
            </a:r>
            <a:r>
              <a:rPr lang="fr-FR" sz="1400" b="1" u="sng" dirty="0" smtClean="0">
                <a:solidFill>
                  <a:schemeClr val="accent3">
                    <a:lumMod val="50000"/>
                  </a:schemeClr>
                </a:solidFill>
              </a:rPr>
              <a:t>A</a:t>
            </a:r>
            <a:r>
              <a:rPr lang="fr-FR" sz="1400" b="1" baseline="-25000" dirty="0" smtClean="0">
                <a:solidFill>
                  <a:schemeClr val="accent3">
                    <a:lumMod val="50000"/>
                  </a:schemeClr>
                </a:solidFill>
              </a:rPr>
              <a:t>v1(</a:t>
            </a:r>
            <a:r>
              <a:rPr lang="fr-FR" sz="1400" b="1" u="sng" dirty="0" smtClean="0">
                <a:solidFill>
                  <a:schemeClr val="accent3">
                    <a:lumMod val="50000"/>
                  </a:schemeClr>
                </a:solidFill>
              </a:rPr>
              <a:t>V</a:t>
            </a:r>
            <a:r>
              <a:rPr lang="fr-FR" sz="1400" b="1" baseline="-25000" dirty="0" smtClean="0">
                <a:solidFill>
                  <a:schemeClr val="accent3">
                    <a:lumMod val="50000"/>
                  </a:schemeClr>
                </a:solidFill>
              </a:rPr>
              <a:t>e</a:t>
            </a:r>
            <a:r>
              <a:rPr lang="fr-FR" sz="1400" b="1" dirty="0" smtClean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fr-FR" sz="1400" b="1" u="sng" dirty="0" err="1" smtClean="0">
                <a:solidFill>
                  <a:schemeClr val="accent3">
                    <a:lumMod val="50000"/>
                  </a:schemeClr>
                </a:solidFill>
              </a:rPr>
              <a:t>H</a:t>
            </a:r>
            <a:r>
              <a:rPr lang="fr-FR" sz="1400" b="1" dirty="0" err="1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fr-FR" sz="1400" b="1" u="sng" dirty="0" err="1" smtClean="0">
                <a:solidFill>
                  <a:schemeClr val="accent3">
                    <a:lumMod val="50000"/>
                  </a:schemeClr>
                </a:solidFill>
              </a:rPr>
              <a:t>V</a:t>
            </a:r>
            <a:r>
              <a:rPr lang="fr-FR" sz="1400" b="1" baseline="-25000" dirty="0" err="1" smtClean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fr-FR" sz="1400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fr-FR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641009" y="2796117"/>
            <a:ext cx="1492401" cy="523220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Quadripôle de contre-réaction </a:t>
            </a:r>
            <a:r>
              <a:rPr lang="fr-FR" sz="1400" b="1" u="sng" dirty="0" smtClean="0">
                <a:solidFill>
                  <a:schemeClr val="accent1">
                    <a:lumMod val="75000"/>
                  </a:schemeClr>
                </a:solidFill>
              </a:rPr>
              <a:t>H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006321" y="5951918"/>
            <a:ext cx="1971015" cy="523220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accent3">
                    <a:lumMod val="50000"/>
                  </a:schemeClr>
                </a:solidFill>
              </a:rPr>
              <a:t>Paire différentielle</a:t>
            </a:r>
          </a:p>
          <a:p>
            <a:r>
              <a:rPr lang="fr-FR" sz="1400" b="1" dirty="0" smtClean="0">
                <a:solidFill>
                  <a:schemeClr val="accent3">
                    <a:lumMod val="50000"/>
                  </a:schemeClr>
                </a:solidFill>
              </a:rPr>
              <a:t>amplification en tension</a:t>
            </a:r>
            <a:endParaRPr lang="fr-FR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807757" y="1736812"/>
            <a:ext cx="834841" cy="738664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Miroir de courant</a:t>
            </a:r>
            <a:endParaRPr lang="fr-FR" sz="14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111011" y="1660154"/>
            <a:ext cx="1777596" cy="523220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Driver puissance type AB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137685" y="5301208"/>
            <a:ext cx="1777596" cy="430887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FF0000"/>
                </a:solidFill>
              </a:rPr>
              <a:t>Polarisation de Q1 et Q2 en limite de conduction</a:t>
            </a:r>
            <a:endParaRPr lang="fr-FR" sz="1100" b="1" dirty="0">
              <a:solidFill>
                <a:srgbClr val="FF0000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 flipV="1">
            <a:off x="7761312" y="4545124"/>
            <a:ext cx="540060" cy="7560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62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err="1"/>
              <a:t>Généralités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Classification des </a:t>
            </a: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> de puissance</a:t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Boîte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à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outils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Classes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d’amplificateur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Classification</a:t>
            </a:r>
          </a:p>
          <a:p>
            <a:pPr lvl="1"/>
            <a:r>
              <a:rPr lang="fr-FR" dirty="0"/>
              <a:t>On classe les amplificateurs en fonction de l’</a:t>
            </a:r>
            <a:r>
              <a:rPr lang="fr-FR" b="1" dirty="0"/>
              <a:t>angle </a:t>
            </a:r>
            <a:r>
              <a:rPr lang="fr-FR" b="1" dirty="0" smtClean="0"/>
              <a:t>de conduction </a:t>
            </a:r>
            <a:r>
              <a:rPr lang="fr-FR" dirty="0"/>
              <a:t>des transistors : les caractéristiques </a:t>
            </a:r>
            <a:r>
              <a:rPr lang="fr-FR" dirty="0" smtClean="0"/>
              <a:t>essentielles sont </a:t>
            </a:r>
            <a:r>
              <a:rPr lang="fr-FR" dirty="0"/>
              <a:t>le </a:t>
            </a:r>
            <a:r>
              <a:rPr lang="fr-FR" b="1" dirty="0"/>
              <a:t>rendement </a:t>
            </a:r>
            <a:r>
              <a:rPr lang="fr-FR" dirty="0"/>
              <a:t>et la </a:t>
            </a:r>
            <a:r>
              <a:rPr lang="fr-FR" b="1" dirty="0" err="1"/>
              <a:t>distortion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964668" y="2503312"/>
            <a:ext cx="3947247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9000"/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fr-FR" sz="1600" dirty="0" smtClean="0"/>
              <a:t>T est la période du signal à reproduire</a:t>
            </a:r>
          </a:p>
          <a:p>
            <a:pPr>
              <a:buFont typeface="Wingdings" pitchFamily="2" charset="2"/>
              <a:buChar char="v"/>
            </a:pPr>
            <a:r>
              <a:rPr lang="el-GR" sz="1600" dirty="0" smtClean="0"/>
              <a:t>α</a:t>
            </a:r>
            <a:r>
              <a:rPr lang="fr-FR" sz="1600" dirty="0" smtClean="0"/>
              <a:t> est l’angle d’ouverture c’est l’angle électrique pendant lequel le transistor est actif sur une période</a:t>
            </a:r>
            <a:endParaRPr lang="el-GR" sz="1600" dirty="0"/>
          </a:p>
        </p:txBody>
      </p:sp>
      <p:sp>
        <p:nvSpPr>
          <p:cNvPr id="8" name="Rectangle 7"/>
          <p:cNvSpPr/>
          <p:nvPr/>
        </p:nvSpPr>
        <p:spPr>
          <a:xfrm>
            <a:off x="308484" y="3923624"/>
            <a:ext cx="972108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Classe A </a:t>
            </a:r>
            <a:r>
              <a:rPr lang="fr-FR" sz="2000" dirty="0" smtClean="0"/>
              <a:t>:	 </a:t>
            </a:r>
            <a:r>
              <a:rPr lang="fr-FR" sz="2000" i="1" dirty="0"/>
              <a:t>α </a:t>
            </a:r>
            <a:r>
              <a:rPr lang="fr-FR" sz="2000" dirty="0"/>
              <a:t>= 360</a:t>
            </a:r>
            <a:r>
              <a:rPr lang="fr-FR" sz="2000" dirty="0" smtClean="0"/>
              <a:t>° </a:t>
            </a:r>
            <a:r>
              <a:rPr lang="fr-FR" sz="2000" i="1" dirty="0" smtClean="0"/>
              <a:t>⇒ </a:t>
            </a:r>
            <a:r>
              <a:rPr lang="fr-FR" sz="2000" b="1" dirty="0"/>
              <a:t>très faible distorsion </a:t>
            </a:r>
            <a:r>
              <a:rPr lang="fr-FR" sz="2000" b="1" dirty="0" smtClean="0"/>
              <a:t>- </a:t>
            </a:r>
            <a:r>
              <a:rPr lang="fr-FR" sz="2000" b="1" dirty="0"/>
              <a:t>mauvais rendement</a:t>
            </a:r>
          </a:p>
          <a:p>
            <a:r>
              <a:rPr lang="fr-FR" sz="2000" b="1" dirty="0">
                <a:solidFill>
                  <a:srgbClr val="FF0000"/>
                </a:solidFill>
              </a:rPr>
              <a:t>Classe B push-pull </a:t>
            </a:r>
            <a:r>
              <a:rPr lang="fr-FR" sz="2000" dirty="0"/>
              <a:t>: </a:t>
            </a:r>
            <a:r>
              <a:rPr lang="fr-FR" sz="2000" i="1" dirty="0"/>
              <a:t>α </a:t>
            </a:r>
            <a:r>
              <a:rPr lang="fr-FR" sz="2000" dirty="0"/>
              <a:t>= </a:t>
            </a:r>
            <a:r>
              <a:rPr lang="fr-FR" sz="2000" dirty="0" smtClean="0"/>
              <a:t>180</a:t>
            </a:r>
            <a:r>
              <a:rPr lang="fr-FR" sz="2000" i="1" dirty="0" smtClean="0"/>
              <a:t>⇒ </a:t>
            </a:r>
            <a:r>
              <a:rPr lang="fr-FR" sz="2000" b="1" dirty="0"/>
              <a:t>distorsion </a:t>
            </a:r>
            <a:r>
              <a:rPr lang="fr-FR" sz="2000" b="1" dirty="0" smtClean="0"/>
              <a:t>importante </a:t>
            </a:r>
            <a:r>
              <a:rPr lang="fr-FR" sz="2000" b="1" dirty="0"/>
              <a:t>- bon rendement</a:t>
            </a:r>
          </a:p>
          <a:p>
            <a:r>
              <a:rPr lang="fr-FR" sz="2000" b="1" dirty="0">
                <a:solidFill>
                  <a:srgbClr val="FF0000"/>
                </a:solidFill>
              </a:rPr>
              <a:t>Classe AB push-pull </a:t>
            </a:r>
            <a:r>
              <a:rPr lang="fr-FR" sz="2000" dirty="0"/>
              <a:t>: </a:t>
            </a:r>
            <a:r>
              <a:rPr lang="fr-FR" sz="2000" i="1" dirty="0"/>
              <a:t>α </a:t>
            </a:r>
            <a:r>
              <a:rPr lang="fr-FR" sz="2000" dirty="0"/>
              <a:t>= 180°+ </a:t>
            </a:r>
            <a:r>
              <a:rPr lang="fr-FR" sz="2000" i="1" dirty="0"/>
              <a:t>ε</a:t>
            </a:r>
            <a:r>
              <a:rPr lang="fr-FR" sz="2000" dirty="0"/>
              <a:t>, </a:t>
            </a:r>
            <a:r>
              <a:rPr lang="fr-FR" sz="2000" i="1" dirty="0" smtClean="0"/>
              <a:t>⇒ </a:t>
            </a:r>
            <a:r>
              <a:rPr lang="fr-FR" sz="2000" b="1" dirty="0"/>
              <a:t>distorsion </a:t>
            </a:r>
            <a:r>
              <a:rPr lang="fr-FR" sz="2000" b="1" dirty="0" smtClean="0"/>
              <a:t>faible </a:t>
            </a:r>
            <a:r>
              <a:rPr lang="fr-FR" sz="2000" b="1" dirty="0"/>
              <a:t>- bon rendement</a:t>
            </a:r>
          </a:p>
          <a:p>
            <a:r>
              <a:rPr lang="fr-FR" sz="2000" b="1" dirty="0">
                <a:solidFill>
                  <a:srgbClr val="FF0000"/>
                </a:solidFill>
              </a:rPr>
              <a:t>Classe C </a:t>
            </a:r>
            <a:r>
              <a:rPr lang="fr-FR" sz="2000" dirty="0"/>
              <a:t>: </a:t>
            </a:r>
            <a:r>
              <a:rPr lang="fr-FR" sz="2000" i="1" dirty="0"/>
              <a:t>α &lt; </a:t>
            </a:r>
            <a:r>
              <a:rPr lang="fr-FR" sz="2000" dirty="0"/>
              <a:t>180°, </a:t>
            </a:r>
            <a:r>
              <a:rPr lang="fr-FR" sz="2000" i="1" dirty="0" smtClean="0"/>
              <a:t>⇒ </a:t>
            </a:r>
            <a:r>
              <a:rPr lang="fr-FR" sz="2000" b="1" dirty="0" smtClean="0"/>
              <a:t>distorsion </a:t>
            </a:r>
            <a:r>
              <a:rPr lang="fr-FR" sz="2000" b="1" dirty="0"/>
              <a:t>très importante - très bon </a:t>
            </a:r>
            <a:r>
              <a:rPr lang="fr-FR" sz="2000" b="1" dirty="0" smtClean="0"/>
              <a:t>rendement</a:t>
            </a:r>
          </a:p>
          <a:p>
            <a:r>
              <a:rPr lang="fr-FR" sz="2000" b="1" dirty="0">
                <a:solidFill>
                  <a:srgbClr val="FF0000"/>
                </a:solidFill>
              </a:rPr>
              <a:t>Classe D</a:t>
            </a:r>
            <a:r>
              <a:rPr lang="fr-FR" sz="2000" dirty="0" smtClean="0"/>
              <a:t>: </a:t>
            </a:r>
            <a:r>
              <a:rPr lang="fr-FR" sz="2000" i="1" dirty="0"/>
              <a:t>α </a:t>
            </a:r>
            <a:r>
              <a:rPr lang="fr-FR" sz="2000" i="1" dirty="0" smtClean="0"/>
              <a:t>≈0</a:t>
            </a:r>
            <a:r>
              <a:rPr lang="fr-FR" sz="2000" dirty="0" smtClean="0"/>
              <a:t>°,   </a:t>
            </a:r>
            <a:r>
              <a:rPr lang="fr-FR" sz="2000" i="1" dirty="0" smtClean="0"/>
              <a:t>⇒ </a:t>
            </a:r>
            <a:r>
              <a:rPr lang="fr-FR" sz="2000" b="1" dirty="0" smtClean="0"/>
              <a:t>Transistor en commutation- très forte puissance, très </a:t>
            </a:r>
            <a:r>
              <a:rPr lang="fr-FR" sz="2000" b="1" dirty="0"/>
              <a:t>bon rendement</a:t>
            </a:r>
            <a:endParaRPr lang="fr-FR" sz="2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128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Puissances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 smtClean="0">
                <a:solidFill>
                  <a:prstClr val="white"/>
                </a:solidFill>
              </a:rPr>
              <a:t>Calcul de puissance</a:t>
            </a:r>
            <a:endParaRPr lang="fr-FR" dirty="0">
              <a:solidFill>
                <a:prstClr val="white"/>
              </a:solidFill>
            </a:endParaRPr>
          </a:p>
          <a:p>
            <a:pPr lvl="0"/>
            <a:r>
              <a:rPr lang="fr-FR" sz="900" dirty="0" smtClean="0">
                <a:solidFill>
                  <a:srgbClr val="4F81BD">
                    <a:lumMod val="75000"/>
                  </a:srgbClr>
                </a:solidFill>
              </a:rPr>
              <a:t>Influence des impédances</a:t>
            </a:r>
            <a:endParaRPr lang="fr-FR" sz="900" dirty="0">
              <a:solidFill>
                <a:srgbClr val="4F81BD">
                  <a:lumMod val="75000"/>
                </a:srgbClr>
              </a:solidFill>
            </a:endParaRPr>
          </a:p>
          <a:p>
            <a:pPr lvl="0"/>
            <a:r>
              <a:rPr lang="fr-FR" sz="900" dirty="0" smtClean="0">
                <a:solidFill>
                  <a:srgbClr val="4F81BD">
                    <a:lumMod val="75000"/>
                  </a:srgbClr>
                </a:solidFill>
              </a:rPr>
              <a:t>Dynamique de sortie d’un amplificateur</a:t>
            </a:r>
            <a:endParaRPr lang="fr-FR" sz="900" dirty="0">
              <a:solidFill>
                <a:srgbClr val="4F81BD">
                  <a:lumMod val="75000"/>
                </a:srgbClr>
              </a:solidFill>
            </a:endParaRP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Classification des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de puissance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Boîte</a:t>
            </a:r>
            <a:r>
              <a:rPr lang="en-US" dirty="0">
                <a:solidFill>
                  <a:prstClr val="white"/>
                </a:solidFill>
              </a:rPr>
              <a:t> à </a:t>
            </a:r>
            <a:r>
              <a:rPr lang="en-US" dirty="0" err="1">
                <a:solidFill>
                  <a:prstClr val="white"/>
                </a:solidFill>
              </a:rPr>
              <a:t>outils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Classes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d’amplificateur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fr-FR" dirty="0" smtClean="0"/>
                  <a:t>Bilan de puissance d’un amplificateur</a:t>
                </a:r>
              </a:p>
              <a:p>
                <a:pPr lvl="1">
                  <a:tabLst>
                    <a:tab pos="809625" algn="l"/>
                  </a:tabLst>
                </a:pPr>
                <a:r>
                  <a:rPr lang="fr-FR" sz="1600" dirty="0"/>
                  <a:t>La puissance </a:t>
                </a:r>
                <a:r>
                  <a:rPr lang="fr-FR" sz="1600" dirty="0" smtClean="0"/>
                  <a:t>active fournie </a:t>
                </a:r>
                <a:r>
                  <a:rPr lang="fr-FR" sz="1600" dirty="0"/>
                  <a:t>par l’alimentation : (Vcc, </a:t>
                </a:r>
                <a:r>
                  <a:rPr lang="fr-FR" sz="1600" dirty="0" err="1"/>
                  <a:t>I</a:t>
                </a:r>
                <a:r>
                  <a:rPr lang="fr-FR" sz="1600" baseline="-25000" dirty="0" err="1"/>
                  <a:t>alim</a:t>
                </a:r>
                <a:r>
                  <a:rPr lang="fr-FR" sz="1600" dirty="0" smtClean="0"/>
                  <a:t>) </a:t>
                </a:r>
                <a:r>
                  <a:rPr lang="fr-FR" sz="1500" i="1" dirty="0" smtClean="0"/>
                  <a:t>en </a:t>
                </a:r>
                <a:r>
                  <a:rPr lang="fr-FR" sz="1500" i="1" dirty="0" err="1" smtClean="0"/>
                  <a:t>monotension</a:t>
                </a:r>
                <a:endParaRPr lang="fr-FR" sz="1500" i="1" dirty="0"/>
              </a:p>
              <a:p>
                <a:pPr lvl="1"/>
                <a:r>
                  <a:rPr lang="fr-FR" sz="1600" dirty="0"/>
                  <a:t>La puissance fournie par la source d’entrée: négligeable en général</a:t>
                </a:r>
              </a:p>
              <a:p>
                <a:pPr lvl="1"/>
                <a:r>
                  <a:rPr lang="fr-FR" sz="1600" dirty="0"/>
                  <a:t>La puissance délivrée à la charge qui se décompose en 2 termes:</a:t>
                </a:r>
              </a:p>
              <a:p>
                <a:pPr lvl="2"/>
                <a:r>
                  <a:rPr lang="fr-FR" sz="1400" dirty="0"/>
                  <a:t>Une puissance </a:t>
                </a:r>
                <a:r>
                  <a:rPr lang="fr-FR" sz="1400" dirty="0" smtClean="0"/>
                  <a:t>‘de polarisation’ </a:t>
                </a:r>
                <a:r>
                  <a:rPr lang="fr-FR" sz="1400" dirty="0"/>
                  <a:t>(non utile</a:t>
                </a:r>
                <a:r>
                  <a:rPr lang="fr-FR" sz="1400" dirty="0" smtClean="0"/>
                  <a:t>): P</a:t>
                </a:r>
                <a:r>
                  <a:rPr lang="fr-FR" sz="1400" baseline="-25000" dirty="0" smtClean="0"/>
                  <a:t>DC</a:t>
                </a:r>
                <a:endParaRPr lang="fr-FR" sz="1400" baseline="-25000" dirty="0"/>
              </a:p>
              <a:p>
                <a:pPr lvl="2"/>
                <a:r>
                  <a:rPr lang="fr-FR" sz="1400" dirty="0"/>
                  <a:t>Une puissance </a:t>
                </a:r>
                <a:r>
                  <a:rPr lang="fr-FR" sz="1400" dirty="0" smtClean="0"/>
                  <a:t>utile: P</a:t>
                </a:r>
                <a:r>
                  <a:rPr lang="fr-FR" sz="1400" baseline="-25000" dirty="0" smtClean="0"/>
                  <a:t>U</a:t>
                </a:r>
              </a:p>
              <a:p>
                <a:pPr lvl="2"/>
                <a:endParaRPr lang="fr-FR" sz="1400" dirty="0"/>
              </a:p>
              <a:p>
                <a:pPr lvl="2"/>
                <a:endParaRPr lang="fr-FR" sz="1400" dirty="0" smtClean="0"/>
              </a:p>
              <a:p>
                <a:pPr lvl="2"/>
                <a:endParaRPr lang="fr-FR" sz="1400" dirty="0"/>
              </a:p>
              <a:p>
                <a:pPr lvl="2"/>
                <a:endParaRPr lang="fr-FR" sz="1400" dirty="0" smtClean="0"/>
              </a:p>
              <a:p>
                <a:pPr marL="914400" lvl="2" indent="0">
                  <a:buNone/>
                </a:pPr>
                <a:endParaRPr lang="fr-FR" sz="1400" dirty="0" smtClean="0"/>
              </a:p>
              <a:p>
                <a:pPr marL="914400" lvl="2" indent="0">
                  <a:buNone/>
                </a:pPr>
                <a:endParaRPr lang="fr-FR" sz="1400" dirty="0"/>
              </a:p>
              <a:p>
                <a:pPr marL="0" indent="0">
                  <a:buNone/>
                </a:pPr>
                <a:endParaRPr lang="fr-FR" dirty="0" smtClean="0"/>
              </a:p>
              <a:p>
                <a:r>
                  <a:rPr lang="fr-FR" dirty="0" smtClean="0"/>
                  <a:t> calcul d’une puissance active</a:t>
                </a:r>
              </a:p>
              <a:p>
                <a:pPr lvl="1"/>
                <a:r>
                  <a:rPr lang="fr-FR" sz="1600" dirty="0" smtClean="0"/>
                  <a:t>Soit des signaux électriques X(t) décomposable en</a:t>
                </a:r>
              </a:p>
              <a:p>
                <a:pPr lvl="2"/>
                <a:r>
                  <a:rPr lang="fr-FR" sz="1400" dirty="0" smtClean="0"/>
                  <a:t>une </a:t>
                </a:r>
                <a:r>
                  <a:rPr lang="fr-FR" sz="1400" dirty="0"/>
                  <a:t>composante continue : </a:t>
                </a:r>
                <a:r>
                  <a:rPr lang="fr-FR" sz="1400" dirty="0" smtClean="0"/>
                  <a:t>X</a:t>
                </a:r>
                <a:r>
                  <a:rPr lang="fr-FR" sz="1400" baseline="-25000" dirty="0" smtClean="0"/>
                  <a:t>0</a:t>
                </a:r>
              </a:p>
              <a:p>
                <a:pPr lvl="2"/>
                <a:r>
                  <a:rPr lang="fr-FR" sz="1400" dirty="0" smtClean="0"/>
                  <a:t>une </a:t>
                </a:r>
                <a:r>
                  <a:rPr lang="fr-FR" sz="1400" dirty="0"/>
                  <a:t>composante </a:t>
                </a:r>
                <a:r>
                  <a:rPr lang="fr-FR" sz="1400" b="1" dirty="0"/>
                  <a:t>alternative</a:t>
                </a:r>
                <a:r>
                  <a:rPr lang="fr-FR" sz="1400" dirty="0"/>
                  <a:t> : </a:t>
                </a:r>
                <a:r>
                  <a:rPr lang="el-GR" sz="1400" dirty="0" smtClean="0"/>
                  <a:t>Δ</a:t>
                </a:r>
                <a:r>
                  <a:rPr lang="fr-FR" sz="1400" dirty="0"/>
                  <a:t>x</a:t>
                </a:r>
                <a:r>
                  <a:rPr lang="fr-FR" sz="1400" dirty="0" smtClean="0"/>
                  <a:t>(t)</a:t>
                </a:r>
              </a:p>
              <a:p>
                <a:pPr lvl="3"/>
                <a:r>
                  <a:rPr lang="fr-FR" sz="1200" dirty="0" smtClean="0"/>
                  <a:t>Valeur moyenne </a:t>
                </a:r>
                <a:r>
                  <a:rPr lang="fr-FR" sz="1200" b="1" dirty="0" smtClean="0"/>
                  <a:t>NULLE</a:t>
                </a:r>
                <a:r>
                  <a:rPr lang="fr-FR" sz="1200" dirty="0" smtClean="0"/>
                  <a:t>!</a:t>
                </a:r>
              </a:p>
              <a:p>
                <a:pPr lvl="1"/>
                <a:r>
                  <a:rPr lang="fr-FR" sz="1600" dirty="0"/>
                  <a:t>Pour des grandeurs </a:t>
                </a:r>
                <a:r>
                  <a:rPr lang="fr-FR" sz="1600" dirty="0" smtClean="0"/>
                  <a:t>sinusoïdales</a:t>
                </a:r>
              </a:p>
              <a:p>
                <a:pPr lvl="2"/>
                <a:r>
                  <a:rPr lang="fr-FR" sz="1500" dirty="0" smtClean="0"/>
                  <a:t>P</a:t>
                </a:r>
                <a:r>
                  <a:rPr lang="fr-FR" sz="1500" baseline="-25000" dirty="0" smtClean="0"/>
                  <a:t>U</a:t>
                </a:r>
                <a:r>
                  <a:rPr lang="fr-FR" sz="15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5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15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1500" i="1">
                            <a:latin typeface="Cambria Math"/>
                          </a:rPr>
                          <m:t>𝑇</m:t>
                        </m:r>
                      </m:den>
                    </m:f>
                    <m:nary>
                      <m:naryPr>
                        <m:ctrlPr>
                          <a:rPr lang="fr-FR" sz="15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sz="15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fr-FR" sz="1500" i="1">
                            <a:latin typeface="Cambria Math"/>
                          </a:rPr>
                          <m:t>𝑇</m:t>
                        </m:r>
                      </m:sup>
                      <m:e>
                        <m:r>
                          <a:rPr lang="fr-FR" sz="1500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fr-FR" sz="1500" i="1">
                            <a:latin typeface="Cambria Math"/>
                            <a:ea typeface="Cambria Math"/>
                          </a:rPr>
                          <m:t>𝑣</m:t>
                        </m:r>
                        <m:r>
                          <a:rPr lang="fr-FR" sz="15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fr-FR" sz="1500" i="1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fr-FR" sz="1500" i="1">
                            <a:latin typeface="Cambria Math"/>
                            <a:ea typeface="Cambria Math"/>
                          </a:rPr>
                          <m:t>)∆</m:t>
                        </m:r>
                        <m:r>
                          <a:rPr lang="fr-FR" sz="1500" i="1">
                            <a:latin typeface="Cambria Math"/>
                          </a:rPr>
                          <m:t>𝑖</m:t>
                        </m:r>
                        <m:d>
                          <m:dPr>
                            <m:ctrlPr>
                              <a:rPr lang="fr-FR" sz="15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15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fr-FR" sz="1500" i="1">
                            <a:latin typeface="Cambria Math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fr-FR" sz="1500" dirty="0" smtClean="0"/>
                  <a:t>=</a:t>
                </a:r>
                <a:r>
                  <a:rPr lang="fr-FR" sz="1500" dirty="0" err="1"/>
                  <a:t>V</a:t>
                </a:r>
                <a:r>
                  <a:rPr lang="fr-FR" sz="1500" baseline="-25000" dirty="0" err="1" smtClean="0"/>
                  <a:t>eff</a:t>
                </a:r>
                <a:r>
                  <a:rPr lang="fr-FR" sz="1500" dirty="0" err="1" smtClean="0"/>
                  <a:t>I</a:t>
                </a:r>
                <a:r>
                  <a:rPr lang="fr-FR" sz="1500" baseline="-25000" dirty="0" err="1" smtClean="0"/>
                  <a:t>eff</a:t>
                </a:r>
                <a:r>
                  <a:rPr lang="fr-FR" sz="1500" dirty="0" err="1" smtClean="0"/>
                  <a:t>cos</a:t>
                </a:r>
                <a:r>
                  <a:rPr lang="el-GR" sz="1500" dirty="0" smtClean="0"/>
                  <a:t>ϕ</a:t>
                </a:r>
                <a:r>
                  <a:rPr lang="fr-FR" sz="15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5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15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15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1500" dirty="0" smtClean="0"/>
                  <a:t>Re(</a:t>
                </a:r>
                <a:r>
                  <a:rPr lang="fr-FR" sz="1500" u="sng" dirty="0" smtClean="0"/>
                  <a:t>V</a:t>
                </a:r>
                <a:r>
                  <a:rPr lang="fr-FR" sz="1500" dirty="0" smtClean="0"/>
                  <a:t>.</a:t>
                </a:r>
                <a:r>
                  <a:rPr lang="fr-FR" sz="1500" u="sng" dirty="0" smtClean="0"/>
                  <a:t>I</a:t>
                </a:r>
                <a:r>
                  <a:rPr lang="fr-FR" sz="1500" baseline="30000" dirty="0" smtClean="0"/>
                  <a:t>*</a:t>
                </a:r>
                <a:r>
                  <a:rPr lang="fr-FR" sz="1500" dirty="0" smtClean="0"/>
                  <a:t>)</a:t>
                </a:r>
                <a:endParaRPr lang="fr-FR" sz="1500" dirty="0"/>
              </a:p>
              <a:p>
                <a:pPr lvl="1"/>
                <a:endParaRPr lang="fr-FR" dirty="0" smtClean="0"/>
              </a:p>
              <a:p>
                <a:pPr lvl="1"/>
                <a:endParaRPr lang="fr-FR" dirty="0" smtClean="0"/>
              </a:p>
              <a:p>
                <a:pPr marL="457200" lvl="1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212" b="-110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46" name="Groupe 45"/>
          <p:cNvGrpSpPr/>
          <p:nvPr/>
        </p:nvGrpSpPr>
        <p:grpSpPr>
          <a:xfrm>
            <a:off x="2511623" y="3114363"/>
            <a:ext cx="3262414" cy="1514588"/>
            <a:chOff x="2581787" y="2112093"/>
            <a:chExt cx="3262414" cy="1514588"/>
          </a:xfrm>
        </p:grpSpPr>
        <p:grpSp>
          <p:nvGrpSpPr>
            <p:cNvPr id="7" name="Groupe 6"/>
            <p:cNvGrpSpPr/>
            <p:nvPr/>
          </p:nvGrpSpPr>
          <p:grpSpPr>
            <a:xfrm>
              <a:off x="2581787" y="2112093"/>
              <a:ext cx="3262414" cy="1514588"/>
              <a:chOff x="5629773" y="4332656"/>
              <a:chExt cx="3770371" cy="1514588"/>
            </a:xfrm>
          </p:grpSpPr>
          <p:grpSp>
            <p:nvGrpSpPr>
              <p:cNvPr id="8" name="Groupe 7"/>
              <p:cNvGrpSpPr/>
              <p:nvPr/>
            </p:nvGrpSpPr>
            <p:grpSpPr>
              <a:xfrm>
                <a:off x="5786283" y="4332656"/>
                <a:ext cx="3613861" cy="1514588"/>
                <a:chOff x="5201774" y="1589800"/>
                <a:chExt cx="3613861" cy="1514588"/>
              </a:xfrm>
            </p:grpSpPr>
            <p:sp>
              <p:nvSpPr>
                <p:cNvPr id="10" name="Rectangle 65"/>
                <p:cNvSpPr>
                  <a:spLocks noChangeArrowheads="1"/>
                </p:cNvSpPr>
                <p:nvPr/>
              </p:nvSpPr>
              <p:spPr bwMode="auto">
                <a:xfrm>
                  <a:off x="6477321" y="2020848"/>
                  <a:ext cx="1142542" cy="862095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6906420" y="2197687"/>
                  <a:ext cx="320532" cy="359206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endParaRPr lang="en-US" dirty="0"/>
                </a:p>
              </p:txBody>
            </p:sp>
            <p:sp>
              <p:nvSpPr>
                <p:cNvPr id="12" name="Line 67"/>
                <p:cNvSpPr>
                  <a:spLocks noChangeShapeType="1"/>
                </p:cNvSpPr>
                <p:nvPr/>
              </p:nvSpPr>
              <p:spPr bwMode="auto">
                <a:xfrm>
                  <a:off x="6084411" y="2634261"/>
                  <a:ext cx="38257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" name="Line 68"/>
                <p:cNvSpPr>
                  <a:spLocks noChangeShapeType="1"/>
                </p:cNvSpPr>
                <p:nvPr/>
              </p:nvSpPr>
              <p:spPr bwMode="auto">
                <a:xfrm>
                  <a:off x="5492736" y="2630565"/>
                  <a:ext cx="672084" cy="237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6152083" y="2410461"/>
                  <a:ext cx="175776" cy="17131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1200" b="1" i="1" dirty="0">
                      <a:latin typeface="Times New Roman" pitchFamily="18" charset="0"/>
                    </a:rPr>
                    <a:t>i</a:t>
                  </a:r>
                  <a:r>
                    <a:rPr lang="en-US" sz="1200" b="1" i="1" baseline="-25000" dirty="0">
                      <a:latin typeface="Times New Roman" pitchFamily="18" charset="0"/>
                    </a:rPr>
                    <a:t>e2</a:t>
                  </a:r>
                  <a:endParaRPr lang="en-US" sz="1200" dirty="0"/>
                </a:p>
              </p:txBody>
            </p:sp>
            <p:sp>
              <p:nvSpPr>
                <p:cNvPr id="15" name="Line 72"/>
                <p:cNvSpPr>
                  <a:spLocks noChangeShapeType="1"/>
                </p:cNvSpPr>
                <p:nvPr/>
              </p:nvSpPr>
              <p:spPr bwMode="auto">
                <a:xfrm>
                  <a:off x="6151618" y="2634261"/>
                  <a:ext cx="13958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" name="Line 78"/>
                <p:cNvSpPr>
                  <a:spLocks noChangeShapeType="1"/>
                </p:cNvSpPr>
                <p:nvPr/>
              </p:nvSpPr>
              <p:spPr bwMode="auto">
                <a:xfrm>
                  <a:off x="7619863" y="2279902"/>
                  <a:ext cx="38257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8120882" y="2296472"/>
                  <a:ext cx="312995" cy="285301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1200" b="1" i="1" dirty="0" smtClean="0">
                      <a:latin typeface="Times New Roman" pitchFamily="18" charset="0"/>
                    </a:rPr>
                    <a:t>v</a:t>
                  </a:r>
                  <a:r>
                    <a:rPr lang="en-US" sz="1200" b="1" i="1" baseline="-25000" dirty="0" smtClean="0">
                      <a:latin typeface="Times New Roman" pitchFamily="18" charset="0"/>
                    </a:rPr>
                    <a:t>s1</a:t>
                  </a:r>
                  <a:endParaRPr lang="en-US" sz="3600" dirty="0"/>
                </a:p>
              </p:txBody>
            </p:sp>
            <p:sp>
              <p:nvSpPr>
                <p:cNvPr id="18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7758995" y="2026373"/>
                  <a:ext cx="175776" cy="20999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1200" b="1" i="1" dirty="0" smtClean="0">
                      <a:latin typeface="Times New Roman" pitchFamily="18" charset="0"/>
                    </a:rPr>
                    <a:t>i</a:t>
                  </a:r>
                  <a:r>
                    <a:rPr lang="en-US" sz="1200" i="1" baseline="-25000" dirty="0" smtClean="0">
                      <a:latin typeface="Times New Roman" pitchFamily="18" charset="0"/>
                    </a:rPr>
                    <a:t>s1</a:t>
                  </a:r>
                  <a:endParaRPr lang="en-US" sz="3600" dirty="0"/>
                </a:p>
              </p:txBody>
            </p:sp>
            <p:sp>
              <p:nvSpPr>
                <p:cNvPr id="19" name="Line 82"/>
                <p:cNvSpPr>
                  <a:spLocks noChangeShapeType="1"/>
                </p:cNvSpPr>
                <p:nvPr/>
              </p:nvSpPr>
              <p:spPr bwMode="auto">
                <a:xfrm>
                  <a:off x="8105877" y="2312869"/>
                  <a:ext cx="0" cy="29106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stealth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7837859" y="2279902"/>
                  <a:ext cx="13958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" name="Line 88"/>
                <p:cNvSpPr>
                  <a:spLocks noChangeShapeType="1"/>
                </p:cNvSpPr>
                <p:nvPr/>
              </p:nvSpPr>
              <p:spPr bwMode="auto">
                <a:xfrm>
                  <a:off x="6596227" y="1656116"/>
                  <a:ext cx="0" cy="3592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arrow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" name="Line 89"/>
                <p:cNvSpPr>
                  <a:spLocks noChangeShapeType="1"/>
                </p:cNvSpPr>
                <p:nvPr/>
              </p:nvSpPr>
              <p:spPr bwMode="auto">
                <a:xfrm>
                  <a:off x="6725474" y="1656116"/>
                  <a:ext cx="0" cy="3592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arrow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" name="Oval 90"/>
                <p:cNvSpPr>
                  <a:spLocks noChangeArrowheads="1"/>
                </p:cNvSpPr>
                <p:nvPr/>
              </p:nvSpPr>
              <p:spPr bwMode="auto">
                <a:xfrm>
                  <a:off x="6554869" y="1589800"/>
                  <a:ext cx="72378" cy="77368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Oval 91"/>
                <p:cNvSpPr>
                  <a:spLocks noChangeArrowheads="1"/>
                </p:cNvSpPr>
                <p:nvPr/>
              </p:nvSpPr>
              <p:spPr bwMode="auto">
                <a:xfrm>
                  <a:off x="6684116" y="1595326"/>
                  <a:ext cx="72378" cy="77368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6828872" y="1672694"/>
                  <a:ext cx="1623341" cy="19894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800" dirty="0">
                      <a:latin typeface="Calibri" pitchFamily="34" charset="0"/>
                    </a:rPr>
                    <a:t>alimentation en </a:t>
                  </a:r>
                  <a:r>
                    <a:rPr lang="en-US" sz="800" dirty="0" err="1">
                      <a:latin typeface="Calibri" pitchFamily="34" charset="0"/>
                    </a:rPr>
                    <a:t>énergie</a:t>
                  </a:r>
                  <a:endParaRPr lang="en-US" dirty="0"/>
                </a:p>
              </p:txBody>
            </p:sp>
            <p:sp>
              <p:nvSpPr>
                <p:cNvPr id="26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5330614" y="1825655"/>
                  <a:ext cx="558346" cy="19894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800" dirty="0" smtClean="0">
                      <a:latin typeface="Calibri" pitchFamily="34" charset="0"/>
                    </a:rPr>
                    <a:t>source</a:t>
                  </a:r>
                  <a:endParaRPr lang="en-US" dirty="0"/>
                </a:p>
              </p:txBody>
            </p:sp>
            <p:sp>
              <p:nvSpPr>
                <p:cNvPr id="27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6670128" y="2279520"/>
                  <a:ext cx="863369" cy="414468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1050" dirty="0" err="1" smtClean="0">
                      <a:latin typeface="Calibri" pitchFamily="34" charset="0"/>
                    </a:rPr>
                    <a:t>amplificateur</a:t>
                  </a:r>
                  <a:endParaRPr lang="en-US" sz="1050" dirty="0">
                    <a:latin typeface="Calibri" pitchFamily="34" charset="0"/>
                  </a:endParaRPr>
                </a:p>
              </p:txBody>
            </p:sp>
            <p:sp>
              <p:nvSpPr>
                <p:cNvPr id="28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5531233" y="2264003"/>
                  <a:ext cx="252201" cy="23211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1200" b="1" i="1" dirty="0">
                      <a:latin typeface="Times New Roman" pitchFamily="18" charset="0"/>
                    </a:rPr>
                    <a:t>v</a:t>
                  </a:r>
                  <a:r>
                    <a:rPr lang="en-US" sz="1200" b="1" i="1" baseline="-25000" dirty="0">
                      <a:latin typeface="Times New Roman" pitchFamily="18" charset="0"/>
                    </a:rPr>
                    <a:t>e1</a:t>
                  </a:r>
                </a:p>
              </p:txBody>
            </p:sp>
            <p:sp>
              <p:nvSpPr>
                <p:cNvPr id="29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6164821" y="1967643"/>
                  <a:ext cx="175776" cy="20999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1200" b="1" i="1" dirty="0">
                      <a:latin typeface="Times New Roman" pitchFamily="18" charset="0"/>
                    </a:rPr>
                    <a:t>i</a:t>
                  </a:r>
                  <a:r>
                    <a:rPr lang="en-US" sz="1200" b="1" i="1" baseline="-25000" dirty="0">
                      <a:latin typeface="Times New Roman" pitchFamily="18" charset="0"/>
                    </a:rPr>
                    <a:t>e1</a:t>
                  </a:r>
                  <a:endParaRPr lang="en-US" sz="3600" dirty="0"/>
                </a:p>
              </p:txBody>
            </p:sp>
            <p:sp>
              <p:nvSpPr>
                <p:cNvPr id="30" name="Line 99"/>
                <p:cNvSpPr>
                  <a:spLocks noChangeShapeType="1"/>
                </p:cNvSpPr>
                <p:nvPr/>
              </p:nvSpPr>
              <p:spPr bwMode="auto">
                <a:xfrm>
                  <a:off x="5469195" y="2302686"/>
                  <a:ext cx="0" cy="3177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stealth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" name="Line 100"/>
                <p:cNvSpPr>
                  <a:spLocks noChangeShapeType="1"/>
                </p:cNvSpPr>
                <p:nvPr/>
              </p:nvSpPr>
              <p:spPr bwMode="auto">
                <a:xfrm>
                  <a:off x="6146447" y="2218018"/>
                  <a:ext cx="13958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" name="Freeform 101"/>
                <p:cNvSpPr>
                  <a:spLocks/>
                </p:cNvSpPr>
                <p:nvPr/>
              </p:nvSpPr>
              <p:spPr bwMode="auto">
                <a:xfrm>
                  <a:off x="5201774" y="2213347"/>
                  <a:ext cx="1253695" cy="417218"/>
                </a:xfrm>
                <a:custGeom>
                  <a:avLst/>
                  <a:gdLst>
                    <a:gd name="T0" fmla="*/ 1451 w 1451"/>
                    <a:gd name="T1" fmla="*/ 1 h 828"/>
                    <a:gd name="T2" fmla="*/ 0 w 1451"/>
                    <a:gd name="T3" fmla="*/ 0 h 828"/>
                    <a:gd name="T4" fmla="*/ 0 w 1451"/>
                    <a:gd name="T5" fmla="*/ 828 h 828"/>
                    <a:gd name="T6" fmla="*/ 408 w 1451"/>
                    <a:gd name="T7" fmla="*/ 828 h 8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51"/>
                    <a:gd name="T13" fmla="*/ 0 h 828"/>
                    <a:gd name="T14" fmla="*/ 1451 w 1451"/>
                    <a:gd name="T15" fmla="*/ 828 h 828"/>
                    <a:gd name="connsiteX0" fmla="*/ 6800 w 6800"/>
                    <a:gd name="connsiteY0" fmla="*/ 62 h 10000"/>
                    <a:gd name="connsiteX1" fmla="*/ 0 w 6800"/>
                    <a:gd name="connsiteY1" fmla="*/ 0 h 10000"/>
                    <a:gd name="connsiteX2" fmla="*/ 0 w 6800"/>
                    <a:gd name="connsiteY2" fmla="*/ 10000 h 10000"/>
                    <a:gd name="connsiteX3" fmla="*/ 2812 w 6800"/>
                    <a:gd name="connsiteY3" fmla="*/ 10000 h 10000"/>
                    <a:gd name="connsiteX0" fmla="*/ 10000 w 10000"/>
                    <a:gd name="connsiteY0" fmla="*/ 62 h 10000"/>
                    <a:gd name="connsiteX1" fmla="*/ 0 w 10000"/>
                    <a:gd name="connsiteY1" fmla="*/ 0 h 10000"/>
                    <a:gd name="connsiteX2" fmla="*/ 0 w 10000"/>
                    <a:gd name="connsiteY2" fmla="*/ 10000 h 10000"/>
                    <a:gd name="connsiteX3" fmla="*/ 4135 w 10000"/>
                    <a:gd name="connsiteY3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00" h="10000">
                      <a:moveTo>
                        <a:pt x="10000" y="62"/>
                      </a:moveTo>
                      <a:lnTo>
                        <a:pt x="0" y="0"/>
                      </a:lnTo>
                      <a:lnTo>
                        <a:pt x="0" y="10000"/>
                      </a:lnTo>
                      <a:lnTo>
                        <a:pt x="4135" y="1000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Oval 76"/>
                <p:cNvSpPr>
                  <a:spLocks noChangeArrowheads="1"/>
                </p:cNvSpPr>
                <p:nvPr/>
              </p:nvSpPr>
              <p:spPr bwMode="auto">
                <a:xfrm>
                  <a:off x="6017201" y="2594656"/>
                  <a:ext cx="72378" cy="77368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Oval 104"/>
                <p:cNvSpPr>
                  <a:spLocks noChangeArrowheads="1"/>
                </p:cNvSpPr>
                <p:nvPr/>
              </p:nvSpPr>
              <p:spPr bwMode="auto">
                <a:xfrm>
                  <a:off x="6012032" y="2175582"/>
                  <a:ext cx="72378" cy="77368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7731876" y="2384657"/>
                  <a:ext cx="175776" cy="20999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1200" b="1" i="1" dirty="0" smtClean="0">
                      <a:latin typeface="Times New Roman" pitchFamily="18" charset="0"/>
                    </a:rPr>
                    <a:t>i</a:t>
                  </a:r>
                  <a:r>
                    <a:rPr lang="en-US" sz="1200" i="1" baseline="-25000" dirty="0" smtClean="0">
                      <a:latin typeface="Times New Roman" pitchFamily="18" charset="0"/>
                    </a:rPr>
                    <a:t>s2</a:t>
                  </a:r>
                  <a:endParaRPr lang="en-US" sz="3600" dirty="0"/>
                </a:p>
              </p:txBody>
            </p:sp>
            <p:sp>
              <p:nvSpPr>
                <p:cNvPr id="36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7828503" y="2628735"/>
                  <a:ext cx="13958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7177873" y="2905443"/>
                  <a:ext cx="276060" cy="198945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800" b="1" i="1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itchFamily="34" charset="0"/>
                    </a:rPr>
                    <a:t>GND</a:t>
                  </a:r>
                  <a:endParaRPr lang="en-US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38" name="Freeform 52"/>
                <p:cNvSpPr>
                  <a:spLocks/>
                </p:cNvSpPr>
                <p:nvPr/>
              </p:nvSpPr>
              <p:spPr bwMode="auto">
                <a:xfrm>
                  <a:off x="8168397" y="2282400"/>
                  <a:ext cx="278563" cy="349199"/>
                </a:xfrm>
                <a:custGeom>
                  <a:avLst/>
                  <a:gdLst>
                    <a:gd name="T0" fmla="*/ 0 w 348"/>
                    <a:gd name="T1" fmla="*/ 0 h 540"/>
                    <a:gd name="T2" fmla="*/ 348 w 348"/>
                    <a:gd name="T3" fmla="*/ 0 h 540"/>
                    <a:gd name="T4" fmla="*/ 348 w 348"/>
                    <a:gd name="T5" fmla="*/ 616 h 540"/>
                    <a:gd name="T6" fmla="*/ 18 w 348"/>
                    <a:gd name="T7" fmla="*/ 616 h 5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48"/>
                    <a:gd name="T13" fmla="*/ 0 h 540"/>
                    <a:gd name="T14" fmla="*/ 348 w 348"/>
                    <a:gd name="T15" fmla="*/ 540 h 5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48" h="540">
                      <a:moveTo>
                        <a:pt x="0" y="0"/>
                      </a:moveTo>
                      <a:lnTo>
                        <a:pt x="348" y="0"/>
                      </a:lnTo>
                      <a:lnTo>
                        <a:pt x="348" y="540"/>
                      </a:lnTo>
                      <a:lnTo>
                        <a:pt x="18" y="54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Rectangle 53"/>
                <p:cNvSpPr>
                  <a:spLocks noChangeArrowheads="1"/>
                </p:cNvSpPr>
                <p:nvPr/>
              </p:nvSpPr>
              <p:spPr bwMode="auto">
                <a:xfrm>
                  <a:off x="8382976" y="2145868"/>
                  <a:ext cx="267935" cy="60420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40" name="Connecteur droit 39"/>
                <p:cNvCxnSpPr/>
                <p:nvPr/>
              </p:nvCxnSpPr>
              <p:spPr>
                <a:xfrm>
                  <a:off x="7977446" y="2282400"/>
                  <a:ext cx="21258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necteur droit 40"/>
                <p:cNvCxnSpPr/>
                <p:nvPr/>
              </p:nvCxnSpPr>
              <p:spPr>
                <a:xfrm>
                  <a:off x="7970127" y="2631600"/>
                  <a:ext cx="21258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8157816" y="2672024"/>
                  <a:ext cx="276060" cy="198945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800" b="1" i="1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itchFamily="34" charset="0"/>
                    </a:rPr>
                    <a:t>GND</a:t>
                  </a:r>
                  <a:endParaRPr lang="en-US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43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6161796" y="2693276"/>
                  <a:ext cx="276060" cy="198945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800" b="1" i="1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itchFamily="34" charset="0"/>
                    </a:rPr>
                    <a:t>GND</a:t>
                  </a:r>
                  <a:endParaRPr lang="en-US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44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399735" y="2769719"/>
                  <a:ext cx="415900" cy="20249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800" dirty="0">
                      <a:latin typeface="Calibri" pitchFamily="34" charset="0"/>
                    </a:rPr>
                    <a:t>charge</a:t>
                  </a:r>
                  <a:endParaRPr lang="en-US" dirty="0"/>
                </a:p>
              </p:txBody>
            </p:sp>
          </p:grpSp>
          <p:sp>
            <p:nvSpPr>
              <p:cNvPr id="9" name="Oval 102"/>
              <p:cNvSpPr>
                <a:spLocks noChangeArrowheads="1"/>
              </p:cNvSpPr>
              <p:nvPr/>
            </p:nvSpPr>
            <p:spPr bwMode="auto">
              <a:xfrm>
                <a:off x="5629773" y="5051264"/>
                <a:ext cx="320532" cy="24481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" name="Line 79"/>
            <p:cNvSpPr>
              <a:spLocks noChangeShapeType="1"/>
            </p:cNvSpPr>
            <p:nvPr/>
          </p:nvSpPr>
          <p:spPr bwMode="auto">
            <a:xfrm flipV="1">
              <a:off x="4798773" y="3156554"/>
              <a:ext cx="382572" cy="3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aphicFrame>
        <p:nvGraphicFramePr>
          <p:cNvPr id="48" name="Obje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600124"/>
              </p:ext>
            </p:extLst>
          </p:nvPr>
        </p:nvGraphicFramePr>
        <p:xfrm>
          <a:off x="7257256" y="2096852"/>
          <a:ext cx="1633538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Equation" r:id="rId4" imgW="1130040" imgH="431640" progId="Equation.DSMT4">
                  <p:embed/>
                </p:oleObj>
              </mc:Choice>
              <mc:Fallback>
                <p:oleObj name="Equation" r:id="rId4" imgW="1130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7256" y="2096852"/>
                        <a:ext cx="1633538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ZoneTexte 48"/>
          <p:cNvSpPr txBox="1"/>
          <p:nvPr/>
        </p:nvSpPr>
        <p:spPr>
          <a:xfrm>
            <a:off x="6969224" y="1664804"/>
            <a:ext cx="2484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B050"/>
                </a:solidFill>
              </a:rPr>
              <a:t>Le rendement est défini par</a:t>
            </a:r>
            <a:r>
              <a:rPr lang="fr-FR" sz="1400" dirty="0" smtClean="0"/>
              <a:t>:</a:t>
            </a:r>
            <a:endParaRPr lang="fr-FR" sz="1400" dirty="0"/>
          </a:p>
        </p:txBody>
      </p:sp>
      <p:sp>
        <p:nvSpPr>
          <p:cNvPr id="50" name="Rectangle à coins arrondis 49"/>
          <p:cNvSpPr/>
          <p:nvPr/>
        </p:nvSpPr>
        <p:spPr>
          <a:xfrm>
            <a:off x="6969224" y="1592796"/>
            <a:ext cx="2340260" cy="12961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Flèche vers le bas 50"/>
          <p:cNvSpPr/>
          <p:nvPr/>
        </p:nvSpPr>
        <p:spPr>
          <a:xfrm>
            <a:off x="4054937" y="3039468"/>
            <a:ext cx="504850" cy="452738"/>
          </a:xfrm>
          <a:prstGeom prst="downArrow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Flèche vers le bas 52"/>
          <p:cNvSpPr/>
          <p:nvPr/>
        </p:nvSpPr>
        <p:spPr>
          <a:xfrm rot="16200000">
            <a:off x="5422939" y="3694416"/>
            <a:ext cx="419073" cy="585268"/>
          </a:xfrm>
          <a:prstGeom prst="downArrow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Flèche vers le bas 53"/>
          <p:cNvSpPr/>
          <p:nvPr/>
        </p:nvSpPr>
        <p:spPr>
          <a:xfrm rot="16200000">
            <a:off x="3164179" y="3702634"/>
            <a:ext cx="179603" cy="452738"/>
          </a:xfrm>
          <a:prstGeom prst="downArrow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5" name="Espace réservé du contenu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141" y="3423537"/>
            <a:ext cx="557753" cy="4647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6" name="ZoneTexte 55"/>
              <p:cNvSpPr txBox="1"/>
              <p:nvPr/>
            </p:nvSpPr>
            <p:spPr>
              <a:xfrm>
                <a:off x="7229896" y="3162599"/>
                <a:ext cx="208823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/>
                  <a:t>Ne pas confondre le bilan de puissance avec le gain en puissance de la source d’entrée par rapport à la sortie </a:t>
                </a:r>
                <a14:m>
                  <m:oMath xmlns:m="http://schemas.openxmlformats.org/officeDocument/2006/math">
                    <m:r>
                      <a:rPr lang="fr-FR" sz="12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fr-FR" sz="1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fr-FR" sz="1200" b="0" i="1" smtClean="0">
                            <a:latin typeface="Cambria Math"/>
                          </a:rPr>
                          <m:t>𝑃𝑑𝐵</m:t>
                        </m:r>
                      </m:sub>
                    </m:sSub>
                    <m:r>
                      <a:rPr lang="fr-FR" sz="1200" b="0" i="1" smtClean="0">
                        <a:latin typeface="Cambria Math"/>
                      </a:rPr>
                      <m:t>=10</m:t>
                    </m:r>
                    <m:r>
                      <m:rPr>
                        <m:sty m:val="p"/>
                      </m:rPr>
                      <a:rPr lang="fr-FR" sz="1200" b="0" i="0" smtClean="0">
                        <a:latin typeface="Cambria Math"/>
                      </a:rPr>
                      <m:t>log</m:t>
                    </m:r>
                    <m:r>
                      <a:rPr lang="fr-FR" sz="1200" b="0" i="1" smtClean="0">
                        <a:latin typeface="Cambria Math"/>
                      </a:rPr>
                      <m:t>⁡(</m:t>
                    </m:r>
                    <m:sSub>
                      <m:sSubPr>
                        <m:ctrlPr>
                          <a:rPr lang="fr-FR" sz="1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fr-FR" sz="1200" b="0" i="1" smtClean="0">
                            <a:latin typeface="Cambria Math"/>
                          </a:rPr>
                          <m:t>𝑣</m:t>
                        </m:r>
                      </m:sub>
                    </m:sSub>
                    <m:sSub>
                      <m:sSubPr>
                        <m:ctrlPr>
                          <a:rPr lang="fr-FR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2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fr-FR" sz="1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fr-FR" sz="1200" b="0" i="1" smtClean="0">
                        <a:latin typeface="Cambria Math"/>
                      </a:rPr>
                      <m:t>)</m:t>
                    </m:r>
                  </m:oMath>
                </a14:m>
                <a:endParaRPr lang="fr-FR" sz="1200" dirty="0"/>
              </a:p>
            </p:txBody>
          </p:sp>
        </mc:Choice>
        <mc:Fallback xmlns="">
          <p:sp>
            <p:nvSpPr>
              <p:cNvPr id="56" name="ZoneTexte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896" y="3162599"/>
                <a:ext cx="2088232" cy="1015663"/>
              </a:xfrm>
              <a:prstGeom prst="rect">
                <a:avLst/>
              </a:prstGeom>
              <a:blipFill rotWithShape="1">
                <a:blip r:embed="rId7"/>
                <a:stretch>
                  <a:fillRect r="-1458" b="-18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5107234" y="4797152"/>
                <a:ext cx="4937663" cy="576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 smtClean="0">
                          <a:latin typeface="Cambria Math"/>
                        </a:rPr>
                        <m:t>𝑃</m:t>
                      </m:r>
                      <m:r>
                        <a:rPr lang="fr-FR" sz="14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sz="1400" i="1">
                              <a:latin typeface="Cambria Math"/>
                            </a:rPr>
                            <m:t>𝑇</m:t>
                          </m:r>
                        </m:den>
                      </m:f>
                      <m:nary>
                        <m:naryPr>
                          <m:ctrlPr>
                            <a:rPr lang="fr-FR" sz="1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14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fr-FR" sz="1400" i="1">
                              <a:latin typeface="Cambria Math"/>
                            </a:rPr>
                            <m:t>𝑇</m:t>
                          </m:r>
                        </m:sup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𝑣</m:t>
                          </m:r>
                          <m:d>
                            <m:dPr>
                              <m:ctrlPr>
                                <a:rPr lang="fr-FR" sz="1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14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fr-FR" sz="1400" i="1">
                              <a:latin typeface="Cambria Math"/>
                            </a:rPr>
                            <m:t>𝑖</m:t>
                          </m:r>
                          <m:d>
                            <m:dPr>
                              <m:ctrlPr>
                                <a:rPr lang="fr-FR" sz="1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14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fr-FR" sz="1400" i="1">
                              <a:latin typeface="Cambria Math"/>
                            </a:rPr>
                            <m:t>𝑑𝑡</m:t>
                          </m:r>
                          <m:r>
                            <a:rPr lang="fr-FR" sz="1400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fr-FR" sz="1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1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1400" i="1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  <m:nary>
                            <m:naryPr>
                              <m:ctrlPr>
                                <a:rPr lang="fr-FR" sz="14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sz="1400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fr-FR" sz="1400" i="1">
                                  <a:latin typeface="Cambria Math"/>
                                </a:rPr>
                                <m:t>𝑇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fr-FR" sz="1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fr-FR" sz="1400" b="0" i="1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fr-FR" sz="14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FR" sz="14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fr-FR" sz="1400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fr-FR" sz="14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  <m:r>
                                <a:rPr lang="fr-FR" sz="14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fr-FR" sz="14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fr-FR" sz="1400" b="0" i="1" smtClean="0">
                                  <a:latin typeface="Cambria Math"/>
                                  <a:ea typeface="Cambria Math"/>
                                </a:rPr>
                                <m:t>))(</m:t>
                              </m:r>
                              <m:sSub>
                                <m:sSubPr>
                                  <m:ctrlPr>
                                    <a:rPr lang="fr-FR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0" i="1" smtClean="0"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fr-FR" sz="14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FR" sz="1400" b="0" i="1" smtClean="0">
                                  <a:latin typeface="Cambria Math"/>
                                  <a:ea typeface="Cambria Math"/>
                                </a:rPr>
                                <m:t>+∆</m:t>
                              </m:r>
                              <m:r>
                                <a:rPr lang="fr-FR" sz="1400" i="1">
                                  <a:latin typeface="Cambria Math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fr-FR" sz="1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14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fr-FR" sz="14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fr-FR" sz="1400" i="1">
                                  <a:latin typeface="Cambria Math"/>
                                </a:rPr>
                                <m:t>𝑑𝑡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fr-FR" sz="105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234" y="4797152"/>
                <a:ext cx="4937663" cy="57682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4515837" y="5229200"/>
                <a:ext cx="4937663" cy="576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 smtClean="0">
                          <a:latin typeface="Cambria Math"/>
                        </a:rPr>
                        <m:t>𝑃</m:t>
                      </m:r>
                      <m:r>
                        <a:rPr lang="fr-FR" sz="14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sz="14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fr-FR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FR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fr-FR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sz="1400" i="1">
                              <a:latin typeface="Cambria Math"/>
                            </a:rPr>
                            <m:t>𝑇</m:t>
                          </m:r>
                        </m:den>
                      </m:f>
                      <m:nary>
                        <m:naryPr>
                          <m:ctrlPr>
                            <a:rPr lang="fr-FR" sz="1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14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fr-FR" sz="1400" i="1">
                              <a:latin typeface="Cambria Math"/>
                            </a:rPr>
                            <m:t>𝑇</m:t>
                          </m:r>
                        </m:sup>
                        <m:e>
                          <m:r>
                            <a:rPr lang="fr-FR" sz="1400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fr-FR" sz="1400" i="1"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fr-FR" sz="14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fr-FR" sz="14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fr-FR" sz="1400" i="1">
                              <a:latin typeface="Cambria Math"/>
                              <a:ea typeface="Cambria Math"/>
                            </a:rPr>
                            <m:t>)∆</m:t>
                          </m:r>
                          <m:r>
                            <a:rPr lang="fr-FR" sz="1400" i="1">
                              <a:latin typeface="Cambria Math"/>
                            </a:rPr>
                            <m:t>𝑖</m:t>
                          </m:r>
                          <m:d>
                            <m:dPr>
                              <m:ctrlPr>
                                <a:rPr lang="fr-FR" sz="1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14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fr-FR" sz="1400" i="1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837" y="5229200"/>
                <a:ext cx="4937663" cy="57682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Parenthèse fermante 59"/>
          <p:cNvSpPr/>
          <p:nvPr/>
        </p:nvSpPr>
        <p:spPr>
          <a:xfrm rot="5400000">
            <a:off x="7285358" y="5124835"/>
            <a:ext cx="159817" cy="1224136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Parenthèse fermante 60"/>
          <p:cNvSpPr/>
          <p:nvPr/>
        </p:nvSpPr>
        <p:spPr>
          <a:xfrm rot="5400000">
            <a:off x="6361732" y="5556700"/>
            <a:ext cx="159819" cy="384997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/>
          <p:cNvSpPr txBox="1"/>
          <p:nvPr/>
        </p:nvSpPr>
        <p:spPr>
          <a:xfrm>
            <a:off x="7256046" y="5783392"/>
            <a:ext cx="823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</a:t>
            </a:r>
            <a:r>
              <a:rPr lang="fr-FR" baseline="-25000" dirty="0" smtClean="0"/>
              <a:t>AC</a:t>
            </a:r>
            <a:r>
              <a:rPr lang="fr-FR" dirty="0" smtClean="0"/>
              <a:t>= </a:t>
            </a:r>
            <a:r>
              <a:rPr lang="fr-FR" dirty="0"/>
              <a:t>P</a:t>
            </a:r>
            <a:r>
              <a:rPr lang="fr-FR" baseline="-25000" dirty="0"/>
              <a:t>u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6273580" y="578339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</a:t>
            </a:r>
            <a:r>
              <a:rPr lang="fr-FR" baseline="-25000" dirty="0" smtClean="0"/>
              <a:t>DC</a:t>
            </a:r>
            <a:endParaRPr lang="fr-FR" baseline="-25000" dirty="0"/>
          </a:p>
        </p:txBody>
      </p:sp>
    </p:spTree>
    <p:extLst>
      <p:ext uri="{BB962C8B-B14F-4D97-AF65-F5344CB8AC3E}">
        <p14:creationId xmlns:p14="http://schemas.microsoft.com/office/powerpoint/2010/main" val="378585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Impédances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Calcul de puissance</a:t>
            </a:r>
          </a:p>
          <a:p>
            <a:r>
              <a:rPr lang="fr-FR" dirty="0" smtClean="0">
                <a:solidFill>
                  <a:prstClr val="white"/>
                </a:solidFill>
              </a:rPr>
              <a:t>Influence </a:t>
            </a:r>
            <a:r>
              <a:rPr lang="fr-FR" dirty="0">
                <a:solidFill>
                  <a:prstClr val="white"/>
                </a:solidFill>
              </a:rPr>
              <a:t>des impédances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Dynamique de sortie d’un amplificateur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Classification des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de puissance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Boîte</a:t>
            </a:r>
            <a:r>
              <a:rPr lang="en-US" dirty="0">
                <a:solidFill>
                  <a:prstClr val="white"/>
                </a:solidFill>
              </a:rPr>
              <a:t> à </a:t>
            </a:r>
            <a:r>
              <a:rPr lang="en-US" dirty="0" err="1">
                <a:solidFill>
                  <a:prstClr val="white"/>
                </a:solidFill>
              </a:rPr>
              <a:t>outils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Classes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d’amplificateur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1" y="1371600"/>
            <a:ext cx="4224535" cy="5029200"/>
          </a:xfrm>
        </p:spPr>
        <p:txBody>
          <a:bodyPr/>
          <a:lstStyle/>
          <a:p>
            <a:r>
              <a:rPr lang="fr-FR" dirty="0" smtClean="0"/>
              <a:t>Adaptation d’impédance</a:t>
            </a:r>
          </a:p>
          <a:p>
            <a:pPr lvl="1"/>
            <a:r>
              <a:rPr lang="fr-FR" b="1" dirty="0" smtClean="0">
                <a:solidFill>
                  <a:srgbClr val="7030A0"/>
                </a:solidFill>
              </a:rPr>
              <a:t>P</a:t>
            </a:r>
            <a:r>
              <a:rPr lang="fr-FR" b="1" baseline="-25000" dirty="0" smtClean="0">
                <a:solidFill>
                  <a:srgbClr val="7030A0"/>
                </a:solidFill>
              </a:rPr>
              <a:t>s</a:t>
            </a:r>
            <a:r>
              <a:rPr lang="fr-FR" b="1" dirty="0" smtClean="0">
                <a:solidFill>
                  <a:srgbClr val="7030A0"/>
                </a:solidFill>
              </a:rPr>
              <a:t> est maxi lorsque </a:t>
            </a:r>
            <a:r>
              <a:rPr lang="fr-FR" b="1" u="sng" dirty="0" smtClean="0">
                <a:solidFill>
                  <a:srgbClr val="7030A0"/>
                </a:solidFill>
              </a:rPr>
              <a:t>Z</a:t>
            </a:r>
            <a:r>
              <a:rPr lang="fr-FR" b="1" baseline="-25000" dirty="0" smtClean="0">
                <a:solidFill>
                  <a:srgbClr val="7030A0"/>
                </a:solidFill>
              </a:rPr>
              <a:t>1</a:t>
            </a:r>
            <a:r>
              <a:rPr lang="fr-FR" b="1" dirty="0" smtClean="0">
                <a:solidFill>
                  <a:srgbClr val="7030A0"/>
                </a:solidFill>
              </a:rPr>
              <a:t>=</a:t>
            </a:r>
            <a:r>
              <a:rPr lang="fr-FR" b="1" u="sng" dirty="0" smtClean="0">
                <a:solidFill>
                  <a:srgbClr val="7030A0"/>
                </a:solidFill>
              </a:rPr>
              <a:t>Z</a:t>
            </a:r>
            <a:r>
              <a:rPr lang="fr-FR" b="1" baseline="-25000" dirty="0" smtClean="0">
                <a:solidFill>
                  <a:srgbClr val="7030A0"/>
                </a:solidFill>
              </a:rPr>
              <a:t>2</a:t>
            </a:r>
            <a:r>
              <a:rPr lang="fr-FR" b="1" baseline="30000" dirty="0" smtClean="0">
                <a:solidFill>
                  <a:srgbClr val="7030A0"/>
                </a:solidFill>
              </a:rPr>
              <a:t>*</a:t>
            </a:r>
          </a:p>
          <a:p>
            <a:pPr lvl="1"/>
            <a:endParaRPr lang="fr-FR" b="1" baseline="30000" dirty="0">
              <a:solidFill>
                <a:srgbClr val="7030A0"/>
              </a:solidFill>
            </a:endParaRPr>
          </a:p>
          <a:p>
            <a:pPr lvl="1"/>
            <a:endParaRPr lang="fr-FR" b="1" baseline="30000" dirty="0" smtClean="0">
              <a:solidFill>
                <a:srgbClr val="7030A0"/>
              </a:solidFill>
            </a:endParaRPr>
          </a:p>
          <a:p>
            <a:pPr lvl="1"/>
            <a:endParaRPr lang="fr-FR" b="1" baseline="30000" dirty="0">
              <a:solidFill>
                <a:srgbClr val="7030A0"/>
              </a:solidFill>
            </a:endParaRPr>
          </a:p>
          <a:p>
            <a:pPr lvl="1"/>
            <a:endParaRPr lang="fr-FR" b="1" baseline="30000" dirty="0" smtClean="0">
              <a:solidFill>
                <a:srgbClr val="7030A0"/>
              </a:solidFill>
            </a:endParaRPr>
          </a:p>
          <a:p>
            <a:pPr lvl="1"/>
            <a:endParaRPr lang="fr-FR" b="1" baseline="30000" dirty="0">
              <a:solidFill>
                <a:srgbClr val="7030A0"/>
              </a:solidFill>
            </a:endParaRPr>
          </a:p>
          <a:p>
            <a:pPr lvl="1"/>
            <a:endParaRPr lang="fr-FR" b="1" baseline="30000" dirty="0" smtClean="0">
              <a:solidFill>
                <a:srgbClr val="7030A0"/>
              </a:solidFill>
            </a:endParaRPr>
          </a:p>
          <a:p>
            <a:pPr lvl="1"/>
            <a:endParaRPr lang="fr-FR" b="1" baseline="30000" dirty="0">
              <a:solidFill>
                <a:srgbClr val="7030A0"/>
              </a:solidFill>
            </a:endParaRPr>
          </a:p>
          <a:p>
            <a:pPr lvl="1"/>
            <a:endParaRPr lang="fr-FR" b="1" baseline="30000" dirty="0" smtClean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endParaRPr lang="fr-FR" b="1" baseline="30000" dirty="0">
              <a:solidFill>
                <a:srgbClr val="7030A0"/>
              </a:solidFill>
            </a:endParaRPr>
          </a:p>
          <a:p>
            <a:pPr marL="342900" lvl="1" indent="-342900">
              <a:buClr>
                <a:schemeClr val="tx2"/>
              </a:buClr>
              <a:buSzPct val="79000"/>
              <a:buBlip>
                <a:blip r:embed="rId2"/>
              </a:buBlip>
            </a:pPr>
            <a:r>
              <a:rPr lang="fr-FR" sz="2200" dirty="0" smtClean="0"/>
              <a:t>Correcteur d’impédance</a:t>
            </a:r>
            <a:endParaRPr lang="fr-FR" sz="2000" dirty="0" smtClean="0"/>
          </a:p>
          <a:p>
            <a:pPr lvl="1"/>
            <a:r>
              <a:rPr lang="fr-FR" b="1" dirty="0">
                <a:solidFill>
                  <a:srgbClr val="7030A0"/>
                </a:solidFill>
              </a:rPr>
              <a:t>Se rapprocher de </a:t>
            </a:r>
            <a:r>
              <a:rPr lang="fr-FR" b="1" dirty="0" smtClean="0">
                <a:solidFill>
                  <a:srgbClr val="7030A0"/>
                </a:solidFill>
              </a:rPr>
              <a:t>l’adaptation </a:t>
            </a:r>
            <a:r>
              <a:rPr lang="fr-FR" b="1" dirty="0">
                <a:solidFill>
                  <a:srgbClr val="7030A0"/>
                </a:solidFill>
              </a:rPr>
              <a:t>d’impédance pour une bande de </a:t>
            </a:r>
            <a:r>
              <a:rPr lang="fr-FR" b="1" dirty="0" smtClean="0">
                <a:solidFill>
                  <a:srgbClr val="7030A0"/>
                </a:solidFill>
              </a:rPr>
              <a:t>fréquence</a:t>
            </a:r>
          </a:p>
          <a:p>
            <a:pPr lvl="1"/>
            <a:r>
              <a:rPr lang="fr-FR" b="1" dirty="0" smtClean="0">
                <a:solidFill>
                  <a:srgbClr val="7030A0"/>
                </a:solidFill>
              </a:rPr>
              <a:t>Assurer la stabilité des ampli qui sont rebouclés en général </a:t>
            </a:r>
            <a:endParaRPr lang="fr-FR" b="1" dirty="0">
              <a:solidFill>
                <a:srgbClr val="7030A0"/>
              </a:solidFill>
            </a:endParaRPr>
          </a:p>
          <a:p>
            <a:pPr marL="742950" lvl="2" indent="-342900">
              <a:buSzPct val="79000"/>
              <a:buBlip>
                <a:blip r:embed="rId2"/>
              </a:buBlip>
            </a:pPr>
            <a:endParaRPr lang="fr-FR" sz="2000" dirty="0" smtClean="0"/>
          </a:p>
          <a:p>
            <a:pPr marL="742950" lvl="2" indent="-342900">
              <a:buSzPct val="79000"/>
              <a:buBlip>
                <a:blip r:embed="rId2"/>
              </a:buBlip>
            </a:pPr>
            <a:endParaRPr lang="fr-FR" sz="2000" dirty="0" smtClean="0"/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91" y="2096852"/>
            <a:ext cx="2520280" cy="1561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459" y="1818537"/>
            <a:ext cx="1389198" cy="82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731" y="1196752"/>
            <a:ext cx="2952328" cy="78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19" y="1980052"/>
            <a:ext cx="3168352" cy="85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757" y="2916724"/>
            <a:ext cx="2821437" cy="39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999" y="2810502"/>
            <a:ext cx="1565449" cy="68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276" y="3309499"/>
            <a:ext cx="2568885" cy="795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lèche droite 7"/>
          <p:cNvSpPr/>
          <p:nvPr/>
        </p:nvSpPr>
        <p:spPr>
          <a:xfrm>
            <a:off x="6456785" y="3020778"/>
            <a:ext cx="205501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>
            <a:off x="3603958" y="3565997"/>
            <a:ext cx="205501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100488" y="3496635"/>
            <a:ext cx="255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FF0000"/>
                </a:solidFill>
              </a:rPr>
              <a:t>Solution : R1=R2</a:t>
            </a:r>
            <a:endParaRPr lang="fr-FR" b="1" i="1" dirty="0">
              <a:solidFill>
                <a:srgbClr val="FF0000"/>
              </a:solidFill>
            </a:endParaRPr>
          </a:p>
        </p:txBody>
      </p:sp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948" y="4232352"/>
            <a:ext cx="2729947" cy="194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887" y="4437112"/>
            <a:ext cx="2350978" cy="186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Flèche droite 21"/>
          <p:cNvSpPr/>
          <p:nvPr/>
        </p:nvSpPr>
        <p:spPr>
          <a:xfrm>
            <a:off x="6811252" y="3588968"/>
            <a:ext cx="205501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51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Dynamique de sortie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Calcul de puissance</a:t>
            </a:r>
          </a:p>
          <a:p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Influence des impédances</a:t>
            </a:r>
          </a:p>
          <a:p>
            <a:r>
              <a:rPr lang="fr-FR" dirty="0">
                <a:solidFill>
                  <a:prstClr val="white"/>
                </a:solidFill>
              </a:rPr>
              <a:t>Dynamique de sortie d’un amplificateur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Classification des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de puissance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Boîte</a:t>
            </a:r>
            <a:r>
              <a:rPr lang="en-US" dirty="0">
                <a:solidFill>
                  <a:prstClr val="white"/>
                </a:solidFill>
              </a:rPr>
              <a:t> à </a:t>
            </a:r>
            <a:r>
              <a:rPr lang="en-US" dirty="0" err="1">
                <a:solidFill>
                  <a:prstClr val="white"/>
                </a:solidFill>
              </a:rPr>
              <a:t>outils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Classes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d’amplificateur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2381436"/>
          </a:xfrm>
        </p:spPr>
        <p:txBody>
          <a:bodyPr/>
          <a:lstStyle/>
          <a:p>
            <a:r>
              <a:rPr lang="fr-FR" dirty="0"/>
              <a:t>Droite de charge </a:t>
            </a:r>
            <a:endParaRPr lang="fr-FR" dirty="0" smtClean="0"/>
          </a:p>
          <a:p>
            <a:pPr lvl="1"/>
            <a:r>
              <a:rPr lang="fr-FR" dirty="0" smtClean="0"/>
              <a:t>STATIQUE</a:t>
            </a:r>
          </a:p>
          <a:p>
            <a:pPr lvl="2"/>
            <a:r>
              <a:rPr lang="fr-FR" dirty="0" smtClean="0"/>
              <a:t>Défini le point de repos</a:t>
            </a:r>
          </a:p>
          <a:p>
            <a:pPr lvl="1"/>
            <a:r>
              <a:rPr lang="fr-FR" dirty="0" smtClean="0"/>
              <a:t>DYNAMIQUE</a:t>
            </a:r>
          </a:p>
          <a:p>
            <a:pPr lvl="2"/>
            <a:r>
              <a:rPr lang="fr-FR" dirty="0" smtClean="0"/>
              <a:t>trajectoire du point de fonctionnement instantané</a:t>
            </a:r>
          </a:p>
          <a:p>
            <a:pPr lvl="3"/>
            <a:r>
              <a:rPr lang="fr-FR" dirty="0" smtClean="0"/>
              <a:t>Passe par (V</a:t>
            </a:r>
            <a:r>
              <a:rPr lang="fr-FR" baseline="-25000" dirty="0" smtClean="0"/>
              <a:t>CE0</a:t>
            </a:r>
            <a:r>
              <a:rPr lang="fr-FR" dirty="0" smtClean="0"/>
              <a:t>,I</a:t>
            </a:r>
            <a:r>
              <a:rPr lang="fr-FR" baseline="-25000" dirty="0" smtClean="0"/>
              <a:t>C0</a:t>
            </a:r>
            <a:r>
              <a:rPr lang="fr-FR" dirty="0" smtClean="0"/>
              <a:t>)</a:t>
            </a:r>
          </a:p>
          <a:p>
            <a:pPr lvl="3"/>
            <a:r>
              <a:rPr lang="fr-FR" dirty="0" smtClean="0"/>
              <a:t>Défini l’excursion des signaux</a:t>
            </a:r>
          </a:p>
          <a:p>
            <a:pPr lvl="2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076" y="1303286"/>
            <a:ext cx="3692860" cy="28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972" y="4077072"/>
            <a:ext cx="3765215" cy="1944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24" y="3542823"/>
            <a:ext cx="4716525" cy="288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44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3656477"/>
            <a:ext cx="3851510" cy="276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Dynamique de sortie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Calcul de puissance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Influence des impédances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Dynamique de sortie d’un amplificateur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Classification des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de puissance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Boîte</a:t>
            </a:r>
            <a:r>
              <a:rPr lang="en-US" dirty="0">
                <a:solidFill>
                  <a:prstClr val="white"/>
                </a:solidFill>
              </a:rPr>
              <a:t> à </a:t>
            </a:r>
            <a:r>
              <a:rPr lang="en-US" dirty="0" err="1">
                <a:solidFill>
                  <a:prstClr val="white"/>
                </a:solidFill>
              </a:rPr>
              <a:t>outils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Classes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d’amplificateur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>
              <a:xfrm>
                <a:off x="152399" y="1371600"/>
                <a:ext cx="7682977" cy="4145632"/>
              </a:xfrm>
            </p:spPr>
            <p:txBody>
              <a:bodyPr/>
              <a:lstStyle/>
              <a:p>
                <a:r>
                  <a:rPr lang="fr-FR" dirty="0" smtClean="0"/>
                  <a:t>Excursion maximale de sortie</a:t>
                </a:r>
              </a:p>
              <a:p>
                <a:pPr lvl="1"/>
                <a:r>
                  <a:rPr lang="fr-FR" dirty="0" smtClean="0"/>
                  <a:t>Influence du point de repos</a:t>
                </a:r>
              </a:p>
              <a:p>
                <a:pPr lvl="2"/>
                <a:r>
                  <a:rPr lang="fr-FR" dirty="0" smtClean="0"/>
                  <a:t>Ecrêtage au blocage du transistor</a:t>
                </a:r>
              </a:p>
              <a:p>
                <a:pPr marL="1371600" lvl="3" indent="0">
                  <a:buNone/>
                </a:pPr>
                <a:r>
                  <a:rPr lang="fr-FR" sz="1800" b="1" i="1" dirty="0" smtClean="0">
                    <a:solidFill>
                      <a:srgbClr val="7030A0"/>
                    </a:solidFill>
                  </a:rPr>
                  <a:t>	</a:t>
                </a:r>
                <a:r>
                  <a:rPr lang="fr-FR" sz="1800" b="1" i="1" dirty="0" err="1" smtClean="0">
                    <a:solidFill>
                      <a:srgbClr val="7030A0"/>
                    </a:solidFill>
                  </a:rPr>
                  <a:t>Ic</a:t>
                </a:r>
                <a:r>
                  <a:rPr lang="fr-FR" sz="1800" b="1" i="1" dirty="0" smtClean="0">
                    <a:solidFill>
                      <a:srgbClr val="7030A0"/>
                    </a:solidFill>
                  </a:rPr>
                  <a:t>=0</a:t>
                </a:r>
              </a:p>
              <a:p>
                <a:pPr lvl="2"/>
                <a:r>
                  <a:rPr lang="fr-FR" dirty="0"/>
                  <a:t>Ecrêtage </a:t>
                </a:r>
                <a:r>
                  <a:rPr lang="fr-FR" dirty="0" smtClean="0"/>
                  <a:t>à la saturation du transistor</a:t>
                </a:r>
              </a:p>
              <a:p>
                <a:pPr marL="1371600" lvl="3" indent="0">
                  <a:buNone/>
                </a:pPr>
                <a:r>
                  <a:rPr lang="fr-FR" sz="1800" b="1" i="1" dirty="0" smtClean="0">
                    <a:solidFill>
                      <a:srgbClr val="7030A0"/>
                    </a:solidFill>
                  </a:rPr>
                  <a:t>	VCE=0</a:t>
                </a:r>
                <a:endParaRPr lang="fr-FR" dirty="0" smtClean="0"/>
              </a:p>
              <a:p>
                <a:pPr lvl="1"/>
                <a:r>
                  <a:rPr lang="fr-FR" dirty="0" smtClean="0"/>
                  <a:t>Point optimal pour un maximum d’excursion</a:t>
                </a:r>
              </a:p>
              <a:p>
                <a:pPr marL="914400" lvl="2" indent="0">
                  <a:buNone/>
                </a:pPr>
                <a:r>
                  <a:rPr lang="fr-FR" dirty="0" smtClean="0"/>
                  <a:t>	</a:t>
                </a:r>
                <a:r>
                  <a:rPr lang="fr-FR" sz="1800" b="1" dirty="0" smtClean="0">
                    <a:solidFill>
                      <a:srgbClr val="7030A0"/>
                    </a:solidFill>
                  </a:rPr>
                  <a:t>V</a:t>
                </a:r>
                <a:r>
                  <a:rPr lang="fr-FR" sz="1800" b="1" baseline="-25000" dirty="0" smtClean="0">
                    <a:solidFill>
                      <a:srgbClr val="7030A0"/>
                    </a:solidFill>
                  </a:rPr>
                  <a:t>CE0=</a:t>
                </a:r>
                <a:r>
                  <a:rPr lang="fr-FR" sz="1800" b="1" baseline="-250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8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8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fr-FR" sz="18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𝑪𝑪</m:t>
                            </m:r>
                          </m:sub>
                        </m:sSub>
                      </m:num>
                      <m:den>
                        <m:r>
                          <a:rPr lang="fr-FR" sz="1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fr-FR" b="1" dirty="0" smtClean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399" y="1371600"/>
                <a:ext cx="7682977" cy="4145632"/>
              </a:xfrm>
              <a:blipFill rotWithShape="1">
                <a:blip r:embed="rId3"/>
                <a:stretch>
                  <a:fillRect t="-8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538" y="3759859"/>
            <a:ext cx="384598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126" y="1340768"/>
            <a:ext cx="3566453" cy="2512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lèche droite 7"/>
          <p:cNvSpPr/>
          <p:nvPr/>
        </p:nvSpPr>
        <p:spPr>
          <a:xfrm>
            <a:off x="5259034" y="3380575"/>
            <a:ext cx="828092" cy="3032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404828" y="4169290"/>
            <a:ext cx="226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FF0000"/>
                </a:solidFill>
              </a:rPr>
              <a:t>Influence du point Q</a:t>
            </a:r>
            <a:endParaRPr lang="fr-F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93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246" y="1088740"/>
            <a:ext cx="1944216" cy="24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Espace réservé du contenu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784" y="3793030"/>
            <a:ext cx="3571826" cy="2520000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236" y="1178932"/>
            <a:ext cx="2077207" cy="232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Amplificateur de classe A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Amplificateur de classe  B ou AB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Amplificateur de classe D</a:t>
            </a:r>
          </a:p>
          <a:p>
            <a:endParaRPr lang="fr-FR" sz="9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Classification des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de puissance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Boîte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à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outils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Classes </a:t>
            </a:r>
            <a:r>
              <a:rPr lang="en-US" dirty="0" err="1">
                <a:solidFill>
                  <a:prstClr val="white"/>
                </a:solidFill>
              </a:rPr>
              <a:t>d’amplificateur</a:t>
            </a:r>
            <a:endParaRPr lang="fr-FR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71600"/>
                <a:ext cx="3540460" cy="5029200"/>
              </a:xfrm>
            </p:spPr>
            <p:txBody>
              <a:bodyPr/>
              <a:lstStyle/>
              <a:p>
                <a:r>
                  <a:rPr lang="fr-FR" dirty="0" smtClean="0"/>
                  <a:t>Structure de base</a:t>
                </a:r>
              </a:p>
              <a:p>
                <a:pPr lvl="1"/>
                <a:r>
                  <a:rPr lang="fr-FR" dirty="0"/>
                  <a:t>Point de </a:t>
                </a:r>
                <a:r>
                  <a:rPr lang="fr-FR" dirty="0" smtClean="0"/>
                  <a:t>repos</a:t>
                </a:r>
              </a:p>
              <a:p>
                <a:pPr lvl="2"/>
                <a:r>
                  <a:rPr lang="fr-FR" dirty="0" smtClean="0"/>
                  <a:t>fixer </a:t>
                </a:r>
                <a:r>
                  <a:rPr lang="fr-FR" dirty="0"/>
                  <a:t>par la droite de charge </a:t>
                </a:r>
                <a:r>
                  <a:rPr lang="fr-FR" dirty="0" smtClean="0"/>
                  <a:t>STATIQUE</a:t>
                </a:r>
              </a:p>
              <a:p>
                <a:pPr lvl="2"/>
                <a:r>
                  <a:rPr lang="fr-FR" dirty="0" smtClean="0"/>
                  <a:t>Un optimum: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𝐶𝐶</m:t>
                            </m:r>
                          </m:sub>
                        </m:sSub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fr-FR" dirty="0" smtClean="0"/>
              </a:p>
              <a:p>
                <a:pPr lvl="1"/>
                <a:r>
                  <a:rPr lang="fr-FR" dirty="0"/>
                  <a:t>Dynamique de sortie</a:t>
                </a:r>
              </a:p>
              <a:p>
                <a:pPr lvl="2"/>
                <a:r>
                  <a:rPr lang="fr-FR" dirty="0" smtClean="0"/>
                  <a:t>V</a:t>
                </a:r>
                <a:r>
                  <a:rPr lang="fr-FR" baseline="-25000" dirty="0" smtClean="0"/>
                  <a:t>CE</a:t>
                </a:r>
                <a:r>
                  <a:rPr lang="fr-FR" dirty="0" smtClean="0"/>
                  <a:t>(t</a:t>
                </a:r>
                <a:r>
                  <a:rPr lang="fr-FR" dirty="0"/>
                  <a:t>)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fr-F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0;</m:t>
                        </m:r>
                        <m:r>
                          <a:rPr lang="fr-FR" i="1">
                            <a:latin typeface="Cambria Math"/>
                            <a:ea typeface="Cambria Math"/>
                          </a:rPr>
                          <m:t>𝑉𝐶𝐶</m:t>
                        </m:r>
                      </m:e>
                    </m:d>
                  </m:oMath>
                </a14:m>
                <a:r>
                  <a:rPr lang="fr-FR" dirty="0">
                    <a:ea typeface="Cambria Math"/>
                  </a:rPr>
                  <a:t> </a:t>
                </a:r>
                <a:r>
                  <a:rPr lang="fr-FR" dirty="0" smtClean="0">
                    <a:ea typeface="Cambria Math"/>
                  </a:rPr>
                  <a:t>  </a:t>
                </a:r>
                <a:r>
                  <a:rPr lang="fr-FR" dirty="0">
                    <a:ea typeface="Cambria Math"/>
                  </a:rPr>
                  <a:t> </a:t>
                </a:r>
                <a:r>
                  <a:rPr lang="fr-FR" dirty="0" smtClean="0"/>
                  <a:t>I</a:t>
                </a:r>
                <a:r>
                  <a:rPr lang="fr-FR" baseline="-25000" dirty="0" smtClean="0"/>
                  <a:t>C</a:t>
                </a:r>
                <a:r>
                  <a:rPr lang="fr-FR" dirty="0" smtClean="0"/>
                  <a:t>(t</a:t>
                </a:r>
                <a:r>
                  <a:rPr lang="fr-FR" dirty="0"/>
                  <a:t>)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fr-F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0;2</m:t>
                        </m:r>
                        <m:r>
                          <a:rPr lang="fr-FR" i="1">
                            <a:latin typeface="Cambria Math"/>
                            <a:ea typeface="Cambria Math"/>
                          </a:rPr>
                          <m:t>𝐼𝐶</m:t>
                        </m:r>
                        <m:r>
                          <a:rPr lang="fr-FR" i="1" baseline="-25000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fr-FR" dirty="0">
                    <a:ea typeface="Cambria Math"/>
                  </a:rPr>
                  <a:t> 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fr-FR" b="0" i="1" dirty="0" smtClean="0">
                            <a:latin typeface="Cambria Math"/>
                          </a:rPr>
                          <m:t>𝑣</m:t>
                        </m:r>
                        <m:r>
                          <a:rPr lang="fr-FR" b="0" i="1" baseline="-25000" dirty="0" smtClean="0">
                            <a:latin typeface="Cambria Math"/>
                          </a:rPr>
                          <m:t>𝑐𝑒</m:t>
                        </m:r>
                      </m:e>
                    </m:acc>
                  </m:oMath>
                </a14:m>
                <a:r>
                  <a:rPr lang="fr-FR" dirty="0"/>
                  <a:t> dépend de la droite de charge dynamique</a:t>
                </a:r>
              </a:p>
              <a:p>
                <a:pPr lvl="2"/>
                <a:r>
                  <a:rPr lang="fr-FR" dirty="0"/>
                  <a:t>Un optimum: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fr-FR" b="0" i="1" dirty="0" smtClean="0">
                            <a:latin typeface="Cambria Math"/>
                          </a:rPr>
                          <m:t>𝑣𝑐𝑒</m:t>
                        </m:r>
                      </m:e>
                    </m:acc>
                  </m:oMath>
                </a14:m>
                <a:r>
                  <a:rPr lang="fr-FR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𝐶𝐶</m:t>
                            </m:r>
                          </m:sub>
                        </m:sSub>
                      </m:num>
                      <m:den>
                        <m:r>
                          <a:rPr lang="fr-FR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fr-FR" dirty="0"/>
              </a:p>
              <a:p>
                <a:pPr marL="457200" lvl="1" indent="0">
                  <a:buNone/>
                </a:pPr>
                <a:r>
                  <a:rPr lang="fr-FR" dirty="0" smtClean="0"/>
                  <a:t>	</a:t>
                </a:r>
              </a:p>
              <a:p>
                <a:pPr marL="457200" lvl="1" indent="0">
                  <a:buNone/>
                </a:pPr>
                <a:endParaRPr lang="fr-FR" dirty="0" smtClean="0"/>
              </a:p>
              <a:p>
                <a:pPr lvl="1"/>
                <a:endParaRPr lang="fr-FR" dirty="0" smtClean="0"/>
              </a:p>
              <a:p>
                <a:pPr lvl="2"/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71600"/>
                <a:ext cx="3540460" cy="5029200"/>
              </a:xfrm>
              <a:blipFill rotWithShape="1">
                <a:blip r:embed="rId5"/>
                <a:stretch>
                  <a:fillRect t="-727" r="-5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7" name="Espace réservé du contenu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97" y="1844824"/>
            <a:ext cx="1913836" cy="1472182"/>
          </a:xfrm>
          <a:prstGeom prst="rect">
            <a:avLst/>
          </a:prstGeom>
        </p:spPr>
      </p:pic>
      <p:sp>
        <p:nvSpPr>
          <p:cNvPr id="19" name="Espace réservé du contenu 1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Classe A</a:t>
            </a:r>
            <a:endParaRPr lang="fr-FR" dirty="0"/>
          </a:p>
        </p:txBody>
      </p:sp>
      <p:pic>
        <p:nvPicPr>
          <p:cNvPr id="25" name="Espace réservé du contenu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97" y="3800550"/>
            <a:ext cx="3574362" cy="2520000"/>
          </a:xfrm>
          <a:prstGeom prst="rect">
            <a:avLst/>
          </a:prstGeom>
        </p:spPr>
      </p:pic>
      <p:cxnSp>
        <p:nvCxnSpPr>
          <p:cNvPr id="23" name="Connecteur droit avec flèche 22"/>
          <p:cNvCxnSpPr/>
          <p:nvPr/>
        </p:nvCxnSpPr>
        <p:spPr>
          <a:xfrm flipV="1">
            <a:off x="8877436" y="2292883"/>
            <a:ext cx="0" cy="7400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8755010" y="2569021"/>
            <a:ext cx="8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 </a:t>
            </a:r>
            <a:r>
              <a:rPr lang="fr-FR" i="1" dirty="0" err="1" smtClean="0"/>
              <a:t>v</a:t>
            </a:r>
            <a:r>
              <a:rPr lang="fr-FR" i="1" baseline="-25000" dirty="0" err="1" smtClean="0"/>
              <a:t>c</a:t>
            </a:r>
            <a:r>
              <a:rPr lang="fr-FR" baseline="-25000" dirty="0" err="1" smtClean="0"/>
              <a:t>e</a:t>
            </a:r>
            <a:r>
              <a:rPr lang="fr-FR" dirty="0" smtClean="0"/>
              <a:t>(t)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5269879" y="4306251"/>
                <a:ext cx="6095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fr-FR" i="1" dirty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i="1" dirty="0">
                              <a:latin typeface="Cambria Math"/>
                            </a:rPr>
                            <m:t>𝑣</m:t>
                          </m:r>
                          <m:r>
                            <a:rPr lang="fr-FR" i="1" baseline="-25000" dirty="0">
                              <a:latin typeface="Cambria Math"/>
                            </a:rPr>
                            <m:t>𝑐𝑒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879" y="4306251"/>
                <a:ext cx="609573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6557" r="-16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ZoneTexte 29"/>
          <p:cNvSpPr txBox="1"/>
          <p:nvPr/>
        </p:nvSpPr>
        <p:spPr>
          <a:xfrm>
            <a:off x="3970361" y="5449205"/>
            <a:ext cx="8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 </a:t>
            </a:r>
            <a:r>
              <a:rPr lang="fr-FR" i="1" dirty="0" err="1" smtClean="0"/>
              <a:t>v</a:t>
            </a:r>
            <a:r>
              <a:rPr lang="fr-FR" i="1" baseline="-25000" dirty="0" err="1" smtClean="0"/>
              <a:t>c</a:t>
            </a:r>
            <a:r>
              <a:rPr lang="fr-FR" baseline="-25000" dirty="0" err="1" smtClean="0"/>
              <a:t>e</a:t>
            </a:r>
            <a:r>
              <a:rPr lang="fr-FR" dirty="0" smtClean="0"/>
              <a:t>(t)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8340963" y="5418587"/>
            <a:ext cx="659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 </a:t>
            </a:r>
            <a:r>
              <a:rPr lang="fr-FR" i="1" dirty="0" err="1" smtClean="0"/>
              <a:t>i</a:t>
            </a:r>
            <a:r>
              <a:rPr lang="fr-FR" i="1" baseline="-25000" dirty="0" err="1" smtClean="0"/>
              <a:t>c</a:t>
            </a:r>
            <a:r>
              <a:rPr lang="fr-FR" dirty="0" smtClean="0"/>
              <a:t>(t)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8839480" y="1835104"/>
            <a:ext cx="659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 </a:t>
            </a:r>
            <a:r>
              <a:rPr lang="fr-FR" i="1" dirty="0" err="1" smtClean="0"/>
              <a:t>i</a:t>
            </a:r>
            <a:r>
              <a:rPr lang="fr-FR" i="1" baseline="-25000" dirty="0" err="1" smtClean="0"/>
              <a:t>c</a:t>
            </a:r>
            <a:r>
              <a:rPr lang="fr-FR" dirty="0" smtClean="0"/>
              <a:t>(t)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4911928" y="2293589"/>
            <a:ext cx="6591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i="1" dirty="0" smtClean="0"/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baseline="-25000" dirty="0" smtClean="0"/>
              <a:t>C</a:t>
            </a:r>
            <a:r>
              <a:rPr lang="fr-FR" dirty="0" smtClean="0"/>
              <a:t>(t)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221252" y="4485620"/>
                <a:ext cx="389145" cy="3749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fr-FR" b="0" i="1" dirty="0" smtClean="0">
                            <a:latin typeface="Cambria Math"/>
                          </a:rPr>
                          <m:t>𝑖</m:t>
                        </m:r>
                        <m:r>
                          <a:rPr lang="fr-FR" b="0" i="1" baseline="-25000" dirty="0" smtClean="0">
                            <a:latin typeface="Cambria Math"/>
                          </a:rPr>
                          <m:t>𝑐</m:t>
                        </m:r>
                      </m:e>
                    </m:acc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252" y="4485620"/>
                <a:ext cx="389145" cy="374911"/>
              </a:xfrm>
              <a:prstGeom prst="rect">
                <a:avLst/>
              </a:prstGeom>
              <a:blipFill rotWithShape="1">
                <a:blip r:embed="rId9"/>
                <a:stretch>
                  <a:fillRect t="-3279" r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138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 2013 v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 2013 v3</Template>
  <TotalTime>2806</TotalTime>
  <Words>1260</Words>
  <Application>Microsoft Office PowerPoint</Application>
  <PresentationFormat>Format A4 (210 x 297 mm)</PresentationFormat>
  <Paragraphs>312</Paragraphs>
  <Slides>20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2" baseType="lpstr">
      <vt:lpstr>Modele 2013 v3</vt:lpstr>
      <vt:lpstr>Equation</vt:lpstr>
      <vt:lpstr>Présentation PowerPoint</vt:lpstr>
      <vt:lpstr>Classification des amplificateurs de puissance Boîte à outils Classes d’amplificateur</vt:lpstr>
      <vt:lpstr>Classification des amplificateurs de puissance Boîte à outils Classes d’amplificateur</vt:lpstr>
      <vt:lpstr>Classification des amplificateurs de puissance Boîte à outils Classes d’amplificateur</vt:lpstr>
      <vt:lpstr>Classification des amplificateurs de puissance Boîte à outils Classes d’amplificateur</vt:lpstr>
      <vt:lpstr>Classification des amplificateurs de puissance Boîte à outils Classes d’amplificateur</vt:lpstr>
      <vt:lpstr>Classification des amplificateurs de puissance Boîte à outils Classes d’amplificateur</vt:lpstr>
      <vt:lpstr>Classification des amplificateurs de puissance Boîte à outils Classes d’amplificateur</vt:lpstr>
      <vt:lpstr>Classification des amplificateurs de puissance Boîte à outils Classes d’amplificateur</vt:lpstr>
      <vt:lpstr>Classification des amplificateurs de puissance Boîte à outils Classes d’amplificateur</vt:lpstr>
      <vt:lpstr>Classification des amplificateurs de puissance Boîte à outils Classes d’amplificateur</vt:lpstr>
      <vt:lpstr>Classification des amplificateurs de puissance Boîte à outils Classes d’amplificateur</vt:lpstr>
      <vt:lpstr>Classification des amplificateurs de puissance Boîte à outils Classes d’amplificateur</vt:lpstr>
      <vt:lpstr>Classification des amplificateurs de puissance Boîte à outils Classes d’amplificateur</vt:lpstr>
      <vt:lpstr>Classification des amplificateurs de puissance Boîte à outils Classes d’amplificateur</vt:lpstr>
      <vt:lpstr>Classification des amplificateurs de puissance Boîte à outils Classes d’amplificateur</vt:lpstr>
      <vt:lpstr>Classification des amplificateurs de puissance Boîte à outils Classes d’amplificateur</vt:lpstr>
      <vt:lpstr>Classification des amplificateurs de puissance Boîte à outils Classes d’amplificateur</vt:lpstr>
      <vt:lpstr>Classification des amplificateurs de puissance Boîte à outils Classes d’amplificateur</vt:lpstr>
      <vt:lpstr>Classification des amplificateurs de puissance Boîte à outils Classes d’amplificateur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Jb</dc:creator>
  <cp:lastModifiedBy>Admin</cp:lastModifiedBy>
  <cp:revision>105</cp:revision>
  <cp:lastPrinted>2013-03-07T18:03:13Z</cp:lastPrinted>
  <dcterms:created xsi:type="dcterms:W3CDTF">2012-07-20T12:14:19Z</dcterms:created>
  <dcterms:modified xsi:type="dcterms:W3CDTF">2013-03-07T18:25:15Z</dcterms:modified>
</cp:coreProperties>
</file>