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69" r:id="rId12"/>
    <p:sldId id="268" r:id="rId13"/>
    <p:sldId id="271" r:id="rId14"/>
    <p:sldId id="273" r:id="rId15"/>
    <p:sldId id="272" r:id="rId16"/>
    <p:sldId id="275" r:id="rId17"/>
    <p:sldId id="276" r:id="rId18"/>
    <p:sldId id="277" r:id="rId19"/>
    <p:sldId id="293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0" r:id="rId33"/>
    <p:sldId id="294" r:id="rId34"/>
    <p:sldId id="292" r:id="rId35"/>
    <p:sldId id="295" r:id="rId36"/>
    <p:sldId id="296" r:id="rId37"/>
    <p:sldId id="297" r:id="rId38"/>
    <p:sldId id="298" r:id="rId39"/>
    <p:sldId id="300" r:id="rId40"/>
    <p:sldId id="299" r:id="rId41"/>
    <p:sldId id="301" r:id="rId42"/>
    <p:sldId id="303" r:id="rId43"/>
    <p:sldId id="304" r:id="rId44"/>
    <p:sldId id="302" r:id="rId45"/>
    <p:sldId id="305" r:id="rId46"/>
  </p:sldIdLst>
  <p:sldSz cx="9906000" cy="6858000" type="A4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EF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9543" autoAdjust="0"/>
  </p:normalViewPr>
  <p:slideViewPr>
    <p:cSldViewPr snapToGrid="0">
      <p:cViewPr varScale="1">
        <p:scale>
          <a:sx n="60" d="100"/>
          <a:sy n="60" d="100"/>
        </p:scale>
        <p:origin x="-1170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9CC2-9226-435C-A5BF-D7EF1BBC153A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488C1-595F-4A2B-9260-D1883B94A84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4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5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 userDrawn="1"/>
        </p:nvSpPr>
        <p:spPr>
          <a:xfrm>
            <a:off x="-123564" y="260647"/>
            <a:ext cx="10189132" cy="6428075"/>
          </a:xfrm>
          <a:prstGeom prst="roundRect">
            <a:avLst>
              <a:gd name="adj" fmla="val 5995"/>
            </a:avLst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448300" y="6553200"/>
            <a:ext cx="44577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553200"/>
            <a:ext cx="54483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381000"/>
          </a:xfrm>
          <a:solidFill>
            <a:schemeClr val="tx1"/>
          </a:solidFill>
          <a:ln>
            <a:noFill/>
          </a:ln>
        </p:spPr>
        <p:txBody>
          <a:bodyPr anchor="t" anchorCtr="0">
            <a:noAutofit/>
          </a:bodyPr>
          <a:lstStyle>
            <a:lvl1pPr algn="r">
              <a:tabLst>
                <a:tab pos="4572000" algn="l"/>
              </a:tabLst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057400"/>
            <a:ext cx="5715000" cy="2057400"/>
          </a:xfrm>
        </p:spPr>
        <p:txBody>
          <a:bodyPr/>
          <a:lstStyle>
            <a:lvl1pPr>
              <a:buClr>
                <a:schemeClr val="tx2"/>
              </a:buClr>
              <a:buSzPct val="79000"/>
              <a:buFontTx/>
              <a:buNone/>
              <a:defRPr sz="2400"/>
            </a:lvl1pPr>
            <a:lvl2pPr>
              <a:buSzPct val="110000"/>
              <a:buFont typeface="Wingdings" pitchFamily="2" charset="2"/>
              <a:buNone/>
              <a:defRPr sz="2000"/>
            </a:lvl2pPr>
            <a:lvl3pPr>
              <a:buSzPct val="80000"/>
              <a:buFont typeface="Courier New" pitchFamily="49" charset="0"/>
              <a:buNone/>
              <a:defRPr sz="20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247650" y="6519446"/>
            <a:ext cx="239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ER/EN1-</a:t>
            </a:r>
            <a:r>
              <a:rPr lang="fr-FR" sz="1600" baseline="0" dirty="0" smtClean="0">
                <a:solidFill>
                  <a:schemeClr val="bg1"/>
                </a:solidFill>
              </a:rPr>
              <a:t> IUT GEII</a:t>
            </a:r>
            <a:endParaRPr lang="en-US" sz="1600" baseline="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5486400" y="6581001"/>
            <a:ext cx="189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Juan Bravo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8150" y="6553200"/>
            <a:ext cx="577850" cy="304800"/>
          </a:xfrm>
          <a:ln>
            <a:noFill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C85A644-3D3D-429D-A9CD-4A8B08FF0272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Image 8" descr="iu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86800" y="5882641"/>
            <a:ext cx="1219200" cy="975359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610600" y="0"/>
            <a:ext cx="12954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 hasCustomPrompt="1"/>
          </p:nvPr>
        </p:nvSpPr>
        <p:spPr>
          <a:xfrm>
            <a:off x="0" y="685800"/>
            <a:ext cx="8763000" cy="457200"/>
          </a:xfrm>
          <a:gradFill flip="none" rotWithShape="1">
            <a:gsLst>
              <a:gs pos="13000">
                <a:schemeClr val="tx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>
              <a:rot lat="0" lon="0" rev="2400000"/>
            </a:lightRig>
          </a:scene3d>
          <a:sp3d prstMaterial="softEdge"/>
        </p:spPr>
        <p:txBody>
          <a:bodyPr>
            <a:noAutofit/>
          </a:bodyPr>
          <a:lstStyle>
            <a:lvl1pPr marL="342900" indent="-173038">
              <a:buFontTx/>
              <a:buNone/>
              <a:defRPr sz="2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0" y="0"/>
            <a:ext cx="3810000" cy="68580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 marL="342900" indent="-223838" algn="l">
              <a:spcBef>
                <a:spcPts val="0"/>
              </a:spcBef>
              <a:buFontTx/>
              <a:buNone/>
              <a:defRPr sz="1400" b="1" i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Texte1</a:t>
            </a:r>
          </a:p>
          <a:p>
            <a:pPr lvl="0"/>
            <a:endParaRPr lang="fr-FR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4953000" y="6553200"/>
            <a:ext cx="4953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553200"/>
            <a:ext cx="4953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953000" cy="685800"/>
          </a:xfrm>
          <a:solidFill>
            <a:schemeClr val="tx1"/>
          </a:solidFill>
          <a:ln>
            <a:noFill/>
          </a:ln>
        </p:spPr>
        <p:txBody>
          <a:bodyPr rIns="288000" anchor="t" anchorCtr="0">
            <a:noAutofit/>
          </a:bodyPr>
          <a:lstStyle>
            <a:lvl1pPr marL="176213" indent="1588" algn="r"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371600"/>
            <a:ext cx="9372600" cy="5029200"/>
          </a:xfrm>
        </p:spPr>
        <p:txBody>
          <a:bodyPr/>
          <a:lstStyle>
            <a:lvl1pPr marL="342900" indent="-342900">
              <a:buClr>
                <a:schemeClr val="tx2"/>
              </a:buClr>
              <a:buSzPct val="79000"/>
              <a:buFontTx/>
              <a:buBlip>
                <a:blip r:embed="rId2"/>
              </a:buBlip>
              <a:defRPr sz="2200"/>
            </a:lvl1pPr>
            <a:lvl2pPr marL="742950" indent="-285750">
              <a:buClr>
                <a:schemeClr val="accent5"/>
              </a:buClr>
              <a:buSzPct val="110000"/>
              <a:buFont typeface="Wingdings" pitchFamily="2" charset="2"/>
              <a:buChar char="§"/>
              <a:defRPr sz="1800"/>
            </a:lvl2pPr>
            <a:lvl3pPr>
              <a:buClr>
                <a:schemeClr val="tx2"/>
              </a:buClr>
              <a:buSzPct val="80000"/>
              <a:buFont typeface="Courier New" pitchFamily="49" charset="0"/>
              <a:buChar char="o"/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247650" y="6519446"/>
            <a:ext cx="239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ER/EN1-</a:t>
            </a:r>
            <a:r>
              <a:rPr lang="fr-FR" sz="1600" baseline="0" dirty="0" smtClean="0">
                <a:solidFill>
                  <a:schemeClr val="bg1"/>
                </a:solidFill>
              </a:rPr>
              <a:t> IUT GEII</a:t>
            </a:r>
            <a:endParaRPr lang="en-US" sz="1600" baseline="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5238752" y="6581001"/>
            <a:ext cx="189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Juan Bravo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8150" y="6553200"/>
            <a:ext cx="577850" cy="304800"/>
          </a:xfrm>
          <a:ln>
            <a:noFill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C85A644-3D3D-429D-A9CD-4A8B08FF0272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Image 8" descr="iu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152400"/>
            <a:ext cx="1143000" cy="990601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5A644-3D3D-429D-A9CD-4A8B08FF02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18.wmf"/><Relationship Id="rId10" Type="http://schemas.openxmlformats.org/officeDocument/2006/relationships/image" Target="../media/image24.png"/><Relationship Id="rId4" Type="http://schemas.openxmlformats.org/officeDocument/2006/relationships/image" Target="../media/image17.wmf"/><Relationship Id="rId9" Type="http://schemas.openxmlformats.org/officeDocument/2006/relationships/image" Target="../media/image23.png"/><Relationship Id="rId1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2.png"/><Relationship Id="rId10" Type="http://schemas.openxmlformats.org/officeDocument/2006/relationships/image" Target="../media/image40.jpeg"/><Relationship Id="rId4" Type="http://schemas.openxmlformats.org/officeDocument/2006/relationships/image" Target="../media/image46.png"/><Relationship Id="rId9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gif"/><Relationship Id="rId7" Type="http://schemas.openxmlformats.org/officeDocument/2006/relationships/image" Target="../media/image72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7.png"/><Relationship Id="rId7" Type="http://schemas.openxmlformats.org/officeDocument/2006/relationships/image" Target="../media/image104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6.emf"/><Relationship Id="rId5" Type="http://schemas.openxmlformats.org/officeDocument/2006/relationships/oleObject" Target="../embeddings/Feuille_Microsoft_Excel_97-20031.xls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070.png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8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13.png"/><Relationship Id="rId7" Type="http://schemas.openxmlformats.org/officeDocument/2006/relationships/image" Target="../media/image110.wmf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1120.png"/><Relationship Id="rId10" Type="http://schemas.openxmlformats.org/officeDocument/2006/relationships/image" Target="../media/image111.wmf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1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120.png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21.png"/><Relationship Id="rId10" Type="http://schemas.openxmlformats.org/officeDocument/2006/relationships/image" Target="../media/image40.jpeg"/><Relationship Id="rId4" Type="http://schemas.openxmlformats.org/officeDocument/2006/relationships/image" Target="../media/image1200.png"/><Relationship Id="rId9" Type="http://schemas.openxmlformats.org/officeDocument/2006/relationships/image" Target="../media/image11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g"/><Relationship Id="rId5" Type="http://schemas.openxmlformats.org/officeDocument/2006/relationships/image" Target="../media/image127.pn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352600" y="2240868"/>
            <a:ext cx="7776864" cy="1728192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>
                <a:latin typeface="Adobe Garamond Pro Bold" pitchFamily="18" charset="0"/>
              </a:rPr>
              <a:t>Semi Conducteurs</a:t>
            </a:r>
          </a:p>
          <a:p>
            <a:pPr algn="ctr"/>
            <a:r>
              <a:rPr lang="fr-FR" sz="3200" dirty="0" smtClean="0">
                <a:latin typeface="Adobe Garamond Pro Bold" pitchFamily="18" charset="0"/>
              </a:rPr>
              <a:t>Et</a:t>
            </a:r>
          </a:p>
          <a:p>
            <a:pPr algn="ctr"/>
            <a:r>
              <a:rPr lang="fr-FR" sz="3200" dirty="0" smtClean="0">
                <a:latin typeface="Adobe Garamond Pro Bold" pitchFamily="18" charset="0"/>
              </a:rPr>
              <a:t>Composants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composant DIODE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Diode </a:t>
            </a:r>
          </a:p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Diode </a:t>
            </a:r>
            <a:r>
              <a:rPr lang="fr-FR" sz="1200" dirty="0" err="1" smtClean="0">
                <a:solidFill>
                  <a:schemeClr val="accent1">
                    <a:lumMod val="75000"/>
                  </a:schemeClr>
                </a:solidFill>
              </a:rPr>
              <a:t>Zéner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Composants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Symboles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Modèle de </a:t>
            </a:r>
            <a:r>
              <a:rPr lang="fr-FR" b="1" dirty="0" err="1" smtClean="0">
                <a:solidFill>
                  <a:srgbClr val="7030A0"/>
                </a:solidFill>
              </a:rPr>
              <a:t>shockley</a:t>
            </a:r>
            <a:endParaRPr lang="fr-FR" b="1" dirty="0" smtClean="0">
              <a:solidFill>
                <a:srgbClr val="7030A0"/>
              </a:solidFill>
            </a:endParaRPr>
          </a:p>
          <a:p>
            <a:pPr lvl="1"/>
            <a:r>
              <a:rPr lang="fr-FR" sz="1600" dirty="0" smtClean="0"/>
              <a:t>Ordre </a:t>
            </a:r>
            <a:r>
              <a:rPr lang="fr-FR" sz="1600" dirty="0"/>
              <a:t>de grandeur de Is (</a:t>
            </a:r>
            <a:r>
              <a:rPr lang="fr-FR" sz="1600" dirty="0" err="1"/>
              <a:t>qq</a:t>
            </a:r>
            <a:r>
              <a:rPr lang="fr-FR" sz="1600" dirty="0"/>
              <a:t> </a:t>
            </a:r>
            <a:r>
              <a:rPr lang="fr-FR" sz="1600" dirty="0" err="1"/>
              <a:t>nA</a:t>
            </a:r>
            <a:r>
              <a:rPr lang="fr-FR" sz="1600" dirty="0" smtClean="0"/>
              <a:t>)</a:t>
            </a:r>
          </a:p>
          <a:p>
            <a:pPr lvl="1"/>
            <a:r>
              <a:rPr lang="fr-FR" sz="1600" dirty="0" smtClean="0"/>
              <a:t>Mise en évidence de l’influence de la T</a:t>
            </a:r>
            <a:r>
              <a:rPr lang="fr-FR" sz="1600" baseline="30000" dirty="0" smtClean="0"/>
              <a:t>o</a:t>
            </a:r>
            <a:endParaRPr lang="fr-FR" sz="1600" baseline="30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081332"/>
              </p:ext>
            </p:extLst>
          </p:nvPr>
        </p:nvGraphicFramePr>
        <p:xfrm>
          <a:off x="1820652" y="4887170"/>
          <a:ext cx="23050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2" name="Equation" r:id="rId3" imgW="1002960" imgH="342720" progId="Equation.DSMT4">
                  <p:embed/>
                </p:oleObj>
              </mc:Choice>
              <mc:Fallback>
                <p:oleObj name="Equation" r:id="rId3" imgW="1002960" imgH="342720" progId="Equation.DSMT4">
                  <p:embed/>
                  <p:pic>
                    <p:nvPicPr>
                      <p:cNvPr id="0" name="Obje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652" y="4887170"/>
                        <a:ext cx="230505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21" y="1448779"/>
            <a:ext cx="1481826" cy="88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76" y="1259062"/>
            <a:ext cx="1279046" cy="116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http://image.made-in-china.com/2f0j00EMsTpQPKVHoU/Schottky-Barrier-Rectifier-Diodes-1-6A-SMD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24" y="134632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www.atlantique-composants.fr/site/img/images/catalog/BP4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47" y="1174687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6001" y="3143142"/>
            <a:ext cx="499192" cy="31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8313" y="3010947"/>
            <a:ext cx="499191" cy="49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2018592" y="2815393"/>
            <a:ext cx="3291265" cy="765764"/>
            <a:chOff x="1328489" y="3018990"/>
            <a:chExt cx="3291265" cy="765764"/>
          </a:xfrm>
        </p:grpSpPr>
        <p:pic>
          <p:nvPicPr>
            <p:cNvPr id="16" name="Picture 12" descr="http://t3.gstatic.com/images?q=tbn:ANd9GcSNJg2VcSHQMFuscXxF4luvb8pgcOmA8VyIVR9jMQqpeUM-qz2wfw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171" y="3090122"/>
              <a:ext cx="694632" cy="69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29402" y="3224936"/>
              <a:ext cx="583479" cy="42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943037" y="3264367"/>
              <a:ext cx="499191" cy="346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328489" y="3018990"/>
              <a:ext cx="3291265" cy="7657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007911" y="2726447"/>
            <a:ext cx="22066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 traitées à part</a:t>
            </a:r>
            <a:endParaRPr lang="fr-FR" sz="1600" dirty="0">
              <a:solidFill>
                <a:srgbClr val="0070C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36476" y="4869160"/>
            <a:ext cx="1206026" cy="1112212"/>
            <a:chOff x="6930379" y="3563724"/>
            <a:chExt cx="1206026" cy="1112212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047" y="4221088"/>
              <a:ext cx="717648" cy="454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Connecteur droit avec flèche 11"/>
            <p:cNvCxnSpPr>
              <a:endCxn id="21" idx="1"/>
            </p:cNvCxnSpPr>
            <p:nvPr/>
          </p:nvCxnSpPr>
          <p:spPr>
            <a:xfrm>
              <a:off x="7300047" y="4448512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7291027" y="4448512"/>
              <a:ext cx="179412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6930379" y="4036422"/>
              <a:ext cx="450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smtClean="0">
                  <a:latin typeface="Andalus" pitchFamily="18" charset="-78"/>
                  <a:cs typeface="Andalus" pitchFamily="18" charset="-78"/>
                </a:rPr>
                <a:t>I</a:t>
              </a:r>
              <a:r>
                <a:rPr lang="fr-FR" baseline="-25000" dirty="0" smtClean="0"/>
                <a:t>d</a:t>
              </a:r>
              <a:endParaRPr lang="fr-FR" baseline="-25000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>
              <a:off x="7206614" y="4027793"/>
              <a:ext cx="929791" cy="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7380733" y="3563724"/>
              <a:ext cx="450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>
                  <a:latin typeface="Andalus" pitchFamily="18" charset="-78"/>
                  <a:cs typeface="Andalus" pitchFamily="18" charset="-78"/>
                </a:rPr>
                <a:t>V</a:t>
              </a:r>
              <a:r>
                <a:rPr lang="fr-FR" baseline="-25000" dirty="0" err="1" smtClean="0"/>
                <a:t>d</a:t>
              </a:r>
              <a:endParaRPr lang="fr-FR" baseline="-25000" dirty="0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874110" y="5615662"/>
            <a:ext cx="23948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200" dirty="0" smtClean="0"/>
              <a:t>q=e=1,9.10</a:t>
            </a:r>
            <a:r>
              <a:rPr lang="fr-FR" sz="1200" baseline="30000" dirty="0" smtClean="0"/>
              <a:t>-19</a:t>
            </a:r>
            <a:r>
              <a:rPr lang="fr-FR" sz="1200" dirty="0" smtClean="0"/>
              <a:t> [C]</a:t>
            </a:r>
          </a:p>
          <a:p>
            <a:r>
              <a:rPr lang="fr-FR" sz="1200" dirty="0"/>
              <a:t> </a:t>
            </a:r>
            <a:r>
              <a:rPr lang="fr-FR" sz="1200" dirty="0" smtClean="0"/>
              <a:t>k=1,38.10</a:t>
            </a:r>
            <a:r>
              <a:rPr lang="fr-FR" sz="1200" baseline="30000" dirty="0" smtClean="0"/>
              <a:t>-23</a:t>
            </a:r>
            <a:r>
              <a:rPr lang="fr-FR" sz="1200" dirty="0" smtClean="0"/>
              <a:t> [JK</a:t>
            </a:r>
            <a:r>
              <a:rPr lang="fr-FR" sz="1200" baseline="30000" dirty="0" smtClean="0"/>
              <a:t>-1</a:t>
            </a:r>
            <a:r>
              <a:rPr lang="fr-FR" sz="1200" dirty="0" smtClean="0"/>
              <a:t>]</a:t>
            </a:r>
          </a:p>
          <a:p>
            <a:r>
              <a:rPr lang="fr-FR" sz="1200" dirty="0" smtClean="0"/>
              <a:t>T [K]  </a:t>
            </a:r>
            <a:r>
              <a:rPr lang="fr-FR" sz="1200" i="1" dirty="0" smtClean="0"/>
              <a:t>rappel: [K]=[</a:t>
            </a:r>
            <a:r>
              <a:rPr lang="fr-FR" sz="1200" i="1" baseline="30000" dirty="0" err="1" smtClean="0"/>
              <a:t>o</a:t>
            </a:r>
            <a:r>
              <a:rPr lang="fr-FR" sz="1200" i="1" dirty="0" err="1" smtClean="0"/>
              <a:t>C</a:t>
            </a:r>
            <a:r>
              <a:rPr lang="fr-FR" sz="1200" i="1" dirty="0" smtClean="0"/>
              <a:t>]+273</a:t>
            </a:r>
          </a:p>
          <a:p>
            <a:endParaRPr lang="fr-FR" sz="1200" i="1" dirty="0" smtClean="0"/>
          </a:p>
          <a:p>
            <a:endParaRPr lang="fr-FR" sz="1200" i="1" dirty="0"/>
          </a:p>
        </p:txBody>
      </p:sp>
      <p:graphicFrame>
        <p:nvGraphicFramePr>
          <p:cNvPr id="29" name="Obj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643289"/>
              </p:ext>
            </p:extLst>
          </p:nvPr>
        </p:nvGraphicFramePr>
        <p:xfrm>
          <a:off x="1927154" y="6237312"/>
          <a:ext cx="649581" cy="295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name="Equation" r:id="rId14" imgW="558720" imgH="253800" progId="Equation.DSMT4">
                  <p:embed/>
                </p:oleObj>
              </mc:Choice>
              <mc:Fallback>
                <p:oleObj name="Equation" r:id="rId14" imgW="5587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27154" y="6237312"/>
                        <a:ext cx="649581" cy="295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46" y="3646059"/>
            <a:ext cx="4501838" cy="282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41432" y="5753948"/>
            <a:ext cx="468052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83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Principe de fonctionnement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Diode polarisée en </a:t>
            </a:r>
            <a:r>
              <a:rPr lang="fr-FR" b="1" dirty="0" smtClean="0"/>
              <a:t>direct</a:t>
            </a:r>
          </a:p>
          <a:p>
            <a:pPr lvl="1"/>
            <a:r>
              <a:rPr lang="fr-FR" dirty="0"/>
              <a:t>La </a:t>
            </a:r>
            <a:r>
              <a:rPr lang="fr-FR" b="1" dirty="0"/>
              <a:t>barrière de potentiel </a:t>
            </a:r>
            <a:r>
              <a:rPr lang="fr-FR" i="1" dirty="0"/>
              <a:t>VD </a:t>
            </a:r>
            <a:r>
              <a:rPr lang="fr-FR" b="1" dirty="0"/>
              <a:t>diminue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A partir d’une </a:t>
            </a:r>
            <a:r>
              <a:rPr lang="fr-FR" b="1" dirty="0"/>
              <a:t>tension de seuil </a:t>
            </a:r>
            <a:r>
              <a:rPr lang="fr-FR" dirty="0"/>
              <a:t>: les porteurs </a:t>
            </a:r>
            <a:r>
              <a:rPr lang="fr-FR" dirty="0" smtClean="0"/>
              <a:t>peuvent passer </a:t>
            </a:r>
            <a:r>
              <a:rPr lang="fr-FR" dirty="0"/>
              <a:t>et la diode se comporte comme un </a:t>
            </a:r>
            <a:r>
              <a:rPr lang="fr-FR" b="1" dirty="0" smtClean="0"/>
              <a:t>interrupteur </a:t>
            </a:r>
            <a:r>
              <a:rPr lang="fr-FR" dirty="0"/>
              <a:t>fermé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2497824" y="2653980"/>
            <a:ext cx="3870325" cy="3182972"/>
            <a:chOff x="2514346" y="2818800"/>
            <a:chExt cx="3870325" cy="3182972"/>
          </a:xfrm>
        </p:grpSpPr>
        <p:pic>
          <p:nvPicPr>
            <p:cNvPr id="8" name="Image 7" descr="http://www.energieplus-lesite.be/fileadmin/resources/04_technique/photovoltaique/Ph21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346" y="2996952"/>
              <a:ext cx="3870325" cy="3004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39340" y="2818800"/>
              <a:ext cx="676275" cy="77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ZoneTexte 10"/>
          <p:cNvSpPr txBox="1"/>
          <p:nvPr/>
        </p:nvSpPr>
        <p:spPr>
          <a:xfrm>
            <a:off x="956556" y="5085184"/>
            <a:ext cx="133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 smtClean="0"/>
              <a:t>Le mouvement de trous correspond  à un mouvement d’électrons dans la bande de valence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264212" y="6285513"/>
            <a:ext cx="55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799093" y="5836952"/>
            <a:ext cx="145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</a:t>
            </a:r>
            <a:r>
              <a:rPr lang="fr-FR" baseline="-25000" dirty="0" smtClean="0"/>
              <a:t>trous</a:t>
            </a:r>
            <a:endParaRPr lang="fr-FR" baseline="-25000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4241031" y="6069877"/>
            <a:ext cx="55806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822274" y="6069877"/>
            <a:ext cx="145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</a:t>
            </a:r>
            <a:r>
              <a:rPr lang="fr-FR" baseline="-25000" dirty="0" smtClean="0"/>
              <a:t>électrons</a:t>
            </a:r>
            <a:endParaRPr lang="fr-FR" baseline="-25000" dirty="0"/>
          </a:p>
        </p:txBody>
      </p:sp>
      <p:sp>
        <p:nvSpPr>
          <p:cNvPr id="16" name="Flèche droite 15"/>
          <p:cNvSpPr/>
          <p:nvPr/>
        </p:nvSpPr>
        <p:spPr>
          <a:xfrm>
            <a:off x="6307100" y="6032485"/>
            <a:ext cx="792088" cy="27544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370021" y="59746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623701" y="59622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57256" y="5498398"/>
            <a:ext cx="210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7030A0"/>
                </a:solidFill>
              </a:rPr>
              <a:t>Modèle </a:t>
            </a:r>
            <a:r>
              <a:rPr lang="fr-FR" sz="1600" b="1" dirty="0">
                <a:solidFill>
                  <a:srgbClr val="7030A0"/>
                </a:solidFill>
              </a:rPr>
              <a:t>de </a:t>
            </a:r>
            <a:r>
              <a:rPr lang="fr-FR" sz="1600" b="1" dirty="0" err="1">
                <a:solidFill>
                  <a:srgbClr val="7030A0"/>
                </a:solidFill>
              </a:rPr>
              <a:t>shockley</a:t>
            </a:r>
            <a:endParaRPr lang="fr-FR" sz="1600" b="1" dirty="0">
              <a:solidFill>
                <a:srgbClr val="7030A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653300" y="3811322"/>
            <a:ext cx="190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 smtClean="0"/>
              <a:t>q=e=1,9.10</a:t>
            </a:r>
            <a:r>
              <a:rPr lang="fr-FR" sz="1400" baseline="30000" dirty="0" smtClean="0"/>
              <a:t>-19</a:t>
            </a:r>
            <a:r>
              <a:rPr lang="fr-FR" sz="1400" dirty="0" smtClean="0"/>
              <a:t> [C]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k=1,38.10</a:t>
            </a:r>
            <a:r>
              <a:rPr lang="fr-FR" sz="1400" baseline="30000" dirty="0" smtClean="0"/>
              <a:t>-23</a:t>
            </a:r>
            <a:r>
              <a:rPr lang="fr-FR" sz="1400" dirty="0" smtClean="0"/>
              <a:t> [JK</a:t>
            </a:r>
            <a:r>
              <a:rPr lang="fr-FR" sz="1400" baseline="30000" dirty="0" smtClean="0"/>
              <a:t>-1</a:t>
            </a:r>
            <a:r>
              <a:rPr lang="fr-FR" sz="1400" dirty="0" smtClean="0"/>
              <a:t>]</a:t>
            </a:r>
            <a:endParaRPr lang="fr-FR" sz="1400" dirty="0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489752"/>
              </p:ext>
            </p:extLst>
          </p:nvPr>
        </p:nvGraphicFramePr>
        <p:xfrm>
          <a:off x="7267363" y="5718246"/>
          <a:ext cx="2305050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Equation" r:id="rId5" imgW="1002960" imgH="342720" progId="Equation.DSMT4">
                  <p:embed/>
                </p:oleObj>
              </mc:Choice>
              <mc:Fallback>
                <p:oleObj name="Equation" r:id="rId5" imgW="1002960" imgH="342720" progId="Equation.DSMT4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363" y="5718246"/>
                        <a:ext cx="2305050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24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Principe de fonctionnement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Diode polarisée en </a:t>
            </a:r>
            <a:r>
              <a:rPr lang="fr-FR" b="1" dirty="0" smtClean="0"/>
              <a:t>inverse</a:t>
            </a:r>
          </a:p>
          <a:p>
            <a:pPr lvl="1"/>
            <a:r>
              <a:rPr lang="fr-FR" dirty="0"/>
              <a:t>La </a:t>
            </a:r>
            <a:r>
              <a:rPr lang="fr-FR" b="1" dirty="0"/>
              <a:t>barrière de potentiel </a:t>
            </a:r>
            <a:r>
              <a:rPr lang="fr-FR" i="1" dirty="0"/>
              <a:t>VD </a:t>
            </a:r>
            <a:r>
              <a:rPr lang="fr-FR" b="1" dirty="0" smtClean="0"/>
              <a:t>augmente</a:t>
            </a:r>
          </a:p>
          <a:p>
            <a:pPr lvl="1"/>
            <a:r>
              <a:rPr lang="fr-FR" dirty="0"/>
              <a:t>Peu de porteurs ont l’énergie suffisante pour passer : </a:t>
            </a:r>
            <a:r>
              <a:rPr lang="fr-FR" dirty="0" smtClean="0"/>
              <a:t>la diode </a:t>
            </a:r>
            <a:r>
              <a:rPr lang="fr-FR" dirty="0"/>
              <a:t>se comporte comme un </a:t>
            </a:r>
            <a:r>
              <a:rPr lang="fr-FR" b="1" dirty="0"/>
              <a:t>interrupteur </a:t>
            </a:r>
            <a:r>
              <a:rPr lang="fr-FR" b="1" dirty="0" smtClean="0"/>
              <a:t>ouvert</a:t>
            </a:r>
          </a:p>
          <a:p>
            <a:pPr lvl="2"/>
            <a:r>
              <a:rPr lang="fr-FR" sz="1800" dirty="0" smtClean="0"/>
              <a:t>Présence d’un </a:t>
            </a:r>
            <a:r>
              <a:rPr lang="fr-FR" sz="1800" b="1" dirty="0" smtClean="0"/>
              <a:t>courant </a:t>
            </a:r>
            <a:r>
              <a:rPr lang="fr-FR" sz="1800" b="1" dirty="0"/>
              <a:t>inverse </a:t>
            </a:r>
            <a:r>
              <a:rPr lang="fr-FR" sz="1800" i="1" dirty="0"/>
              <a:t>I</a:t>
            </a:r>
            <a:r>
              <a:rPr lang="fr-FR" sz="1050" i="1" dirty="0"/>
              <a:t>S </a:t>
            </a:r>
            <a:r>
              <a:rPr lang="fr-FR" sz="1800" dirty="0"/>
              <a:t>dû </a:t>
            </a:r>
            <a:r>
              <a:rPr lang="fr-FR" sz="1800" dirty="0" smtClean="0"/>
              <a:t>aux porteurs </a:t>
            </a:r>
            <a:r>
              <a:rPr lang="fr-FR" sz="1800" dirty="0"/>
              <a:t>minoritaires (</a:t>
            </a:r>
            <a:r>
              <a:rPr lang="fr-FR" sz="1800" dirty="0" err="1"/>
              <a:t>qques</a:t>
            </a:r>
            <a:r>
              <a:rPr lang="fr-FR" sz="1800" dirty="0"/>
              <a:t> </a:t>
            </a:r>
            <a:r>
              <a:rPr lang="fr-FR" sz="1800" i="1" dirty="0" err="1"/>
              <a:t>nA</a:t>
            </a:r>
            <a:r>
              <a:rPr lang="fr-FR" sz="1800" dirty="0"/>
              <a:t>).</a:t>
            </a:r>
            <a:endParaRPr lang="fr-FR" sz="1200" b="1" dirty="0" smtClean="0"/>
          </a:p>
          <a:p>
            <a:pPr lvl="2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Image 7" descr="http://www.energieplus-lesite.be/uploads/RTEmagicC_Ph20.pn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3068960"/>
            <a:ext cx="3636404" cy="3132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65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59" y="2169093"/>
            <a:ext cx="3128877" cy="19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" y="2132856"/>
            <a:ext cx="3128877" cy="19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Diode 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Modèles statiques usuels</a:t>
            </a:r>
          </a:p>
          <a:p>
            <a:pPr lvl="1"/>
            <a:r>
              <a:rPr lang="fr-FR" dirty="0" smtClean="0"/>
              <a:t>choix en fonction de la précision souhaitée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3152793" y="2672916"/>
            <a:ext cx="36004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6321152" y="2672916"/>
            <a:ext cx="36004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94" y="2136553"/>
            <a:ext cx="3128877" cy="19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Connecteur droit 17"/>
          <p:cNvCxnSpPr/>
          <p:nvPr/>
        </p:nvCxnSpPr>
        <p:spPr>
          <a:xfrm>
            <a:off x="524508" y="3573016"/>
            <a:ext cx="1368152" cy="0"/>
          </a:xfrm>
          <a:prstGeom prst="line">
            <a:avLst/>
          </a:prstGeom>
          <a:ln w="50800">
            <a:solidFill>
              <a:srgbClr val="FF00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892660" y="2456892"/>
            <a:ext cx="0" cy="1116124"/>
          </a:xfrm>
          <a:prstGeom prst="line">
            <a:avLst/>
          </a:prstGeom>
          <a:ln w="50800">
            <a:solidFill>
              <a:srgbClr val="FF00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29064" y="2456892"/>
            <a:ext cx="0" cy="1116124"/>
          </a:xfrm>
          <a:prstGeom prst="line">
            <a:avLst/>
          </a:prstGeom>
          <a:ln w="50800">
            <a:solidFill>
              <a:srgbClr val="FF0000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728864" y="3578688"/>
            <a:ext cx="1800200" cy="0"/>
          </a:xfrm>
          <a:prstGeom prst="line">
            <a:avLst/>
          </a:prstGeom>
          <a:ln w="50800">
            <a:solidFill>
              <a:srgbClr val="FF0000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6753200" y="3578688"/>
            <a:ext cx="1872208" cy="0"/>
          </a:xfrm>
          <a:prstGeom prst="line">
            <a:avLst/>
          </a:prstGeom>
          <a:ln w="508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8625408" y="2304492"/>
            <a:ext cx="252028" cy="1274196"/>
          </a:xfrm>
          <a:prstGeom prst="line">
            <a:avLst/>
          </a:prstGeom>
          <a:ln w="50800">
            <a:solidFill>
              <a:srgbClr val="FF0000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339" y="4293096"/>
            <a:ext cx="2432050" cy="1311275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1849" y="4250233"/>
            <a:ext cx="2070100" cy="1397000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4235195"/>
            <a:ext cx="21478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7957132" y="4948733"/>
            <a:ext cx="32474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600" i="1" dirty="0" smtClean="0"/>
              <a:t>I</a:t>
            </a:r>
            <a:r>
              <a:rPr lang="fr-FR" sz="1600" baseline="-25000" dirty="0" smtClean="0"/>
              <a:t>S</a:t>
            </a:r>
            <a:endParaRPr lang="fr-FR" sz="1600" baseline="-25000" dirty="0"/>
          </a:p>
        </p:txBody>
      </p:sp>
      <p:sp>
        <p:nvSpPr>
          <p:cNvPr id="34" name="ZoneTexte 33"/>
          <p:cNvSpPr txBox="1"/>
          <p:nvPr/>
        </p:nvSpPr>
        <p:spPr>
          <a:xfrm>
            <a:off x="7925649" y="5194954"/>
            <a:ext cx="16237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400" i="1" dirty="0" smtClean="0"/>
              <a:t>I</a:t>
            </a:r>
            <a:r>
              <a:rPr lang="fr-FR" sz="1400" baseline="-25000" dirty="0" smtClean="0"/>
              <a:t>S</a:t>
            </a:r>
            <a:endParaRPr lang="fr-FR" sz="1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756755" y="3465004"/>
            <a:ext cx="396037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024483" y="3465004"/>
            <a:ext cx="288032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9207678" y="3465004"/>
            <a:ext cx="288032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29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Analyse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Méthode de calculs</a:t>
            </a:r>
          </a:p>
          <a:p>
            <a:pPr lvl="1"/>
            <a:r>
              <a:rPr lang="fr-FR" dirty="0" smtClean="0"/>
              <a:t>Du bon sens: </a:t>
            </a:r>
          </a:p>
          <a:p>
            <a:pPr lvl="2"/>
            <a:r>
              <a:rPr lang="fr-FR" dirty="0" smtClean="0"/>
              <a:t>le courant s’écoule des potentiels les + élevées vers les + faibles</a:t>
            </a:r>
          </a:p>
          <a:p>
            <a:pPr lvl="2"/>
            <a:r>
              <a:rPr lang="fr-FR" dirty="0" smtClean="0"/>
              <a:t>La diode est unidirectionnelle en courant: le courant ‘rentre’ par l’anode </a:t>
            </a:r>
          </a:p>
          <a:p>
            <a:pPr lvl="1"/>
            <a:r>
              <a:rPr lang="fr-FR" dirty="0" smtClean="0"/>
              <a:t>Si doutes:</a:t>
            </a:r>
          </a:p>
          <a:p>
            <a:pPr lvl="2"/>
            <a:r>
              <a:rPr lang="fr-FR" b="1" dirty="0" smtClean="0">
                <a:solidFill>
                  <a:srgbClr val="7030A0"/>
                </a:solidFill>
              </a:rPr>
              <a:t>faire </a:t>
            </a:r>
            <a:r>
              <a:rPr lang="fr-FR" b="1" dirty="0">
                <a:solidFill>
                  <a:srgbClr val="7030A0"/>
                </a:solidFill>
              </a:rPr>
              <a:t>une hypothèse et on la vérifie (ou pas) </a:t>
            </a:r>
            <a:r>
              <a:rPr lang="fr-FR" b="1" i="1" dirty="0">
                <a:solidFill>
                  <a:srgbClr val="7030A0"/>
                </a:solidFill>
              </a:rPr>
              <a:t>a </a:t>
            </a:r>
            <a:r>
              <a:rPr lang="fr-FR" b="1" i="1" dirty="0" smtClean="0">
                <a:solidFill>
                  <a:srgbClr val="7030A0"/>
                </a:solidFill>
              </a:rPr>
              <a:t>posteriori</a:t>
            </a:r>
            <a:endParaRPr lang="fr-FR" b="1" dirty="0">
              <a:solidFill>
                <a:srgbClr val="7030A0"/>
              </a:solidFill>
            </a:endParaRP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172580" y="33955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Diode passante </a:t>
            </a:r>
            <a:r>
              <a:rPr lang="fr-FR" dirty="0"/>
              <a:t>: elle se comporte comme un fil </a:t>
            </a:r>
            <a:r>
              <a:rPr lang="fr-FR" i="1" dirty="0"/>
              <a:t>⇒ </a:t>
            </a:r>
            <a:r>
              <a:rPr lang="fr-FR" b="1" dirty="0" smtClean="0"/>
              <a:t>on vérifie </a:t>
            </a:r>
            <a:r>
              <a:rPr lang="fr-FR" dirty="0"/>
              <a:t>que </a:t>
            </a:r>
            <a:r>
              <a:rPr lang="fr-FR" i="1" dirty="0" err="1"/>
              <a:t>iD</a:t>
            </a:r>
            <a:r>
              <a:rPr lang="fr-FR" i="1" dirty="0"/>
              <a:t> &gt; </a:t>
            </a:r>
            <a:r>
              <a:rPr lang="fr-FR" dirty="0"/>
              <a:t>0.</a:t>
            </a:r>
          </a:p>
          <a:p>
            <a:r>
              <a:rPr lang="fr-FR" b="1" dirty="0"/>
              <a:t>Diode bloquée </a:t>
            </a:r>
            <a:r>
              <a:rPr lang="fr-FR" dirty="0"/>
              <a:t>: elle se comporte comme un circuit </a:t>
            </a:r>
            <a:r>
              <a:rPr lang="fr-FR" dirty="0" smtClean="0"/>
              <a:t>ouvert</a:t>
            </a:r>
            <a:r>
              <a:rPr lang="fr-FR" i="1" dirty="0" smtClean="0"/>
              <a:t>⇒ </a:t>
            </a:r>
            <a:r>
              <a:rPr lang="fr-FR" b="1" dirty="0"/>
              <a:t>on vérifie </a:t>
            </a:r>
            <a:r>
              <a:rPr lang="fr-FR" dirty="0"/>
              <a:t>que </a:t>
            </a:r>
            <a:r>
              <a:rPr lang="fr-FR" i="1" dirty="0"/>
              <a:t>VD &lt; </a:t>
            </a:r>
            <a:r>
              <a:rPr lang="fr-FR" dirty="0"/>
              <a:t>0.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3263" y="4036422"/>
            <a:ext cx="4804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Si l’hypothèse est fausse, on en refait une autre...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664108"/>
            <a:ext cx="2520280" cy="16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60" y="4557310"/>
            <a:ext cx="2082759" cy="182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>
            <a:off x="4412940" y="5625244"/>
            <a:ext cx="1332148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889104" y="4905164"/>
                <a:ext cx="3420380" cy="10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i="1" dirty="0" smtClean="0">
                    <a:solidFill>
                      <a:srgbClr val="00B050"/>
                    </a:solidFill>
                  </a:rPr>
                  <a:t>Hyp: </a:t>
                </a:r>
                <a:r>
                  <a:rPr lang="fr-FR" b="1" dirty="0" smtClean="0"/>
                  <a:t>D passante </a:t>
                </a:r>
                <a:r>
                  <a:rPr lang="fr-FR" dirty="0" smtClean="0"/>
                  <a:t>lorsque e&lt;0</a:t>
                </a:r>
              </a:p>
              <a:p>
                <a:r>
                  <a:rPr lang="fr-FR" dirty="0" smtClean="0"/>
                  <a:t> =&gt; </a:t>
                </a:r>
                <a:r>
                  <a:rPr lang="fr-FR" dirty="0" err="1" smtClean="0"/>
                  <a:t>ir</a:t>
                </a:r>
                <a:r>
                  <a:rPr lang="fr-FR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𝑒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fr-FR" dirty="0" smtClean="0"/>
                  <a:t>&lt;0 =&gt;id&lt;0  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IMPOSSIBLE</a:t>
                </a:r>
              </a:p>
              <a:p>
                <a:r>
                  <a:rPr lang="fr-FR" dirty="0" smtClean="0">
                    <a:solidFill>
                      <a:srgbClr val="7030A0"/>
                    </a:solidFill>
                  </a:rPr>
                  <a:t>L’hypothèse est fausse: D </a:t>
                </a:r>
                <a:r>
                  <a:rPr lang="fr-FR" i="1" dirty="0" smtClean="0">
                    <a:solidFill>
                      <a:srgbClr val="7030A0"/>
                    </a:solidFill>
                  </a:rPr>
                  <a:t>OFF</a:t>
                </a:r>
                <a:endParaRPr lang="fr-FR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104" y="4905164"/>
                <a:ext cx="3420380" cy="1015471"/>
              </a:xfrm>
              <a:prstGeom prst="rect">
                <a:avLst/>
              </a:prstGeom>
              <a:blipFill rotWithShape="1">
                <a:blip r:embed="rId4"/>
                <a:stretch>
                  <a:fillRect l="-1426" t="-3012" b="-9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20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896" y="1371011"/>
            <a:ext cx="9372600" cy="5029200"/>
          </a:xfrm>
        </p:spPr>
        <p:txBody>
          <a:bodyPr/>
          <a:lstStyle/>
          <a:p>
            <a:r>
              <a:rPr lang="fr-FR" dirty="0" smtClean="0"/>
              <a:t>Fonction alimenter en énergie</a:t>
            </a:r>
          </a:p>
          <a:p>
            <a:pPr lvl="1"/>
            <a:r>
              <a:rPr lang="fr-FR" dirty="0" smtClean="0"/>
              <a:t>Redressement dans une chaîne de conversion AC-DC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2" y="2132856"/>
            <a:ext cx="9037004" cy="163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èche droite 6"/>
          <p:cNvSpPr/>
          <p:nvPr/>
        </p:nvSpPr>
        <p:spPr>
          <a:xfrm rot="5400000">
            <a:off x="3788040" y="2186862"/>
            <a:ext cx="3960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352600" y="346500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24508" y="3899411"/>
            <a:ext cx="233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>
                <a:solidFill>
                  <a:srgbClr val="FF0000"/>
                </a:solidFill>
              </a:rPr>
              <a:t>abaisser </a:t>
            </a:r>
            <a:r>
              <a:rPr lang="fr-FR" sz="1400" i="1" dirty="0" smtClean="0">
                <a:solidFill>
                  <a:srgbClr val="FF0000"/>
                </a:solidFill>
              </a:rPr>
              <a:t>le </a:t>
            </a:r>
            <a:r>
              <a:rPr lang="fr-FR" sz="1400" i="1" dirty="0">
                <a:solidFill>
                  <a:srgbClr val="FF0000"/>
                </a:solidFill>
              </a:rPr>
              <a:t>niveau de tension du secteur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666987" y="3913156"/>
            <a:ext cx="223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 smtClean="0">
                <a:solidFill>
                  <a:srgbClr val="FF0000"/>
                </a:solidFill>
              </a:rPr>
              <a:t>Obtenir une composante continue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898994" y="3904922"/>
            <a:ext cx="223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 smtClean="0">
                <a:solidFill>
                  <a:srgbClr val="FF0000"/>
                </a:solidFill>
              </a:rPr>
              <a:t>Filtrer les harmoniques</a:t>
            </a:r>
            <a:endParaRPr lang="fr-FR" sz="1400" i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33220" y="3918667"/>
            <a:ext cx="223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 smtClean="0">
                <a:solidFill>
                  <a:srgbClr val="FF0000"/>
                </a:solidFill>
              </a:rPr>
              <a:t>Obtenir la tension la plus constante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5" y="4518021"/>
            <a:ext cx="460905" cy="47550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27396" y="4703827"/>
            <a:ext cx="2574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Rappel sur le transformateur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35420" y="5073159"/>
            <a:ext cx="811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7030A0"/>
                </a:solidFill>
              </a:rPr>
              <a:t>symbole</a:t>
            </a:r>
            <a:endParaRPr lang="fr-FR" sz="1400" b="1" i="1" dirty="0">
              <a:solidFill>
                <a:srgbClr val="7030A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241027" y="5042381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7030A0"/>
                </a:solidFill>
              </a:rPr>
              <a:t>équations</a:t>
            </a:r>
            <a:endParaRPr lang="fr-FR" sz="14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844069"/>
              </p:ext>
            </p:extLst>
          </p:nvPr>
        </p:nvGraphicFramePr>
        <p:xfrm>
          <a:off x="2111504" y="5559625"/>
          <a:ext cx="1113304" cy="591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1504" y="5559625"/>
                        <a:ext cx="1113304" cy="591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ZoneTexte 29"/>
          <p:cNvSpPr txBox="1"/>
          <p:nvPr/>
        </p:nvSpPr>
        <p:spPr>
          <a:xfrm>
            <a:off x="2014965" y="6147582"/>
            <a:ext cx="1841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Transfo </a:t>
            </a:r>
            <a:r>
              <a:rPr lang="fr-FR" sz="1600" b="1" dirty="0" smtClean="0">
                <a:solidFill>
                  <a:srgbClr val="0E0EFE"/>
                </a:solidFill>
              </a:rPr>
              <a:t>parfait</a:t>
            </a:r>
            <a:endParaRPr lang="fr-FR" sz="1600" b="1" dirty="0">
              <a:solidFill>
                <a:srgbClr val="0E0EFE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091998" y="5065334"/>
            <a:ext cx="1802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7030A0"/>
                </a:solidFill>
              </a:rPr>
              <a:t>  schémas équivalents</a:t>
            </a:r>
            <a:endParaRPr lang="fr-FR" sz="1400" b="1" i="1" dirty="0">
              <a:solidFill>
                <a:srgbClr val="7030A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509936" y="6168321"/>
            <a:ext cx="33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</a:t>
            </a:r>
            <a:r>
              <a:rPr lang="fr-FR" sz="1600" dirty="0" smtClean="0"/>
              <a:t>ymbole modèle transfo </a:t>
            </a:r>
            <a:r>
              <a:rPr lang="fr-FR" sz="1600" b="1" dirty="0" smtClean="0">
                <a:solidFill>
                  <a:srgbClr val="0E0EFE"/>
                </a:solidFill>
              </a:rPr>
              <a:t>parfait</a:t>
            </a:r>
            <a:endParaRPr lang="fr-FR" sz="1600" b="1" dirty="0">
              <a:solidFill>
                <a:srgbClr val="0E0EFE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6969603" y="5236037"/>
            <a:ext cx="411892" cy="999537"/>
            <a:chOff x="6980199" y="5380936"/>
            <a:chExt cx="411892" cy="999537"/>
          </a:xfrm>
        </p:grpSpPr>
        <p:cxnSp>
          <p:nvCxnSpPr>
            <p:cNvPr id="43" name="Connecteur droit 42"/>
            <p:cNvCxnSpPr/>
            <p:nvPr/>
          </p:nvCxnSpPr>
          <p:spPr>
            <a:xfrm>
              <a:off x="7390493" y="5380936"/>
              <a:ext cx="1598" cy="9995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>
              <a:off x="6980199" y="5383484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H="1">
              <a:off x="6980199" y="6371165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 flipH="1">
            <a:off x="8119777" y="5250814"/>
            <a:ext cx="411892" cy="999537"/>
            <a:chOff x="6980199" y="5380936"/>
            <a:chExt cx="411892" cy="999537"/>
          </a:xfrm>
        </p:grpSpPr>
        <p:cxnSp>
          <p:nvCxnSpPr>
            <p:cNvPr id="52" name="Connecteur droit 51"/>
            <p:cNvCxnSpPr/>
            <p:nvPr/>
          </p:nvCxnSpPr>
          <p:spPr>
            <a:xfrm>
              <a:off x="7390493" y="5380936"/>
              <a:ext cx="1598" cy="9995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H="1">
              <a:off x="6980199" y="5383484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H="1">
              <a:off x="6980199" y="6371165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7887809" y="5500726"/>
            <a:ext cx="471984" cy="432679"/>
            <a:chOff x="3059832" y="4182932"/>
            <a:chExt cx="255587" cy="224300"/>
          </a:xfrm>
        </p:grpSpPr>
        <p:sp>
          <p:nvSpPr>
            <p:cNvPr id="37" name="Oval 320"/>
            <p:cNvSpPr>
              <a:spLocks noChangeArrowheads="1"/>
            </p:cNvSpPr>
            <p:nvPr/>
          </p:nvSpPr>
          <p:spPr bwMode="auto">
            <a:xfrm>
              <a:off x="3059832" y="4184188"/>
              <a:ext cx="255587" cy="22304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59"/>
            <p:cNvSpPr>
              <a:spLocks noChangeShapeType="1"/>
            </p:cNvSpPr>
            <p:nvPr/>
          </p:nvSpPr>
          <p:spPr bwMode="auto">
            <a:xfrm rot="16200000" flipV="1">
              <a:off x="3075477" y="4295081"/>
              <a:ext cx="224299" cy="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9" name="Group 342"/>
          <p:cNvGrpSpPr>
            <a:grpSpLocks/>
          </p:cNvGrpSpPr>
          <p:nvPr/>
        </p:nvGrpSpPr>
        <p:grpSpPr bwMode="auto">
          <a:xfrm>
            <a:off x="7151396" y="5565909"/>
            <a:ext cx="457003" cy="342207"/>
            <a:chOff x="7566" y="2585"/>
            <a:chExt cx="429" cy="306"/>
          </a:xfrm>
        </p:grpSpPr>
        <p:sp>
          <p:nvSpPr>
            <p:cNvPr id="40" name="Rectangle 343"/>
            <p:cNvSpPr>
              <a:spLocks noChangeArrowheads="1"/>
            </p:cNvSpPr>
            <p:nvPr/>
          </p:nvSpPr>
          <p:spPr bwMode="auto">
            <a:xfrm rot="-2662769">
              <a:off x="7629" y="2585"/>
              <a:ext cx="306" cy="306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44"/>
            <p:cNvSpPr>
              <a:spLocks noChangeShapeType="1"/>
            </p:cNvSpPr>
            <p:nvPr/>
          </p:nvSpPr>
          <p:spPr bwMode="auto">
            <a:xfrm>
              <a:off x="7566" y="2738"/>
              <a:ext cx="429" cy="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6025606" y="5645157"/>
            <a:ext cx="55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ou</a:t>
            </a:r>
            <a:endParaRPr lang="fr-FR" sz="1400" i="1" dirty="0"/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6894030" y="5339488"/>
            <a:ext cx="0" cy="8288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8835005" y="5243147"/>
            <a:ext cx="0" cy="9944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>
            <a:off x="7379897" y="5323515"/>
            <a:ext cx="0" cy="129746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7379897" y="5243147"/>
            <a:ext cx="691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mI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63" name="ZoneTexte 62"/>
          <p:cNvSpPr txBox="1"/>
          <p:nvPr/>
        </p:nvSpPr>
        <p:spPr>
          <a:xfrm>
            <a:off x="8309007" y="5653518"/>
            <a:ext cx="68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mU</a:t>
            </a:r>
            <a:r>
              <a:rPr lang="fr-FR" sz="1400" baseline="-25000" dirty="0" smtClean="0"/>
              <a:t>1</a:t>
            </a:r>
            <a:endParaRPr lang="fr-FR" sz="1400" baseline="-25000" dirty="0"/>
          </a:p>
        </p:txBody>
      </p:sp>
      <p:cxnSp>
        <p:nvCxnSpPr>
          <p:cNvPr id="68" name="Connecteur droit avec flèche 67"/>
          <p:cNvCxnSpPr/>
          <p:nvPr/>
        </p:nvCxnSpPr>
        <p:spPr>
          <a:xfrm>
            <a:off x="8217800" y="5253362"/>
            <a:ext cx="182415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7" descr="http://www.pyroelectro.com/projects/stunning_camera/img/transform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1" y="5662346"/>
            <a:ext cx="934383" cy="8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Connecteur droit avec flèche 73"/>
          <p:cNvCxnSpPr/>
          <p:nvPr/>
        </p:nvCxnSpPr>
        <p:spPr>
          <a:xfrm flipV="1">
            <a:off x="1604628" y="5662346"/>
            <a:ext cx="0" cy="8112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562517" y="5722178"/>
            <a:ext cx="0" cy="7102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>
            <a:off x="1327457" y="5698107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>
            <a:off x="736188" y="5698107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153841" y="5863176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/>
              <a:t>1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614325" y="5374228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</a:t>
            </a:r>
            <a:r>
              <a:rPr lang="fr-FR" sz="1400" baseline="-25000" dirty="0" smtClean="0"/>
              <a:t>1</a:t>
            </a:r>
            <a:endParaRPr lang="fr-FR" sz="1400" baseline="-25000" dirty="0"/>
          </a:p>
        </p:txBody>
      </p:sp>
      <p:sp>
        <p:nvSpPr>
          <p:cNvPr id="83" name="ZoneTexte 82"/>
          <p:cNvSpPr txBox="1"/>
          <p:nvPr/>
        </p:nvSpPr>
        <p:spPr>
          <a:xfrm>
            <a:off x="1220545" y="5390330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</a:t>
            </a:r>
            <a:r>
              <a:rPr lang="fr-FR" sz="1400" baseline="-25000" dirty="0"/>
              <a:t>2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1274469" y="5898803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85" name="ZoneTexte 84"/>
          <p:cNvSpPr txBox="1"/>
          <p:nvPr/>
        </p:nvSpPr>
        <p:spPr>
          <a:xfrm>
            <a:off x="6573193" y="5550924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/>
              <a:t>1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8835005" y="5596693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87" name="ZoneTexte 86"/>
          <p:cNvSpPr txBox="1"/>
          <p:nvPr/>
        </p:nvSpPr>
        <p:spPr>
          <a:xfrm>
            <a:off x="8319036" y="5213141"/>
            <a:ext cx="324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grpSp>
        <p:nvGrpSpPr>
          <p:cNvPr id="9" name="Groupe 8"/>
          <p:cNvGrpSpPr/>
          <p:nvPr/>
        </p:nvGrpSpPr>
        <p:grpSpPr>
          <a:xfrm>
            <a:off x="3549535" y="5154396"/>
            <a:ext cx="2238281" cy="1111310"/>
            <a:chOff x="3656120" y="5228984"/>
            <a:chExt cx="2238281" cy="1111310"/>
          </a:xfrm>
        </p:grpSpPr>
        <p:grpSp>
          <p:nvGrpSpPr>
            <p:cNvPr id="50" name="Groupe 49"/>
            <p:cNvGrpSpPr/>
            <p:nvPr/>
          </p:nvGrpSpPr>
          <p:grpSpPr>
            <a:xfrm>
              <a:off x="4135749" y="5228984"/>
              <a:ext cx="1194181" cy="1111310"/>
              <a:chOff x="4135749" y="5228984"/>
              <a:chExt cx="1194181" cy="1111310"/>
            </a:xfrm>
          </p:grpSpPr>
          <p:pic>
            <p:nvPicPr>
              <p:cNvPr id="20482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5749" y="5307377"/>
                <a:ext cx="1194181" cy="1032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ZoneTexte 47"/>
              <p:cNvSpPr txBox="1"/>
              <p:nvPr/>
            </p:nvSpPr>
            <p:spPr>
              <a:xfrm>
                <a:off x="4520952" y="5228984"/>
                <a:ext cx="37804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 smtClean="0"/>
                  <a:t>m</a:t>
                </a:r>
                <a:endParaRPr lang="fr-FR" sz="1600" i="1" dirty="0"/>
              </a:p>
            </p:txBody>
          </p:sp>
        </p:grpSp>
        <p:cxnSp>
          <p:nvCxnSpPr>
            <p:cNvPr id="88" name="Connecteur droit avec flèche 87"/>
            <p:cNvCxnSpPr/>
            <p:nvPr/>
          </p:nvCxnSpPr>
          <p:spPr>
            <a:xfrm flipV="1">
              <a:off x="3976957" y="5484387"/>
              <a:ext cx="9105" cy="7538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/>
            <p:cNvSpPr txBox="1"/>
            <p:nvPr/>
          </p:nvSpPr>
          <p:spPr>
            <a:xfrm>
              <a:off x="3656120" y="5620854"/>
              <a:ext cx="473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U</a:t>
              </a:r>
              <a:r>
                <a:rPr lang="fr-FR" sz="1400" baseline="-25000" dirty="0"/>
                <a:t>1</a:t>
              </a:r>
            </a:p>
          </p:txBody>
        </p:sp>
        <p:cxnSp>
          <p:nvCxnSpPr>
            <p:cNvPr id="91" name="Connecteur droit avec flèche 90"/>
            <p:cNvCxnSpPr/>
            <p:nvPr/>
          </p:nvCxnSpPr>
          <p:spPr>
            <a:xfrm flipV="1">
              <a:off x="5421052" y="5468414"/>
              <a:ext cx="0" cy="7703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ZoneTexte 92"/>
            <p:cNvSpPr txBox="1"/>
            <p:nvPr/>
          </p:nvSpPr>
          <p:spPr>
            <a:xfrm>
              <a:off x="5421052" y="5719005"/>
              <a:ext cx="473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U</a:t>
              </a:r>
              <a:r>
                <a:rPr lang="fr-FR" sz="1400" baseline="-25000" dirty="0" smtClean="0"/>
                <a:t>2</a:t>
              </a:r>
              <a:endParaRPr lang="fr-FR" sz="1400" baseline="-25000" dirty="0"/>
            </a:p>
          </p:txBody>
        </p:sp>
      </p:grpSp>
      <p:cxnSp>
        <p:nvCxnSpPr>
          <p:cNvPr id="94" name="Connecteur droit avec flèche 93"/>
          <p:cNvCxnSpPr/>
          <p:nvPr/>
        </p:nvCxnSpPr>
        <p:spPr>
          <a:xfrm>
            <a:off x="4135749" y="5506546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>
            <a:off x="5272252" y="5484387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3986062" y="5169626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</a:t>
            </a:r>
            <a:r>
              <a:rPr lang="fr-FR" sz="1400" baseline="-25000" dirty="0" smtClean="0"/>
              <a:t>1</a:t>
            </a:r>
            <a:endParaRPr lang="fr-FR" sz="1400" baseline="-25000" dirty="0"/>
          </a:p>
        </p:txBody>
      </p:sp>
      <p:sp>
        <p:nvSpPr>
          <p:cNvPr id="97" name="ZoneTexte 96"/>
          <p:cNvSpPr txBox="1"/>
          <p:nvPr/>
        </p:nvSpPr>
        <p:spPr>
          <a:xfrm>
            <a:off x="4931214" y="5145484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</a:t>
            </a:r>
            <a:r>
              <a:rPr lang="fr-FR" sz="1400" baseline="-25000" dirty="0"/>
              <a:t>2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6655769" y="6173408"/>
            <a:ext cx="2931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Modélisation du </a:t>
            </a:r>
            <a:r>
              <a:rPr lang="fr-FR" sz="1600" dirty="0"/>
              <a:t>t</a:t>
            </a:r>
            <a:r>
              <a:rPr lang="fr-FR" sz="1600" dirty="0" smtClean="0"/>
              <a:t>ransfo </a:t>
            </a:r>
            <a:r>
              <a:rPr lang="fr-FR" sz="1600" b="1" dirty="0" smtClean="0">
                <a:solidFill>
                  <a:srgbClr val="0E0EFE"/>
                </a:solidFill>
              </a:rPr>
              <a:t>parfait</a:t>
            </a:r>
            <a:endParaRPr lang="fr-FR" sz="1600" b="1" dirty="0">
              <a:solidFill>
                <a:srgbClr val="0E0EF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841" y="5113240"/>
            <a:ext cx="1738819" cy="13789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1993871" y="5109552"/>
            <a:ext cx="1408142" cy="1382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3546476" y="5103462"/>
            <a:ext cx="5943028" cy="1382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2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prstClr val="white"/>
                </a:solidFill>
              </a:rPr>
              <a:t>Diode</a:t>
            </a:r>
            <a:endParaRPr lang="fr-FR" dirty="0">
              <a:solidFill>
                <a:prstClr val="white"/>
              </a:solidFill>
            </a:endParaRP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Redressement simple alternance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6" y="4335430"/>
            <a:ext cx="3960440" cy="186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1949641"/>
            <a:ext cx="41529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1232756"/>
            <a:ext cx="4187082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49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" y="1664804"/>
            <a:ext cx="4267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prstClr val="white"/>
                </a:solidFill>
              </a:rPr>
              <a:t>Diode</a:t>
            </a:r>
            <a:endParaRPr lang="fr-FR" dirty="0">
              <a:solidFill>
                <a:prstClr val="white"/>
              </a:solidFill>
            </a:endParaRP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Redressement double alternance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28" y="1340769"/>
            <a:ext cx="4725849" cy="320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3" y="4257092"/>
            <a:ext cx="4322255" cy="22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76" y="5226700"/>
            <a:ext cx="1188132" cy="12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32" y="4596536"/>
            <a:ext cx="460905" cy="4755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53200" y="4689140"/>
            <a:ext cx="2730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Symbole graphique couramment utilisé pour représenter le pont de </a:t>
            </a:r>
            <a:r>
              <a:rPr lang="fr-FR" sz="1400" dirty="0" err="1" smtClean="0"/>
              <a:t>graetz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88225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8869052" cy="1013284"/>
          </a:xfrm>
        </p:spPr>
        <p:txBody>
          <a:bodyPr/>
          <a:lstStyle/>
          <a:p>
            <a:r>
              <a:rPr lang="fr-FR" dirty="0"/>
              <a:t>Redressement double </a:t>
            </a:r>
            <a:r>
              <a:rPr lang="fr-FR" dirty="0" smtClean="0"/>
              <a:t>alternance + Filtre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14149" y="1882248"/>
            <a:ext cx="4267200" cy="2514600"/>
            <a:chOff x="308484" y="1880828"/>
            <a:chExt cx="4267200" cy="2514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4" y="1880828"/>
              <a:ext cx="42672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necteur droit 8"/>
            <p:cNvCxnSpPr/>
            <p:nvPr/>
          </p:nvCxnSpPr>
          <p:spPr>
            <a:xfrm>
              <a:off x="3282261" y="3138128"/>
              <a:ext cx="0" cy="4348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3282261" y="3645024"/>
              <a:ext cx="14555" cy="6149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3116796" y="3573016"/>
              <a:ext cx="32403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3114566" y="3645024"/>
              <a:ext cx="32403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3035787" y="3644721"/>
              <a:ext cx="162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E0EFE"/>
                  </a:solidFill>
                </a:rPr>
                <a:t>C</a:t>
              </a:r>
              <a:endParaRPr lang="fr-FR" b="1" dirty="0">
                <a:solidFill>
                  <a:srgbClr val="0E0EFE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052046" y="3275692"/>
              <a:ext cx="162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+</a:t>
              </a:r>
              <a:endParaRPr lang="fr-FR" dirty="0"/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62" y="1800079"/>
            <a:ext cx="4125046" cy="295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60512" y="461713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E0EFE"/>
                </a:solidFill>
              </a:rPr>
              <a:t>Dimensionnement </a:t>
            </a:r>
            <a:r>
              <a:rPr lang="fr-FR" b="1" dirty="0" smtClean="0">
                <a:solidFill>
                  <a:srgbClr val="0E0EFE"/>
                </a:solidFill>
              </a:rPr>
              <a:t>simplifié</a:t>
            </a:r>
            <a:r>
              <a:rPr lang="fr-FR" dirty="0" smtClean="0">
                <a:solidFill>
                  <a:srgbClr val="0E0EFE"/>
                </a:solidFill>
              </a:rPr>
              <a:t> de C</a:t>
            </a:r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Hypothèse simplificatrice</a:t>
            </a:r>
            <a:r>
              <a:rPr lang="fr-FR" dirty="0" smtClean="0"/>
              <a:t>: on suppose une décharge à courant constant I=I</a:t>
            </a:r>
            <a:r>
              <a:rPr lang="fr-FR" baseline="-25000" dirty="0" smtClean="0"/>
              <a:t>R</a:t>
            </a:r>
            <a:r>
              <a:rPr lang="fr-FR" dirty="0" smtClean="0"/>
              <a:t>=</a:t>
            </a:r>
            <a:r>
              <a:rPr lang="fr-FR" dirty="0" err="1" smtClean="0"/>
              <a:t>I</a:t>
            </a:r>
            <a:r>
              <a:rPr lang="fr-FR" baseline="-25000" dirty="0" err="1" smtClean="0"/>
              <a:t>charge</a:t>
            </a:r>
            <a:endParaRPr lang="fr-FR" baseline="-25000" dirty="0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859570"/>
              </p:ext>
            </p:extLst>
          </p:nvPr>
        </p:nvGraphicFramePr>
        <p:xfrm>
          <a:off x="3800763" y="5417534"/>
          <a:ext cx="1561172" cy="63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2" name="Equation" r:id="rId6" imgW="1002960" imgH="431640" progId="Equation.DSMT4">
                  <p:embed/>
                </p:oleObj>
              </mc:Choice>
              <mc:Fallback>
                <p:oleObj name="Equation" r:id="rId6" imgW="10029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00763" y="5417534"/>
                        <a:ext cx="1561172" cy="631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821049"/>
              </p:ext>
            </p:extLst>
          </p:nvPr>
        </p:nvGraphicFramePr>
        <p:xfrm>
          <a:off x="1300034" y="5541406"/>
          <a:ext cx="1782198" cy="324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3" name="Equation" r:id="rId8" imgW="1117440" imgH="203040" progId="Equation.DSMT4">
                  <p:embed/>
                </p:oleObj>
              </mc:Choice>
              <mc:Fallback>
                <p:oleObj name="Equation" r:id="rId8" imgW="1117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00034" y="5541406"/>
                        <a:ext cx="1782198" cy="324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lèche droite 23"/>
          <p:cNvSpPr/>
          <p:nvPr/>
        </p:nvSpPr>
        <p:spPr>
          <a:xfrm>
            <a:off x="3284479" y="5553236"/>
            <a:ext cx="264365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9" y="5438951"/>
            <a:ext cx="396044" cy="40858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511552" y="5553236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Ce type de montage sera bientôt interdit car générateur d’harmonique sur le réseau=&gt;</a:t>
            </a:r>
          </a:p>
          <a:p>
            <a:r>
              <a:rPr lang="fr-FR" sz="1200" dirty="0" smtClean="0"/>
              <a:t>Remplacement par des alimentations à absorption sinusoïdale (alim PFC)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32373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prstClr val="white"/>
                </a:solidFill>
              </a:rPr>
              <a:t>Diode</a:t>
            </a:r>
            <a:endParaRPr lang="fr-FR" dirty="0">
              <a:solidFill>
                <a:prstClr val="white"/>
              </a:solidFill>
            </a:endParaRP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Diode d’</a:t>
            </a:r>
            <a:r>
              <a:rPr lang="fr-FR" dirty="0" err="1" smtClean="0"/>
              <a:t>écrétage</a:t>
            </a:r>
            <a:endParaRPr lang="fr-FR" dirty="0" smtClean="0"/>
          </a:p>
          <a:p>
            <a:pPr lvl="1"/>
            <a:r>
              <a:rPr lang="fr-FR" dirty="0" smtClean="0"/>
              <a:t>Protection des circuits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Diode de roue libre</a:t>
            </a:r>
          </a:p>
          <a:p>
            <a:pPr lvl="1"/>
            <a:r>
              <a:rPr lang="fr-FR" dirty="0" smtClean="0"/>
              <a:t>Circuit de délestage lors des démagnétisations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2245974"/>
            <a:ext cx="2952328" cy="1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2761" y="2286378"/>
            <a:ext cx="2855409" cy="116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http://t1.gstatic.com/images?q=tbn:ANd9GcQtSWnwc0q08TMTK65h5unriegiJ3PX8mNN_OrYjTZCphPGt6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881654"/>
            <a:ext cx="2520280" cy="16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321152" y="1881654"/>
            <a:ext cx="21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Diode de clamp intégré dans les CI</a:t>
            </a:r>
            <a:endParaRPr lang="fr-FR" sz="12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7941332" y="2343319"/>
            <a:ext cx="504056" cy="113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rel2.gif (5238 octet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798" y="4185084"/>
            <a:ext cx="3449594" cy="20630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V="1">
            <a:off x="3476836" y="4689140"/>
            <a:ext cx="324036" cy="252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895434" y="4396166"/>
            <a:ext cx="1014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Circuit inductif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1748644" y="4815154"/>
            <a:ext cx="72846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4488" y="4445822"/>
            <a:ext cx="1786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Diode de roue libre</a:t>
            </a:r>
          </a:p>
        </p:txBody>
      </p:sp>
      <p:pic>
        <p:nvPicPr>
          <p:cNvPr id="36868" name="Picture 4" descr="http://t0.gstatic.com/images?q=tbn:ANd9GcTUtnHgQHYVjb9g2DkrJQ643Ihn2FKqR_kBmILXs9qswx_W_O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67" y="4583199"/>
            <a:ext cx="3600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138170" y="5934947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Hacheur série </a:t>
            </a:r>
          </a:p>
        </p:txBody>
      </p:sp>
    </p:spTree>
    <p:extLst>
      <p:ext uri="{BB962C8B-B14F-4D97-AF65-F5344CB8AC3E}">
        <p14:creationId xmlns:p14="http://schemas.microsoft.com/office/powerpoint/2010/main" val="72192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 rotWithShape="1">
          <a:blip r:embed="rId2"/>
          <a:srcRect r="2369"/>
          <a:stretch/>
        </p:blipFill>
        <p:spPr>
          <a:xfrm>
            <a:off x="2036676" y="1664805"/>
            <a:ext cx="4896544" cy="288032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Atomes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Physique des semi-conducteurs</a:t>
            </a:r>
            <a:br>
              <a:rPr lang="fr-FR" dirty="0" smtClean="0"/>
            </a:b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Diode</a:t>
            </a:r>
            <a:b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Transistor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6060740" cy="5081736"/>
          </a:xfrm>
        </p:spPr>
        <p:txBody>
          <a:bodyPr/>
          <a:lstStyle/>
          <a:p>
            <a:r>
              <a:rPr lang="fr-FR" dirty="0" smtClean="0"/>
              <a:t>Structures des atomes</a:t>
            </a:r>
          </a:p>
          <a:p>
            <a:pPr lvl="1"/>
            <a:r>
              <a:rPr lang="fr-FR" dirty="0" smtClean="0"/>
              <a:t>Un noyau + des électrons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Des orbites associées à des état énergétiques</a:t>
            </a:r>
          </a:p>
          <a:p>
            <a:pPr lvl="2"/>
            <a:r>
              <a:rPr lang="fr-FR" dirty="0" smtClean="0"/>
              <a:t>La couche périphérique est appelée</a:t>
            </a:r>
            <a:r>
              <a:rPr lang="fr-FR" dirty="0"/>
              <a:t> </a:t>
            </a:r>
            <a:r>
              <a:rPr lang="fr-FR" b="1" i="1" dirty="0" smtClean="0">
                <a:solidFill>
                  <a:srgbClr val="00B050"/>
                </a:solidFill>
              </a:rPr>
              <a:t>Couche de valence</a:t>
            </a:r>
          </a:p>
          <a:p>
            <a:pPr lvl="2" algn="just"/>
            <a:r>
              <a:rPr lang="fr-FR" dirty="0" smtClean="0"/>
              <a:t>Elle intervient </a:t>
            </a:r>
            <a:r>
              <a:rPr lang="fr-FR" dirty="0"/>
              <a:t>dans l'établissement des liaisons chimiques entre différents atomes pour former </a:t>
            </a:r>
            <a:r>
              <a:rPr lang="fr-FR" dirty="0" smtClean="0"/>
              <a:t>des molécules.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266" name="Picture 2" descr="http://perso.fundp.ac.be/~clefebvr/chimie/Images/couch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4583999"/>
            <a:ext cx="3252833" cy="17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47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23" y="1224896"/>
            <a:ext cx="3494359" cy="168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La diode </a:t>
            </a:r>
            <a:r>
              <a:rPr lang="fr-FR" dirty="0" err="1"/>
              <a:t>zéner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r>
              <a:rPr lang="fr-FR" dirty="0"/>
              <a:t>Diode </a:t>
            </a:r>
            <a:r>
              <a:rPr lang="fr-FR" dirty="0" err="1"/>
              <a:t>Zéner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Symbole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Caractéristique </a:t>
            </a:r>
            <a:r>
              <a:rPr lang="fr-FR" dirty="0" smtClean="0"/>
              <a:t>tension/courant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12" descr="http://t3.gstatic.com/images?q=tbn:ANd9GcSNJg2VcSHQMFuscXxF4luvb8pgcOmA8VyIVR9jMQqpeUM-qz2w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1389239"/>
            <a:ext cx="995645" cy="9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7890" y="3068960"/>
            <a:ext cx="3935279" cy="313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700972" y="154047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composants</a:t>
            </a:r>
            <a:endParaRPr lang="fr-FR" i="1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6022686" y="3871566"/>
            <a:ext cx="864096" cy="122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681192" y="3248980"/>
            <a:ext cx="322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Se comporte comme une diode en polarisation directe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3634" y="3154045"/>
            <a:ext cx="2514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Se comporte comme une source de tension en polarisation </a:t>
            </a:r>
            <a:r>
              <a:rPr lang="fr-FR" b="1" dirty="0" smtClean="0">
                <a:solidFill>
                  <a:srgbClr val="FF0000"/>
                </a:solidFill>
              </a:rPr>
              <a:t>inverse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7030A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444030" y="4149080"/>
            <a:ext cx="756241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2" descr="http://t3.gstatic.com/images?q=tbn:ANd9GcSNJg2VcSHQMFuscXxF4luvb8pgcOmA8VyIVR9jMQqpeUM-qz2w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6782" y="4151467"/>
            <a:ext cx="995645" cy="9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>
            <a:off x="7041232" y="4649289"/>
            <a:ext cx="144016" cy="117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6897216" y="4203086"/>
            <a:ext cx="77408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149244" y="38295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 smtClean="0"/>
              <a:t>F</a:t>
            </a:r>
            <a:endParaRPr lang="fr-FR" baseline="-25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886782" y="466105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</a:t>
            </a:r>
            <a:r>
              <a:rPr lang="fr-FR" baseline="-25000" dirty="0" smtClean="0"/>
              <a:t>F</a:t>
            </a:r>
            <a:endParaRPr lang="fr-FR" baseline="-25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547890" y="3871369"/>
            <a:ext cx="4680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z0</a:t>
            </a:r>
            <a:endParaRPr lang="fr-FR" baseline="-25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772980" y="594928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I</a:t>
            </a:r>
            <a:r>
              <a:rPr lang="fr-FR" baseline="-25000" dirty="0" err="1" smtClean="0"/>
              <a:t>z</a:t>
            </a:r>
            <a:endParaRPr lang="fr-FR" baseline="-25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7853421" y="5030388"/>
            <a:ext cx="65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ou</a:t>
            </a:r>
            <a:endParaRPr lang="fr-FR" i="1" dirty="0"/>
          </a:p>
        </p:txBody>
      </p:sp>
      <p:pic>
        <p:nvPicPr>
          <p:cNvPr id="36" name="Picture 12" descr="http://t3.gstatic.com/images?q=tbn:ANd9GcSNJg2VcSHQMFuscXxF4luvb8pgcOmA8VyIVR9jMQqpeUM-qz2w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9186" y="5210439"/>
            <a:ext cx="995645" cy="9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necteur droit avec flèche 36"/>
          <p:cNvCxnSpPr/>
          <p:nvPr/>
        </p:nvCxnSpPr>
        <p:spPr>
          <a:xfrm>
            <a:off x="6909186" y="6124544"/>
            <a:ext cx="99564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6034358" y="4291724"/>
            <a:ext cx="449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 smtClean="0"/>
              <a:t>F</a:t>
            </a:r>
            <a:endParaRPr lang="fr-FR" baseline="-250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221252" y="613465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V</a:t>
            </a:r>
            <a:r>
              <a:rPr lang="fr-FR" baseline="-25000" dirty="0" err="1"/>
              <a:t>z</a:t>
            </a:r>
            <a:endParaRPr lang="fr-FR" baseline="-25000" dirty="0"/>
          </a:p>
        </p:txBody>
      </p:sp>
      <p:cxnSp>
        <p:nvCxnSpPr>
          <p:cNvPr id="45" name="Connecteur droit avec flèche 44"/>
          <p:cNvCxnSpPr/>
          <p:nvPr/>
        </p:nvCxnSpPr>
        <p:spPr>
          <a:xfrm flipH="1">
            <a:off x="7581292" y="5708261"/>
            <a:ext cx="17530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7853421" y="552359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</a:t>
            </a:r>
            <a:r>
              <a:rPr lang="fr-FR" baseline="-25000" dirty="0" err="1"/>
              <a:t>z</a:t>
            </a:r>
            <a:endParaRPr lang="fr-FR" baseline="-25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015942" y="3068929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Se comporte comme un interrupteur ouvert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7030A0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4232920" y="3914240"/>
            <a:ext cx="105131" cy="284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4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Diode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prstClr val="white"/>
                </a:solidFill>
              </a:rPr>
              <a:t>Diode </a:t>
            </a:r>
            <a:r>
              <a:rPr lang="fr-FR" dirty="0" err="1">
                <a:solidFill>
                  <a:prstClr val="white"/>
                </a:solidFill>
              </a:rPr>
              <a:t>Zéner</a:t>
            </a:r>
            <a:endParaRPr lang="fr-FR" dirty="0">
              <a:solidFill>
                <a:prstClr val="white"/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Modèle équivalent grand signal en inverse</a:t>
            </a:r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Application type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6" y="1716467"/>
            <a:ext cx="1008112" cy="171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156" y="1687380"/>
            <a:ext cx="1184467" cy="151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873780" y="2030575"/>
                <a:ext cx="1944216" cy="611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Pente </a:t>
                </a:r>
              </a:p>
              <a:p>
                <a:r>
                  <a:rPr lang="fr-FR" sz="1400" dirty="0" smtClean="0"/>
                  <a:t>de la droite 	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sz="1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1400" b="0" i="1" smtClean="0">
                            <a:latin typeface="Cambria Math"/>
                          </a:rPr>
                          <m:t>𝑟</m:t>
                        </m:r>
                        <m:r>
                          <a:rPr lang="fr-FR" sz="1400" b="0" i="1" baseline="-25000" smtClean="0">
                            <a:latin typeface="Cambria Math"/>
                          </a:rPr>
                          <m:t>𝑧</m:t>
                        </m:r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780" y="2030575"/>
                <a:ext cx="1944216" cy="611962"/>
              </a:xfrm>
              <a:prstGeom prst="rect">
                <a:avLst/>
              </a:prstGeom>
              <a:blipFill rotWithShape="1">
                <a:blip r:embed="rId4"/>
                <a:stretch>
                  <a:fillRect l="-627" t="-1000" b="-3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/>
          <p:nvPr/>
        </p:nvCxnSpPr>
        <p:spPr>
          <a:xfrm>
            <a:off x="2774769" y="3143290"/>
            <a:ext cx="1751682" cy="5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2909773" y="1861981"/>
            <a:ext cx="0" cy="1395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0800000" flipH="1">
            <a:off x="4025897" y="2060241"/>
            <a:ext cx="252028" cy="775110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6275406">
            <a:off x="3137084" y="2228891"/>
            <a:ext cx="914400" cy="914400"/>
          </a:xfrm>
          <a:prstGeom prst="arc">
            <a:avLst>
              <a:gd name="adj1" fmla="val 16200000"/>
              <a:gd name="adj2" fmla="val 20800066"/>
            </a:avLst>
          </a:prstGeom>
          <a:ln w="25400">
            <a:solidFill>
              <a:schemeClr val="accent1">
                <a:shade val="95000"/>
                <a:satMod val="105000"/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/>
          <p:cNvCxnSpPr/>
          <p:nvPr/>
        </p:nvCxnSpPr>
        <p:spPr>
          <a:xfrm rot="10800000" flipH="1">
            <a:off x="2909773" y="3143290"/>
            <a:ext cx="684510" cy="0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10800000" flipH="1">
            <a:off x="3929481" y="2135893"/>
            <a:ext cx="324035" cy="1013288"/>
          </a:xfrm>
          <a:prstGeom prst="line">
            <a:avLst/>
          </a:prstGeom>
          <a:ln w="15875">
            <a:solidFill>
              <a:schemeClr val="accent3">
                <a:lumMod val="50000"/>
                <a:alpha val="5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575858" y="3137101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z0</a:t>
            </a:r>
            <a:endParaRPr lang="fr-FR" baseline="-25000" dirty="0"/>
          </a:p>
        </p:txBody>
      </p:sp>
      <p:sp>
        <p:nvSpPr>
          <p:cNvPr id="36" name="ZoneTexte 35"/>
          <p:cNvSpPr txBox="1"/>
          <p:nvPr/>
        </p:nvSpPr>
        <p:spPr>
          <a:xfrm>
            <a:off x="5997116" y="2731191"/>
            <a:ext cx="540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z0</a:t>
            </a:r>
            <a:endParaRPr lang="fr-FR" baseline="-25000" dirty="0"/>
          </a:p>
        </p:txBody>
      </p:sp>
      <p:pic>
        <p:nvPicPr>
          <p:cNvPr id="26634" name="Picture 10" descr="http://pages.videotron.com/electron/image_1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4" y="3816841"/>
            <a:ext cx="4364717" cy="14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5077728" y="3573334"/>
            <a:ext cx="3912212" cy="1839662"/>
            <a:chOff x="4632668" y="3564198"/>
            <a:chExt cx="3912212" cy="1839662"/>
          </a:xfrm>
        </p:grpSpPr>
        <p:sp>
          <p:nvSpPr>
            <p:cNvPr id="35" name="Rectangle 34"/>
            <p:cNvSpPr/>
            <p:nvPr/>
          </p:nvSpPr>
          <p:spPr>
            <a:xfrm>
              <a:off x="5658675" y="3995682"/>
              <a:ext cx="1999386" cy="13260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>
              <a:stCxn id="44" idx="4"/>
              <a:endCxn id="40" idx="0"/>
            </p:cNvCxnSpPr>
            <p:nvPr/>
          </p:nvCxnSpPr>
          <p:spPr>
            <a:xfrm flipH="1">
              <a:off x="5658675" y="4509943"/>
              <a:ext cx="2046" cy="21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e 38"/>
            <p:cNvGrpSpPr/>
            <p:nvPr/>
          </p:nvGrpSpPr>
          <p:grpSpPr>
            <a:xfrm>
              <a:off x="5462486" y="4720611"/>
              <a:ext cx="392378" cy="366459"/>
              <a:chOff x="3059832" y="4182932"/>
              <a:chExt cx="255587" cy="224300"/>
            </a:xfrm>
            <a:solidFill>
              <a:schemeClr val="bg1"/>
            </a:solidFill>
          </p:grpSpPr>
          <p:sp>
            <p:nvSpPr>
              <p:cNvPr id="40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2" name="Rectangle 368"/>
            <p:cNvSpPr>
              <a:spLocks noChangeArrowheads="1"/>
            </p:cNvSpPr>
            <p:nvPr/>
          </p:nvSpPr>
          <p:spPr bwMode="auto">
            <a:xfrm rot="5400000">
              <a:off x="6229958" y="3796451"/>
              <a:ext cx="144463" cy="3984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6666218" y="4754095"/>
              <a:ext cx="367616" cy="349894"/>
              <a:chOff x="3059832" y="4182932"/>
              <a:chExt cx="255587" cy="224300"/>
            </a:xfrm>
          </p:grpSpPr>
          <p:sp>
            <p:nvSpPr>
              <p:cNvPr id="48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1" name="Rectangle 368"/>
            <p:cNvSpPr>
              <a:spLocks noChangeArrowheads="1"/>
            </p:cNvSpPr>
            <p:nvPr/>
          </p:nvSpPr>
          <p:spPr bwMode="auto">
            <a:xfrm rot="10800000">
              <a:off x="7585829" y="4493165"/>
              <a:ext cx="144463" cy="3984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5465373" y="4139027"/>
              <a:ext cx="390696" cy="370916"/>
              <a:chOff x="2555776" y="4059989"/>
              <a:chExt cx="255587" cy="236912"/>
            </a:xfrm>
            <a:solidFill>
              <a:schemeClr val="bg1"/>
            </a:solidFill>
          </p:grpSpPr>
          <p:sp>
            <p:nvSpPr>
              <p:cNvPr id="44" name="Oval 320"/>
              <p:cNvSpPr>
                <a:spLocks noChangeArrowheads="1"/>
              </p:cNvSpPr>
              <p:nvPr/>
            </p:nvSpPr>
            <p:spPr bwMode="auto">
              <a:xfrm>
                <a:off x="2555776" y="4059989"/>
                <a:ext cx="255587" cy="236912"/>
              </a:xfrm>
              <a:prstGeom prst="ellips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323"/>
              <p:cNvSpPr>
                <a:spLocks/>
              </p:cNvSpPr>
              <p:nvPr/>
            </p:nvSpPr>
            <p:spPr bwMode="auto">
              <a:xfrm>
                <a:off x="2592289" y="4121150"/>
                <a:ext cx="179884" cy="109537"/>
              </a:xfrm>
              <a:custGeom>
                <a:avLst/>
                <a:gdLst>
                  <a:gd name="T0" fmla="*/ 0 w 198"/>
                  <a:gd name="T1" fmla="*/ 182 h 353"/>
                  <a:gd name="T2" fmla="*/ 60 w 198"/>
                  <a:gd name="T3" fmla="*/ 2 h 353"/>
                  <a:gd name="T4" fmla="*/ 108 w 198"/>
                  <a:gd name="T5" fmla="*/ 194 h 353"/>
                  <a:gd name="T6" fmla="*/ 162 w 198"/>
                  <a:gd name="T7" fmla="*/ 344 h 353"/>
                  <a:gd name="T8" fmla="*/ 198 w 198"/>
                  <a:gd name="T9" fmla="*/ 14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353">
                    <a:moveTo>
                      <a:pt x="0" y="182"/>
                    </a:moveTo>
                    <a:cubicBezTo>
                      <a:pt x="21" y="91"/>
                      <a:pt x="42" y="0"/>
                      <a:pt x="60" y="2"/>
                    </a:cubicBezTo>
                    <a:cubicBezTo>
                      <a:pt x="78" y="4"/>
                      <a:pt x="91" y="137"/>
                      <a:pt x="108" y="194"/>
                    </a:cubicBezTo>
                    <a:cubicBezTo>
                      <a:pt x="125" y="251"/>
                      <a:pt x="147" y="353"/>
                      <a:pt x="162" y="344"/>
                    </a:cubicBezTo>
                    <a:cubicBezTo>
                      <a:pt x="177" y="335"/>
                      <a:pt x="192" y="177"/>
                      <a:pt x="198" y="140"/>
                    </a:cubicBezTo>
                  </a:path>
                </a:pathLst>
              </a:custGeom>
              <a:grpFill/>
              <a:ln w="15875" cmpd="sng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38" name="Connecteur droit 37"/>
            <p:cNvCxnSpPr/>
            <p:nvPr/>
          </p:nvCxnSpPr>
          <p:spPr>
            <a:xfrm>
              <a:off x="6850025" y="3995682"/>
              <a:ext cx="0" cy="13260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368"/>
            <p:cNvSpPr>
              <a:spLocks noChangeArrowheads="1"/>
            </p:cNvSpPr>
            <p:nvPr/>
          </p:nvSpPr>
          <p:spPr bwMode="auto">
            <a:xfrm rot="10800000">
              <a:off x="6793742" y="4207044"/>
              <a:ext cx="144463" cy="3984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994435" y="4756054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</a:t>
              </a:r>
              <a:r>
                <a:rPr lang="fr-FR" baseline="-25000" dirty="0" smtClean="0"/>
                <a:t>c0</a:t>
              </a:r>
              <a:endParaRPr lang="fr-FR" baseline="-250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4994435" y="4135863"/>
              <a:ext cx="625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∆</a:t>
              </a:r>
              <a:r>
                <a:rPr lang="fr-FR" dirty="0" err="1" smtClean="0"/>
                <a:t>V</a:t>
              </a:r>
              <a:r>
                <a:rPr lang="fr-FR" baseline="-25000" dirty="0" err="1" smtClean="0"/>
                <a:t>c</a:t>
              </a:r>
              <a:endParaRPr lang="fr-FR" baseline="-2500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102958" y="3564198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R</a:t>
              </a:r>
              <a:r>
                <a:rPr lang="fr-FR" baseline="-25000" dirty="0" err="1" smtClean="0"/>
                <a:t>s</a:t>
              </a:r>
              <a:endParaRPr lang="fr-FR" baseline="-25000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6336983" y="4205997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</a:t>
              </a:r>
              <a:r>
                <a:rPr lang="fr-FR" baseline="-25000" dirty="0" err="1"/>
                <a:t>z</a:t>
              </a:r>
              <a:endParaRPr lang="fr-FR" baseline="-25000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267395" y="4722663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</a:t>
              </a:r>
              <a:r>
                <a:rPr lang="fr-FR" baseline="-25000" dirty="0" smtClean="0"/>
                <a:t>z0</a:t>
              </a:r>
              <a:endParaRPr lang="fr-FR" baseline="-250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7675580" y="4571673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</a:t>
              </a:r>
              <a:r>
                <a:rPr lang="fr-FR" baseline="-25000" dirty="0" err="1" smtClean="0"/>
                <a:t>ch</a:t>
              </a:r>
              <a:endParaRPr lang="fr-FR" baseline="-25000" dirty="0"/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 flipV="1">
              <a:off x="5005192" y="3996501"/>
              <a:ext cx="0" cy="138761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>
              <a:off x="8076828" y="4545561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7030A0"/>
                  </a:solidFill>
                </a:rPr>
                <a:t>V</a:t>
              </a:r>
              <a:r>
                <a:rPr lang="fr-FR" b="1" baseline="-25000" dirty="0" smtClean="0">
                  <a:solidFill>
                    <a:srgbClr val="7030A0"/>
                  </a:solidFill>
                </a:rPr>
                <a:t>s</a:t>
              </a:r>
              <a:endParaRPr lang="fr-FR" b="1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71" name="Connecteur droit avec flèche 70"/>
            <p:cNvCxnSpPr/>
            <p:nvPr/>
          </p:nvCxnSpPr>
          <p:spPr>
            <a:xfrm flipV="1">
              <a:off x="8089886" y="3976760"/>
              <a:ext cx="0" cy="142710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7437780" y="3995682"/>
              <a:ext cx="103623" cy="819"/>
            </a:xfrm>
            <a:prstGeom prst="straightConnector1">
              <a:avLst/>
            </a:prstGeom>
            <a:ln w="571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78"/>
            <p:cNvSpPr txBox="1"/>
            <p:nvPr/>
          </p:nvSpPr>
          <p:spPr>
            <a:xfrm>
              <a:off x="7142859" y="3569156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I</a:t>
              </a:r>
              <a:r>
                <a:rPr lang="fr-FR" b="1" baseline="-25000" dirty="0" smtClean="0">
                  <a:solidFill>
                    <a:srgbClr val="7030A0"/>
                  </a:solidFill>
                </a:rPr>
                <a:t>s</a:t>
              </a:r>
              <a:endParaRPr lang="fr-FR" b="1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4632668" y="4431637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fr-FR" b="1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  <a:endParaRPr lang="fr-FR" b="1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81" name="Connecteur droit avec flèche 80"/>
            <p:cNvCxnSpPr/>
            <p:nvPr/>
          </p:nvCxnSpPr>
          <p:spPr>
            <a:xfrm>
              <a:off x="5874550" y="3995682"/>
              <a:ext cx="103623" cy="819"/>
            </a:xfrm>
            <a:prstGeom prst="straightConnector1">
              <a:avLst/>
            </a:prstGeom>
            <a:ln w="57150">
              <a:solidFill>
                <a:schemeClr val="accent1">
                  <a:shade val="95000"/>
                  <a:satMod val="10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5579629" y="3569156"/>
              <a:ext cx="468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</a:t>
              </a:r>
              <a:r>
                <a:rPr lang="fr-FR" b="1" baseline="-250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  <a:endParaRPr lang="fr-FR" b="1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301576" y="5662684"/>
            <a:ext cx="6428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 qualité de stabilisation de Vs est quantifiée par 2 coefficients :</a:t>
            </a:r>
            <a:endParaRPr lang="fr-FR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ZoneTexte 72"/>
              <p:cNvSpPr txBox="1"/>
              <p:nvPr/>
            </p:nvSpPr>
            <p:spPr>
              <a:xfrm>
                <a:off x="726035" y="5984630"/>
                <a:ext cx="4091961" cy="569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Coefficient amont: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𝐼𝑠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𝑐𝑠𝑡𝑒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73" name="ZoneTexte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35" y="5984630"/>
                <a:ext cx="4091961" cy="569900"/>
              </a:xfrm>
              <a:prstGeom prst="rect">
                <a:avLst/>
              </a:prstGeom>
              <a:blipFill rotWithShape="1">
                <a:blip r:embed="rId6"/>
                <a:stretch>
                  <a:fillRect l="-1192" t="-153763" b="-2139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6" name="ZoneTexte 85"/>
              <p:cNvSpPr txBox="1"/>
              <p:nvPr/>
            </p:nvSpPr>
            <p:spPr>
              <a:xfrm>
                <a:off x="4049007" y="6001238"/>
                <a:ext cx="3937456" cy="54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Coefficient aval: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b="0" i="1" smtClean="0">
                                    <a:latin typeface="Cambria Math"/>
                                    <a:ea typeface="Cambria Math"/>
                                  </a:rPr>
                                  <m:t>𝐼𝑠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𝑉𝑒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𝑐𝑠𝑡𝑒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007" y="6001238"/>
                <a:ext cx="3937456" cy="542969"/>
              </a:xfrm>
              <a:prstGeom prst="rect">
                <a:avLst/>
              </a:prstGeom>
              <a:blipFill rotWithShape="1">
                <a:blip r:embed="rId7"/>
                <a:stretch>
                  <a:fillRect l="-1238" t="-158889" b="-22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ZoneTexte 55"/>
          <p:cNvSpPr txBox="1"/>
          <p:nvPr/>
        </p:nvSpPr>
        <p:spPr>
          <a:xfrm>
            <a:off x="2603750" y="1717700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</a:t>
            </a:r>
            <a:r>
              <a:rPr lang="fr-FR" baseline="-25000" dirty="0" err="1" smtClean="0"/>
              <a:t>z</a:t>
            </a:r>
            <a:endParaRPr lang="fr-FR" baseline="-25000" dirty="0"/>
          </a:p>
        </p:txBody>
      </p:sp>
      <p:sp>
        <p:nvSpPr>
          <p:cNvPr id="57" name="ZoneTexte 56"/>
          <p:cNvSpPr txBox="1"/>
          <p:nvPr/>
        </p:nvSpPr>
        <p:spPr>
          <a:xfrm>
            <a:off x="4277936" y="2779890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</a:t>
            </a:r>
            <a:r>
              <a:rPr lang="fr-FR" baseline="-25000" dirty="0" err="1" smtClean="0"/>
              <a:t>z</a:t>
            </a:r>
            <a:endParaRPr lang="fr-FR" baseline="-25000" dirty="0"/>
          </a:p>
        </p:txBody>
      </p:sp>
      <p:sp>
        <p:nvSpPr>
          <p:cNvPr id="15" name="Flèche droite 14"/>
          <p:cNvSpPr/>
          <p:nvPr/>
        </p:nvSpPr>
        <p:spPr>
          <a:xfrm>
            <a:off x="4628964" y="4440773"/>
            <a:ext cx="36004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195585" y="4077680"/>
            <a:ext cx="105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70C0"/>
                </a:solidFill>
              </a:rPr>
              <a:t>modélisation</a:t>
            </a:r>
            <a:endParaRPr lang="fr-FR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0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Analyse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r>
              <a:rPr lang="fr-FR" dirty="0">
                <a:solidFill>
                  <a:prstClr val="white"/>
                </a:solidFill>
              </a:rPr>
              <a:t>Diode </a:t>
            </a:r>
            <a:r>
              <a:rPr lang="fr-FR" dirty="0" err="1">
                <a:solidFill>
                  <a:prstClr val="white"/>
                </a:solidFill>
              </a:rPr>
              <a:t>Zéner</a:t>
            </a:r>
            <a:endParaRPr lang="fr-FR" dirty="0">
              <a:solidFill>
                <a:prstClr val="white"/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Comment savoir dans quel état est la </a:t>
            </a:r>
            <a:r>
              <a:rPr lang="fr-FR" dirty="0" err="1" smtClean="0"/>
              <a:t>zéner</a:t>
            </a:r>
            <a:r>
              <a:rPr lang="fr-FR" dirty="0" smtClean="0"/>
              <a:t>?</a:t>
            </a:r>
          </a:p>
          <a:p>
            <a:pPr lvl="1"/>
            <a:r>
              <a:rPr lang="fr-FR" dirty="0" smtClean="0"/>
              <a:t>Procédé analogue à celui des diodes</a:t>
            </a:r>
          </a:p>
          <a:p>
            <a:pPr lvl="2"/>
            <a:r>
              <a:rPr lang="fr-FR" dirty="0" smtClean="0"/>
              <a:t>faire une hypothèse en cas de doute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35" y="2564904"/>
            <a:ext cx="2664296" cy="177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8229" y="4545124"/>
            <a:ext cx="4538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On suppose </a:t>
            </a:r>
            <a:r>
              <a:rPr lang="fr-FR" dirty="0"/>
              <a:t>que la diode </a:t>
            </a:r>
            <a:r>
              <a:rPr lang="fr-FR" dirty="0" err="1"/>
              <a:t>Zener</a:t>
            </a:r>
            <a:r>
              <a:rPr lang="fr-FR" dirty="0"/>
              <a:t> est </a:t>
            </a:r>
            <a:r>
              <a:rPr lang="fr-FR" dirty="0">
                <a:solidFill>
                  <a:srgbClr val="7030A0"/>
                </a:solidFill>
              </a:rPr>
              <a:t>bloquée</a:t>
            </a:r>
            <a:r>
              <a:rPr lang="fr-FR" dirty="0"/>
              <a:t> </a:t>
            </a:r>
            <a:r>
              <a:rPr lang="fr-FR" dirty="0" smtClean="0"/>
              <a:t>=&gt;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036676" y="3265326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E=9V</a:t>
            </a:r>
            <a:endParaRPr lang="fr-FR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36" y="4317161"/>
            <a:ext cx="3204356" cy="68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53231" y="499840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VL &gt; VZ </a:t>
            </a:r>
            <a:r>
              <a:rPr lang="fr-FR" dirty="0"/>
              <a:t>, donc l’hypothèse est </a:t>
            </a:r>
            <a:r>
              <a:rPr lang="fr-FR" b="1" dirty="0"/>
              <a:t>fausse</a:t>
            </a:r>
            <a:r>
              <a:rPr lang="fr-FR" dirty="0"/>
              <a:t> : la diode </a:t>
            </a:r>
            <a:r>
              <a:rPr lang="fr-FR" dirty="0" smtClean="0"/>
              <a:t>fonctionne  en </a:t>
            </a:r>
            <a:r>
              <a:rPr lang="fr-FR" b="1" i="1" dirty="0" err="1" smtClean="0">
                <a:solidFill>
                  <a:srgbClr val="FF0000"/>
                </a:solidFill>
              </a:rPr>
              <a:t>zéner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et </a:t>
            </a:r>
            <a:r>
              <a:rPr lang="fr-FR" dirty="0"/>
              <a:t>donc </a:t>
            </a:r>
            <a:r>
              <a:rPr lang="fr-FR" i="1" dirty="0"/>
              <a:t>VL </a:t>
            </a:r>
            <a:r>
              <a:rPr lang="fr-FR" dirty="0"/>
              <a:t>= </a:t>
            </a:r>
            <a:r>
              <a:rPr lang="fr-FR" dirty="0" smtClean="0"/>
              <a:t>5</a:t>
            </a:r>
            <a:r>
              <a:rPr lang="fr-FR" i="1" dirty="0" smtClean="0"/>
              <a:t>V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352600" y="5589240"/>
            <a:ext cx="6876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Conclusion: La 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diode </a:t>
            </a:r>
            <a:r>
              <a:rPr lang="fr-F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Zener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stabilise la tension de sortie à 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VL 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VZ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14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Transistor bipolaire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Transistor bipolaire</a:t>
            </a:r>
          </a:p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Transistor JFET</a:t>
            </a:r>
          </a:p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Transistor MOSFET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Composant</a:t>
            </a:r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Symbole</a:t>
            </a:r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Structure interne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4578" name="Picture 2" descr="http://www.acedim.com/Formatronic/Electro_1/cha_2/images/t211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617132"/>
            <a:ext cx="35814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acedim.com/Formatronic/Electro_1/cha_2/images/t211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95" y="4689140"/>
            <a:ext cx="421957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4" y="2926016"/>
            <a:ext cx="29212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http://t3.gstatic.com/images?q=tbn:ANd9GcT-APXet3K1eR1bVqK3CTFSeRAE0ml9ys80kfq0thWH_Fp3X8HIq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24" y="1484784"/>
            <a:ext cx="1532063" cy="10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t3.gstatic.com/images?q=tbn:ANd9GcTPtKPK2rjR8CHiS4_xkF-qCJjf0MseQyAzhAZPgoBtYOHrKsZ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1306482"/>
            <a:ext cx="1925005" cy="19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t3.gstatic.com/images?q=tbn:ANd9GcTTE4-UeDjjDDD3tlVQ7JM4VI2I6X6NmfP-kIM1lqjfC7J5i8vND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68" y="1306482"/>
            <a:ext cx="1615304" cy="14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5133020" y="1592796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0734" y="2926016"/>
            <a:ext cx="1668627" cy="113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268924" y="390886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Fléchage tensions/courants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685449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38" y="4624140"/>
            <a:ext cx="35242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Principe de fonctionnement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Effet transistor (cas NPN)</a:t>
            </a:r>
          </a:p>
          <a:p>
            <a:pPr lvl="1"/>
            <a:r>
              <a:rPr lang="fr-FR" b="1" dirty="0"/>
              <a:t>jonction PN base-émetteur </a:t>
            </a:r>
            <a:r>
              <a:rPr lang="fr-FR" dirty="0"/>
              <a:t>(BE</a:t>
            </a:r>
            <a:r>
              <a:rPr lang="fr-FR" dirty="0" smtClean="0"/>
              <a:t>) </a:t>
            </a:r>
            <a:r>
              <a:rPr lang="fr-FR" b="1" dirty="0"/>
              <a:t>polarisée en </a:t>
            </a:r>
            <a:r>
              <a:rPr lang="fr-FR" b="1" dirty="0" smtClean="0"/>
              <a:t>direct</a:t>
            </a:r>
          </a:p>
          <a:p>
            <a:pPr lvl="1"/>
            <a:r>
              <a:rPr lang="fr-FR" sz="2000" b="1" dirty="0" smtClean="0">
                <a:solidFill>
                  <a:srgbClr val="FF0000"/>
                </a:solidFill>
              </a:rPr>
              <a:t>BC polarisée </a:t>
            </a:r>
            <a:r>
              <a:rPr lang="fr-FR" sz="2000" b="1" dirty="0">
                <a:solidFill>
                  <a:srgbClr val="FF0000"/>
                </a:solidFill>
              </a:rPr>
              <a:t>en inverse</a:t>
            </a:r>
            <a:endParaRPr lang="fr-FR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1152" y="1930188"/>
            <a:ext cx="166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⇔ VC &gt; VB &gt; VE</a:t>
            </a:r>
            <a:endParaRPr lang="fr-FR" dirty="0"/>
          </a:p>
        </p:txBody>
      </p:sp>
      <p:sp>
        <p:nvSpPr>
          <p:cNvPr id="8" name="Accolade fermante 7"/>
          <p:cNvSpPr/>
          <p:nvPr/>
        </p:nvSpPr>
        <p:spPr>
          <a:xfrm>
            <a:off x="5853100" y="1808820"/>
            <a:ext cx="360040" cy="6120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2413968" y="2564904"/>
            <a:ext cx="39604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00472" y="2915517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1 - </a:t>
            </a:r>
            <a:r>
              <a:rPr lang="fr-FR" dirty="0"/>
              <a:t>BE est polarisée en direct, un courant </a:t>
            </a:r>
            <a:r>
              <a:rPr lang="fr-FR" dirty="0" smtClean="0"/>
              <a:t>d’électrons arrive </a:t>
            </a:r>
            <a:r>
              <a:rPr lang="fr-FR" dirty="0"/>
              <a:t>à la base (B</a:t>
            </a:r>
            <a:r>
              <a:rPr lang="fr-FR" dirty="0" smtClean="0"/>
              <a:t>).</a:t>
            </a:r>
          </a:p>
          <a:p>
            <a:r>
              <a:rPr lang="fr-FR" dirty="0" smtClean="0"/>
              <a:t>2- la jonction BC est polarisé en inverse=&gt; extension de la ZCE sur pratiquement toute la base</a:t>
            </a:r>
          </a:p>
          <a:p>
            <a:r>
              <a:rPr lang="fr-FR" dirty="0"/>
              <a:t>3</a:t>
            </a:r>
            <a:r>
              <a:rPr lang="fr-FR" dirty="0" smtClean="0"/>
              <a:t>- la majorité des électrons injecté dans la base (type P) n’ont pas le temps de se recombiner car </a:t>
            </a:r>
            <a:r>
              <a:rPr lang="fr-FR" dirty="0"/>
              <a:t>ils sont catapultés par </a:t>
            </a:r>
            <a:r>
              <a:rPr lang="fr-FR" dirty="0" smtClean="0"/>
              <a:t>la jonction </a:t>
            </a:r>
            <a:r>
              <a:rPr lang="fr-FR" b="1" dirty="0"/>
              <a:t>BC polarisée en </a:t>
            </a:r>
            <a:r>
              <a:rPr lang="fr-FR" b="1" dirty="0" smtClean="0"/>
              <a:t>inverse</a:t>
            </a:r>
          </a:p>
          <a:p>
            <a:r>
              <a:rPr lang="fr-FR" dirty="0" smtClean="0"/>
              <a:t>4- </a:t>
            </a:r>
            <a:r>
              <a:rPr lang="fr-FR" dirty="0"/>
              <a:t>on quantifie l’effet transistor par le coefficient d’injection </a:t>
            </a:r>
            <a:r>
              <a:rPr lang="el-GR" dirty="0" smtClean="0"/>
              <a:t>α</a:t>
            </a:r>
            <a:r>
              <a:rPr lang="fr-FR" dirty="0" smtClean="0"/>
              <a:t>: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c</a:t>
            </a:r>
            <a:r>
              <a:rPr lang="fr-FR" dirty="0" smtClean="0"/>
              <a:t>=</a:t>
            </a:r>
            <a:r>
              <a:rPr lang="el-GR" dirty="0"/>
              <a:t> </a:t>
            </a:r>
            <a:r>
              <a:rPr lang="el-GR" dirty="0" smtClean="0"/>
              <a:t>α</a:t>
            </a:r>
            <a:r>
              <a:rPr lang="fr-FR" dirty="0" err="1" smtClean="0"/>
              <a:t>I</a:t>
            </a:r>
            <a:r>
              <a:rPr lang="fr-FR" baseline="-25000" dirty="0" err="1" smtClean="0"/>
              <a:t>e</a:t>
            </a:r>
            <a:r>
              <a:rPr lang="fr-FR" baseline="-25000" dirty="0" smtClean="0"/>
              <a:t> </a:t>
            </a:r>
            <a:r>
              <a:rPr lang="fr-FR" dirty="0" smtClean="0"/>
              <a:t> avec </a:t>
            </a:r>
            <a:r>
              <a:rPr lang="el-GR" dirty="0" smtClean="0"/>
              <a:t>α≈</a:t>
            </a:r>
            <a:r>
              <a:rPr lang="fr-FR" dirty="0" smtClean="0"/>
              <a:t>0,95 à 0,99</a:t>
            </a:r>
            <a:endParaRPr lang="fr-FR" baseline="-25000" dirty="0"/>
          </a:p>
        </p:txBody>
      </p:sp>
      <p:grpSp>
        <p:nvGrpSpPr>
          <p:cNvPr id="12" name="Group 70"/>
          <p:cNvGrpSpPr>
            <a:grpSpLocks/>
          </p:cNvGrpSpPr>
          <p:nvPr/>
        </p:nvGrpSpPr>
        <p:grpSpPr bwMode="auto">
          <a:xfrm flipH="1">
            <a:off x="2704006" y="5490453"/>
            <a:ext cx="532580" cy="411562"/>
            <a:chOff x="0" y="-1"/>
            <a:chExt cx="20000" cy="20002"/>
          </a:xfrm>
        </p:grpSpPr>
        <p:sp>
          <p:nvSpPr>
            <p:cNvPr id="13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70"/>
          <p:cNvGrpSpPr>
            <a:grpSpLocks/>
          </p:cNvGrpSpPr>
          <p:nvPr/>
        </p:nvGrpSpPr>
        <p:grpSpPr bwMode="auto">
          <a:xfrm>
            <a:off x="3472775" y="5503210"/>
            <a:ext cx="532580" cy="411562"/>
            <a:chOff x="0" y="-1"/>
            <a:chExt cx="20000" cy="20002"/>
          </a:xfrm>
        </p:grpSpPr>
        <p:sp>
          <p:nvSpPr>
            <p:cNvPr id="17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14" y="4565306"/>
            <a:ext cx="2331671" cy="118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34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/>
              <a:t>d’</a:t>
            </a:r>
            <a:r>
              <a:rPr lang="fr-FR" dirty="0" err="1"/>
              <a:t>Ebers</a:t>
            </a:r>
            <a:r>
              <a:rPr lang="fr-FR" dirty="0"/>
              <a:t> Moll </a:t>
            </a:r>
            <a:r>
              <a:rPr lang="fr-FR" dirty="0" smtClean="0"/>
              <a:t>simplifié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Caractéristique de sortie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 rot="5400000">
            <a:off x="929401" y="2819697"/>
            <a:ext cx="532580" cy="411562"/>
            <a:chOff x="0" y="-1"/>
            <a:chExt cx="20000" cy="20002"/>
          </a:xfrm>
        </p:grpSpPr>
        <p:sp>
          <p:nvSpPr>
            <p:cNvPr id="8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342"/>
          <p:cNvGrpSpPr>
            <a:grpSpLocks/>
          </p:cNvGrpSpPr>
          <p:nvPr/>
        </p:nvGrpSpPr>
        <p:grpSpPr bwMode="auto">
          <a:xfrm>
            <a:off x="1607534" y="2354154"/>
            <a:ext cx="320490" cy="228600"/>
            <a:chOff x="7566" y="2585"/>
            <a:chExt cx="429" cy="306"/>
          </a:xfrm>
        </p:grpSpPr>
        <p:sp>
          <p:nvSpPr>
            <p:cNvPr id="12" name="Rectangle 343"/>
            <p:cNvSpPr>
              <a:spLocks noChangeArrowheads="1"/>
            </p:cNvSpPr>
            <p:nvPr/>
          </p:nvSpPr>
          <p:spPr bwMode="auto">
            <a:xfrm rot="-2662769">
              <a:off x="7629" y="2585"/>
              <a:ext cx="306" cy="306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344"/>
            <p:cNvSpPr>
              <a:spLocks noChangeShapeType="1"/>
            </p:cNvSpPr>
            <p:nvPr/>
          </p:nvSpPr>
          <p:spPr bwMode="auto">
            <a:xfrm>
              <a:off x="7566" y="2738"/>
              <a:ext cx="429" cy="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70"/>
          <p:cNvGrpSpPr>
            <a:grpSpLocks/>
          </p:cNvGrpSpPr>
          <p:nvPr/>
        </p:nvGrpSpPr>
        <p:grpSpPr bwMode="auto">
          <a:xfrm rot="16200000" flipV="1">
            <a:off x="929400" y="2287116"/>
            <a:ext cx="532580" cy="411562"/>
            <a:chOff x="0" y="-1"/>
            <a:chExt cx="20000" cy="20002"/>
          </a:xfrm>
        </p:grpSpPr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19" name="Connecteur droit 18"/>
          <p:cNvCxnSpPr/>
          <p:nvPr/>
        </p:nvCxnSpPr>
        <p:spPr>
          <a:xfrm>
            <a:off x="784126" y="2759188"/>
            <a:ext cx="3969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9" idx="0"/>
          </p:cNvCxnSpPr>
          <p:nvPr/>
        </p:nvCxnSpPr>
        <p:spPr>
          <a:xfrm flipV="1">
            <a:off x="1182935" y="2759188"/>
            <a:ext cx="585964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1767357" y="2630090"/>
            <a:ext cx="1542" cy="129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181121" y="2175002"/>
            <a:ext cx="5885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 flipV="1">
            <a:off x="1767357" y="2177720"/>
            <a:ext cx="1542" cy="129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endCxn id="44" idx="4"/>
          </p:cNvCxnSpPr>
          <p:nvPr/>
        </p:nvCxnSpPr>
        <p:spPr>
          <a:xfrm flipH="1" flipV="1">
            <a:off x="1181117" y="2010435"/>
            <a:ext cx="6" cy="23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80"/>
          <p:cNvSpPr>
            <a:spLocks noChangeArrowheads="1"/>
          </p:cNvSpPr>
          <p:nvPr/>
        </p:nvSpPr>
        <p:spPr bwMode="auto">
          <a:xfrm flipH="1">
            <a:off x="1141251" y="3354547"/>
            <a:ext cx="72007" cy="793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Oval 80"/>
          <p:cNvSpPr>
            <a:spLocks noChangeArrowheads="1"/>
          </p:cNvSpPr>
          <p:nvPr/>
        </p:nvSpPr>
        <p:spPr bwMode="auto">
          <a:xfrm flipH="1">
            <a:off x="712119" y="2719501"/>
            <a:ext cx="72007" cy="793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Oval 80"/>
          <p:cNvSpPr>
            <a:spLocks noChangeArrowheads="1"/>
          </p:cNvSpPr>
          <p:nvPr/>
        </p:nvSpPr>
        <p:spPr bwMode="auto">
          <a:xfrm flipH="1">
            <a:off x="1145114" y="1931059"/>
            <a:ext cx="72007" cy="793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1769693" y="2654533"/>
            <a:ext cx="0" cy="80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rot="16200000">
            <a:off x="860236" y="2719082"/>
            <a:ext cx="0" cy="80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1181119" y="3171870"/>
            <a:ext cx="0" cy="80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181117" y="2073075"/>
            <a:ext cx="0" cy="626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1182935" y="2630090"/>
            <a:ext cx="0" cy="6496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679780" y="238766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b</a:t>
            </a:r>
            <a:endParaRPr lang="fr-FR" sz="1600" baseline="-25000" dirty="0"/>
          </a:p>
        </p:txBody>
      </p:sp>
      <p:sp>
        <p:nvSpPr>
          <p:cNvPr id="59" name="ZoneTexte 58"/>
          <p:cNvSpPr txBox="1"/>
          <p:nvPr/>
        </p:nvSpPr>
        <p:spPr>
          <a:xfrm>
            <a:off x="1157707" y="3095369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/>
              <a:t>e</a:t>
            </a:r>
            <a:endParaRPr lang="fr-FR" sz="1600" baseline="-25000" dirty="0"/>
          </a:p>
        </p:txBody>
      </p:sp>
      <p:sp>
        <p:nvSpPr>
          <p:cNvPr id="60" name="ZoneTexte 59"/>
          <p:cNvSpPr txBox="1"/>
          <p:nvPr/>
        </p:nvSpPr>
        <p:spPr>
          <a:xfrm>
            <a:off x="1177255" y="180288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c</a:t>
            </a:r>
            <a:endParaRPr lang="fr-FR" sz="1600" baseline="-25000" dirty="0"/>
          </a:p>
        </p:txBody>
      </p:sp>
      <p:sp>
        <p:nvSpPr>
          <p:cNvPr id="61" name="ZoneTexte 60"/>
          <p:cNvSpPr txBox="1"/>
          <p:nvPr/>
        </p:nvSpPr>
        <p:spPr>
          <a:xfrm>
            <a:off x="1928024" y="2281204"/>
            <a:ext cx="440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α</a:t>
            </a:r>
            <a:r>
              <a:rPr lang="fr-FR" sz="1600" dirty="0" err="1" smtClean="0"/>
              <a:t>I</a:t>
            </a:r>
            <a:r>
              <a:rPr lang="fr-FR" sz="1600" baseline="-25000" dirty="0" err="1" smtClean="0"/>
              <a:t>e</a:t>
            </a:r>
            <a:endParaRPr lang="fr-FR" sz="1600" baseline="-25000" dirty="0"/>
          </a:p>
        </p:txBody>
      </p:sp>
      <p:cxnSp>
        <p:nvCxnSpPr>
          <p:cNvPr id="62" name="Connecteur droit 61"/>
          <p:cNvCxnSpPr/>
          <p:nvPr/>
        </p:nvCxnSpPr>
        <p:spPr>
          <a:xfrm flipV="1">
            <a:off x="1181078" y="3262549"/>
            <a:ext cx="1" cy="919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2368302" y="2072836"/>
            <a:ext cx="7085198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/>
              <a:t>Proche de la structure interne du composant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fr-FR" dirty="0" smtClean="0"/>
              <a:t>Mise en évidence de l’effet transistor :</a:t>
            </a:r>
            <a:r>
              <a:rPr lang="fr-FR" dirty="0"/>
              <a:t> </a:t>
            </a:r>
            <a:r>
              <a:rPr lang="fr-FR" dirty="0" err="1"/>
              <a:t>I</a:t>
            </a:r>
            <a:r>
              <a:rPr lang="fr-FR" baseline="-25000" dirty="0" err="1"/>
              <a:t>c</a:t>
            </a:r>
            <a:r>
              <a:rPr lang="fr-FR" dirty="0"/>
              <a:t>=</a:t>
            </a:r>
            <a:r>
              <a:rPr lang="el-GR" dirty="0"/>
              <a:t> α</a:t>
            </a:r>
            <a:r>
              <a:rPr lang="fr-FR" dirty="0" err="1" smtClean="0"/>
              <a:t>I</a:t>
            </a:r>
            <a:r>
              <a:rPr lang="fr-FR" baseline="-25000" dirty="0" err="1" smtClean="0"/>
              <a:t>e</a:t>
            </a:r>
            <a:r>
              <a:rPr lang="fr-FR" baseline="-25000" dirty="0" smtClean="0"/>
              <a:t> </a:t>
            </a:r>
            <a:r>
              <a:rPr lang="fr-FR" sz="1100" dirty="0" smtClean="0"/>
              <a:t>ou encore </a:t>
            </a:r>
            <a:r>
              <a:rPr lang="fr-FR" b="1" dirty="0" err="1"/>
              <a:t>I</a:t>
            </a:r>
            <a:r>
              <a:rPr lang="fr-FR" b="1" baseline="-25000" dirty="0" err="1"/>
              <a:t>c</a:t>
            </a:r>
            <a:r>
              <a:rPr lang="fr-FR" b="1" dirty="0"/>
              <a:t>=</a:t>
            </a:r>
            <a:r>
              <a:rPr lang="el-GR" b="1" dirty="0"/>
              <a:t> </a:t>
            </a:r>
            <a:r>
              <a:rPr lang="el-GR" b="1" dirty="0" smtClean="0"/>
              <a:t>β</a:t>
            </a:r>
            <a:r>
              <a:rPr lang="fr-FR" b="1" dirty="0" err="1" smtClean="0"/>
              <a:t>I</a:t>
            </a:r>
            <a:r>
              <a:rPr lang="fr-FR" b="1" baseline="-25000" dirty="0" err="1"/>
              <a:t>b</a:t>
            </a:r>
            <a:r>
              <a:rPr lang="fr-FR" b="1" baseline="-25000" dirty="0" smtClean="0"/>
              <a:t> </a:t>
            </a:r>
            <a:endParaRPr lang="fr-FR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fr-FR" dirty="0" smtClean="0"/>
              <a:t>Mise en évidence du phénomène de saturation :Si BC en direct =&gt;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c</a:t>
            </a:r>
            <a:r>
              <a:rPr lang="fr-FR" sz="2800" baseline="-25000" dirty="0" smtClean="0"/>
              <a:t>↘</a:t>
            </a:r>
            <a:r>
              <a:rPr lang="fr-FR" dirty="0"/>
              <a:t>	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24212" y="259231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B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712119" y="330854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E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751904" y="180838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4191363"/>
            <a:ext cx="2034185" cy="16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3322118"/>
            <a:ext cx="4284476" cy="30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324212" y="4264554"/>
            <a:ext cx="38884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latin typeface="Times New Roman" pitchFamily="18" charset="0"/>
              </a:rPr>
              <a:t>3 </a:t>
            </a:r>
            <a:r>
              <a:rPr lang="fr-FR" sz="1600" dirty="0" smtClean="0">
                <a:latin typeface="Times New Roman" pitchFamily="18" charset="0"/>
              </a:rPr>
              <a:t>modes de fonctionnement possibles </a:t>
            </a:r>
            <a:r>
              <a:rPr lang="fr-FR" sz="1600" dirty="0">
                <a:latin typeface="Times New Roman" pitchFamily="18" charset="0"/>
              </a:rPr>
              <a:t>suivant le point de fonctionnement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Saturation</a:t>
            </a:r>
            <a:r>
              <a:rPr lang="fr-FR" sz="1600" dirty="0">
                <a:latin typeface="Times New Roman" pitchFamily="18" charset="0"/>
              </a:rPr>
              <a:t>: interrupteur </a:t>
            </a:r>
            <a:r>
              <a:rPr lang="fr-FR" sz="1600" dirty="0" smtClean="0">
                <a:latin typeface="Times New Roman" pitchFamily="18" charset="0"/>
              </a:rPr>
              <a:t>fermé!</a:t>
            </a:r>
            <a:endParaRPr lang="fr-FR" sz="1600" dirty="0">
              <a:latin typeface="Times New Roman" pitchFamily="18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Linéaire</a:t>
            </a:r>
            <a:r>
              <a:rPr lang="fr-FR" sz="1600" dirty="0" smtClean="0">
                <a:latin typeface="Times New Roman" pitchFamily="18" charset="0"/>
              </a:rPr>
              <a:t>: une </a:t>
            </a:r>
            <a:r>
              <a:rPr lang="fr-FR" sz="1600" dirty="0">
                <a:latin typeface="Times New Roman" pitchFamily="18" charset="0"/>
              </a:rPr>
              <a:t>source de courant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Bloqué</a:t>
            </a:r>
            <a:r>
              <a:rPr lang="fr-FR" sz="1600" dirty="0" smtClean="0">
                <a:latin typeface="Times New Roman" pitchFamily="18" charset="0"/>
              </a:rPr>
              <a:t>: interrupteur </a:t>
            </a:r>
            <a:r>
              <a:rPr lang="fr-FR" sz="1600" dirty="0">
                <a:latin typeface="Times New Roman" pitchFamily="18" charset="0"/>
              </a:rPr>
              <a:t>ouvert!</a:t>
            </a:r>
          </a:p>
        </p:txBody>
      </p:sp>
      <p:cxnSp>
        <p:nvCxnSpPr>
          <p:cNvPr id="80" name="Connecteur droit 79"/>
          <p:cNvCxnSpPr/>
          <p:nvPr/>
        </p:nvCxnSpPr>
        <p:spPr>
          <a:xfrm flipV="1">
            <a:off x="4307639" y="3918080"/>
            <a:ext cx="285321" cy="2232250"/>
          </a:xfrm>
          <a:prstGeom prst="line">
            <a:avLst/>
          </a:prstGeom>
          <a:ln w="76200">
            <a:solidFill>
              <a:schemeClr val="accent1">
                <a:shade val="95000"/>
                <a:satMod val="105000"/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4592960" y="4850143"/>
            <a:ext cx="2340260" cy="9293"/>
          </a:xfrm>
          <a:prstGeom prst="line">
            <a:avLst/>
          </a:prstGeom>
          <a:ln w="76200">
            <a:solidFill>
              <a:schemeClr val="accent3">
                <a:lumMod val="50000"/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4334025" y="6150330"/>
            <a:ext cx="2455179" cy="0"/>
          </a:xfrm>
          <a:prstGeom prst="line">
            <a:avLst/>
          </a:prstGeom>
          <a:ln w="76200">
            <a:solidFill>
              <a:schemeClr val="accent6">
                <a:lumMod val="75000"/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624" name="Objet 266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99907"/>
              </p:ext>
            </p:extLst>
          </p:nvPr>
        </p:nvGraphicFramePr>
        <p:xfrm>
          <a:off x="1537295" y="3066454"/>
          <a:ext cx="1427162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1" name="Equation" r:id="rId5" imgW="965160" imgH="368280" progId="Equation.DSMT4">
                  <p:embed/>
                </p:oleObj>
              </mc:Choice>
              <mc:Fallback>
                <p:oleObj name="Equation" r:id="rId5" imgW="965160" imgH="368280" progId="Equation.DSMT4">
                  <p:embed/>
                  <p:pic>
                    <p:nvPicPr>
                      <p:cNvPr id="0" name="Obje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7295" y="3066454"/>
                        <a:ext cx="1427162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0752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Circuit de commande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Commander un transistor</a:t>
            </a:r>
          </a:p>
          <a:p>
            <a:pPr lvl="1"/>
            <a:r>
              <a:rPr lang="fr-FR" dirty="0" smtClean="0"/>
              <a:t>choisir un point de fonctionnement = placer le transistor dans un des 3 modes</a:t>
            </a:r>
          </a:p>
          <a:p>
            <a:pPr lvl="1"/>
            <a:r>
              <a:rPr lang="fr-FR" dirty="0"/>
              <a:t>choisir un point de </a:t>
            </a:r>
            <a:r>
              <a:rPr lang="fr-FR" dirty="0" smtClean="0"/>
              <a:t>fonctionnement= agir la maille de commande= </a:t>
            </a:r>
            <a:r>
              <a:rPr lang="fr-FR" dirty="0"/>
              <a:t>contrôler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b</a:t>
            </a:r>
            <a:endParaRPr lang="fr-FR" baseline="-25000" dirty="0" smtClean="0"/>
          </a:p>
          <a:p>
            <a:pPr lvl="1"/>
            <a:r>
              <a:rPr lang="fr-FR" dirty="0" smtClean="0"/>
              <a:t>contrôler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b</a:t>
            </a:r>
            <a:r>
              <a:rPr lang="fr-FR" dirty="0" smtClean="0"/>
              <a:t>= choisir correctement R</a:t>
            </a:r>
            <a:r>
              <a:rPr lang="fr-FR" baseline="-25000" dirty="0" smtClean="0"/>
              <a:t>b </a:t>
            </a:r>
            <a:r>
              <a:rPr lang="fr-FR" dirty="0" smtClean="0"/>
              <a:t>en </a:t>
            </a:r>
            <a:r>
              <a:rPr lang="fr-FR" dirty="0" err="1" smtClean="0"/>
              <a:t>fct</a:t>
            </a:r>
            <a:r>
              <a:rPr lang="fr-FR" dirty="0" smtClean="0"/>
              <a:t> du cahier des charges</a:t>
            </a:r>
            <a:endParaRPr lang="fr-FR" baseline="-25000" dirty="0"/>
          </a:p>
          <a:p>
            <a:pPr lvl="1"/>
            <a:endParaRPr lang="fr-FR" baseline="-25000" dirty="0" smtClean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068960"/>
            <a:ext cx="65055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7" y="3413523"/>
            <a:ext cx="2820988" cy="1897062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81050" y="41773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BB</a:t>
            </a:r>
            <a:endParaRPr lang="fr-FR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900772" y="41773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CC</a:t>
            </a:r>
            <a:endParaRPr lang="fr-FR" baseline="-25000" dirty="0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412429"/>
              </p:ext>
            </p:extLst>
          </p:nvPr>
        </p:nvGraphicFramePr>
        <p:xfrm>
          <a:off x="3226939" y="5939427"/>
          <a:ext cx="3441811" cy="552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5" imgW="2603160" imgH="469800" progId="Equation.DSMT4">
                  <p:embed/>
                </p:oleObj>
              </mc:Choice>
              <mc:Fallback>
                <p:oleObj name="Equation" r:id="rId5" imgW="2603160" imgH="469800" progId="Equation.DSMT4">
                  <p:embed/>
                  <p:pic>
                    <p:nvPicPr>
                      <p:cNvPr id="0" name="Obje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6939" y="5939427"/>
                        <a:ext cx="3441811" cy="552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lèche courbée vers la gauche 12"/>
          <p:cNvSpPr/>
          <p:nvPr/>
        </p:nvSpPr>
        <p:spPr>
          <a:xfrm>
            <a:off x="947006" y="4769918"/>
            <a:ext cx="360040" cy="252028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Flèche courbée vers la gauche 14"/>
          <p:cNvSpPr/>
          <p:nvPr/>
        </p:nvSpPr>
        <p:spPr>
          <a:xfrm>
            <a:off x="2184580" y="3943057"/>
            <a:ext cx="360040" cy="908124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7944" y="5292132"/>
            <a:ext cx="185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Maille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De </a:t>
            </a:r>
            <a:r>
              <a:rPr lang="fr-FR" b="1" dirty="0">
                <a:solidFill>
                  <a:srgbClr val="FF0000"/>
                </a:solidFill>
              </a:rPr>
              <a:t>commande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127237" y="5172871"/>
            <a:ext cx="9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Maille de 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charge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Circuit de commande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5052628" cy="5029200"/>
          </a:xfrm>
        </p:spPr>
        <p:txBody>
          <a:bodyPr/>
          <a:lstStyle/>
          <a:p>
            <a:r>
              <a:rPr lang="fr-FR" dirty="0" smtClean="0"/>
              <a:t>Polarisation des transistors</a:t>
            </a:r>
          </a:p>
          <a:p>
            <a:pPr lvl="1"/>
            <a:r>
              <a:rPr lang="fr-FR" dirty="0" smtClean="0"/>
              <a:t>Polarisation par résistance de base</a:t>
            </a:r>
          </a:p>
          <a:p>
            <a:pPr lvl="2"/>
            <a:r>
              <a:rPr lang="fr-FR" dirty="0" smtClean="0"/>
              <a:t>Peu utilisé car très sensible aux dispersion des composants et à la température</a:t>
            </a:r>
          </a:p>
          <a:p>
            <a:pPr lvl="2"/>
            <a:endParaRPr lang="fr-FR" dirty="0" smtClean="0"/>
          </a:p>
          <a:p>
            <a:pPr lvl="1"/>
            <a:r>
              <a:rPr lang="fr-FR" dirty="0"/>
              <a:t>Polarisation par </a:t>
            </a:r>
            <a:r>
              <a:rPr lang="fr-FR" dirty="0" smtClean="0"/>
              <a:t>pont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36" y="1304764"/>
            <a:ext cx="295232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2" y="3438128"/>
            <a:ext cx="3204356" cy="274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56" y="4815669"/>
            <a:ext cx="2880320" cy="15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76700" y="4293096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On applique le </a:t>
            </a:r>
            <a:r>
              <a:rPr lang="fr-FR" b="1" dirty="0"/>
              <a:t>théorème </a:t>
            </a:r>
            <a:r>
              <a:rPr lang="fr-FR" b="1" dirty="0" smtClean="0"/>
              <a:t>de </a:t>
            </a:r>
            <a:r>
              <a:rPr lang="fr-FR" b="1" dirty="0" err="1" smtClean="0"/>
              <a:t>Thévenin</a:t>
            </a:r>
            <a:r>
              <a:rPr lang="fr-FR" b="1" dirty="0" smtClean="0"/>
              <a:t> pour trouver V</a:t>
            </a:r>
            <a:r>
              <a:rPr lang="fr-FR" b="1" baseline="-25000" dirty="0" smtClean="0"/>
              <a:t>BB</a:t>
            </a:r>
            <a:r>
              <a:rPr lang="fr-FR" b="1" dirty="0" smtClean="0"/>
              <a:t> et R</a:t>
            </a:r>
            <a:r>
              <a:rPr lang="fr-FR" b="1" baseline="-25000" dirty="0" smtClean="0"/>
              <a:t>B</a:t>
            </a:r>
            <a:endParaRPr lang="fr-FR" baseline="-25000" dirty="0"/>
          </a:p>
        </p:txBody>
      </p:sp>
      <p:sp>
        <p:nvSpPr>
          <p:cNvPr id="11" name="Ellipse 10"/>
          <p:cNvSpPr/>
          <p:nvPr/>
        </p:nvSpPr>
        <p:spPr>
          <a:xfrm>
            <a:off x="380492" y="3248980"/>
            <a:ext cx="1116124" cy="2933863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468724" y="3401380"/>
            <a:ext cx="828092" cy="2933863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courbée vers le haut 7"/>
          <p:cNvSpPr/>
          <p:nvPr/>
        </p:nvSpPr>
        <p:spPr>
          <a:xfrm>
            <a:off x="1316596" y="6179430"/>
            <a:ext cx="1404156" cy="23448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72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Transistor en source de courant commandée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6567" y="1410533"/>
            <a:ext cx="9372600" cy="2001319"/>
          </a:xfrm>
        </p:spPr>
        <p:txBody>
          <a:bodyPr/>
          <a:lstStyle/>
          <a:p>
            <a:r>
              <a:rPr lang="fr-FR" dirty="0" smtClean="0"/>
              <a:t>Fonctionnement linéaire</a:t>
            </a:r>
          </a:p>
          <a:p>
            <a:pPr lvl="1"/>
            <a:r>
              <a:rPr lang="fr-FR" dirty="0" smtClean="0"/>
              <a:t>Interprétation graphique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4" descr="tra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0699" y="1637833"/>
            <a:ext cx="5868652" cy="4592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07305" y="5288082"/>
            <a:ext cx="350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9271" y="3265231"/>
            <a:ext cx="350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9384" y="4093359"/>
            <a:ext cx="350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59" name="Groupe 158"/>
          <p:cNvGrpSpPr/>
          <p:nvPr/>
        </p:nvGrpSpPr>
        <p:grpSpPr>
          <a:xfrm>
            <a:off x="229610" y="3598718"/>
            <a:ext cx="1771248" cy="1874999"/>
            <a:chOff x="409409" y="2933529"/>
            <a:chExt cx="1771248" cy="1874999"/>
          </a:xfrm>
        </p:grpSpPr>
        <p:grpSp>
          <p:nvGrpSpPr>
            <p:cNvPr id="12" name="Group 70"/>
            <p:cNvGrpSpPr>
              <a:grpSpLocks/>
            </p:cNvGrpSpPr>
            <p:nvPr/>
          </p:nvGrpSpPr>
          <p:grpSpPr bwMode="auto">
            <a:xfrm rot="5400000">
              <a:off x="741756" y="3950345"/>
              <a:ext cx="532580" cy="411562"/>
              <a:chOff x="0" y="-1"/>
              <a:chExt cx="20000" cy="20002"/>
            </a:xfrm>
          </p:grpSpPr>
          <p:sp>
            <p:nvSpPr>
              <p:cNvPr id="13" name="Freeform 71"/>
              <p:cNvSpPr>
                <a:spLocks/>
              </p:cNvSpPr>
              <p:nvPr/>
            </p:nvSpPr>
            <p:spPr bwMode="auto">
              <a:xfrm>
                <a:off x="5236" y="3097"/>
                <a:ext cx="8097" cy="13806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19872 h 20000"/>
                  <a:gd name="T4" fmla="*/ 19832 w 20000"/>
                  <a:gd name="T5" fmla="*/ 11026 h 20000"/>
                  <a:gd name="T6" fmla="*/ 0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0" y="19872"/>
                    </a:lnTo>
                    <a:lnTo>
                      <a:pt x="19832" y="11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sm"/>
                <a:tailEnd type="none" w="med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Line 72"/>
              <p:cNvSpPr>
                <a:spLocks noChangeShapeType="1"/>
              </p:cNvSpPr>
              <p:nvPr/>
            </p:nvSpPr>
            <p:spPr bwMode="auto">
              <a:xfrm>
                <a:off x="0" y="10620"/>
                <a:ext cx="20000" cy="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Line 73"/>
              <p:cNvSpPr>
                <a:spLocks noChangeShapeType="1"/>
              </p:cNvSpPr>
              <p:nvPr/>
            </p:nvSpPr>
            <p:spPr bwMode="auto">
              <a:xfrm>
                <a:off x="13265" y="-1"/>
                <a:ext cx="68" cy="200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342"/>
            <p:cNvGrpSpPr>
              <a:grpSpLocks/>
            </p:cNvGrpSpPr>
            <p:nvPr/>
          </p:nvGrpSpPr>
          <p:grpSpPr bwMode="auto">
            <a:xfrm>
              <a:off x="1419889" y="3484802"/>
              <a:ext cx="320490" cy="228600"/>
              <a:chOff x="7566" y="2585"/>
              <a:chExt cx="429" cy="306"/>
            </a:xfrm>
          </p:grpSpPr>
          <p:sp>
            <p:nvSpPr>
              <p:cNvPr id="17" name="Rectangle 343"/>
              <p:cNvSpPr>
                <a:spLocks noChangeArrowheads="1"/>
              </p:cNvSpPr>
              <p:nvPr/>
            </p:nvSpPr>
            <p:spPr bwMode="auto">
              <a:xfrm rot="-2662769">
                <a:off x="7629" y="2585"/>
                <a:ext cx="306" cy="306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344"/>
              <p:cNvSpPr>
                <a:spLocks noChangeShapeType="1"/>
              </p:cNvSpPr>
              <p:nvPr/>
            </p:nvSpPr>
            <p:spPr bwMode="auto">
              <a:xfrm>
                <a:off x="7566" y="2738"/>
                <a:ext cx="429" cy="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" name="Group 70"/>
            <p:cNvGrpSpPr>
              <a:grpSpLocks/>
            </p:cNvGrpSpPr>
            <p:nvPr/>
          </p:nvGrpSpPr>
          <p:grpSpPr bwMode="auto">
            <a:xfrm rot="16200000" flipV="1">
              <a:off x="741755" y="3417764"/>
              <a:ext cx="532580" cy="411562"/>
              <a:chOff x="0" y="-1"/>
              <a:chExt cx="20000" cy="20002"/>
            </a:xfrm>
          </p:grpSpPr>
          <p:sp>
            <p:nvSpPr>
              <p:cNvPr id="20" name="Freeform 71"/>
              <p:cNvSpPr>
                <a:spLocks/>
              </p:cNvSpPr>
              <p:nvPr/>
            </p:nvSpPr>
            <p:spPr bwMode="auto">
              <a:xfrm>
                <a:off x="5236" y="3097"/>
                <a:ext cx="8097" cy="13806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19872 h 20000"/>
                  <a:gd name="T4" fmla="*/ 19832 w 20000"/>
                  <a:gd name="T5" fmla="*/ 11026 h 20000"/>
                  <a:gd name="T6" fmla="*/ 0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0" y="19872"/>
                    </a:lnTo>
                    <a:lnTo>
                      <a:pt x="19832" y="11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1000"/>
                </a:srgbClr>
              </a:solidFill>
              <a:ln w="19050" cap="flat">
                <a:solidFill>
                  <a:srgbClr val="000000">
                    <a:alpha val="31000"/>
                  </a:srgbClr>
                </a:solidFill>
                <a:prstDash val="solid"/>
                <a:round/>
                <a:headEnd type="none" w="med" len="sm"/>
                <a:tailEnd type="none" w="med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72"/>
              <p:cNvSpPr>
                <a:spLocks noChangeShapeType="1"/>
              </p:cNvSpPr>
              <p:nvPr/>
            </p:nvSpPr>
            <p:spPr bwMode="auto">
              <a:xfrm>
                <a:off x="0" y="10620"/>
                <a:ext cx="20000" cy="88"/>
              </a:xfrm>
              <a:prstGeom prst="line">
                <a:avLst/>
              </a:prstGeom>
              <a:noFill/>
              <a:ln w="19050">
                <a:solidFill>
                  <a:srgbClr val="000000">
                    <a:alpha val="31000"/>
                  </a:srgbClr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73"/>
              <p:cNvSpPr>
                <a:spLocks noChangeShapeType="1"/>
              </p:cNvSpPr>
              <p:nvPr/>
            </p:nvSpPr>
            <p:spPr bwMode="auto">
              <a:xfrm>
                <a:off x="13265" y="-1"/>
                <a:ext cx="68" cy="20002"/>
              </a:xfrm>
              <a:prstGeom prst="line">
                <a:avLst/>
              </a:prstGeom>
              <a:noFill/>
              <a:ln w="19050">
                <a:solidFill>
                  <a:srgbClr val="000000">
                    <a:alpha val="31000"/>
                  </a:srgbClr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23" name="Connecteur droit 22"/>
            <p:cNvCxnSpPr/>
            <p:nvPr/>
          </p:nvCxnSpPr>
          <p:spPr>
            <a:xfrm>
              <a:off x="596481" y="3889836"/>
              <a:ext cx="3969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>
              <a:stCxn id="14" idx="0"/>
            </p:cNvCxnSpPr>
            <p:nvPr/>
          </p:nvCxnSpPr>
          <p:spPr>
            <a:xfrm flipV="1">
              <a:off x="995290" y="3889836"/>
              <a:ext cx="58596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H="1" flipV="1">
              <a:off x="1579712" y="3760738"/>
              <a:ext cx="1542" cy="12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993476" y="3305650"/>
              <a:ext cx="58857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 flipV="1">
              <a:off x="1579712" y="3308368"/>
              <a:ext cx="1542" cy="12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>
              <a:endCxn id="31" idx="4"/>
            </p:cNvCxnSpPr>
            <p:nvPr/>
          </p:nvCxnSpPr>
          <p:spPr>
            <a:xfrm flipH="1" flipV="1">
              <a:off x="993472" y="3141083"/>
              <a:ext cx="6" cy="2318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80"/>
            <p:cNvSpPr>
              <a:spLocks noChangeArrowheads="1"/>
            </p:cNvSpPr>
            <p:nvPr/>
          </p:nvSpPr>
          <p:spPr bwMode="auto">
            <a:xfrm flipH="1">
              <a:off x="953606" y="4485195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auto">
            <a:xfrm flipH="1">
              <a:off x="524474" y="3850149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Oval 80"/>
            <p:cNvSpPr>
              <a:spLocks noChangeArrowheads="1"/>
            </p:cNvSpPr>
            <p:nvPr/>
          </p:nvSpPr>
          <p:spPr bwMode="auto">
            <a:xfrm flipH="1">
              <a:off x="957469" y="3061707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1582048" y="3785181"/>
              <a:ext cx="0" cy="802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rot="16200000">
              <a:off x="672591" y="3849730"/>
              <a:ext cx="0" cy="802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993472" y="3203723"/>
              <a:ext cx="0" cy="626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995290" y="3760738"/>
              <a:ext cx="0" cy="64968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492135" y="3518311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b</a:t>
              </a:r>
              <a:endParaRPr lang="fr-FR" sz="1600" baseline="-25000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970062" y="4226017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I</a:t>
              </a:r>
              <a:r>
                <a:rPr lang="fr-FR" sz="1600" baseline="-25000" dirty="0" err="1"/>
                <a:t>e</a:t>
              </a:r>
              <a:endParaRPr lang="fr-FR" sz="1600" baseline="-25000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989610" y="2933529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c</a:t>
              </a:r>
              <a:endParaRPr lang="fr-FR" sz="1600" baseline="-25000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40379" y="3411852"/>
              <a:ext cx="440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α</a:t>
              </a:r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e</a:t>
              </a:r>
              <a:endParaRPr lang="fr-FR" sz="1600" baseline="-250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09409" y="3933186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030A0"/>
                  </a:solidFill>
                </a:rPr>
                <a:t>B</a:t>
              </a:r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75749" y="4439196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030A0"/>
                  </a:solidFill>
                </a:rPr>
                <a:t>E</a:t>
              </a:r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64259" y="293903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7030A0"/>
                  </a:solidFill>
                </a:rPr>
                <a:t>C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993474" y="4302518"/>
              <a:ext cx="0" cy="802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flipV="1">
              <a:off x="993433" y="4393197"/>
              <a:ext cx="1" cy="919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e 157"/>
          <p:cNvGrpSpPr/>
          <p:nvPr/>
        </p:nvGrpSpPr>
        <p:grpSpPr>
          <a:xfrm>
            <a:off x="1994356" y="3625105"/>
            <a:ext cx="2136697" cy="1715436"/>
            <a:chOff x="1350150" y="4577564"/>
            <a:chExt cx="2136697" cy="1715436"/>
          </a:xfrm>
        </p:grpSpPr>
        <p:sp>
          <p:nvSpPr>
            <p:cNvPr id="156" name="ZoneTexte 155"/>
            <p:cNvSpPr txBox="1"/>
            <p:nvPr/>
          </p:nvSpPr>
          <p:spPr>
            <a:xfrm>
              <a:off x="2370723" y="5647945"/>
              <a:ext cx="1116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V</a:t>
              </a:r>
              <a:r>
                <a:rPr lang="fr-FR" baseline="-25000" dirty="0" err="1" smtClean="0"/>
                <a:t>be</a:t>
              </a:r>
              <a:r>
                <a:rPr lang="fr-FR" dirty="0" smtClean="0"/>
                <a:t>=0.7V</a:t>
              </a:r>
              <a:endParaRPr lang="fr-FR" dirty="0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1810064" y="5528364"/>
              <a:ext cx="3969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80"/>
            <p:cNvSpPr>
              <a:spLocks noChangeArrowheads="1"/>
            </p:cNvSpPr>
            <p:nvPr/>
          </p:nvSpPr>
          <p:spPr bwMode="auto">
            <a:xfrm flipH="1">
              <a:off x="2167189" y="6123723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Oval 80"/>
            <p:cNvSpPr>
              <a:spLocks noChangeArrowheads="1"/>
            </p:cNvSpPr>
            <p:nvPr/>
          </p:nvSpPr>
          <p:spPr bwMode="auto">
            <a:xfrm flipH="1">
              <a:off x="1738057" y="5488677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Oval 80"/>
            <p:cNvSpPr>
              <a:spLocks noChangeArrowheads="1"/>
            </p:cNvSpPr>
            <p:nvPr/>
          </p:nvSpPr>
          <p:spPr bwMode="auto">
            <a:xfrm flipH="1">
              <a:off x="2171052" y="4700235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cxnSp>
          <p:nvCxnSpPr>
            <p:cNvPr id="139" name="Connecteur droit avec flèche 138"/>
            <p:cNvCxnSpPr/>
            <p:nvPr/>
          </p:nvCxnSpPr>
          <p:spPr>
            <a:xfrm rot="16200000">
              <a:off x="1886174" y="5488258"/>
              <a:ext cx="0" cy="802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ZoneTexte 142"/>
            <p:cNvSpPr txBox="1"/>
            <p:nvPr/>
          </p:nvSpPr>
          <p:spPr>
            <a:xfrm>
              <a:off x="1705718" y="5156839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b</a:t>
              </a:r>
              <a:endParaRPr lang="fr-FR" sz="1600" baseline="-25000" dirty="0"/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2252700" y="5954446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I</a:t>
              </a:r>
              <a:r>
                <a:rPr lang="fr-FR" sz="1600" baseline="-25000" dirty="0" err="1"/>
                <a:t>e</a:t>
              </a:r>
              <a:endParaRPr lang="fr-FR" sz="1600" baseline="-25000" dirty="0"/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2288704" y="4627236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c</a:t>
              </a:r>
              <a:endParaRPr lang="fr-FR" sz="1600" baseline="-25000" dirty="0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2370723" y="5034662"/>
              <a:ext cx="91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β</a:t>
              </a:r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b</a:t>
              </a:r>
              <a:r>
                <a:rPr lang="el-GR" sz="1600" dirty="0"/>
                <a:t> </a:t>
              </a:r>
              <a:r>
                <a:rPr lang="fr-FR" sz="1600" dirty="0" smtClean="0"/>
                <a:t>= </a:t>
              </a:r>
              <a:r>
                <a:rPr lang="el-GR" sz="1600" dirty="0" smtClean="0"/>
                <a:t>α</a:t>
              </a:r>
              <a:r>
                <a:rPr lang="fr-FR" sz="1600" dirty="0" err="1" smtClean="0"/>
                <a:t>I</a:t>
              </a:r>
              <a:r>
                <a:rPr lang="fr-FR" sz="1600" baseline="-25000" dirty="0" err="1" smtClean="0"/>
                <a:t>e</a:t>
              </a:r>
              <a:endParaRPr lang="fr-FR" sz="1600" dirty="0"/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1350150" y="5361486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030A0"/>
                  </a:solidFill>
                </a:rPr>
                <a:t>B</a:t>
              </a:r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1777842" y="457756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7030A0"/>
                  </a:solidFill>
                </a:rPr>
                <a:t>C</a:t>
              </a:r>
            </a:p>
          </p:txBody>
        </p:sp>
        <p:grpSp>
          <p:nvGrpSpPr>
            <p:cNvPr id="150" name="Groupe 149"/>
            <p:cNvGrpSpPr/>
            <p:nvPr/>
          </p:nvGrpSpPr>
          <p:grpSpPr>
            <a:xfrm>
              <a:off x="2027794" y="5692004"/>
              <a:ext cx="352777" cy="281214"/>
              <a:chOff x="3059832" y="4182932"/>
              <a:chExt cx="255587" cy="224300"/>
            </a:xfrm>
          </p:grpSpPr>
          <p:sp>
            <p:nvSpPr>
              <p:cNvPr id="151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153" name="Connecteur droit 152"/>
            <p:cNvCxnSpPr/>
            <p:nvPr/>
          </p:nvCxnSpPr>
          <p:spPr>
            <a:xfrm flipV="1">
              <a:off x="2203192" y="4790490"/>
              <a:ext cx="7082" cy="1344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/>
            <p:cNvCxnSpPr/>
            <p:nvPr/>
          </p:nvCxnSpPr>
          <p:spPr>
            <a:xfrm>
              <a:off x="2209087" y="4925684"/>
              <a:ext cx="0" cy="802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avec flèche 139"/>
            <p:cNvCxnSpPr/>
            <p:nvPr/>
          </p:nvCxnSpPr>
          <p:spPr>
            <a:xfrm>
              <a:off x="2206733" y="6021288"/>
              <a:ext cx="0" cy="802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342"/>
            <p:cNvGrpSpPr>
              <a:grpSpLocks/>
            </p:cNvGrpSpPr>
            <p:nvPr/>
          </p:nvGrpSpPr>
          <p:grpSpPr bwMode="auto">
            <a:xfrm>
              <a:off x="2047722" y="5123330"/>
              <a:ext cx="320490" cy="228600"/>
              <a:chOff x="7566" y="2585"/>
              <a:chExt cx="429" cy="306"/>
            </a:xfrm>
          </p:grpSpPr>
          <p:sp>
            <p:nvSpPr>
              <p:cNvPr id="123" name="Rectangle 343"/>
              <p:cNvSpPr>
                <a:spLocks noChangeArrowheads="1"/>
              </p:cNvSpPr>
              <p:nvPr/>
            </p:nvSpPr>
            <p:spPr bwMode="auto">
              <a:xfrm rot="18937231">
                <a:off x="7629" y="2585"/>
                <a:ext cx="306" cy="306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Line 344"/>
              <p:cNvSpPr>
                <a:spLocks noChangeShapeType="1"/>
              </p:cNvSpPr>
              <p:nvPr/>
            </p:nvSpPr>
            <p:spPr bwMode="auto">
              <a:xfrm>
                <a:off x="7566" y="2738"/>
                <a:ext cx="429" cy="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60" name="ZoneTexte 159"/>
          <p:cNvSpPr txBox="1"/>
          <p:nvPr/>
        </p:nvSpPr>
        <p:spPr>
          <a:xfrm>
            <a:off x="229565" y="3020968"/>
            <a:ext cx="424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Modèle équivalent  STATIQUE en </a:t>
            </a:r>
            <a:r>
              <a:rPr lang="fr-FR" dirty="0" err="1" smtClean="0">
                <a:solidFill>
                  <a:srgbClr val="FF0000"/>
                </a:solidFill>
              </a:rPr>
              <a:t>fct</a:t>
            </a:r>
            <a:r>
              <a:rPr lang="fr-FR" baseline="30000" dirty="0" err="1" smtClean="0">
                <a:solidFill>
                  <a:srgbClr val="FF0000"/>
                </a:solidFill>
              </a:rPr>
              <a:t>o</a:t>
            </a:r>
            <a:r>
              <a:rPr lang="fr-FR" dirty="0" smtClean="0">
                <a:solidFill>
                  <a:srgbClr val="FF0000"/>
                </a:solidFill>
              </a:rPr>
              <a:t> linéaire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62" name="Image 1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8" y="5453347"/>
            <a:ext cx="460905" cy="475504"/>
          </a:xfrm>
          <a:prstGeom prst="rect">
            <a:avLst/>
          </a:prstGeom>
        </p:spPr>
      </p:pic>
      <p:sp>
        <p:nvSpPr>
          <p:cNvPr id="163" name="ZoneTexte 162"/>
          <p:cNvSpPr txBox="1"/>
          <p:nvPr/>
        </p:nvSpPr>
        <p:spPr>
          <a:xfrm>
            <a:off x="2617113" y="5559519"/>
            <a:ext cx="131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connaître</a:t>
            </a:r>
            <a:endParaRPr lang="fr-FR" dirty="0"/>
          </a:p>
        </p:txBody>
      </p:sp>
      <p:sp>
        <p:nvSpPr>
          <p:cNvPr id="71" name="Rectangle à coins arrondis 70"/>
          <p:cNvSpPr/>
          <p:nvPr/>
        </p:nvSpPr>
        <p:spPr>
          <a:xfrm>
            <a:off x="108309" y="2959068"/>
            <a:ext cx="3866231" cy="3313051"/>
          </a:xfrm>
          <a:prstGeom prst="roundRect">
            <a:avLst>
              <a:gd name="adj" fmla="val 10735"/>
            </a:avLst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000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Transistor en </a:t>
            </a:r>
            <a:r>
              <a:rPr lang="fr-FR" dirty="0" smtClean="0"/>
              <a:t>interrupteur commandé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371600"/>
                <a:ext cx="9372600" cy="5333764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Fonctionnement saturé</a:t>
                </a:r>
                <a:endParaRPr lang="fr-FR" dirty="0"/>
              </a:p>
              <a:p>
                <a:pPr lvl="1"/>
                <a:r>
                  <a:rPr lang="fr-FR" dirty="0"/>
                  <a:t>Interprétation </a:t>
                </a:r>
                <a:r>
                  <a:rPr lang="fr-FR" dirty="0" smtClean="0"/>
                  <a:t>graphique</a:t>
                </a:r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marL="457200" lvl="1" indent="0">
                  <a:buNone/>
                </a:pPr>
                <a:endParaRPr lang="fr-FR" dirty="0" smtClean="0"/>
              </a:p>
              <a:p>
                <a:r>
                  <a:rPr lang="fr-FR" dirty="0" smtClean="0"/>
                  <a:t>Comment saturer un transistor</a:t>
                </a:r>
              </a:p>
              <a:p>
                <a:pPr lvl="1"/>
                <a:r>
                  <a:rPr lang="fr-FR" dirty="0" smtClean="0"/>
                  <a:t>On connait ou on calcule </a:t>
                </a:r>
                <a:r>
                  <a:rPr lang="fr-FR" dirty="0" err="1" smtClean="0"/>
                  <a:t>I</a:t>
                </a:r>
                <a:r>
                  <a:rPr lang="fr-FR" baseline="-25000" dirty="0" err="1" smtClean="0"/>
                  <a:t>c</a:t>
                </a:r>
                <a:endParaRPr lang="fr-FR" baseline="-25000" dirty="0" smtClean="0"/>
              </a:p>
              <a:p>
                <a:pPr lvl="1"/>
                <a:r>
                  <a:rPr lang="fr-FR" dirty="0" smtClean="0"/>
                  <a:t>On calcule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𝐼</m:t>
                    </m:r>
                    <m:r>
                      <a:rPr lang="fr-FR" b="0" i="1" baseline="-25000" smtClean="0">
                        <a:latin typeface="Cambria Math"/>
                      </a:rPr>
                      <m:t>𝐵</m:t>
                    </m:r>
                    <m:r>
                      <a:rPr lang="fr-FR" b="0" i="1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𝑘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𝐼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fr-FR" b="0" i="1" baseline="-25000" smtClean="0">
                            <a:latin typeface="Cambria Math"/>
                            <a:ea typeface="Cambria Math"/>
                          </a:rPr>
                          <m:t>𝑚𝑎𝑥</m:t>
                        </m:r>
                      </m:den>
                    </m:f>
                  </m:oMath>
                </a14:m>
                <a:r>
                  <a:rPr lang="fr-FR" dirty="0" smtClean="0"/>
                  <a:t> avec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𝑘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]"/>
                        <m:endChr m:val="["/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1;2</m:t>
                        </m:r>
                      </m:e>
                    </m:d>
                  </m:oMath>
                </a14:m>
                <a:r>
                  <a:rPr lang="fr-FR" dirty="0" smtClean="0"/>
                  <a:t>   et on déduit R</a:t>
                </a:r>
                <a:r>
                  <a:rPr lang="fr-FR" baseline="-25000" dirty="0" smtClean="0"/>
                  <a:t>B</a:t>
                </a:r>
                <a:endParaRPr lang="fr-FR" baseline="-25000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371600"/>
                <a:ext cx="9372600" cy="5333764"/>
              </a:xfrm>
              <a:blipFill rotWithShape="1">
                <a:blip r:embed="rId2"/>
                <a:stretch>
                  <a:fillRect t="-6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8" descr="tra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37" y="1371102"/>
            <a:ext cx="55176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Espace réservé du contenu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72" y="1556792"/>
            <a:ext cx="620273" cy="51689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85346" y="209940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c</a:t>
            </a:r>
            <a:r>
              <a:rPr lang="fr-FR" sz="2400" b="1" dirty="0" smtClean="0">
                <a:solidFill>
                  <a:srgbClr val="7030A0"/>
                </a:solidFill>
              </a:rPr>
              <a:t>≤</a:t>
            </a:r>
            <a:r>
              <a:rPr lang="el-GR" sz="2400" b="1" dirty="0" smtClean="0">
                <a:solidFill>
                  <a:srgbClr val="7030A0"/>
                </a:solidFill>
              </a:rPr>
              <a:t>β</a:t>
            </a:r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b</a:t>
            </a:r>
            <a:endParaRPr lang="fr-FR" sz="2400" b="1" baseline="-25000" dirty="0">
              <a:solidFill>
                <a:srgbClr val="7030A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2110" y="277711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transistor se comporte comme un </a:t>
            </a:r>
            <a:r>
              <a:rPr lang="fr-FR" dirty="0" smtClean="0">
                <a:solidFill>
                  <a:srgbClr val="7030A0"/>
                </a:solidFill>
              </a:rPr>
              <a:t>interrupteur fermé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66015" y="2329319"/>
            <a:ext cx="33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Modèle équivalent en </a:t>
            </a:r>
            <a:r>
              <a:rPr lang="fr-FR" dirty="0" err="1" smtClean="0">
                <a:solidFill>
                  <a:srgbClr val="FF0000"/>
                </a:solidFill>
              </a:rPr>
              <a:t>fct</a:t>
            </a:r>
            <a:r>
              <a:rPr lang="fr-FR" baseline="30000" dirty="0" err="1" smtClean="0">
                <a:solidFill>
                  <a:srgbClr val="FF0000"/>
                </a:solidFill>
              </a:rPr>
              <a:t>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SATUR</a:t>
            </a:r>
            <a:r>
              <a:rPr lang="fr-FR" sz="2000" cap="small" dirty="0" err="1" smtClean="0">
                <a:solidFill>
                  <a:srgbClr val="FF0000"/>
                </a:solidFill>
              </a:rPr>
              <a:t>é</a:t>
            </a:r>
            <a:endParaRPr lang="fr-FR" cap="small" dirty="0">
              <a:solidFill>
                <a:srgbClr val="FF0000"/>
              </a:solidFill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483575" y="3501871"/>
            <a:ext cx="1985599" cy="1140459"/>
            <a:chOff x="446054" y="4307948"/>
            <a:chExt cx="1985599" cy="1140459"/>
          </a:xfrm>
        </p:grpSpPr>
        <p:grpSp>
          <p:nvGrpSpPr>
            <p:cNvPr id="14" name="Groupe 13"/>
            <p:cNvGrpSpPr/>
            <p:nvPr/>
          </p:nvGrpSpPr>
          <p:grpSpPr>
            <a:xfrm>
              <a:off x="1080331" y="4722974"/>
              <a:ext cx="396044" cy="360040"/>
              <a:chOff x="3059832" y="4182932"/>
              <a:chExt cx="255587" cy="224300"/>
            </a:xfrm>
          </p:grpSpPr>
          <p:sp>
            <p:nvSpPr>
              <p:cNvPr id="15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" name="Forme libre 19"/>
            <p:cNvSpPr/>
            <p:nvPr/>
          </p:nvSpPr>
          <p:spPr>
            <a:xfrm>
              <a:off x="833438" y="4533900"/>
              <a:ext cx="447675" cy="738188"/>
            </a:xfrm>
            <a:custGeom>
              <a:avLst/>
              <a:gdLst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5293 w 447675"/>
                <a:gd name="connsiteY2" fmla="*/ 728663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2911 w 447675"/>
                <a:gd name="connsiteY2" fmla="*/ 733425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675" h="738188">
                  <a:moveTo>
                    <a:pt x="0" y="0"/>
                  </a:moveTo>
                  <a:lnTo>
                    <a:pt x="447675" y="0"/>
                  </a:lnTo>
                  <a:lnTo>
                    <a:pt x="442911" y="733425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14287" y="73818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 flipH="1">
              <a:off x="1609392" y="4534908"/>
              <a:ext cx="447675" cy="738188"/>
            </a:xfrm>
            <a:custGeom>
              <a:avLst/>
              <a:gdLst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5293 w 447675"/>
                <a:gd name="connsiteY2" fmla="*/ 728663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2911 w 447675"/>
                <a:gd name="connsiteY2" fmla="*/ 733425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675" h="738188">
                  <a:moveTo>
                    <a:pt x="0" y="0"/>
                  </a:moveTo>
                  <a:lnTo>
                    <a:pt x="447675" y="0"/>
                  </a:lnTo>
                  <a:lnTo>
                    <a:pt x="442911" y="733425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14287" y="73818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>
              <a:stCxn id="20" idx="2"/>
              <a:endCxn id="21" idx="2"/>
            </p:cNvCxnSpPr>
            <p:nvPr/>
          </p:nvCxnSpPr>
          <p:spPr>
            <a:xfrm>
              <a:off x="1276349" y="5267325"/>
              <a:ext cx="337807" cy="1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80"/>
            <p:cNvSpPr>
              <a:spLocks noChangeArrowheads="1"/>
            </p:cNvSpPr>
            <p:nvPr/>
          </p:nvSpPr>
          <p:spPr bwMode="auto">
            <a:xfrm flipH="1">
              <a:off x="1253489" y="5244465"/>
              <a:ext cx="45719" cy="4571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Oval 80"/>
            <p:cNvSpPr>
              <a:spLocks noChangeArrowheads="1"/>
            </p:cNvSpPr>
            <p:nvPr/>
          </p:nvSpPr>
          <p:spPr bwMode="auto">
            <a:xfrm flipH="1">
              <a:off x="1591296" y="5244464"/>
              <a:ext cx="45719" cy="4571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Oval 80"/>
            <p:cNvSpPr>
              <a:spLocks noChangeArrowheads="1"/>
            </p:cNvSpPr>
            <p:nvPr/>
          </p:nvSpPr>
          <p:spPr bwMode="auto">
            <a:xfrm flipH="1">
              <a:off x="2051548" y="4495220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Oval 80"/>
            <p:cNvSpPr>
              <a:spLocks noChangeArrowheads="1"/>
            </p:cNvSpPr>
            <p:nvPr/>
          </p:nvSpPr>
          <p:spPr bwMode="auto">
            <a:xfrm flipH="1">
              <a:off x="2051548" y="5227635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Oval 80"/>
            <p:cNvSpPr>
              <a:spLocks noChangeArrowheads="1"/>
            </p:cNvSpPr>
            <p:nvPr/>
          </p:nvSpPr>
          <p:spPr bwMode="auto">
            <a:xfrm flipH="1">
              <a:off x="761431" y="4494212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Oval 80"/>
            <p:cNvSpPr>
              <a:spLocks noChangeArrowheads="1"/>
            </p:cNvSpPr>
            <p:nvPr/>
          </p:nvSpPr>
          <p:spPr bwMode="auto">
            <a:xfrm flipH="1">
              <a:off x="761431" y="5227635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46054" y="4309546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</a:t>
              </a:r>
              <a:endParaRPr lang="fr-FR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58878" y="507907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endParaRPr lang="fr-FR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122492" y="504296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endParaRPr lang="fr-FR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123555" y="430794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10942" y="4812799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0.7V</a:t>
              </a:r>
              <a:endParaRPr lang="fr-FR" sz="1400" dirty="0"/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 flipV="1">
            <a:off x="2632588" y="3683312"/>
            <a:ext cx="0" cy="8143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2622984" y="3975944"/>
            <a:ext cx="70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CE</a:t>
            </a:r>
            <a:r>
              <a:rPr lang="fr-FR" dirty="0" smtClean="0"/>
              <a:t>=0</a:t>
            </a:r>
            <a:endParaRPr lang="fr-FR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64" y="5680802"/>
            <a:ext cx="460905" cy="47550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6897216" y="5718222"/>
            <a:ext cx="2844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Dans les </a:t>
            </a:r>
            <a:r>
              <a:rPr lang="fr-FR" sz="1400" dirty="0" err="1" smtClean="0"/>
              <a:t>datasheets</a:t>
            </a:r>
            <a:r>
              <a:rPr lang="fr-FR" sz="1400" dirty="0" smtClean="0"/>
              <a:t> les notations hybrides sont utilisées:</a:t>
            </a:r>
          </a:p>
          <a:p>
            <a:r>
              <a:rPr lang="fr-FR" sz="1600" b="1" dirty="0" err="1" smtClean="0">
                <a:solidFill>
                  <a:srgbClr val="7030A0"/>
                </a:solidFill>
              </a:rPr>
              <a:t>h</a:t>
            </a:r>
            <a:r>
              <a:rPr lang="fr-FR" sz="1600" b="1" baseline="-25000" dirty="0" err="1" smtClean="0">
                <a:solidFill>
                  <a:srgbClr val="7030A0"/>
                </a:solidFill>
              </a:rPr>
              <a:t>FE</a:t>
            </a:r>
            <a:r>
              <a:rPr lang="fr-FR" sz="1600" b="1" dirty="0" smtClean="0">
                <a:solidFill>
                  <a:srgbClr val="7030A0"/>
                </a:solidFill>
              </a:rPr>
              <a:t>=</a:t>
            </a:r>
            <a:r>
              <a:rPr lang="el-GR" sz="1600" b="1" dirty="0" smtClean="0">
                <a:solidFill>
                  <a:srgbClr val="7030A0"/>
                </a:solidFill>
              </a:rPr>
              <a:t>β</a:t>
            </a:r>
            <a:r>
              <a:rPr lang="fr-FR" sz="1600" b="1" dirty="0" smtClean="0">
                <a:solidFill>
                  <a:srgbClr val="7030A0"/>
                </a:solidFill>
              </a:rPr>
              <a:t>  (</a:t>
            </a:r>
            <a:r>
              <a:rPr lang="fr-FR" sz="1600" b="1" dirty="0">
                <a:solidFill>
                  <a:srgbClr val="7030A0"/>
                </a:solidFill>
              </a:rPr>
              <a:t> </a:t>
            </a:r>
            <a:r>
              <a:rPr lang="fr-FR" sz="1600" b="1" dirty="0" smtClean="0">
                <a:solidFill>
                  <a:srgbClr val="7030A0"/>
                </a:solidFill>
              </a:rPr>
              <a:t>grandeurs statiques)</a:t>
            </a:r>
            <a:endParaRPr lang="fr-FR" sz="1600" b="1" dirty="0">
              <a:solidFill>
                <a:srgbClr val="7030A0"/>
              </a:solidFill>
            </a:endParaRPr>
          </a:p>
        </p:txBody>
      </p:sp>
      <p:cxnSp>
        <p:nvCxnSpPr>
          <p:cNvPr id="49" name="Connecteur droit 48"/>
          <p:cNvCxnSpPr/>
          <p:nvPr/>
        </p:nvCxnSpPr>
        <p:spPr>
          <a:xfrm>
            <a:off x="6029920" y="2330241"/>
            <a:ext cx="122413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5997871" y="2312373"/>
            <a:ext cx="0" cy="6176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ultiplier 51"/>
          <p:cNvSpPr/>
          <p:nvPr/>
        </p:nvSpPr>
        <p:spPr>
          <a:xfrm>
            <a:off x="6249144" y="2108281"/>
            <a:ext cx="392844" cy="488561"/>
          </a:xfrm>
          <a:prstGeom prst="mathMultiply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Multiplier 54"/>
          <p:cNvSpPr/>
          <p:nvPr/>
        </p:nvSpPr>
        <p:spPr>
          <a:xfrm>
            <a:off x="5833498" y="2441454"/>
            <a:ext cx="392844" cy="488561"/>
          </a:xfrm>
          <a:prstGeom prst="mathMultiply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64468" y="2352561"/>
            <a:ext cx="3744416" cy="2408587"/>
          </a:xfrm>
          <a:prstGeom prst="roundRect">
            <a:avLst>
              <a:gd name="adj" fmla="val 10735"/>
            </a:avLst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9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Atomes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84548" y="1484784"/>
            <a:ext cx="5943600" cy="496855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144995" y="2204864"/>
            <a:ext cx="4680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77625" y="1484784"/>
            <a:ext cx="207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4 électrons de valence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144995" y="3060087"/>
            <a:ext cx="350564" cy="43204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846219" y="2628039"/>
            <a:ext cx="369041" cy="43204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495559" y="3060087"/>
            <a:ext cx="333530" cy="43204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077236" y="1952836"/>
            <a:ext cx="2664296" cy="4500500"/>
          </a:xfrm>
          <a:prstGeom prst="roundRect">
            <a:avLst>
              <a:gd name="adj" fmla="val 65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</a:t>
            </a:r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740532" y="3146149"/>
            <a:ext cx="288032" cy="3459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3309416"/>
            <a:ext cx="89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70C0"/>
                </a:solidFill>
              </a:rPr>
              <a:t>3 couches occupées: K,L,M</a:t>
            </a:r>
            <a:endParaRPr lang="fr-FR" sz="1400" b="1" dirty="0">
              <a:solidFill>
                <a:srgbClr val="0070C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4376936" y="2024844"/>
            <a:ext cx="399018" cy="689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779505" y="1877941"/>
            <a:ext cx="1153715" cy="133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370055" y="1783559"/>
            <a:ext cx="14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7030A0"/>
                </a:solidFill>
              </a:rPr>
              <a:t>Dopage type P</a:t>
            </a:r>
            <a:endParaRPr lang="fr-FR" sz="1600" i="1" dirty="0">
              <a:solidFill>
                <a:srgbClr val="7030A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00437" y="1484784"/>
            <a:ext cx="14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7030A0"/>
                </a:solidFill>
              </a:rPr>
              <a:t>Dopage type N</a:t>
            </a:r>
            <a:endParaRPr lang="fr-FR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75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36" y="2353078"/>
            <a:ext cx="7272808" cy="4084463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Analyse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schéma est donné: quel est l’état du transistor?</a:t>
            </a:r>
          </a:p>
          <a:p>
            <a:pPr lvl="1"/>
            <a:r>
              <a:rPr lang="fr-FR" dirty="0" smtClean="0"/>
              <a:t>Comme pour les diodes on fait une hypothèse de calcul: T passant par exemple</a:t>
            </a:r>
          </a:p>
          <a:p>
            <a:pPr lvl="1"/>
            <a:r>
              <a:rPr lang="fr-FR" dirty="0" smtClean="0"/>
              <a:t>Les calculs sont effectués puis  la cohérence de l’hypothèse vérifiée!</a:t>
            </a:r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84" y="2743084"/>
            <a:ext cx="460905" cy="4755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25539" y="2849256"/>
            <a:ext cx="131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connaître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086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Interfaçage et interrupteur commandé</a:t>
            </a:r>
          </a:p>
          <a:p>
            <a:pPr lvl="1"/>
            <a:r>
              <a:rPr lang="fr-FR" dirty="0" smtClean="0"/>
              <a:t>Objectif: adaptation en courant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4" descr="re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407" y="4123935"/>
            <a:ext cx="3833812" cy="2160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rel5.gif (3253 octet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5" y="2115070"/>
            <a:ext cx="4229216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81075" y="2772487"/>
            <a:ext cx="1871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/>
              <a:t>Montage </a:t>
            </a:r>
            <a:r>
              <a:rPr lang="fr-FR" sz="1400" i="1" dirty="0" err="1"/>
              <a:t>darlington</a:t>
            </a:r>
            <a:endParaRPr lang="fr-FR" sz="1400" i="1" dirty="0"/>
          </a:p>
        </p:txBody>
      </p:sp>
      <p:pic>
        <p:nvPicPr>
          <p:cNvPr id="11" name="Picture 7" descr="led comm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1478" y="1540062"/>
            <a:ext cx="1456475" cy="23173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http://www.astuces-pratiques.fr/imagesarticles/24/alimentation-a-decoupage-flyb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7" y="4059757"/>
            <a:ext cx="3780420" cy="18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255680" y="5880838"/>
            <a:ext cx="238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On notera l’absence de diode de roue libre (la démagnétisation se fait par le secondaire du transfo!)</a:t>
            </a:r>
            <a:endParaRPr lang="fr-FR" sz="12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94" y="5966251"/>
            <a:ext cx="460905" cy="475504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5664843" y="4977113"/>
            <a:ext cx="914873" cy="50411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005228" y="5204229"/>
            <a:ext cx="275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Transistor en commutation (20kHz et +)</a:t>
            </a:r>
            <a:endParaRPr lang="fr-FR" sz="1200" i="1" dirty="0"/>
          </a:p>
        </p:txBody>
      </p:sp>
      <p:sp>
        <p:nvSpPr>
          <p:cNvPr id="17" name="Ellipse 16"/>
          <p:cNvSpPr/>
          <p:nvPr/>
        </p:nvSpPr>
        <p:spPr>
          <a:xfrm>
            <a:off x="2540732" y="3087413"/>
            <a:ext cx="1188132" cy="665623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07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Régulation de tension</a:t>
            </a:r>
          </a:p>
          <a:p>
            <a:pPr lvl="1"/>
            <a:r>
              <a:rPr lang="fr-FR" dirty="0"/>
              <a:t>Source de tension contrôlée en courant</a:t>
            </a:r>
          </a:p>
          <a:p>
            <a:pPr lvl="1"/>
            <a:r>
              <a:rPr lang="fr-FR" dirty="0"/>
              <a:t>Présence d’une </a:t>
            </a:r>
            <a:r>
              <a:rPr lang="fr-FR" dirty="0" smtClean="0"/>
              <a:t>contre-réaction</a:t>
            </a:r>
          </a:p>
          <a:p>
            <a:pPr lvl="1"/>
            <a:r>
              <a:rPr lang="fr-FR" dirty="0" smtClean="0"/>
              <a:t>2 types de régulateur</a:t>
            </a:r>
          </a:p>
          <a:p>
            <a:pPr lvl="2"/>
            <a:r>
              <a:rPr lang="fr-FR" dirty="0" smtClean="0"/>
              <a:t>Shunt ou ballast</a:t>
            </a:r>
          </a:p>
          <a:p>
            <a:pPr lvl="1"/>
            <a:endParaRPr lang="fr-FR" baseline="-25000" dirty="0"/>
          </a:p>
          <a:p>
            <a:pPr lvl="1"/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16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0472" y="5635712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r-FR" sz="1600" b="1" dirty="0" smtClean="0"/>
              <a:t>Régulation de </a:t>
            </a:r>
            <a:r>
              <a:rPr lang="fr-FR" sz="1600" b="1" dirty="0"/>
              <a:t>type shunt (ou //)</a:t>
            </a:r>
          </a:p>
          <a:p>
            <a:pPr lvl="2"/>
            <a:r>
              <a:rPr lang="fr-FR" sz="1200" b="1" dirty="0"/>
              <a:t>Effet d’</a:t>
            </a:r>
            <a:r>
              <a:rPr lang="fr-FR" sz="1200" b="1" dirty="0" err="1"/>
              <a:t>auto-régulation</a:t>
            </a:r>
            <a:endParaRPr lang="fr-FR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4124908" y="5625518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r-FR" sz="1600" b="1" dirty="0"/>
              <a:t>Régulation de type série</a:t>
            </a:r>
          </a:p>
          <a:p>
            <a:pPr lvl="2"/>
            <a:r>
              <a:rPr lang="fr-FR" sz="1600" b="1" dirty="0"/>
              <a:t>Principe du transistor BALLAST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590877" y="3346520"/>
            <a:ext cx="2721268" cy="2219761"/>
            <a:chOff x="899584" y="1880828"/>
            <a:chExt cx="2721268" cy="2219761"/>
          </a:xfrm>
        </p:grpSpPr>
        <p:pic>
          <p:nvPicPr>
            <p:cNvPr id="30722" name="Picture 2" descr="http://www.chasingtrons.com/storage/post-images/voltage-regulator/Shunt%20Transistor%20Voltage%20Regulator.png?__SQUARESPACE_CACHEVERSION=12893658091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84" y="1880828"/>
              <a:ext cx="2721268" cy="2219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129220" y="3653408"/>
              <a:ext cx="476523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60218" y="2845106"/>
              <a:ext cx="396044" cy="152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12" y="1465947"/>
            <a:ext cx="3482364" cy="153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4520952" y="3573016"/>
            <a:ext cx="2736305" cy="1968978"/>
            <a:chOff x="902532" y="4256495"/>
            <a:chExt cx="2773337" cy="2152784"/>
          </a:xfrm>
        </p:grpSpPr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532" y="4256495"/>
              <a:ext cx="2773337" cy="215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02532" y="6093296"/>
              <a:ext cx="450068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64614" y="6115101"/>
              <a:ext cx="450068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63795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Régulateur ballast</a:t>
            </a:r>
          </a:p>
          <a:p>
            <a:pPr lvl="1"/>
            <a:r>
              <a:rPr lang="fr-FR" dirty="0" smtClean="0"/>
              <a:t>Le plus utilisé jusqu’à P&lt;10W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470" y="2060848"/>
            <a:ext cx="4043134" cy="22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21" y="2139640"/>
            <a:ext cx="3751641" cy="205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rme libre 10"/>
          <p:cNvSpPr/>
          <p:nvPr/>
        </p:nvSpPr>
        <p:spPr>
          <a:xfrm>
            <a:off x="6030948" y="2432482"/>
            <a:ext cx="814746" cy="1562469"/>
          </a:xfrm>
          <a:custGeom>
            <a:avLst/>
            <a:gdLst>
              <a:gd name="connsiteX0" fmla="*/ 795980 w 814746"/>
              <a:gd name="connsiteY0" fmla="*/ 1091953 h 1562469"/>
              <a:gd name="connsiteX1" fmla="*/ 707203 w 814746"/>
              <a:gd name="connsiteY1" fmla="*/ 1083075 h 1562469"/>
              <a:gd name="connsiteX2" fmla="*/ 662815 w 814746"/>
              <a:gd name="connsiteY2" fmla="*/ 1074198 h 1562469"/>
              <a:gd name="connsiteX3" fmla="*/ 503017 w 814746"/>
              <a:gd name="connsiteY3" fmla="*/ 1065320 h 1562469"/>
              <a:gd name="connsiteX4" fmla="*/ 378730 w 814746"/>
              <a:gd name="connsiteY4" fmla="*/ 1074198 h 1562469"/>
              <a:gd name="connsiteX5" fmla="*/ 343219 w 814746"/>
              <a:gd name="connsiteY5" fmla="*/ 1083075 h 1562469"/>
              <a:gd name="connsiteX6" fmla="*/ 281075 w 814746"/>
              <a:gd name="connsiteY6" fmla="*/ 1091953 h 1562469"/>
              <a:gd name="connsiteX7" fmla="*/ 254442 w 814746"/>
              <a:gd name="connsiteY7" fmla="*/ 1100831 h 1562469"/>
              <a:gd name="connsiteX8" fmla="*/ 23623 w 814746"/>
              <a:gd name="connsiteY8" fmla="*/ 1083075 h 1562469"/>
              <a:gd name="connsiteX9" fmla="*/ 14745 w 814746"/>
              <a:gd name="connsiteY9" fmla="*/ 1003176 h 1562469"/>
              <a:gd name="connsiteX10" fmla="*/ 68011 w 814746"/>
              <a:gd name="connsiteY10" fmla="*/ 985421 h 1562469"/>
              <a:gd name="connsiteX11" fmla="*/ 94644 w 814746"/>
              <a:gd name="connsiteY11" fmla="*/ 976543 h 1562469"/>
              <a:gd name="connsiteX12" fmla="*/ 272198 w 814746"/>
              <a:gd name="connsiteY12" fmla="*/ 958788 h 1562469"/>
              <a:gd name="connsiteX13" fmla="*/ 298831 w 814746"/>
              <a:gd name="connsiteY13" fmla="*/ 941033 h 1562469"/>
              <a:gd name="connsiteX14" fmla="*/ 316586 w 814746"/>
              <a:gd name="connsiteY14" fmla="*/ 923277 h 1562469"/>
              <a:gd name="connsiteX15" fmla="*/ 352097 w 814746"/>
              <a:gd name="connsiteY15" fmla="*/ 896644 h 1562469"/>
              <a:gd name="connsiteX16" fmla="*/ 369852 w 814746"/>
              <a:gd name="connsiteY16" fmla="*/ 870011 h 1562469"/>
              <a:gd name="connsiteX17" fmla="*/ 378730 w 814746"/>
              <a:gd name="connsiteY17" fmla="*/ 843378 h 1562469"/>
              <a:gd name="connsiteX18" fmla="*/ 396485 w 814746"/>
              <a:gd name="connsiteY18" fmla="*/ 807868 h 1562469"/>
              <a:gd name="connsiteX19" fmla="*/ 414240 w 814746"/>
              <a:gd name="connsiteY19" fmla="*/ 719091 h 1562469"/>
              <a:gd name="connsiteX20" fmla="*/ 431996 w 814746"/>
              <a:gd name="connsiteY20" fmla="*/ 177553 h 1562469"/>
              <a:gd name="connsiteX21" fmla="*/ 449751 w 814746"/>
              <a:gd name="connsiteY21" fmla="*/ 88776 h 1562469"/>
              <a:gd name="connsiteX22" fmla="*/ 467506 w 814746"/>
              <a:gd name="connsiteY22" fmla="*/ 62143 h 1562469"/>
              <a:gd name="connsiteX23" fmla="*/ 520772 w 814746"/>
              <a:gd name="connsiteY23" fmla="*/ 44388 h 1562469"/>
              <a:gd name="connsiteX24" fmla="*/ 574038 w 814746"/>
              <a:gd name="connsiteY24" fmla="*/ 17755 h 1562469"/>
              <a:gd name="connsiteX25" fmla="*/ 627304 w 814746"/>
              <a:gd name="connsiteY25" fmla="*/ 0 h 1562469"/>
              <a:gd name="connsiteX26" fmla="*/ 689448 w 814746"/>
              <a:gd name="connsiteY26" fmla="*/ 26633 h 1562469"/>
              <a:gd name="connsiteX27" fmla="*/ 707203 w 814746"/>
              <a:gd name="connsiteY27" fmla="*/ 79899 h 1562469"/>
              <a:gd name="connsiteX28" fmla="*/ 724959 w 814746"/>
              <a:gd name="connsiteY28" fmla="*/ 106532 h 1562469"/>
              <a:gd name="connsiteX29" fmla="*/ 742714 w 814746"/>
              <a:gd name="connsiteY29" fmla="*/ 213064 h 1562469"/>
              <a:gd name="connsiteX30" fmla="*/ 751592 w 814746"/>
              <a:gd name="connsiteY30" fmla="*/ 275207 h 1562469"/>
              <a:gd name="connsiteX31" fmla="*/ 769347 w 814746"/>
              <a:gd name="connsiteY31" fmla="*/ 452761 h 1562469"/>
              <a:gd name="connsiteX32" fmla="*/ 787102 w 814746"/>
              <a:gd name="connsiteY32" fmla="*/ 674702 h 1562469"/>
              <a:gd name="connsiteX33" fmla="*/ 804858 w 814746"/>
              <a:gd name="connsiteY33" fmla="*/ 1100831 h 1562469"/>
              <a:gd name="connsiteX34" fmla="*/ 813735 w 814746"/>
              <a:gd name="connsiteY34" fmla="*/ 1207363 h 1562469"/>
              <a:gd name="connsiteX35" fmla="*/ 813735 w 814746"/>
              <a:gd name="connsiteY35" fmla="*/ 1562469 h 156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14746" h="1562469">
                <a:moveTo>
                  <a:pt x="795980" y="1091953"/>
                </a:moveTo>
                <a:cubicBezTo>
                  <a:pt x="766388" y="1088994"/>
                  <a:pt x="736682" y="1087005"/>
                  <a:pt x="707203" y="1083075"/>
                </a:cubicBezTo>
                <a:cubicBezTo>
                  <a:pt x="692246" y="1081081"/>
                  <a:pt x="677847" y="1075505"/>
                  <a:pt x="662815" y="1074198"/>
                </a:cubicBezTo>
                <a:cubicBezTo>
                  <a:pt x="609667" y="1069577"/>
                  <a:pt x="556283" y="1068279"/>
                  <a:pt x="503017" y="1065320"/>
                </a:cubicBezTo>
                <a:cubicBezTo>
                  <a:pt x="461588" y="1068279"/>
                  <a:pt x="420011" y="1069611"/>
                  <a:pt x="378730" y="1074198"/>
                </a:cubicBezTo>
                <a:cubicBezTo>
                  <a:pt x="366603" y="1075545"/>
                  <a:pt x="355223" y="1080892"/>
                  <a:pt x="343219" y="1083075"/>
                </a:cubicBezTo>
                <a:cubicBezTo>
                  <a:pt x="322632" y="1086818"/>
                  <a:pt x="301790" y="1088994"/>
                  <a:pt x="281075" y="1091953"/>
                </a:cubicBezTo>
                <a:cubicBezTo>
                  <a:pt x="272197" y="1094912"/>
                  <a:pt x="263800" y="1100831"/>
                  <a:pt x="254442" y="1100831"/>
                </a:cubicBezTo>
                <a:cubicBezTo>
                  <a:pt x="152431" y="1100831"/>
                  <a:pt x="111084" y="1094008"/>
                  <a:pt x="23623" y="1083075"/>
                </a:cubicBezTo>
                <a:cubicBezTo>
                  <a:pt x="7465" y="1058838"/>
                  <a:pt x="-15425" y="1037657"/>
                  <a:pt x="14745" y="1003176"/>
                </a:cubicBezTo>
                <a:cubicBezTo>
                  <a:pt x="27069" y="989091"/>
                  <a:pt x="50256" y="991339"/>
                  <a:pt x="68011" y="985421"/>
                </a:cubicBezTo>
                <a:lnTo>
                  <a:pt x="94644" y="976543"/>
                </a:lnTo>
                <a:cubicBezTo>
                  <a:pt x="169080" y="951731"/>
                  <a:pt x="111963" y="968214"/>
                  <a:pt x="272198" y="958788"/>
                </a:cubicBezTo>
                <a:cubicBezTo>
                  <a:pt x="281076" y="952870"/>
                  <a:pt x="290500" y="947698"/>
                  <a:pt x="298831" y="941033"/>
                </a:cubicBezTo>
                <a:cubicBezTo>
                  <a:pt x="305367" y="935804"/>
                  <a:pt x="310156" y="928635"/>
                  <a:pt x="316586" y="923277"/>
                </a:cubicBezTo>
                <a:cubicBezTo>
                  <a:pt x="327953" y="913805"/>
                  <a:pt x="340260" y="905522"/>
                  <a:pt x="352097" y="896644"/>
                </a:cubicBezTo>
                <a:cubicBezTo>
                  <a:pt x="358015" y="887766"/>
                  <a:pt x="365080" y="879554"/>
                  <a:pt x="369852" y="870011"/>
                </a:cubicBezTo>
                <a:cubicBezTo>
                  <a:pt x="374037" y="861641"/>
                  <a:pt x="375044" y="851979"/>
                  <a:pt x="378730" y="843378"/>
                </a:cubicBezTo>
                <a:cubicBezTo>
                  <a:pt x="383943" y="831214"/>
                  <a:pt x="390567" y="819705"/>
                  <a:pt x="396485" y="807868"/>
                </a:cubicBezTo>
                <a:cubicBezTo>
                  <a:pt x="402403" y="778276"/>
                  <a:pt x="413522" y="749261"/>
                  <a:pt x="414240" y="719091"/>
                </a:cubicBezTo>
                <a:cubicBezTo>
                  <a:pt x="417418" y="585630"/>
                  <a:pt x="419772" y="336468"/>
                  <a:pt x="431996" y="177553"/>
                </a:cubicBezTo>
                <a:cubicBezTo>
                  <a:pt x="433483" y="158215"/>
                  <a:pt x="438152" y="111974"/>
                  <a:pt x="449751" y="88776"/>
                </a:cubicBezTo>
                <a:cubicBezTo>
                  <a:pt x="454523" y="79233"/>
                  <a:pt x="458458" y="67798"/>
                  <a:pt x="467506" y="62143"/>
                </a:cubicBezTo>
                <a:cubicBezTo>
                  <a:pt x="483377" y="52224"/>
                  <a:pt x="520772" y="44388"/>
                  <a:pt x="520772" y="44388"/>
                </a:cubicBezTo>
                <a:cubicBezTo>
                  <a:pt x="549293" y="15868"/>
                  <a:pt x="527292" y="31779"/>
                  <a:pt x="574038" y="17755"/>
                </a:cubicBezTo>
                <a:cubicBezTo>
                  <a:pt x="591964" y="12377"/>
                  <a:pt x="627304" y="0"/>
                  <a:pt x="627304" y="0"/>
                </a:cubicBezTo>
                <a:cubicBezTo>
                  <a:pt x="644085" y="4195"/>
                  <a:pt x="678094" y="8466"/>
                  <a:pt x="689448" y="26633"/>
                </a:cubicBezTo>
                <a:cubicBezTo>
                  <a:pt x="699367" y="42504"/>
                  <a:pt x="696821" y="64327"/>
                  <a:pt x="707203" y="79899"/>
                </a:cubicBezTo>
                <a:lnTo>
                  <a:pt x="724959" y="106532"/>
                </a:lnTo>
                <a:cubicBezTo>
                  <a:pt x="743002" y="160664"/>
                  <a:pt x="730820" y="117916"/>
                  <a:pt x="742714" y="213064"/>
                </a:cubicBezTo>
                <a:cubicBezTo>
                  <a:pt x="745309" y="233827"/>
                  <a:pt x="748827" y="254466"/>
                  <a:pt x="751592" y="275207"/>
                </a:cubicBezTo>
                <a:cubicBezTo>
                  <a:pt x="760361" y="340975"/>
                  <a:pt x="765250" y="383110"/>
                  <a:pt x="769347" y="452761"/>
                </a:cubicBezTo>
                <a:cubicBezTo>
                  <a:pt x="781972" y="667386"/>
                  <a:pt x="757141" y="584812"/>
                  <a:pt x="787102" y="674702"/>
                </a:cubicBezTo>
                <a:cubicBezTo>
                  <a:pt x="807996" y="946320"/>
                  <a:pt x="783950" y="609487"/>
                  <a:pt x="804858" y="1100831"/>
                </a:cubicBezTo>
                <a:cubicBezTo>
                  <a:pt x="806373" y="1136433"/>
                  <a:pt x="813050" y="1171736"/>
                  <a:pt x="813735" y="1207363"/>
                </a:cubicBezTo>
                <a:cubicBezTo>
                  <a:pt x="816011" y="1325710"/>
                  <a:pt x="813735" y="1444100"/>
                  <a:pt x="813735" y="1562469"/>
                </a:cubicBez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339702"/>
              </p:ext>
            </p:extLst>
          </p:nvPr>
        </p:nvGraphicFramePr>
        <p:xfrm>
          <a:off x="5565068" y="3607690"/>
          <a:ext cx="112890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Equation" r:id="rId5" imgW="1028520" imgH="393480" progId="Equation.DSMT4">
                  <p:embed/>
                </p:oleObj>
              </mc:Choice>
              <mc:Fallback>
                <p:oleObj name="Equation" r:id="rId5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5068" y="3607690"/>
                        <a:ext cx="112890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5405534" y="4064411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Ampli non inverseur</a:t>
            </a:r>
            <a:endParaRPr lang="fr-FR" sz="1100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0" y="4437112"/>
            <a:ext cx="4494292" cy="20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79" y="4523577"/>
            <a:ext cx="3877916" cy="19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06411" y="3767297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Variante 1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049344" y="3747980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Variante 2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712640" y="6057292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Variante 3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531616" y="4294859"/>
            <a:ext cx="1116124" cy="1464087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473280" y="4437112"/>
            <a:ext cx="1573915" cy="2031838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4953000" y="5841268"/>
            <a:ext cx="936104" cy="354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30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99" y="2490172"/>
            <a:ext cx="4747667" cy="33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Régulateur de tension intégré</a:t>
            </a:r>
          </a:p>
          <a:p>
            <a:pPr lvl="1"/>
            <a:r>
              <a:rPr lang="fr-FR" dirty="0" smtClean="0"/>
              <a:t>Structure ballast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2" y="2704622"/>
            <a:ext cx="4176464" cy="290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16785" y="5741404"/>
            <a:ext cx="1830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I</a:t>
            </a:r>
            <a:r>
              <a:rPr lang="fr-FR" i="1" baseline="-25000" dirty="0" err="1"/>
              <a:t>load</a:t>
            </a:r>
            <a:r>
              <a:rPr lang="fr-FR" i="1" dirty="0"/>
              <a:t> </a:t>
            </a:r>
            <a:r>
              <a:rPr lang="fr-FR" dirty="0"/>
              <a:t>= </a:t>
            </a:r>
            <a:r>
              <a:rPr lang="fr-FR" dirty="0" smtClean="0"/>
              <a:t>k.</a:t>
            </a:r>
            <a:r>
              <a:rPr lang="el-GR" dirty="0" smtClean="0"/>
              <a:t>β</a:t>
            </a:r>
            <a:r>
              <a:rPr lang="fr-FR" baseline="-25000" dirty="0" smtClean="0"/>
              <a:t>1</a:t>
            </a:r>
            <a:r>
              <a:rPr lang="el-GR" dirty="0" smtClean="0"/>
              <a:t>β</a:t>
            </a:r>
            <a:r>
              <a:rPr lang="fr-FR" baseline="-25000" dirty="0"/>
              <a:t>2</a:t>
            </a:r>
            <a:r>
              <a:rPr lang="el-GR" dirty="0" smtClean="0"/>
              <a:t>β</a:t>
            </a:r>
            <a:r>
              <a:rPr lang="fr-FR" baseline="-25000" dirty="0" smtClean="0"/>
              <a:t>3</a:t>
            </a:r>
            <a:r>
              <a:rPr lang="fr-FR" dirty="0" smtClean="0"/>
              <a:t>V</a:t>
            </a:r>
            <a:r>
              <a:rPr lang="fr-FR" baseline="-25000" dirty="0" smtClean="0"/>
              <a:t>diff</a:t>
            </a:r>
            <a:endParaRPr lang="fr-FR" baseline="-250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223966" y="3208330"/>
            <a:ext cx="134765" cy="2926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035965" y="3501008"/>
            <a:ext cx="188001" cy="3964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113373" y="3887399"/>
            <a:ext cx="714654" cy="101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113373" y="2920646"/>
            <a:ext cx="952872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061233" y="2516707"/>
            <a:ext cx="12881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7030A0"/>
                </a:solidFill>
              </a:rPr>
              <a:t>V</a:t>
            </a:r>
            <a:r>
              <a:rPr lang="fr-FR" sz="1400" b="1" baseline="-25000" dirty="0" err="1" smtClean="0">
                <a:solidFill>
                  <a:srgbClr val="7030A0"/>
                </a:solidFill>
              </a:rPr>
              <a:t>ce</a:t>
            </a:r>
            <a:r>
              <a:rPr lang="fr-FR" sz="1400" b="1" dirty="0" smtClean="0">
                <a:solidFill>
                  <a:srgbClr val="7030A0"/>
                </a:solidFill>
              </a:rPr>
              <a:t>=2Vbe+V</a:t>
            </a:r>
            <a:r>
              <a:rPr lang="fr-FR" sz="1400" b="1" baseline="-25000" dirty="0" smtClean="0">
                <a:solidFill>
                  <a:srgbClr val="7030A0"/>
                </a:solidFill>
              </a:rPr>
              <a:t>ce3</a:t>
            </a:r>
            <a:endParaRPr lang="fr-FR" sz="1400" b="1" baseline="-250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75228" y="2809951"/>
            <a:ext cx="1674186" cy="2688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012321" y="5532696"/>
            <a:ext cx="250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bandgap</a:t>
            </a:r>
            <a:r>
              <a:rPr lang="fr-FR" sz="1400" dirty="0"/>
              <a:t> de </a:t>
            </a:r>
            <a:r>
              <a:rPr lang="fr-FR" sz="1400" dirty="0" err="1" smtClean="0"/>
              <a:t>Brokaw</a:t>
            </a:r>
            <a:r>
              <a:rPr lang="fr-FR" sz="1400" dirty="0" smtClean="0"/>
              <a:t>: référence de tension de  1,25V</a:t>
            </a:r>
            <a:endParaRPr lang="fr-FR" sz="1400" dirty="0"/>
          </a:p>
        </p:txBody>
      </p:sp>
      <p:sp>
        <p:nvSpPr>
          <p:cNvPr id="22" name="Rectangle 21"/>
          <p:cNvSpPr/>
          <p:nvPr/>
        </p:nvSpPr>
        <p:spPr>
          <a:xfrm>
            <a:off x="6666334" y="3897506"/>
            <a:ext cx="101721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6666334" y="4229390"/>
            <a:ext cx="12898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Vref</a:t>
            </a:r>
            <a:r>
              <a:rPr lang="fr-FR" sz="1600" dirty="0" smtClean="0"/>
              <a:t>=1,25V</a:t>
            </a:r>
            <a:endParaRPr lang="fr-FR" sz="1600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6615261" y="3897506"/>
            <a:ext cx="0" cy="109522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7653300" y="2704622"/>
            <a:ext cx="1080120" cy="1464087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687623" y="2249439"/>
            <a:ext cx="3428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On retrouve notre tension de déchet </a:t>
            </a:r>
            <a:r>
              <a:rPr lang="fr-FR" sz="1400" i="1" dirty="0" err="1" smtClean="0"/>
              <a:t>V</a:t>
            </a:r>
            <a:r>
              <a:rPr lang="fr-FR" sz="1400" i="1" baseline="-25000" dirty="0" err="1" smtClean="0"/>
              <a:t>dropout</a:t>
            </a:r>
            <a:endParaRPr lang="fr-FR" sz="1400" i="1" baseline="-250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2223966" y="2667953"/>
            <a:ext cx="640802" cy="52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1" name="Connecteur droit 35840"/>
          <p:cNvCxnSpPr/>
          <p:nvPr/>
        </p:nvCxnSpPr>
        <p:spPr>
          <a:xfrm>
            <a:off x="9118767" y="3804601"/>
            <a:ext cx="540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9182767" y="3804601"/>
            <a:ext cx="27003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ZoneTexte 35845"/>
          <p:cNvSpPr txBox="1"/>
          <p:nvPr/>
        </p:nvSpPr>
        <p:spPr>
          <a:xfrm>
            <a:off x="9147520" y="3349544"/>
            <a:ext cx="30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</a:t>
            </a:r>
            <a:r>
              <a:rPr lang="fr-FR" baseline="-25000" dirty="0" smtClean="0"/>
              <a:t>s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425640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1" y="3433763"/>
            <a:ext cx="51530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composant JFET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/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Symbole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Structure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7563"/>
            <a:ext cx="47625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185029" y="1455290"/>
            <a:ext cx="2053596" cy="1326008"/>
            <a:chOff x="4124908" y="4118750"/>
            <a:chExt cx="1656184" cy="1086942"/>
          </a:xfrm>
        </p:grpSpPr>
        <p:pic>
          <p:nvPicPr>
            <p:cNvPr id="9" name="Picture 2" descr="http://t0.gstatic.com/images?q=tbn:ANd9GcT6n4Iui7ecIhGW5kXlo75lqHT0BQbJjWUDU7e34r4IQf_kURo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908" y="4221088"/>
              <a:ext cx="1656184" cy="98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4207873" y="4118750"/>
              <a:ext cx="6840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</a:t>
              </a:r>
              <a:r>
                <a:rPr lang="fr-FR" sz="1200" dirty="0" smtClean="0"/>
                <a:t>anal N</a:t>
              </a:r>
              <a:endParaRPr lang="fr-FR" sz="1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097016" y="4128625"/>
              <a:ext cx="6840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</a:t>
              </a:r>
              <a:r>
                <a:rPr lang="fr-FR" sz="1200" dirty="0" smtClean="0"/>
                <a:t>anal P</a:t>
              </a:r>
              <a:endParaRPr lang="fr-FR" sz="1200" dirty="0"/>
            </a:p>
          </p:txBody>
        </p:sp>
      </p:grpSp>
      <p:cxnSp>
        <p:nvCxnSpPr>
          <p:cNvPr id="12" name="Connecteur droit 11"/>
          <p:cNvCxnSpPr/>
          <p:nvPr/>
        </p:nvCxnSpPr>
        <p:spPr>
          <a:xfrm>
            <a:off x="4876800" y="3398044"/>
            <a:ext cx="0" cy="2166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57225" y="5689253"/>
            <a:ext cx="339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Canal ouvert au maximum </a:t>
            </a:r>
            <a:r>
              <a:rPr lang="fr-FR" sz="1600" i="1" dirty="0" err="1" smtClean="0"/>
              <a:t>Vgs</a:t>
            </a:r>
            <a:r>
              <a:rPr lang="fr-FR" sz="1600" i="1" dirty="0" smtClean="0"/>
              <a:t>=0</a:t>
            </a:r>
            <a:endParaRPr lang="fr-FR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153025" y="5346145"/>
            <a:ext cx="4305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Zone résistive</a:t>
            </a:r>
          </a:p>
          <a:p>
            <a:r>
              <a:rPr lang="fr-FR" sz="1200" dirty="0" smtClean="0"/>
              <a:t>le canal se rétrécit petit à petit au fur et à mesure que Vds augmente (Vds faible)</a:t>
            </a:r>
          </a:p>
          <a:p>
            <a:r>
              <a:rPr lang="fr-FR" sz="1200" b="1" dirty="0" smtClean="0">
                <a:solidFill>
                  <a:srgbClr val="00B050"/>
                </a:solidFill>
              </a:rPr>
              <a:t>Zone pincée</a:t>
            </a:r>
          </a:p>
          <a:p>
            <a:r>
              <a:rPr lang="fr-FR" sz="1200" dirty="0" smtClean="0"/>
              <a:t>au-delà d’un seuil Vds, la largueur du canal ne change plus (réduite à un minimum) =&gt;  le courant ne dépend plus de Vds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651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1201201"/>
            <a:ext cx="2916324" cy="238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Caractéristiques externes du JFET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Caractéristique pour </a:t>
            </a:r>
            <a:r>
              <a:rPr lang="fr-FR" dirty="0" err="1" smtClean="0"/>
              <a:t>Vgs</a:t>
            </a:r>
            <a:r>
              <a:rPr lang="fr-FR" dirty="0" smtClean="0"/>
              <a:t>=0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53" name="Groupe 52"/>
          <p:cNvGrpSpPr/>
          <p:nvPr/>
        </p:nvGrpSpPr>
        <p:grpSpPr>
          <a:xfrm>
            <a:off x="3684503" y="1277876"/>
            <a:ext cx="1757316" cy="2180393"/>
            <a:chOff x="4861607" y="1824038"/>
            <a:chExt cx="2062163" cy="2541588"/>
          </a:xfrm>
        </p:grpSpPr>
        <p:grpSp>
          <p:nvGrpSpPr>
            <p:cNvPr id="8" name="Group 296"/>
            <p:cNvGrpSpPr>
              <a:grpSpLocks/>
            </p:cNvGrpSpPr>
            <p:nvPr/>
          </p:nvGrpSpPr>
          <p:grpSpPr bwMode="auto">
            <a:xfrm>
              <a:off x="4861607" y="1824038"/>
              <a:ext cx="2062163" cy="2541588"/>
              <a:chOff x="735" y="984"/>
              <a:chExt cx="1299" cy="1601"/>
            </a:xfrm>
          </p:grpSpPr>
          <p:sp>
            <p:nvSpPr>
              <p:cNvPr id="9" name="Rectangle 198"/>
              <p:cNvSpPr>
                <a:spLocks noChangeArrowheads="1"/>
              </p:cNvSpPr>
              <p:nvPr/>
            </p:nvSpPr>
            <p:spPr bwMode="auto">
              <a:xfrm>
                <a:off x="1442" y="1262"/>
                <a:ext cx="141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/>
                  <a:t>R</a:t>
                </a:r>
                <a:r>
                  <a:rPr lang="fr-FR" sz="1200" baseline="-25000"/>
                  <a:t>D</a:t>
                </a:r>
                <a:endParaRPr lang="fr-FR"/>
              </a:p>
            </p:txBody>
          </p:sp>
          <p:sp>
            <p:nvSpPr>
              <p:cNvPr id="10" name="Rectangle 199"/>
              <p:cNvSpPr>
                <a:spLocks noChangeArrowheads="1"/>
              </p:cNvSpPr>
              <p:nvPr/>
            </p:nvSpPr>
            <p:spPr bwMode="auto">
              <a:xfrm>
                <a:off x="1375" y="1589"/>
                <a:ext cx="67" cy="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fr-FR" sz="600" b="1"/>
                  <a:t>D</a:t>
                </a:r>
                <a:endParaRPr lang="fr-FR"/>
              </a:p>
            </p:txBody>
          </p:sp>
          <p:sp>
            <p:nvSpPr>
              <p:cNvPr id="11" name="Rectangle 200"/>
              <p:cNvSpPr>
                <a:spLocks noChangeArrowheads="1"/>
              </p:cNvSpPr>
              <p:nvPr/>
            </p:nvSpPr>
            <p:spPr bwMode="auto">
              <a:xfrm>
                <a:off x="1766" y="984"/>
                <a:ext cx="129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/>
                  <a:t>E</a:t>
                </a:r>
                <a:endParaRPr lang="fr-FR"/>
              </a:p>
            </p:txBody>
          </p:sp>
          <p:sp>
            <p:nvSpPr>
              <p:cNvPr id="13" name="Line 202"/>
              <p:cNvSpPr>
                <a:spLocks noChangeShapeType="1"/>
              </p:cNvSpPr>
              <p:nvPr/>
            </p:nvSpPr>
            <p:spPr bwMode="auto">
              <a:xfrm>
                <a:off x="1275" y="2585"/>
                <a:ext cx="18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Line 203"/>
              <p:cNvSpPr>
                <a:spLocks noChangeShapeType="1"/>
              </p:cNvSpPr>
              <p:nvPr/>
            </p:nvSpPr>
            <p:spPr bwMode="auto">
              <a:xfrm>
                <a:off x="1355" y="2510"/>
                <a:ext cx="0" cy="6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Line 209"/>
              <p:cNvSpPr>
                <a:spLocks noChangeShapeType="1"/>
              </p:cNvSpPr>
              <p:nvPr/>
            </p:nvSpPr>
            <p:spPr bwMode="auto">
              <a:xfrm>
                <a:off x="1214" y="1604"/>
                <a:ext cx="0" cy="2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Line 210"/>
              <p:cNvSpPr>
                <a:spLocks noChangeShapeType="1"/>
              </p:cNvSpPr>
              <p:nvPr/>
            </p:nvSpPr>
            <p:spPr bwMode="auto">
              <a:xfrm>
                <a:off x="1214" y="1650"/>
                <a:ext cx="137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211"/>
              <p:cNvSpPr>
                <a:spLocks noChangeShapeType="1"/>
              </p:cNvSpPr>
              <p:nvPr/>
            </p:nvSpPr>
            <p:spPr bwMode="auto">
              <a:xfrm>
                <a:off x="1214" y="1809"/>
                <a:ext cx="137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Line 212"/>
              <p:cNvSpPr>
                <a:spLocks noChangeShapeType="1"/>
              </p:cNvSpPr>
              <p:nvPr/>
            </p:nvSpPr>
            <p:spPr bwMode="auto">
              <a:xfrm>
                <a:off x="1065" y="1811"/>
                <a:ext cx="13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Rectangle 216"/>
              <p:cNvSpPr>
                <a:spLocks noChangeArrowheads="1"/>
              </p:cNvSpPr>
              <p:nvPr/>
            </p:nvSpPr>
            <p:spPr bwMode="auto">
              <a:xfrm>
                <a:off x="1305" y="1194"/>
                <a:ext cx="92" cy="25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218"/>
              <p:cNvSpPr>
                <a:spLocks noChangeShapeType="1"/>
              </p:cNvSpPr>
              <p:nvPr/>
            </p:nvSpPr>
            <p:spPr bwMode="auto">
              <a:xfrm>
                <a:off x="1351" y="1809"/>
                <a:ext cx="5" cy="69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220"/>
              <p:cNvSpPr>
                <a:spLocks noChangeShapeType="1"/>
              </p:cNvSpPr>
              <p:nvPr/>
            </p:nvSpPr>
            <p:spPr bwMode="auto">
              <a:xfrm>
                <a:off x="897" y="1809"/>
                <a:ext cx="5" cy="68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222"/>
              <p:cNvSpPr>
                <a:spLocks noChangeShapeType="1"/>
              </p:cNvSpPr>
              <p:nvPr/>
            </p:nvSpPr>
            <p:spPr bwMode="auto">
              <a:xfrm>
                <a:off x="1351" y="1445"/>
                <a:ext cx="0" cy="20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Rectangle 226"/>
              <p:cNvSpPr>
                <a:spLocks noChangeArrowheads="1"/>
              </p:cNvSpPr>
              <p:nvPr/>
            </p:nvSpPr>
            <p:spPr bwMode="auto">
              <a:xfrm>
                <a:off x="1075" y="1670"/>
                <a:ext cx="92" cy="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fr-FR" sz="600" b="1"/>
                  <a:t>G</a:t>
                </a:r>
                <a:endParaRPr lang="fr-FR"/>
              </a:p>
            </p:txBody>
          </p:sp>
          <p:sp>
            <p:nvSpPr>
              <p:cNvPr id="30" name="Rectangle 227"/>
              <p:cNvSpPr>
                <a:spLocks noChangeArrowheads="1"/>
              </p:cNvSpPr>
              <p:nvPr/>
            </p:nvSpPr>
            <p:spPr bwMode="auto">
              <a:xfrm>
                <a:off x="1353" y="1776"/>
                <a:ext cx="94" cy="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fr-FR" sz="600" b="1"/>
                  <a:t>S</a:t>
                </a:r>
                <a:endParaRPr lang="fr-FR"/>
              </a:p>
            </p:txBody>
          </p:sp>
          <p:sp>
            <p:nvSpPr>
              <p:cNvPr id="31" name="Line 228"/>
              <p:cNvSpPr>
                <a:spLocks noChangeShapeType="1"/>
              </p:cNvSpPr>
              <p:nvPr/>
            </p:nvSpPr>
            <p:spPr bwMode="auto">
              <a:xfrm>
                <a:off x="1351" y="1034"/>
                <a:ext cx="0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237"/>
              <p:cNvSpPr>
                <a:spLocks noChangeArrowheads="1"/>
              </p:cNvSpPr>
              <p:nvPr/>
            </p:nvSpPr>
            <p:spPr bwMode="auto">
              <a:xfrm>
                <a:off x="883" y="1797"/>
                <a:ext cx="33" cy="3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Oval 238"/>
              <p:cNvSpPr>
                <a:spLocks noChangeArrowheads="1"/>
              </p:cNvSpPr>
              <p:nvPr/>
            </p:nvSpPr>
            <p:spPr bwMode="auto">
              <a:xfrm>
                <a:off x="885" y="2487"/>
                <a:ext cx="34" cy="3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Oval 240"/>
              <p:cNvSpPr>
                <a:spLocks noChangeArrowheads="1"/>
              </p:cNvSpPr>
              <p:nvPr/>
            </p:nvSpPr>
            <p:spPr bwMode="auto">
              <a:xfrm>
                <a:off x="1334" y="2493"/>
                <a:ext cx="33" cy="3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241"/>
              <p:cNvSpPr>
                <a:spLocks noChangeShapeType="1"/>
              </p:cNvSpPr>
              <p:nvPr/>
            </p:nvSpPr>
            <p:spPr bwMode="auto">
              <a:xfrm>
                <a:off x="1043" y="1037"/>
                <a:ext cx="69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242"/>
              <p:cNvSpPr>
                <a:spLocks noChangeArrowheads="1"/>
              </p:cNvSpPr>
              <p:nvPr/>
            </p:nvSpPr>
            <p:spPr bwMode="auto">
              <a:xfrm>
                <a:off x="1339" y="10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244"/>
              <p:cNvSpPr>
                <a:spLocks noChangeShapeType="1"/>
              </p:cNvSpPr>
              <p:nvPr/>
            </p:nvSpPr>
            <p:spPr bwMode="auto">
              <a:xfrm>
                <a:off x="902" y="2504"/>
                <a:ext cx="1131" cy="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Oval 255"/>
              <p:cNvSpPr>
                <a:spLocks noChangeArrowheads="1"/>
              </p:cNvSpPr>
              <p:nvPr/>
            </p:nvSpPr>
            <p:spPr bwMode="auto">
              <a:xfrm>
                <a:off x="1994" y="2486"/>
                <a:ext cx="40" cy="4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289"/>
              <p:cNvSpPr>
                <a:spLocks noChangeShapeType="1"/>
              </p:cNvSpPr>
              <p:nvPr/>
            </p:nvSpPr>
            <p:spPr bwMode="auto">
              <a:xfrm flipV="1">
                <a:off x="1505" y="1600"/>
                <a:ext cx="0" cy="4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290"/>
              <p:cNvSpPr>
                <a:spLocks noChangeShapeType="1"/>
              </p:cNvSpPr>
              <p:nvPr/>
            </p:nvSpPr>
            <p:spPr bwMode="auto">
              <a:xfrm flipH="1">
                <a:off x="1355" y="1493"/>
                <a:ext cx="0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Rectangle 291"/>
              <p:cNvSpPr>
                <a:spLocks noChangeArrowheads="1"/>
              </p:cNvSpPr>
              <p:nvPr/>
            </p:nvSpPr>
            <p:spPr bwMode="auto">
              <a:xfrm>
                <a:off x="1584" y="1651"/>
                <a:ext cx="24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dirty="0"/>
                  <a:t>V</a:t>
                </a:r>
                <a:r>
                  <a:rPr lang="fr-FR" sz="1200" baseline="-25000" dirty="0"/>
                  <a:t>DS</a:t>
                </a:r>
                <a:endParaRPr lang="fr-FR" dirty="0"/>
              </a:p>
            </p:txBody>
          </p:sp>
          <p:sp>
            <p:nvSpPr>
              <p:cNvPr id="46" name="Line 293"/>
              <p:cNvSpPr>
                <a:spLocks noChangeShapeType="1"/>
              </p:cNvSpPr>
              <p:nvPr/>
            </p:nvSpPr>
            <p:spPr bwMode="auto">
              <a:xfrm rot="16200000" flipV="1">
                <a:off x="830" y="1971"/>
                <a:ext cx="13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Rectangle 294"/>
              <p:cNvSpPr>
                <a:spLocks noChangeArrowheads="1"/>
              </p:cNvSpPr>
              <p:nvPr/>
            </p:nvSpPr>
            <p:spPr bwMode="auto">
              <a:xfrm>
                <a:off x="1419" y="1433"/>
                <a:ext cx="10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i="1">
                    <a:latin typeface="Times New Roman" pitchFamily="18" charset="0"/>
                  </a:rPr>
                  <a:t>i</a:t>
                </a:r>
                <a:r>
                  <a:rPr lang="fr-FR" sz="1200" baseline="-25000"/>
                  <a:t>D</a:t>
                </a:r>
                <a:endParaRPr lang="fr-FR"/>
              </a:p>
            </p:txBody>
          </p:sp>
          <p:sp>
            <p:nvSpPr>
              <p:cNvPr id="48" name="Rectangle 295"/>
              <p:cNvSpPr>
                <a:spLocks noChangeArrowheads="1"/>
              </p:cNvSpPr>
              <p:nvPr/>
            </p:nvSpPr>
            <p:spPr bwMode="auto">
              <a:xfrm>
                <a:off x="735" y="1560"/>
                <a:ext cx="31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i="1">
                    <a:latin typeface="Times New Roman" pitchFamily="18" charset="0"/>
                  </a:rPr>
                  <a:t>i</a:t>
                </a:r>
                <a:r>
                  <a:rPr lang="fr-FR" sz="1200" baseline="-25000"/>
                  <a:t>G </a:t>
                </a:r>
                <a:r>
                  <a:rPr lang="fr-FR" sz="1200"/>
                  <a:t>= 0</a:t>
                </a:r>
                <a:endParaRPr lang="fr-FR"/>
              </a:p>
            </p:txBody>
          </p:sp>
        </p:grpSp>
        <p:sp>
          <p:nvSpPr>
            <p:cNvPr id="50" name="Line 220"/>
            <p:cNvSpPr>
              <a:spLocks noChangeShapeType="1"/>
            </p:cNvSpPr>
            <p:nvPr/>
          </p:nvSpPr>
          <p:spPr bwMode="auto">
            <a:xfrm>
              <a:off x="5133069" y="3136902"/>
              <a:ext cx="414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289"/>
            <p:cNvSpPr>
              <a:spLocks noChangeShapeType="1"/>
            </p:cNvSpPr>
            <p:nvPr/>
          </p:nvSpPr>
          <p:spPr bwMode="auto">
            <a:xfrm flipH="1" flipV="1">
              <a:off x="5340238" y="3224210"/>
              <a:ext cx="0" cy="8024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Rectangle 291"/>
            <p:cNvSpPr>
              <a:spLocks noChangeArrowheads="1"/>
            </p:cNvSpPr>
            <p:nvPr/>
          </p:nvSpPr>
          <p:spPr bwMode="auto">
            <a:xfrm>
              <a:off x="5350557" y="3563145"/>
              <a:ext cx="580232" cy="244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r>
                <a:rPr lang="fr-FR" sz="1200" dirty="0" smtClean="0"/>
                <a:t>V</a:t>
              </a:r>
              <a:r>
                <a:rPr lang="fr-FR" sz="1200" baseline="-25000" dirty="0" smtClean="0"/>
                <a:t>GS</a:t>
              </a:r>
              <a:r>
                <a:rPr lang="fr-FR" sz="1200" dirty="0" smtClean="0"/>
                <a:t>=0</a:t>
              </a:r>
              <a:endParaRPr lang="fr-FR" dirty="0"/>
            </a:p>
          </p:txBody>
        </p:sp>
      </p:grpSp>
      <p:graphicFrame>
        <p:nvGraphicFramePr>
          <p:cNvPr id="54" name="Obje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332884"/>
              </p:ext>
            </p:extLst>
          </p:nvPr>
        </p:nvGraphicFramePr>
        <p:xfrm>
          <a:off x="2727878" y="3829769"/>
          <a:ext cx="47371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Feuille de calcul" r:id="rId5" imgW="4733810" imgH="2695680" progId="Excel.Sheet.8">
                  <p:embed/>
                </p:oleObj>
              </mc:Choice>
              <mc:Fallback>
                <p:oleObj name="Feuille de calcul" r:id="rId5" imgW="4733810" imgH="2695680" progId="Excel.Sheet.8">
                  <p:embed/>
                  <p:pic>
                    <p:nvPicPr>
                      <p:cNvPr id="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878" y="3829769"/>
                        <a:ext cx="4737100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Connecteur droit 55"/>
          <p:cNvCxnSpPr/>
          <p:nvPr/>
        </p:nvCxnSpPr>
        <p:spPr>
          <a:xfrm>
            <a:off x="4052900" y="3562925"/>
            <a:ext cx="0" cy="2962419"/>
          </a:xfrm>
          <a:prstGeom prst="line">
            <a:avLst/>
          </a:prstGeom>
          <a:ln w="508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 Box 5"/>
              <p:cNvSpPr txBox="1">
                <a:spLocks noChangeArrowheads="1"/>
              </p:cNvSpPr>
              <p:nvPr/>
            </p:nvSpPr>
            <p:spPr bwMode="auto">
              <a:xfrm>
                <a:off x="4092715" y="4437113"/>
                <a:ext cx="1347751" cy="3240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wrap="square" lIns="27432" tIns="22860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1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u="none" strike="noStrike" baseline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fr-FR" sz="1400" b="1" i="1" u="none" strike="noStrike" baseline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</a:rPr>
                            <m:t>𝑽</m:t>
                          </m:r>
                        </m:e>
                        <m:sub>
                          <m:r>
                            <a:rPr lang="fr-FR" sz="1400" b="1" i="1" u="none" strike="noStrike" baseline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</a:rPr>
                            <m:t>𝑫𝑺</m:t>
                          </m:r>
                        </m:sub>
                      </m:sSub>
                      <m:r>
                        <a:rPr lang="fr-FR" sz="1400" b="1" i="1" u="none" strike="noStrike" baseline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cs typeface="Arial"/>
                        </a:rPr>
                        <m:t>≥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1400" b="1" i="1" u="none" strike="noStrike" baseline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sz="14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/>
                                </a:rPr>
                                <m:t>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40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715" y="4437113"/>
                <a:ext cx="1347751" cy="3240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Flèche droite 58"/>
          <p:cNvSpPr/>
          <p:nvPr/>
        </p:nvSpPr>
        <p:spPr>
          <a:xfrm rot="10800000">
            <a:off x="3026037" y="3681066"/>
            <a:ext cx="936104" cy="294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 droite 59"/>
          <p:cNvSpPr/>
          <p:nvPr/>
        </p:nvSpPr>
        <p:spPr>
          <a:xfrm>
            <a:off x="4178556" y="3658102"/>
            <a:ext cx="2214604" cy="294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1477864" y="3620597"/>
            <a:ext cx="15481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Zone résistive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465168" y="3615121"/>
            <a:ext cx="21962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Source  de courant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4" name="Connecteur droit 63"/>
          <p:cNvCxnSpPr/>
          <p:nvPr/>
        </p:nvCxnSpPr>
        <p:spPr>
          <a:xfrm flipH="1">
            <a:off x="2920951" y="6129300"/>
            <a:ext cx="52542" cy="32403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2108684" y="6129300"/>
            <a:ext cx="780778" cy="207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524508" y="5644987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Réversibilité (dans une certaine limite) de la zone de fonctionnement  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 Box 5"/>
              <p:cNvSpPr txBox="1">
                <a:spLocks noChangeArrowheads="1"/>
              </p:cNvSpPr>
              <p:nvPr/>
            </p:nvSpPr>
            <p:spPr bwMode="auto">
              <a:xfrm>
                <a:off x="4052879" y="6232811"/>
                <a:ext cx="2217812" cy="32403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27432" tIns="22860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1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u="none" strike="noStrike" baseline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400" b="1" i="1" u="none" strike="noStrike" baseline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400" b="1" i="1" u="none" strike="noStrike" baseline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</a:rPr>
                          <m:t>𝑫𝑺</m:t>
                        </m:r>
                      </m:sub>
                    </m:sSub>
                    <m:r>
                      <a:rPr lang="fr-FR" sz="1400" b="1" i="1" u="none" strike="noStrike" baseline="0" smtClean="0">
                        <a:solidFill>
                          <a:srgbClr val="000000"/>
                        </a:solidFill>
                        <a:latin typeface="Cambria Math"/>
                        <a:cs typeface="Arial"/>
                      </a:rPr>
                      <m:t>=−</m:t>
                    </m:r>
                    <m:sSub>
                      <m:sSubPr>
                        <m:ctrlP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fr-FR" sz="1400" b="1" i="0" u="none" strike="noStrike" baseline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&lt;</m:t>
                    </m:r>
                    <m:r>
                      <a:rPr lang="fr-FR" sz="1400" b="1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𝟎</m:t>
                    </m:r>
                  </m:oMath>
                </a14:m>
                <a:endParaRPr lang="fr-FR" sz="140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7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2879" y="6232811"/>
                <a:ext cx="2217812" cy="324036"/>
              </a:xfrm>
              <a:prstGeom prst="rect">
                <a:avLst/>
              </a:prstGeom>
              <a:blipFill rotWithShape="1">
                <a:blip r:embed="rId8"/>
                <a:stretch>
                  <a:fillRect l="-1374" t="-7407" b="-555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5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Caractéristiques externes du JFET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Réseau de caractéristiques</a:t>
                </a:r>
              </a:p>
              <a:p>
                <a:pPr lvl="1"/>
                <a:r>
                  <a:rPr lang="fr-FR" dirty="0" smtClean="0"/>
                  <a:t>Comportement 1: zone de résistance commandé en tension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𝑑𝑠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h</m:t>
                    </m:r>
                    <m:r>
                      <a:rPr lang="fr-FR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𝐺𝑆</m:t>
                        </m:r>
                        <m:r>
                          <a:rPr lang="fr-FR" b="0" i="1" smtClean="0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)</m:t>
                    </m:r>
                  </m:oMath>
                </a14:m>
                <a:endParaRPr lang="fr-FR" dirty="0" smtClean="0"/>
              </a:p>
              <a:p>
                <a:pPr lvl="1"/>
                <a:r>
                  <a:rPr lang="fr-FR" dirty="0"/>
                  <a:t>Comportement </a:t>
                </a:r>
                <a:r>
                  <a:rPr lang="fr-FR" dirty="0" smtClean="0"/>
                  <a:t>2: source de courant commandé en tension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𝑓</m:t>
                    </m:r>
                    <m:r>
                      <a:rPr lang="fr-FR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𝐺𝑆</m:t>
                        </m:r>
                        <m:r>
                          <a:rPr lang="fr-FR" i="1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)</m:t>
                    </m:r>
                  </m:oMath>
                </a14:m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 smtClean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992558" y="2736704"/>
            <a:ext cx="7960285" cy="3858094"/>
            <a:chOff x="812540" y="2276872"/>
            <a:chExt cx="7960285" cy="3858094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40" y="2276872"/>
              <a:ext cx="7960285" cy="385809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292353" y="3537012"/>
              <a:ext cx="1416731" cy="39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3915052" y="2743200"/>
              <a:ext cx="754602" cy="2833400"/>
            </a:xfrm>
            <a:custGeom>
              <a:avLst/>
              <a:gdLst>
                <a:gd name="connsiteX0" fmla="*/ 0 w 754602"/>
                <a:gd name="connsiteY0" fmla="*/ 2831977 h 2833400"/>
                <a:gd name="connsiteX1" fmla="*/ 319597 w 754602"/>
                <a:gd name="connsiteY1" fmla="*/ 2743200 h 2833400"/>
                <a:gd name="connsiteX2" fmla="*/ 541538 w 754602"/>
                <a:gd name="connsiteY2" fmla="*/ 2254928 h 2833400"/>
                <a:gd name="connsiteX3" fmla="*/ 674703 w 754602"/>
                <a:gd name="connsiteY3" fmla="*/ 1518082 h 2833400"/>
                <a:gd name="connsiteX4" fmla="*/ 754602 w 754602"/>
                <a:gd name="connsiteY4" fmla="*/ 0 h 2833400"/>
                <a:gd name="connsiteX5" fmla="*/ 754602 w 754602"/>
                <a:gd name="connsiteY5" fmla="*/ 0 h 2833400"/>
                <a:gd name="connsiteX6" fmla="*/ 754602 w 754602"/>
                <a:gd name="connsiteY6" fmla="*/ 0 h 2833400"/>
                <a:gd name="connsiteX7" fmla="*/ 745725 w 754602"/>
                <a:gd name="connsiteY7" fmla="*/ 8878 h 2833400"/>
                <a:gd name="connsiteX8" fmla="*/ 745725 w 754602"/>
                <a:gd name="connsiteY8" fmla="*/ 8878 h 28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4602" h="2833400">
                  <a:moveTo>
                    <a:pt x="0" y="2831977"/>
                  </a:moveTo>
                  <a:cubicBezTo>
                    <a:pt x="114670" y="2835676"/>
                    <a:pt x="229341" y="2839375"/>
                    <a:pt x="319597" y="2743200"/>
                  </a:cubicBezTo>
                  <a:cubicBezTo>
                    <a:pt x="409853" y="2647025"/>
                    <a:pt x="482354" y="2459114"/>
                    <a:pt x="541538" y="2254928"/>
                  </a:cubicBezTo>
                  <a:cubicBezTo>
                    <a:pt x="600722" y="2050742"/>
                    <a:pt x="639192" y="1893903"/>
                    <a:pt x="674703" y="1518082"/>
                  </a:cubicBezTo>
                  <a:cubicBezTo>
                    <a:pt x="710214" y="1142261"/>
                    <a:pt x="754602" y="0"/>
                    <a:pt x="754602" y="0"/>
                  </a:cubicBezTo>
                  <a:lnTo>
                    <a:pt x="754602" y="0"/>
                  </a:lnTo>
                  <a:lnTo>
                    <a:pt x="754602" y="0"/>
                  </a:lnTo>
                  <a:lnTo>
                    <a:pt x="745725" y="8878"/>
                  </a:lnTo>
                  <a:lnTo>
                    <a:pt x="745725" y="8878"/>
                  </a:lnTo>
                </a:path>
              </a:pathLst>
            </a:cu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36069" y="2747432"/>
            <a:ext cx="4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80733" y="2759245"/>
            <a:ext cx="4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96516" y="3951656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JFET en zone pincée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0492" y="432098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</a:tabLst>
            </a:pPr>
            <a:r>
              <a:rPr lang="fr-FR" sz="1400" b="1" dirty="0" smtClean="0">
                <a:solidFill>
                  <a:schemeClr val="accent1"/>
                </a:solidFill>
              </a:rPr>
              <a:t>Mise en évidence:</a:t>
            </a:r>
          </a:p>
          <a:p>
            <a:pPr marL="285750" indent="-285750">
              <a:buFont typeface="Arial" pitchFamily="34" charset="0"/>
              <a:buChar char="•"/>
              <a:tabLst>
                <a:tab pos="444500" algn="l"/>
              </a:tabLst>
            </a:pPr>
            <a:r>
              <a:rPr lang="fr-FR" sz="1400" b="1" dirty="0" smtClean="0">
                <a:solidFill>
                  <a:schemeClr val="accent1"/>
                </a:solidFill>
              </a:rPr>
              <a:t>Du contrôle de </a:t>
            </a:r>
            <a:r>
              <a:rPr lang="fr-FR" sz="1400" b="1" dirty="0" err="1" smtClean="0">
                <a:solidFill>
                  <a:schemeClr val="accent1"/>
                </a:solidFill>
              </a:rPr>
              <a:t>Vgs</a:t>
            </a:r>
            <a:r>
              <a:rPr lang="fr-FR" sz="1400" b="1" dirty="0" smtClean="0">
                <a:solidFill>
                  <a:schemeClr val="accent1"/>
                </a:solidFill>
              </a:rPr>
              <a:t> sur 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772980" y="3996844"/>
                <a:ext cx="2008405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𝑑𝑠</m:t>
                          </m:r>
                        </m:sub>
                      </m:sSub>
                      <m:r>
                        <a:rPr lang="fr-FR" i="1" smtClean="0">
                          <a:latin typeface="Cambria Math"/>
                          <a:ea typeface="Cambria Math"/>
                        </a:rPr>
                        <m:t>≥</m:t>
                      </m:r>
                      <m:sSub>
                        <m:sSubPr>
                          <m:ctrlPr>
                            <a:rPr lang="fr-FR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𝑔𝑠</m:t>
                          </m:r>
                        </m:sub>
                      </m:sSub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980" y="3996844"/>
                <a:ext cx="2008405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392809"/>
              </p:ext>
            </p:extLst>
          </p:nvPr>
        </p:nvGraphicFramePr>
        <p:xfrm>
          <a:off x="5973646" y="4665751"/>
          <a:ext cx="181927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Equation" r:id="rId6" imgW="1104840" imgH="253800" progId="Equation.DSMT4">
                  <p:embed/>
                </p:oleObj>
              </mc:Choice>
              <mc:Fallback>
                <p:oleObj name="Equation" r:id="rId6" imgW="1104840" imgH="253800" progId="Equation.DSMT4">
                  <p:embed/>
                  <p:pic>
                    <p:nvPicPr>
                      <p:cNvPr id="0" name="Obje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3646" y="4665751"/>
                        <a:ext cx="1819275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961192"/>
              </p:ext>
            </p:extLst>
          </p:nvPr>
        </p:nvGraphicFramePr>
        <p:xfrm>
          <a:off x="1163638" y="5008563"/>
          <a:ext cx="181927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Equation" r:id="rId8" imgW="1104900" imgH="254000" progId="Equation.DSMT4">
                  <p:embed/>
                </p:oleObj>
              </mc:Choice>
              <mc:Fallback>
                <p:oleObj name="Equation" r:id="rId8" imgW="1104900" imgH="254000" progId="Equation.DSMT4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5008563"/>
                        <a:ext cx="1819275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5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3191308"/>
            <a:ext cx="3118065" cy="30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JFET en résistance commandée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Résistance commandée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Modèle équivalent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14357" y="1902122"/>
            <a:ext cx="3085120" cy="1912858"/>
            <a:chOff x="2036676" y="1660158"/>
            <a:chExt cx="3085120" cy="1912858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936776" y="1736812"/>
              <a:ext cx="0" cy="1836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2036676" y="2780928"/>
              <a:ext cx="23402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2936776" y="166015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I</a:t>
              </a:r>
              <a:r>
                <a:rPr lang="fr-FR" baseline="-25000" dirty="0" smtClean="0"/>
                <a:t>d</a:t>
              </a:r>
              <a:endParaRPr lang="fr-FR" baseline="-25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185692" y="238737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</a:t>
              </a:r>
              <a:r>
                <a:rPr lang="fr-FR" baseline="-25000" dirty="0" smtClean="0"/>
                <a:t>ds</a:t>
              </a:r>
              <a:endParaRPr lang="fr-FR" baseline="-25000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 flipV="1">
              <a:off x="2360712" y="2096852"/>
              <a:ext cx="1304528" cy="1224136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2216696" y="2393268"/>
              <a:ext cx="1448544" cy="74770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2522848" y="2017704"/>
              <a:ext cx="972108" cy="130328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2216696" y="2572044"/>
              <a:ext cx="1548172" cy="360662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3260812" y="2160844"/>
                <a:ext cx="543660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Condition de fonctionnement en zone résistive:</a:t>
                </a:r>
              </a:p>
              <a:p>
                <a:endParaRPr lang="fr-FR" sz="1600" i="1" dirty="0" smtClean="0"/>
              </a:p>
              <a:p>
                <a:endParaRPr lang="fr-FR" sz="1600" i="1" dirty="0"/>
              </a:p>
              <a:p>
                <a:r>
                  <a:rPr lang="fr-FR" sz="1600" i="1" dirty="0" smtClean="0"/>
                  <a:t>Remarque: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&lt;</m:t>
                    </m:r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𝟎</m:t>
                    </m:r>
                  </m:oMath>
                </a14:m>
                <a:endParaRPr lang="fr-FR" sz="1600" i="1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2" y="2160844"/>
                <a:ext cx="5436604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009" t="-21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2931529" y="3948389"/>
            <a:ext cx="2711311" cy="1490313"/>
            <a:chOff x="1373049" y="4218088"/>
            <a:chExt cx="2711311" cy="1490313"/>
          </a:xfrm>
        </p:grpSpPr>
        <p:grpSp>
          <p:nvGrpSpPr>
            <p:cNvPr id="29" name="Group 286"/>
            <p:cNvGrpSpPr>
              <a:grpSpLocks/>
            </p:cNvGrpSpPr>
            <p:nvPr/>
          </p:nvGrpSpPr>
          <p:grpSpPr bwMode="auto">
            <a:xfrm>
              <a:off x="1373049" y="4218088"/>
              <a:ext cx="2679851" cy="1443161"/>
              <a:chOff x="912" y="3181"/>
              <a:chExt cx="1067" cy="505"/>
            </a:xfrm>
          </p:grpSpPr>
          <p:sp>
            <p:nvSpPr>
              <p:cNvPr id="30" name="Freeform 260"/>
              <p:cNvSpPr>
                <a:spLocks/>
              </p:cNvSpPr>
              <p:nvPr/>
            </p:nvSpPr>
            <p:spPr bwMode="auto">
              <a:xfrm>
                <a:off x="1517" y="3347"/>
                <a:ext cx="235" cy="305"/>
              </a:xfrm>
              <a:custGeom>
                <a:avLst/>
                <a:gdLst>
                  <a:gd name="T0" fmla="*/ 810 w 810"/>
                  <a:gd name="T1" fmla="*/ 0 h 762"/>
                  <a:gd name="T2" fmla="*/ 0 w 810"/>
                  <a:gd name="T3" fmla="*/ 0 h 762"/>
                  <a:gd name="T4" fmla="*/ 0 w 810"/>
                  <a:gd name="T5" fmla="*/ 762 h 762"/>
                  <a:gd name="T6" fmla="*/ 804 w 810"/>
                  <a:gd name="T7" fmla="*/ 76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0" h="762">
                    <a:moveTo>
                      <a:pt x="810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04" y="762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264"/>
              <p:cNvSpPr>
                <a:spLocks noChangeShapeType="1"/>
              </p:cNvSpPr>
              <p:nvPr/>
            </p:nvSpPr>
            <p:spPr bwMode="auto">
              <a:xfrm>
                <a:off x="1015" y="3652"/>
                <a:ext cx="50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265"/>
              <p:cNvSpPr>
                <a:spLocks noChangeArrowheads="1"/>
              </p:cNvSpPr>
              <p:nvPr/>
            </p:nvSpPr>
            <p:spPr bwMode="auto">
              <a:xfrm>
                <a:off x="1507" y="3640"/>
                <a:ext cx="24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Oval 266"/>
              <p:cNvSpPr>
                <a:spLocks noChangeArrowheads="1"/>
              </p:cNvSpPr>
              <p:nvPr/>
            </p:nvSpPr>
            <p:spPr bwMode="auto">
              <a:xfrm>
                <a:off x="1733" y="3328"/>
                <a:ext cx="28" cy="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Oval 267"/>
              <p:cNvSpPr>
                <a:spLocks noChangeArrowheads="1"/>
              </p:cNvSpPr>
              <p:nvPr/>
            </p:nvSpPr>
            <p:spPr bwMode="auto">
              <a:xfrm>
                <a:off x="989" y="3335"/>
                <a:ext cx="29" cy="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Oval 268"/>
              <p:cNvSpPr>
                <a:spLocks noChangeArrowheads="1"/>
              </p:cNvSpPr>
              <p:nvPr/>
            </p:nvSpPr>
            <p:spPr bwMode="auto">
              <a:xfrm>
                <a:off x="1737" y="3640"/>
                <a:ext cx="29" cy="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269"/>
              <p:cNvSpPr>
                <a:spLocks noChangeArrowheads="1"/>
              </p:cNvSpPr>
              <p:nvPr/>
            </p:nvSpPr>
            <p:spPr bwMode="auto">
              <a:xfrm>
                <a:off x="1003" y="3636"/>
                <a:ext cx="29" cy="2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270"/>
              <p:cNvSpPr>
                <a:spLocks noChangeShapeType="1"/>
              </p:cNvSpPr>
              <p:nvPr/>
            </p:nvSpPr>
            <p:spPr bwMode="auto">
              <a:xfrm flipV="1">
                <a:off x="1178" y="3379"/>
                <a:ext cx="0" cy="2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271"/>
              <p:cNvSpPr>
                <a:spLocks noChangeShapeType="1"/>
              </p:cNvSpPr>
              <p:nvPr/>
            </p:nvSpPr>
            <p:spPr bwMode="auto">
              <a:xfrm flipV="1">
                <a:off x="1735" y="3376"/>
                <a:ext cx="0" cy="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Rectangle 272"/>
              <p:cNvSpPr>
                <a:spLocks noChangeArrowheads="1"/>
              </p:cNvSpPr>
              <p:nvPr/>
            </p:nvSpPr>
            <p:spPr bwMode="auto">
              <a:xfrm>
                <a:off x="1773" y="3436"/>
                <a:ext cx="206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b="1" i="1" dirty="0"/>
                  <a:t>V</a:t>
                </a:r>
                <a:r>
                  <a:rPr lang="fr-FR" sz="1200" b="1" i="1" baseline="-25000" dirty="0"/>
                  <a:t>DS</a:t>
                </a:r>
                <a:endParaRPr lang="fr-FR" sz="3600" b="1" dirty="0"/>
              </a:p>
            </p:txBody>
          </p:sp>
          <p:sp>
            <p:nvSpPr>
              <p:cNvPr id="41" name="Rectangle 273"/>
              <p:cNvSpPr>
                <a:spLocks noChangeArrowheads="1"/>
              </p:cNvSpPr>
              <p:nvPr/>
            </p:nvSpPr>
            <p:spPr bwMode="auto">
              <a:xfrm>
                <a:off x="965" y="3434"/>
                <a:ext cx="149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b="1" i="1" dirty="0"/>
                  <a:t>V</a:t>
                </a:r>
                <a:r>
                  <a:rPr lang="fr-FR" sz="1200" b="1" i="1" baseline="-25000" dirty="0"/>
                  <a:t>GS </a:t>
                </a:r>
                <a:endParaRPr lang="fr-FR" sz="3600" b="1" dirty="0"/>
              </a:p>
            </p:txBody>
          </p:sp>
          <p:sp>
            <p:nvSpPr>
              <p:cNvPr id="42" name="Line 274"/>
              <p:cNvSpPr>
                <a:spLocks noChangeShapeType="1"/>
              </p:cNvSpPr>
              <p:nvPr/>
            </p:nvSpPr>
            <p:spPr bwMode="auto">
              <a:xfrm rot="5400000">
                <a:off x="1605" y="3311"/>
                <a:ext cx="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Rectangle 275"/>
              <p:cNvSpPr>
                <a:spLocks noChangeArrowheads="1"/>
              </p:cNvSpPr>
              <p:nvPr/>
            </p:nvSpPr>
            <p:spPr bwMode="auto">
              <a:xfrm>
                <a:off x="1376" y="3181"/>
                <a:ext cx="500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endParaRPr lang="fr-FR" sz="1200" dirty="0"/>
              </a:p>
            </p:txBody>
          </p:sp>
          <p:sp>
            <p:nvSpPr>
              <p:cNvPr id="44" name="Rectangle 276"/>
              <p:cNvSpPr>
                <a:spLocks noChangeArrowheads="1"/>
              </p:cNvSpPr>
              <p:nvPr/>
            </p:nvSpPr>
            <p:spPr bwMode="auto">
              <a:xfrm>
                <a:off x="941" y="3609"/>
                <a:ext cx="53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000" b="1" dirty="0"/>
                  <a:t>S</a:t>
                </a:r>
                <a:endParaRPr lang="fr-FR" sz="3200" dirty="0"/>
              </a:p>
            </p:txBody>
          </p:sp>
          <p:sp>
            <p:nvSpPr>
              <p:cNvPr id="45" name="Rectangle 277"/>
              <p:cNvSpPr>
                <a:spLocks noChangeArrowheads="1"/>
              </p:cNvSpPr>
              <p:nvPr/>
            </p:nvSpPr>
            <p:spPr bwMode="auto">
              <a:xfrm>
                <a:off x="912" y="3304"/>
                <a:ext cx="53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050" b="1" dirty="0"/>
                  <a:t>G</a:t>
                </a:r>
                <a:endParaRPr lang="fr-FR" sz="3600" dirty="0"/>
              </a:p>
            </p:txBody>
          </p:sp>
          <p:sp>
            <p:nvSpPr>
              <p:cNvPr id="46" name="Rectangle 278"/>
              <p:cNvSpPr>
                <a:spLocks noChangeArrowheads="1"/>
              </p:cNvSpPr>
              <p:nvPr/>
            </p:nvSpPr>
            <p:spPr bwMode="auto">
              <a:xfrm>
                <a:off x="1790" y="3292"/>
                <a:ext cx="53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900" b="1" dirty="0"/>
                  <a:t>D</a:t>
                </a:r>
                <a:endParaRPr lang="fr-FR" sz="2800" dirty="0"/>
              </a:p>
            </p:txBody>
          </p:sp>
          <p:sp>
            <p:nvSpPr>
              <p:cNvPr id="48" name="Line 281"/>
              <p:cNvSpPr>
                <a:spLocks noChangeShapeType="1"/>
              </p:cNvSpPr>
              <p:nvPr/>
            </p:nvSpPr>
            <p:spPr bwMode="auto">
              <a:xfrm rot="16200000" flipH="1">
                <a:off x="1121" y="3311"/>
                <a:ext cx="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Rectangle 282"/>
              <p:cNvSpPr>
                <a:spLocks noChangeArrowheads="1"/>
              </p:cNvSpPr>
              <p:nvPr/>
            </p:nvSpPr>
            <p:spPr bwMode="auto">
              <a:xfrm>
                <a:off x="1046" y="3220"/>
                <a:ext cx="200" cy="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b="1" i="1" dirty="0"/>
                  <a:t>I</a:t>
                </a:r>
                <a:r>
                  <a:rPr lang="fr-FR" sz="1200" b="1" i="1" baseline="-25000" dirty="0"/>
                  <a:t>G </a:t>
                </a:r>
                <a:r>
                  <a:rPr lang="fr-FR" sz="1200" b="1" dirty="0"/>
                  <a:t>= 0</a:t>
                </a:r>
                <a:endParaRPr lang="fr-FR" sz="3600" b="1" dirty="0"/>
              </a:p>
            </p:txBody>
          </p:sp>
          <p:sp>
            <p:nvSpPr>
              <p:cNvPr id="50" name="Line 283"/>
              <p:cNvSpPr>
                <a:spLocks noChangeShapeType="1"/>
              </p:cNvSpPr>
              <p:nvPr/>
            </p:nvSpPr>
            <p:spPr bwMode="auto">
              <a:xfrm>
                <a:off x="1006" y="334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814693" y="4931129"/>
              <a:ext cx="155718" cy="400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276"/>
            <p:cNvSpPr>
              <a:spLocks noChangeArrowheads="1"/>
            </p:cNvSpPr>
            <p:nvPr/>
          </p:nvSpPr>
          <p:spPr bwMode="auto">
            <a:xfrm>
              <a:off x="3520267" y="5488355"/>
              <a:ext cx="133114" cy="220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r>
                <a:rPr lang="fr-FR" sz="1000" b="1" dirty="0"/>
                <a:t>S</a:t>
              </a:r>
              <a:endParaRPr lang="fr-FR" sz="3200" dirty="0"/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 flipV="1">
              <a:off x="2694138" y="4931129"/>
              <a:ext cx="409387" cy="4000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2525683" y="4299962"/>
              <a:ext cx="1558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i="1" dirty="0"/>
                <a:t> </a:t>
              </a:r>
              <a:r>
                <a:rPr lang="fr-FR" sz="1400" b="1" i="1" dirty="0" err="1" smtClean="0"/>
                <a:t>r</a:t>
              </a:r>
              <a:r>
                <a:rPr lang="fr-FR" sz="1400" b="1" i="1" baseline="-25000" dirty="0" err="1" smtClean="0"/>
                <a:t>ds</a:t>
              </a:r>
              <a:r>
                <a:rPr lang="fr-FR" sz="1400" b="1" i="1" dirty="0" smtClean="0"/>
                <a:t>=h(V</a:t>
              </a:r>
              <a:r>
                <a:rPr lang="fr-FR" sz="1400" b="1" i="1" baseline="-25000" dirty="0" smtClean="0"/>
                <a:t>GS</a:t>
              </a:r>
              <a:r>
                <a:rPr lang="fr-FR" sz="1400" b="1" i="1" dirty="0" smtClean="0"/>
                <a:t>)</a:t>
              </a:r>
              <a:endParaRPr lang="fr-FR" b="1" i="1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492635" y="4813247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err="1"/>
                <a:t>r</a:t>
              </a:r>
              <a:r>
                <a:rPr lang="fr-FR" b="1" i="1" baseline="-25000" dirty="0" err="1"/>
                <a:t>ds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3318180" y="2504976"/>
                <a:ext cx="2008405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𝒅𝒔</m:t>
                          </m:r>
                        </m:sub>
                      </m:sSub>
                      <m:r>
                        <a:rPr lang="fr-FR" b="1" i="1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𝒈𝒔</m:t>
                          </m:r>
                        </m:sub>
                      </m:sSub>
                      <m:r>
                        <a:rPr lang="fr-FR" b="1" i="0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180" y="2504976"/>
                <a:ext cx="2008405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Obje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68680"/>
              </p:ext>
            </p:extLst>
          </p:nvPr>
        </p:nvGraphicFramePr>
        <p:xfrm>
          <a:off x="3892648" y="5438702"/>
          <a:ext cx="263842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6" imgW="1726920" imgH="672840" progId="Equation.DSMT4">
                  <p:embed/>
                </p:oleObj>
              </mc:Choice>
              <mc:Fallback>
                <p:oleObj name="Equation" r:id="rId6" imgW="172692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2648" y="5438702"/>
                        <a:ext cx="2638425" cy="103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091300" y="5558369"/>
                <a:ext cx="32694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Arial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Arial"/>
                            </a:rPr>
                            <m:t>𝑷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300" y="5558369"/>
                <a:ext cx="326948" cy="276999"/>
              </a:xfrm>
              <a:prstGeom prst="rect">
                <a:avLst/>
              </a:prstGeom>
              <a:blipFill rotWithShape="1">
                <a:blip r:embed="rId8"/>
                <a:stretch>
                  <a:fillRect l="-16667" r="-9259" b="-1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7525806" y="4275988"/>
            <a:ext cx="128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r</a:t>
            </a:r>
            <a:r>
              <a:rPr lang="fr-FR" b="1" i="1" baseline="-25000" dirty="0" err="1"/>
              <a:t>ds</a:t>
            </a:r>
            <a:r>
              <a:rPr lang="fr-FR" b="1" i="1" dirty="0"/>
              <a:t>=h(V</a:t>
            </a:r>
            <a:r>
              <a:rPr lang="fr-FR" b="1" i="1" baseline="-25000" dirty="0"/>
              <a:t>GS</a:t>
            </a:r>
            <a:r>
              <a:rPr lang="fr-FR" b="1" i="1" dirty="0"/>
              <a:t>)</a:t>
            </a: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930628"/>
              </p:ext>
            </p:extLst>
          </p:nvPr>
        </p:nvGraphicFramePr>
        <p:xfrm>
          <a:off x="438681" y="5558369"/>
          <a:ext cx="29273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name="Equation" r:id="rId9" imgW="1777680" imgH="304560" progId="Equation.DSMT4">
                  <p:embed/>
                </p:oleObj>
              </mc:Choice>
              <mc:Fallback>
                <p:oleObj name="Equation" r:id="rId9" imgW="1777680" imgH="304560" progId="Equation.DSMT4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81" y="5558369"/>
                        <a:ext cx="292735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446155"/>
              </p:ext>
            </p:extLst>
          </p:nvPr>
        </p:nvGraphicFramePr>
        <p:xfrm>
          <a:off x="9191625" y="5129595"/>
          <a:ext cx="714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Equation" r:id="rId11" imgW="482400" imgH="457200" progId="Equation.DSMT4">
                  <p:embed/>
                </p:oleObj>
              </mc:Choice>
              <mc:Fallback>
                <p:oleObj name="Equation" r:id="rId11" imgW="482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91625" y="5129595"/>
                        <a:ext cx="7143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lèche droite 17"/>
          <p:cNvSpPr/>
          <p:nvPr/>
        </p:nvSpPr>
        <p:spPr>
          <a:xfrm>
            <a:off x="3415680" y="5696868"/>
            <a:ext cx="381297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7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JFET en résistance commandée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962174"/>
            <a:ext cx="3519624" cy="213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http://electronique.aop.free.fr/AOP_lineaire_NF/circuits/c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1702243"/>
            <a:ext cx="3456384" cy="27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864768" y="1548355"/>
            <a:ext cx="1970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Multiplexeur analogique</a:t>
            </a:r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07832" y="1548355"/>
            <a:ext cx="236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Contrôle automatique de gain</a:t>
            </a:r>
            <a:endParaRPr lang="fr-FR" sz="1400" i="1" dirty="0">
              <a:solidFill>
                <a:srgbClr val="7030A0"/>
              </a:solidFill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5" y="4293096"/>
            <a:ext cx="3209494" cy="214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864768" y="5877272"/>
            <a:ext cx="204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Echantillonneur/bloqueur</a:t>
            </a:r>
            <a:endParaRPr lang="fr-FR" sz="1400" i="1" dirty="0">
              <a:solidFill>
                <a:srgbClr val="7030A0"/>
              </a:solidFill>
            </a:endParaRPr>
          </a:p>
        </p:txBody>
      </p:sp>
      <p:pic>
        <p:nvPicPr>
          <p:cNvPr id="34823" name="Picture 7" descr="http://project.irone.org/wp-content/uploads/2010/09/Variable-Attenuator-Circui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4418451"/>
            <a:ext cx="3132348" cy="16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073205" y="5928221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Gain variable</a:t>
            </a:r>
            <a:endParaRPr lang="fr-FR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5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Atomes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Bandes d’énergies</a:t>
            </a:r>
          </a:p>
          <a:p>
            <a:pPr lvl="1"/>
            <a:r>
              <a:rPr lang="fr-FR" dirty="0" smtClean="0"/>
              <a:t>Répartition énergétiques en bandes discontinues</a:t>
            </a:r>
          </a:p>
          <a:p>
            <a:pPr lvl="2"/>
            <a:r>
              <a:rPr lang="fr-FR" dirty="0" smtClean="0"/>
              <a:t>Orbitales associées à des états énergétiques</a:t>
            </a:r>
          </a:p>
          <a:p>
            <a:pPr lvl="2"/>
            <a:r>
              <a:rPr lang="fr-FR" dirty="0" smtClean="0"/>
              <a:t>Bandes interdites </a:t>
            </a:r>
          </a:p>
          <a:p>
            <a:pPr lvl="1"/>
            <a:r>
              <a:rPr lang="fr-FR" dirty="0" smtClean="0"/>
              <a:t>2 bandes impliquées dans la conduction électrique</a:t>
            </a:r>
          </a:p>
          <a:p>
            <a:pPr lvl="2"/>
            <a:r>
              <a:rPr lang="fr-FR" dirty="0" smtClean="0"/>
              <a:t>La </a:t>
            </a:r>
            <a:r>
              <a:rPr lang="fr-FR" dirty="0"/>
              <a:t>b</a:t>
            </a:r>
            <a:r>
              <a:rPr lang="fr-FR" dirty="0" smtClean="0"/>
              <a:t>ande de conduction et bande de valence</a:t>
            </a:r>
          </a:p>
          <a:p>
            <a:pPr lvl="1"/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Image 6" descr="http://www.energieplus-lesite.be/uploads/RTEmagicC_Ph28.pn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68" y="3465004"/>
            <a:ext cx="5112568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56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JFET en source de courant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Source de courant contrôlé en tension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Modèle </a:t>
            </a:r>
            <a:r>
              <a:rPr lang="fr-FR" dirty="0" smtClean="0"/>
              <a:t>équivalent </a:t>
            </a:r>
            <a:r>
              <a:rPr lang="fr-FR" dirty="0" smtClean="0">
                <a:solidFill>
                  <a:srgbClr val="7030A0"/>
                </a:solidFill>
              </a:rPr>
              <a:t>statique</a:t>
            </a:r>
            <a:r>
              <a:rPr lang="fr-FR" dirty="0" smtClean="0"/>
              <a:t> ou </a:t>
            </a:r>
            <a:r>
              <a:rPr lang="fr-FR" dirty="0" smtClean="0">
                <a:solidFill>
                  <a:srgbClr val="7030A0"/>
                </a:solidFill>
              </a:rPr>
              <a:t>grand signal</a:t>
            </a:r>
          </a:p>
          <a:p>
            <a:pPr lvl="1"/>
            <a:r>
              <a:rPr lang="fr-FR" dirty="0" smtClean="0"/>
              <a:t>Pour les petits signaux un modèle spécifique « petit signal » est utilisé</a:t>
            </a:r>
          </a:p>
          <a:p>
            <a:pPr lvl="2"/>
            <a:r>
              <a:rPr lang="fr-FR" dirty="0" smtClean="0"/>
              <a:t>La fonction de transconductance est linéarisée autour d’un point de repos V</a:t>
            </a:r>
            <a:r>
              <a:rPr lang="fr-FR" baseline="-25000" dirty="0" smtClean="0"/>
              <a:t>gs0</a:t>
            </a:r>
          </a:p>
          <a:p>
            <a:pPr lvl="2"/>
            <a:endParaRPr lang="fr-FR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70" name="Groupe 69"/>
          <p:cNvGrpSpPr/>
          <p:nvPr/>
        </p:nvGrpSpPr>
        <p:grpSpPr>
          <a:xfrm>
            <a:off x="1219236" y="4805039"/>
            <a:ext cx="2679851" cy="1443161"/>
            <a:chOff x="5133020" y="1929879"/>
            <a:chExt cx="2679851" cy="1443161"/>
          </a:xfrm>
        </p:grpSpPr>
        <p:grpSp>
          <p:nvGrpSpPr>
            <p:cNvPr id="68" name="Groupe 67"/>
            <p:cNvGrpSpPr/>
            <p:nvPr/>
          </p:nvGrpSpPr>
          <p:grpSpPr>
            <a:xfrm>
              <a:off x="5133020" y="1929879"/>
              <a:ext cx="2679851" cy="1443161"/>
              <a:chOff x="1049420" y="1929879"/>
              <a:chExt cx="2679851" cy="1443161"/>
            </a:xfrm>
          </p:grpSpPr>
          <p:grpSp>
            <p:nvGrpSpPr>
              <p:cNvPr id="44" name="Group 286"/>
              <p:cNvGrpSpPr>
                <a:grpSpLocks/>
              </p:cNvGrpSpPr>
              <p:nvPr/>
            </p:nvGrpSpPr>
            <p:grpSpPr bwMode="auto">
              <a:xfrm>
                <a:off x="1049420" y="1929879"/>
                <a:ext cx="2679851" cy="1443161"/>
                <a:chOff x="912" y="3181"/>
                <a:chExt cx="1067" cy="505"/>
              </a:xfrm>
            </p:grpSpPr>
            <p:sp>
              <p:nvSpPr>
                <p:cNvPr id="45" name="Freeform 260"/>
                <p:cNvSpPr>
                  <a:spLocks/>
                </p:cNvSpPr>
                <p:nvPr/>
              </p:nvSpPr>
              <p:spPr bwMode="auto">
                <a:xfrm>
                  <a:off x="1517" y="3347"/>
                  <a:ext cx="235" cy="305"/>
                </a:xfrm>
                <a:custGeom>
                  <a:avLst/>
                  <a:gdLst>
                    <a:gd name="T0" fmla="*/ 810 w 810"/>
                    <a:gd name="T1" fmla="*/ 0 h 762"/>
                    <a:gd name="T2" fmla="*/ 0 w 810"/>
                    <a:gd name="T3" fmla="*/ 0 h 762"/>
                    <a:gd name="T4" fmla="*/ 0 w 810"/>
                    <a:gd name="T5" fmla="*/ 762 h 762"/>
                    <a:gd name="T6" fmla="*/ 804 w 810"/>
                    <a:gd name="T7" fmla="*/ 762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0" h="762">
                      <a:moveTo>
                        <a:pt x="810" y="0"/>
                      </a:moveTo>
                      <a:lnTo>
                        <a:pt x="0" y="0"/>
                      </a:lnTo>
                      <a:lnTo>
                        <a:pt x="0" y="762"/>
                      </a:lnTo>
                      <a:lnTo>
                        <a:pt x="804" y="762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Line 264"/>
                <p:cNvSpPr>
                  <a:spLocks noChangeShapeType="1"/>
                </p:cNvSpPr>
                <p:nvPr/>
              </p:nvSpPr>
              <p:spPr bwMode="auto">
                <a:xfrm>
                  <a:off x="1015" y="3652"/>
                  <a:ext cx="5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Oval 265"/>
                <p:cNvSpPr>
                  <a:spLocks noChangeArrowheads="1"/>
                </p:cNvSpPr>
                <p:nvPr/>
              </p:nvSpPr>
              <p:spPr bwMode="auto">
                <a:xfrm>
                  <a:off x="1507" y="3640"/>
                  <a:ext cx="24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Oval 266"/>
                <p:cNvSpPr>
                  <a:spLocks noChangeArrowheads="1"/>
                </p:cNvSpPr>
                <p:nvPr/>
              </p:nvSpPr>
              <p:spPr bwMode="auto">
                <a:xfrm>
                  <a:off x="1733" y="332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Oval 267"/>
                <p:cNvSpPr>
                  <a:spLocks noChangeArrowheads="1"/>
                </p:cNvSpPr>
                <p:nvPr/>
              </p:nvSpPr>
              <p:spPr bwMode="auto">
                <a:xfrm>
                  <a:off x="989" y="3335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Oval 268"/>
                <p:cNvSpPr>
                  <a:spLocks noChangeArrowheads="1"/>
                </p:cNvSpPr>
                <p:nvPr/>
              </p:nvSpPr>
              <p:spPr bwMode="auto">
                <a:xfrm>
                  <a:off x="1737" y="3640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Oval 269"/>
                <p:cNvSpPr>
                  <a:spLocks noChangeArrowheads="1"/>
                </p:cNvSpPr>
                <p:nvPr/>
              </p:nvSpPr>
              <p:spPr bwMode="auto">
                <a:xfrm>
                  <a:off x="1003" y="363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178" y="3379"/>
                  <a:ext cx="0" cy="2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1735" y="3376"/>
                  <a:ext cx="0" cy="24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73" y="3436"/>
                  <a:ext cx="206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DS</a:t>
                  </a:r>
                  <a:endParaRPr lang="fr-FR" sz="3600" b="1" dirty="0"/>
                </a:p>
              </p:txBody>
            </p:sp>
            <p:sp>
              <p:nvSpPr>
                <p:cNvPr id="56" name="Rectangle 273"/>
                <p:cNvSpPr>
                  <a:spLocks noChangeArrowheads="1"/>
                </p:cNvSpPr>
                <p:nvPr/>
              </p:nvSpPr>
              <p:spPr bwMode="auto">
                <a:xfrm>
                  <a:off x="965" y="3434"/>
                  <a:ext cx="149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GS </a:t>
                  </a:r>
                  <a:endParaRPr lang="fr-FR" sz="3600" b="1" dirty="0"/>
                </a:p>
              </p:txBody>
            </p:sp>
            <p:sp>
              <p:nvSpPr>
                <p:cNvPr id="57" name="Line 274"/>
                <p:cNvSpPr>
                  <a:spLocks noChangeShapeType="1"/>
                </p:cNvSpPr>
                <p:nvPr/>
              </p:nvSpPr>
              <p:spPr bwMode="auto">
                <a:xfrm rot="5400000">
                  <a:off x="1605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376" y="3181"/>
                  <a:ext cx="500" cy="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endParaRPr lang="fr-FR" sz="1200" dirty="0"/>
                </a:p>
              </p:txBody>
            </p:sp>
            <p:sp>
              <p:nvSpPr>
                <p:cNvPr id="59" name="Rectangle 276"/>
                <p:cNvSpPr>
                  <a:spLocks noChangeArrowheads="1"/>
                </p:cNvSpPr>
                <p:nvPr/>
              </p:nvSpPr>
              <p:spPr bwMode="auto">
                <a:xfrm>
                  <a:off x="941" y="3609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00" b="1" dirty="0"/>
                    <a:t>S</a:t>
                  </a:r>
                  <a:endParaRPr lang="fr-FR" sz="3200" dirty="0"/>
                </a:p>
              </p:txBody>
            </p:sp>
            <p:sp>
              <p:nvSpPr>
                <p:cNvPr id="60" name="Rectangle 277"/>
                <p:cNvSpPr>
                  <a:spLocks noChangeArrowheads="1"/>
                </p:cNvSpPr>
                <p:nvPr/>
              </p:nvSpPr>
              <p:spPr bwMode="auto">
                <a:xfrm>
                  <a:off x="912" y="3304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50" b="1" dirty="0"/>
                    <a:t>G</a:t>
                  </a:r>
                  <a:endParaRPr lang="fr-FR" sz="3600" dirty="0"/>
                </a:p>
              </p:txBody>
            </p:sp>
            <p:sp>
              <p:nvSpPr>
                <p:cNvPr id="6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790" y="3292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900" b="1" dirty="0"/>
                    <a:t>D</a:t>
                  </a:r>
                  <a:endParaRPr lang="fr-FR" sz="2800" dirty="0"/>
                </a:p>
              </p:txBody>
            </p:sp>
            <p:sp>
              <p:nvSpPr>
                <p:cNvPr id="62" name="Line 281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121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" name="Rectangle 282"/>
                <p:cNvSpPr>
                  <a:spLocks noChangeArrowheads="1"/>
                </p:cNvSpPr>
                <p:nvPr/>
              </p:nvSpPr>
              <p:spPr bwMode="auto">
                <a:xfrm>
                  <a:off x="1046" y="3220"/>
                  <a:ext cx="200" cy="8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I</a:t>
                  </a:r>
                  <a:r>
                    <a:rPr lang="fr-FR" sz="1200" b="1" i="1" baseline="-25000" dirty="0"/>
                    <a:t>G </a:t>
                  </a:r>
                  <a:r>
                    <a:rPr lang="fr-FR" sz="1200" b="1" dirty="0"/>
                    <a:t>= 0</a:t>
                  </a:r>
                  <a:endParaRPr lang="fr-FR" sz="3600" b="1" dirty="0"/>
                </a:p>
              </p:txBody>
            </p:sp>
            <p:sp>
              <p:nvSpPr>
                <p:cNvPr id="64" name="Line 283"/>
                <p:cNvSpPr>
                  <a:spLocks noChangeShapeType="1"/>
                </p:cNvSpPr>
                <p:nvPr/>
              </p:nvSpPr>
              <p:spPr bwMode="auto">
                <a:xfrm>
                  <a:off x="1006" y="334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7" name="Rectangle 86"/>
              <p:cNvSpPr>
                <a:spLocks noChangeArrowheads="1"/>
              </p:cNvSpPr>
              <p:nvPr/>
            </p:nvSpPr>
            <p:spPr bwMode="auto">
              <a:xfrm>
                <a:off x="2498636" y="2130761"/>
                <a:ext cx="582612" cy="20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100" b="1" i="1" dirty="0"/>
                  <a:t>I</a:t>
                </a:r>
                <a:r>
                  <a:rPr lang="fr-FR" sz="1100" b="1" i="1" baseline="-25000" dirty="0"/>
                  <a:t>D </a:t>
                </a:r>
                <a:r>
                  <a:rPr lang="fr-FR" sz="1100" b="1" dirty="0"/>
                  <a:t>= </a:t>
                </a:r>
                <a:r>
                  <a:rPr lang="fr-FR" sz="1100" b="1" dirty="0" smtClean="0"/>
                  <a:t>f(</a:t>
                </a:r>
                <a:r>
                  <a:rPr lang="fr-FR" sz="1100" b="1" i="1" dirty="0" smtClean="0"/>
                  <a:t>V</a:t>
                </a:r>
                <a:r>
                  <a:rPr lang="fr-FR" sz="1100" b="1" baseline="-25000" dirty="0" smtClean="0"/>
                  <a:t>GS</a:t>
                </a:r>
                <a:r>
                  <a:rPr lang="fr-FR" sz="1100" b="1" dirty="0" smtClean="0"/>
                  <a:t>)</a:t>
                </a:r>
                <a:endParaRPr lang="fr-FR" sz="3200" b="1" dirty="0"/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6524363" y="2743233"/>
              <a:ext cx="258762" cy="193675"/>
              <a:chOff x="2438769" y="2751805"/>
              <a:chExt cx="258762" cy="193675"/>
            </a:xfrm>
          </p:grpSpPr>
          <p:sp>
            <p:nvSpPr>
              <p:cNvPr id="65" name="Rectangle 73"/>
              <p:cNvSpPr>
                <a:spLocks noChangeArrowheads="1"/>
              </p:cNvSpPr>
              <p:nvPr/>
            </p:nvSpPr>
            <p:spPr bwMode="auto">
              <a:xfrm rot="18937231">
                <a:off x="2465406" y="2751805"/>
                <a:ext cx="194072" cy="1936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74"/>
              <p:cNvSpPr>
                <a:spLocks noChangeShapeType="1"/>
              </p:cNvSpPr>
              <p:nvPr/>
            </p:nvSpPr>
            <p:spPr bwMode="auto">
              <a:xfrm>
                <a:off x="2438769" y="2850541"/>
                <a:ext cx="25876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7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9124" y="1213196"/>
            <a:ext cx="2273521" cy="29293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358213" y="2070037"/>
                <a:ext cx="4953000" cy="110799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/>
                  <a:t>Condition de fonctionnement en zone </a:t>
                </a:r>
                <a:r>
                  <a:rPr lang="fr-FR" dirty="0" smtClean="0"/>
                  <a:t>pincée:</a:t>
                </a:r>
                <a:endParaRPr lang="fr-FR" dirty="0"/>
              </a:p>
              <a:p>
                <a:endParaRPr lang="fr-FR" sz="1600" i="1" dirty="0"/>
              </a:p>
              <a:p>
                <a:endParaRPr lang="fr-FR" sz="1600" i="1" dirty="0"/>
              </a:p>
              <a:p>
                <a:r>
                  <a:rPr lang="fr-FR" sz="1600" i="1" dirty="0"/>
                  <a:t>Remarque: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&lt;</m:t>
                    </m:r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𝟎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213" y="2070037"/>
                <a:ext cx="4953000" cy="1107996"/>
              </a:xfrm>
              <a:prstGeom prst="rect">
                <a:avLst/>
              </a:prstGeom>
              <a:blipFill rotWithShape="1">
                <a:blip r:embed="rId4"/>
                <a:stretch>
                  <a:fillRect l="-1108" t="-2762" b="-66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/>
              <p:cNvSpPr txBox="1"/>
              <p:nvPr/>
            </p:nvSpPr>
            <p:spPr>
              <a:xfrm>
                <a:off x="1460612" y="2504975"/>
                <a:ext cx="2008405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𝒅𝒔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𝒈𝒔</m:t>
                          </m:r>
                        </m:sub>
                      </m:sSub>
                      <m:r>
                        <a:rPr lang="fr-FR" b="1" i="0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7" name="ZoneTexte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612" y="2504975"/>
                <a:ext cx="2008405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Obje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883030"/>
              </p:ext>
            </p:extLst>
          </p:nvPr>
        </p:nvGraphicFramePr>
        <p:xfrm>
          <a:off x="4038600" y="5036375"/>
          <a:ext cx="18192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" name="Equation" r:id="rId6" imgW="1104840" imgH="253800" progId="Equation.DSMT4">
                  <p:embed/>
                </p:oleObj>
              </mc:Choice>
              <mc:Fallback>
                <p:oleObj name="Equation" r:id="rId6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8600" y="5036375"/>
                        <a:ext cx="1819275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854187"/>
              </p:ext>
            </p:extLst>
          </p:nvPr>
        </p:nvGraphicFramePr>
        <p:xfrm>
          <a:off x="7600950" y="5546663"/>
          <a:ext cx="1711325" cy="64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Equation" r:id="rId8" imgW="1307880" imgH="495000" progId="Equation.DSMT4">
                  <p:embed/>
                </p:oleObj>
              </mc:Choice>
              <mc:Fallback>
                <p:oleObj name="Equation" r:id="rId8" imgW="13078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00950" y="5546663"/>
                        <a:ext cx="1711325" cy="647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Imag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69" y="4974544"/>
            <a:ext cx="460905" cy="4755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34713" y="5393963"/>
            <a:ext cx="276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i="1" dirty="0" smtClean="0"/>
              <a:t>k</a:t>
            </a:r>
            <a:r>
              <a:rPr lang="fr-FR" dirty="0" smtClean="0"/>
              <a:t>: transconductance statique exprimée en A/V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0" name="ZoneTexte 39"/>
          <p:cNvSpPr txBox="1"/>
          <p:nvPr/>
        </p:nvSpPr>
        <p:spPr>
          <a:xfrm>
            <a:off x="7336476" y="5007574"/>
            <a:ext cx="276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on retrouve la même équation sous une autre forme</a:t>
            </a:r>
            <a:endParaRPr lang="fr-FR" sz="1600" i="1" baseline="30000" dirty="0"/>
          </a:p>
        </p:txBody>
      </p:sp>
    </p:spTree>
    <p:extLst>
      <p:ext uri="{BB962C8B-B14F-4D97-AF65-F5344CB8AC3E}">
        <p14:creationId xmlns:p14="http://schemas.microsoft.com/office/powerpoint/2010/main" val="10378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composants MOSFET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/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Symboles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Structure à enrichissement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343149" y="1316354"/>
            <a:ext cx="3829050" cy="1998345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943225" y="1316354"/>
            <a:ext cx="1857375" cy="199834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441616"/>
            <a:ext cx="2608625" cy="299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4002792"/>
            <a:ext cx="2371725" cy="220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>
          <a:xfrm>
            <a:off x="2552700" y="3752850"/>
            <a:ext cx="600075" cy="476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1628775" y="3990975"/>
            <a:ext cx="923925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33375" y="4110037"/>
            <a:ext cx="155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Présence d’un diélectrique isolant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57674" y="5233749"/>
            <a:ext cx="1724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Formation du canal de conduction en appliquant </a:t>
            </a:r>
            <a:r>
              <a:rPr lang="fr-FR" sz="1400" i="1" dirty="0" err="1" smtClean="0"/>
              <a:t>Vgs</a:t>
            </a:r>
            <a:r>
              <a:rPr lang="fr-FR" sz="1400" i="1" dirty="0" smtClean="0"/>
              <a:t>&gt;0</a:t>
            </a:r>
            <a:endParaRPr lang="fr-FR" sz="1400" i="1" dirty="0"/>
          </a:p>
        </p:txBody>
      </p:sp>
      <p:sp>
        <p:nvSpPr>
          <p:cNvPr id="19" name="Flèche droite 18"/>
          <p:cNvSpPr/>
          <p:nvPr/>
        </p:nvSpPr>
        <p:spPr>
          <a:xfrm>
            <a:off x="4800600" y="4657725"/>
            <a:ext cx="790575" cy="448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14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E-MOSFET:</a:t>
            </a:r>
            <a:r>
              <a:rPr lang="fr-FR" dirty="0"/>
              <a:t> </a:t>
            </a:r>
            <a:r>
              <a:rPr lang="fr-FR" dirty="0" smtClean="0"/>
              <a:t> caractéristiques externes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caractéristiques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2174319"/>
            <a:ext cx="700800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rme libre 6"/>
          <p:cNvSpPr/>
          <p:nvPr/>
        </p:nvSpPr>
        <p:spPr>
          <a:xfrm>
            <a:off x="3790949" y="1663358"/>
            <a:ext cx="895351" cy="3327742"/>
          </a:xfrm>
          <a:custGeom>
            <a:avLst/>
            <a:gdLst>
              <a:gd name="connsiteX0" fmla="*/ 0 w 828675"/>
              <a:gd name="connsiteY0" fmla="*/ 2628900 h 2628900"/>
              <a:gd name="connsiteX1" fmla="*/ 247650 w 828675"/>
              <a:gd name="connsiteY1" fmla="*/ 2495550 h 2628900"/>
              <a:gd name="connsiteX2" fmla="*/ 390525 w 828675"/>
              <a:gd name="connsiteY2" fmla="*/ 2181225 h 2628900"/>
              <a:gd name="connsiteX3" fmla="*/ 561975 w 828675"/>
              <a:gd name="connsiteY3" fmla="*/ 1600200 h 2628900"/>
              <a:gd name="connsiteX4" fmla="*/ 828675 w 828675"/>
              <a:gd name="connsiteY4" fmla="*/ 0 h 2628900"/>
              <a:gd name="connsiteX5" fmla="*/ 828675 w 828675"/>
              <a:gd name="connsiteY5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8675" h="2628900">
                <a:moveTo>
                  <a:pt x="0" y="2628900"/>
                </a:moveTo>
                <a:cubicBezTo>
                  <a:pt x="91281" y="2599531"/>
                  <a:pt x="182563" y="2570162"/>
                  <a:pt x="247650" y="2495550"/>
                </a:cubicBezTo>
                <a:cubicBezTo>
                  <a:pt x="312738" y="2420937"/>
                  <a:pt x="338138" y="2330450"/>
                  <a:pt x="390525" y="2181225"/>
                </a:cubicBezTo>
                <a:cubicBezTo>
                  <a:pt x="442912" y="2032000"/>
                  <a:pt x="488950" y="1963737"/>
                  <a:pt x="561975" y="1600200"/>
                </a:cubicBezTo>
                <a:cubicBezTo>
                  <a:pt x="635000" y="1236662"/>
                  <a:pt x="828675" y="0"/>
                  <a:pt x="828675" y="0"/>
                </a:cubicBezTo>
                <a:lnTo>
                  <a:pt x="828675" y="0"/>
                </a:ln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4205286" y="2019300"/>
            <a:ext cx="208356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522108" y="2021918"/>
            <a:ext cx="263133" cy="426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874408" y="5034437"/>
            <a:ext cx="263133" cy="426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388381" y="1725780"/>
            <a:ext cx="2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Transistor non pincé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42391" y="172578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Transistor pincé (ou « saturé »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619623" y="5455681"/>
            <a:ext cx="292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Transistor bloqué (Id=0)</a:t>
            </a:r>
            <a:endParaRPr lang="fr-FR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870205" y="1408001"/>
                <a:ext cx="2008405" cy="358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𝑑𝑠</m:t>
                          </m:r>
                        </m:sub>
                      </m:sSub>
                      <m:r>
                        <a:rPr lang="fr-FR" sz="1600" i="1" smtClean="0">
                          <a:latin typeface="Cambria Math"/>
                          <a:ea typeface="Cambria Math"/>
                        </a:rPr>
                        <m:t>≥</m:t>
                      </m:r>
                      <m:sSub>
                        <m:sSubPr>
                          <m:ctrlPr>
                            <a:rPr lang="fr-FR" sz="16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  <a:ea typeface="Cambria Math"/>
                            </a:rPr>
                            <m:t>𝑔𝑠</m:t>
                          </m:r>
                        </m:sub>
                      </m:sSub>
                      <m:r>
                        <a:rPr lang="fr-FR" sz="1600" b="0" i="0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/>
                          <a:ea typeface="Cambria Math"/>
                        </a:rPr>
                        <m:t>VT</m:t>
                      </m:r>
                    </m:oMath>
                  </m:oMathPara>
                </a14:m>
                <a:endParaRPr lang="fr-FR" sz="1600" baseline="-25000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205" y="1408001"/>
                <a:ext cx="2008405" cy="358560"/>
              </a:xfrm>
              <a:prstGeom prst="rect">
                <a:avLst/>
              </a:prstGeom>
              <a:blipFill rotWithShape="1">
                <a:blip r:embed="rId3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1343025" y="5324476"/>
            <a:ext cx="295275" cy="2627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1" y="5693522"/>
            <a:ext cx="460905" cy="475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1033460" y="5562227"/>
                <a:ext cx="243363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À retenir: 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fr-FR" sz="1200" dirty="0" smtClean="0"/>
                  <a:t>On travaille avec V</a:t>
                </a:r>
                <a:r>
                  <a:rPr lang="fr-FR" sz="1200" baseline="-25000" dirty="0" smtClean="0"/>
                  <a:t>GS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/>
                        <a:ea typeface="Cambria Math"/>
                      </a:rPr>
                      <m:t>≥ </m:t>
                    </m:r>
                  </m:oMath>
                </a14:m>
                <a:r>
                  <a:rPr lang="fr-FR" sz="1200" dirty="0" smtClean="0"/>
                  <a:t>0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fr-FR" sz="1200" dirty="0" smtClean="0"/>
                  <a:t>tant que V</a:t>
                </a:r>
                <a:r>
                  <a:rPr lang="fr-FR" sz="1200" baseline="-25000" dirty="0" smtClean="0"/>
                  <a:t>GS</a:t>
                </a:r>
                <a:r>
                  <a:rPr lang="fr-FR" sz="1200" dirty="0" smtClean="0"/>
                  <a:t> n’a pas atteint le seuil V</a:t>
                </a:r>
                <a:r>
                  <a:rPr lang="fr-FR" sz="1200" baseline="-25000" dirty="0" smtClean="0"/>
                  <a:t>T </a:t>
                </a:r>
                <a:r>
                  <a:rPr lang="fr-FR" sz="1200" dirty="0" smtClean="0"/>
                  <a:t> le transistor est bloqué</a:t>
                </a:r>
                <a:endParaRPr lang="fr-FR" sz="1200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60" y="5562227"/>
                <a:ext cx="2433639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251" b="-43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Espace réservé du contenu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72205"/>
            <a:ext cx="620273" cy="51689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718855" y="2714209"/>
            <a:ext cx="2107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Pour  les techno FET le sens  « saturé » est différent de celui des  bipolaires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83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E-MOSFET</a:t>
            </a:r>
            <a:r>
              <a:rPr lang="fr-FR" dirty="0" smtClean="0"/>
              <a:t>: modèles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152399" y="1371600"/>
                <a:ext cx="9515475" cy="50673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fr-FR" dirty="0" smtClean="0"/>
                  <a:t>Modèles équivalents </a:t>
                </a:r>
              </a:p>
              <a:p>
                <a:pPr lvl="1"/>
                <a:r>
                  <a:rPr lang="fr-FR" dirty="0" smtClean="0">
                    <a:solidFill>
                      <a:srgbClr val="FF0000"/>
                    </a:solidFill>
                  </a:rPr>
                  <a:t>Identiques au JFET</a:t>
                </a:r>
              </a:p>
              <a:p>
                <a:pPr lvl="1"/>
                <a:r>
                  <a:rPr lang="fr-FR" dirty="0" smtClean="0"/>
                  <a:t>Rappel : source </a:t>
                </a:r>
                <a:r>
                  <a:rPr lang="fr-FR" dirty="0"/>
                  <a:t>de courant contrôlé en </a:t>
                </a:r>
                <a:r>
                  <a:rPr lang="fr-FR" dirty="0" smtClean="0"/>
                  <a:t>tension</a:t>
                </a:r>
              </a:p>
              <a:p>
                <a:pPr lvl="2"/>
                <a:r>
                  <a:rPr lang="fr-FR" dirty="0" smtClean="0"/>
                  <a:t>Condition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𝑑𝑠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≥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𝑔𝑠</m:t>
                        </m:r>
                      </m:sub>
                    </m:sSub>
                    <m:r>
                      <a:rPr lang="fr-FR">
                        <a:latin typeface="Cambria Math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fr-FR">
                        <a:latin typeface="Cambria Math"/>
                        <a:ea typeface="Cambria Math"/>
                      </a:rPr>
                      <m:t>VT</m:t>
                    </m:r>
                  </m:oMath>
                </a14:m>
                <a:endParaRPr lang="fr-FR" baseline="-25000" dirty="0" smtClean="0"/>
              </a:p>
              <a:p>
                <a:pPr lvl="2"/>
                <a:r>
                  <a:rPr lang="fr-FR" dirty="0"/>
                  <a:t>Modèle équivalent </a:t>
                </a:r>
                <a:r>
                  <a:rPr lang="fr-FR" dirty="0">
                    <a:solidFill>
                      <a:srgbClr val="7030A0"/>
                    </a:solidFill>
                  </a:rPr>
                  <a:t>statique</a:t>
                </a:r>
                <a:r>
                  <a:rPr lang="fr-FR" dirty="0"/>
                  <a:t> ou </a:t>
                </a:r>
                <a:r>
                  <a:rPr lang="fr-FR" dirty="0">
                    <a:solidFill>
                      <a:srgbClr val="7030A0"/>
                    </a:solidFill>
                  </a:rPr>
                  <a:t>grand signal</a:t>
                </a:r>
              </a:p>
              <a:p>
                <a:pPr lvl="2"/>
                <a:endParaRPr lang="fr-FR" baseline="-25000" dirty="0"/>
              </a:p>
              <a:p>
                <a:pPr lvl="2"/>
                <a:endParaRPr lang="fr-FR" dirty="0"/>
              </a:p>
              <a:p>
                <a:pPr marL="457200" lvl="1" indent="0">
                  <a:buNone/>
                </a:pPr>
                <a:r>
                  <a:rPr lang="fr-FR" dirty="0" smtClean="0"/>
                  <a:t> </a:t>
                </a:r>
              </a:p>
              <a:p>
                <a:pPr marL="457200" lvl="1" indent="0">
                  <a:buNone/>
                </a:pPr>
                <a:endParaRPr lang="fr-FR" dirty="0"/>
              </a:p>
              <a:p>
                <a:pPr marL="457200" lvl="1" indent="0">
                  <a:buNone/>
                </a:pPr>
                <a:endParaRPr lang="fr-FR" dirty="0" smtClean="0"/>
              </a:p>
              <a:p>
                <a:pPr marL="457200" lvl="1" indent="0">
                  <a:buNone/>
                </a:pPr>
                <a:endParaRPr lang="fr-FR" dirty="0"/>
              </a:p>
              <a:p>
                <a:endParaRPr lang="fr-FR" dirty="0" smtClean="0"/>
              </a:p>
              <a:p>
                <a:r>
                  <a:rPr lang="fr-FR" dirty="0" smtClean="0"/>
                  <a:t>Applications</a:t>
                </a:r>
              </a:p>
              <a:p>
                <a:pPr lvl="1"/>
                <a:r>
                  <a:rPr lang="fr-FR" dirty="0" smtClean="0"/>
                  <a:t>Tout domaine de l’électronique</a:t>
                </a:r>
              </a:p>
              <a:p>
                <a:pPr lvl="2"/>
                <a:r>
                  <a:rPr lang="fr-FR" dirty="0" smtClean="0"/>
                  <a:t>Conception de circuits intégrés analogique ou digital (structures CMOS)</a:t>
                </a:r>
              </a:p>
              <a:p>
                <a:pPr lvl="2"/>
                <a:r>
                  <a:rPr lang="fr-FR" dirty="0" smtClean="0"/>
                  <a:t>Amplificateurs</a:t>
                </a:r>
              </a:p>
              <a:p>
                <a:pPr lvl="2"/>
                <a:r>
                  <a:rPr lang="fr-FR" dirty="0" smtClean="0"/>
                  <a:t>Interrupteurs de puissance</a:t>
                </a:r>
                <a:endParaRPr lang="fr-FR" dirty="0"/>
              </a:p>
              <a:p>
                <a:pPr marL="457200" lvl="1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99" y="1371600"/>
                <a:ext cx="9515475" cy="5067300"/>
              </a:xfrm>
              <a:blipFill rotWithShape="1">
                <a:blip r:embed="rId3"/>
                <a:stretch>
                  <a:fillRect t="-1444" b="-13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35" name="Groupe 34"/>
          <p:cNvGrpSpPr/>
          <p:nvPr/>
        </p:nvGrpSpPr>
        <p:grpSpPr>
          <a:xfrm>
            <a:off x="2040519" y="3150051"/>
            <a:ext cx="2679851" cy="1443161"/>
            <a:chOff x="5133020" y="1929879"/>
            <a:chExt cx="2679851" cy="1443161"/>
          </a:xfrm>
        </p:grpSpPr>
        <p:grpSp>
          <p:nvGrpSpPr>
            <p:cNvPr id="36" name="Groupe 35"/>
            <p:cNvGrpSpPr/>
            <p:nvPr/>
          </p:nvGrpSpPr>
          <p:grpSpPr>
            <a:xfrm>
              <a:off x="5133020" y="1929879"/>
              <a:ext cx="2679851" cy="1443161"/>
              <a:chOff x="1049420" y="1929879"/>
              <a:chExt cx="2679851" cy="1443161"/>
            </a:xfrm>
          </p:grpSpPr>
          <p:grpSp>
            <p:nvGrpSpPr>
              <p:cNvPr id="40" name="Group 286"/>
              <p:cNvGrpSpPr>
                <a:grpSpLocks/>
              </p:cNvGrpSpPr>
              <p:nvPr/>
            </p:nvGrpSpPr>
            <p:grpSpPr bwMode="auto">
              <a:xfrm>
                <a:off x="1049420" y="1929879"/>
                <a:ext cx="2679851" cy="1443161"/>
                <a:chOff x="912" y="3181"/>
                <a:chExt cx="1067" cy="505"/>
              </a:xfrm>
            </p:grpSpPr>
            <p:sp>
              <p:nvSpPr>
                <p:cNvPr id="42" name="Freeform 260"/>
                <p:cNvSpPr>
                  <a:spLocks/>
                </p:cNvSpPr>
                <p:nvPr/>
              </p:nvSpPr>
              <p:spPr bwMode="auto">
                <a:xfrm>
                  <a:off x="1517" y="3347"/>
                  <a:ext cx="235" cy="305"/>
                </a:xfrm>
                <a:custGeom>
                  <a:avLst/>
                  <a:gdLst>
                    <a:gd name="T0" fmla="*/ 810 w 810"/>
                    <a:gd name="T1" fmla="*/ 0 h 762"/>
                    <a:gd name="T2" fmla="*/ 0 w 810"/>
                    <a:gd name="T3" fmla="*/ 0 h 762"/>
                    <a:gd name="T4" fmla="*/ 0 w 810"/>
                    <a:gd name="T5" fmla="*/ 762 h 762"/>
                    <a:gd name="T6" fmla="*/ 804 w 810"/>
                    <a:gd name="T7" fmla="*/ 762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0" h="762">
                      <a:moveTo>
                        <a:pt x="810" y="0"/>
                      </a:moveTo>
                      <a:lnTo>
                        <a:pt x="0" y="0"/>
                      </a:lnTo>
                      <a:lnTo>
                        <a:pt x="0" y="762"/>
                      </a:lnTo>
                      <a:lnTo>
                        <a:pt x="804" y="762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" name="Line 264"/>
                <p:cNvSpPr>
                  <a:spLocks noChangeShapeType="1"/>
                </p:cNvSpPr>
                <p:nvPr/>
              </p:nvSpPr>
              <p:spPr bwMode="auto">
                <a:xfrm>
                  <a:off x="1015" y="3652"/>
                  <a:ext cx="5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" name="Oval 265"/>
                <p:cNvSpPr>
                  <a:spLocks noChangeArrowheads="1"/>
                </p:cNvSpPr>
                <p:nvPr/>
              </p:nvSpPr>
              <p:spPr bwMode="auto">
                <a:xfrm>
                  <a:off x="1507" y="3640"/>
                  <a:ext cx="24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" name="Oval 266"/>
                <p:cNvSpPr>
                  <a:spLocks noChangeArrowheads="1"/>
                </p:cNvSpPr>
                <p:nvPr/>
              </p:nvSpPr>
              <p:spPr bwMode="auto">
                <a:xfrm>
                  <a:off x="1733" y="332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" name="Oval 267"/>
                <p:cNvSpPr>
                  <a:spLocks noChangeArrowheads="1"/>
                </p:cNvSpPr>
                <p:nvPr/>
              </p:nvSpPr>
              <p:spPr bwMode="auto">
                <a:xfrm>
                  <a:off x="989" y="3335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Oval 268"/>
                <p:cNvSpPr>
                  <a:spLocks noChangeArrowheads="1"/>
                </p:cNvSpPr>
                <p:nvPr/>
              </p:nvSpPr>
              <p:spPr bwMode="auto">
                <a:xfrm>
                  <a:off x="1737" y="3640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Oval 269"/>
                <p:cNvSpPr>
                  <a:spLocks noChangeArrowheads="1"/>
                </p:cNvSpPr>
                <p:nvPr/>
              </p:nvSpPr>
              <p:spPr bwMode="auto">
                <a:xfrm>
                  <a:off x="1003" y="363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178" y="3379"/>
                  <a:ext cx="0" cy="2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1735" y="3376"/>
                  <a:ext cx="0" cy="24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73" y="3436"/>
                  <a:ext cx="206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DS</a:t>
                  </a:r>
                  <a:endParaRPr lang="fr-FR" sz="3600" b="1" dirty="0"/>
                </a:p>
              </p:txBody>
            </p:sp>
            <p:sp>
              <p:nvSpPr>
                <p:cNvPr id="52" name="Rectangle 273"/>
                <p:cNvSpPr>
                  <a:spLocks noChangeArrowheads="1"/>
                </p:cNvSpPr>
                <p:nvPr/>
              </p:nvSpPr>
              <p:spPr bwMode="auto">
                <a:xfrm>
                  <a:off x="965" y="3434"/>
                  <a:ext cx="149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GS </a:t>
                  </a:r>
                  <a:endParaRPr lang="fr-FR" sz="3600" b="1" dirty="0"/>
                </a:p>
              </p:txBody>
            </p:sp>
            <p:sp>
              <p:nvSpPr>
                <p:cNvPr id="53" name="Line 274"/>
                <p:cNvSpPr>
                  <a:spLocks noChangeShapeType="1"/>
                </p:cNvSpPr>
                <p:nvPr/>
              </p:nvSpPr>
              <p:spPr bwMode="auto">
                <a:xfrm rot="5400000">
                  <a:off x="1605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" name="Rectangle 275"/>
                <p:cNvSpPr>
                  <a:spLocks noChangeArrowheads="1"/>
                </p:cNvSpPr>
                <p:nvPr/>
              </p:nvSpPr>
              <p:spPr bwMode="auto">
                <a:xfrm>
                  <a:off x="1376" y="3181"/>
                  <a:ext cx="500" cy="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endParaRPr lang="fr-FR" sz="1200" dirty="0"/>
                </a:p>
              </p:txBody>
            </p:sp>
            <p:sp>
              <p:nvSpPr>
                <p:cNvPr id="55" name="Rectangle 276"/>
                <p:cNvSpPr>
                  <a:spLocks noChangeArrowheads="1"/>
                </p:cNvSpPr>
                <p:nvPr/>
              </p:nvSpPr>
              <p:spPr bwMode="auto">
                <a:xfrm>
                  <a:off x="941" y="3609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00" b="1" dirty="0"/>
                    <a:t>S</a:t>
                  </a:r>
                  <a:endParaRPr lang="fr-FR" sz="3200" dirty="0"/>
                </a:p>
              </p:txBody>
            </p:sp>
            <p:sp>
              <p:nvSpPr>
                <p:cNvPr id="56" name="Rectangle 277"/>
                <p:cNvSpPr>
                  <a:spLocks noChangeArrowheads="1"/>
                </p:cNvSpPr>
                <p:nvPr/>
              </p:nvSpPr>
              <p:spPr bwMode="auto">
                <a:xfrm>
                  <a:off x="912" y="3304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50" b="1" dirty="0"/>
                    <a:t>G</a:t>
                  </a:r>
                  <a:endParaRPr lang="fr-FR" sz="3600" dirty="0"/>
                </a:p>
              </p:txBody>
            </p:sp>
            <p:sp>
              <p:nvSpPr>
                <p:cNvPr id="57" name="Rectangle 278"/>
                <p:cNvSpPr>
                  <a:spLocks noChangeArrowheads="1"/>
                </p:cNvSpPr>
                <p:nvPr/>
              </p:nvSpPr>
              <p:spPr bwMode="auto">
                <a:xfrm>
                  <a:off x="1790" y="3292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900" b="1" dirty="0"/>
                    <a:t>D</a:t>
                  </a:r>
                  <a:endParaRPr lang="fr-FR" sz="2800" dirty="0"/>
                </a:p>
              </p:txBody>
            </p:sp>
            <p:sp>
              <p:nvSpPr>
                <p:cNvPr id="58" name="Line 281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121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Rectangle 282"/>
                <p:cNvSpPr>
                  <a:spLocks noChangeArrowheads="1"/>
                </p:cNvSpPr>
                <p:nvPr/>
              </p:nvSpPr>
              <p:spPr bwMode="auto">
                <a:xfrm>
                  <a:off x="1046" y="3220"/>
                  <a:ext cx="200" cy="8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I</a:t>
                  </a:r>
                  <a:r>
                    <a:rPr lang="fr-FR" sz="1200" b="1" i="1" baseline="-25000" dirty="0"/>
                    <a:t>G </a:t>
                  </a:r>
                  <a:r>
                    <a:rPr lang="fr-FR" sz="1200" b="1" dirty="0"/>
                    <a:t>= 0</a:t>
                  </a:r>
                  <a:endParaRPr lang="fr-FR" sz="3600" b="1" dirty="0"/>
                </a:p>
              </p:txBody>
            </p:sp>
            <p:sp>
              <p:nvSpPr>
                <p:cNvPr id="60" name="Line 283"/>
                <p:cNvSpPr>
                  <a:spLocks noChangeShapeType="1"/>
                </p:cNvSpPr>
                <p:nvPr/>
              </p:nvSpPr>
              <p:spPr bwMode="auto">
                <a:xfrm>
                  <a:off x="1006" y="334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1" name="Rectangle 86"/>
              <p:cNvSpPr>
                <a:spLocks noChangeArrowheads="1"/>
              </p:cNvSpPr>
              <p:nvPr/>
            </p:nvSpPr>
            <p:spPr bwMode="auto">
              <a:xfrm>
                <a:off x="2498636" y="2130761"/>
                <a:ext cx="582612" cy="20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100" b="1" i="1" dirty="0"/>
                  <a:t>I</a:t>
                </a:r>
                <a:r>
                  <a:rPr lang="fr-FR" sz="1100" b="1" i="1" baseline="-25000" dirty="0"/>
                  <a:t>D </a:t>
                </a:r>
                <a:r>
                  <a:rPr lang="fr-FR" sz="1100" b="1" dirty="0"/>
                  <a:t>= </a:t>
                </a:r>
                <a:r>
                  <a:rPr lang="fr-FR" sz="1100" b="1" dirty="0" smtClean="0"/>
                  <a:t>f(</a:t>
                </a:r>
                <a:r>
                  <a:rPr lang="fr-FR" sz="1100" b="1" i="1" dirty="0" smtClean="0"/>
                  <a:t>V</a:t>
                </a:r>
                <a:r>
                  <a:rPr lang="fr-FR" sz="1100" b="1" baseline="-25000" dirty="0" smtClean="0"/>
                  <a:t>GS</a:t>
                </a:r>
                <a:r>
                  <a:rPr lang="fr-FR" sz="1100" b="1" dirty="0" smtClean="0"/>
                  <a:t>)</a:t>
                </a:r>
                <a:endParaRPr lang="fr-FR" sz="3200" b="1" dirty="0"/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6524363" y="2743233"/>
              <a:ext cx="258762" cy="193675"/>
              <a:chOff x="2438769" y="2751805"/>
              <a:chExt cx="258762" cy="193675"/>
            </a:xfrm>
          </p:grpSpPr>
          <p:sp>
            <p:nvSpPr>
              <p:cNvPr id="38" name="Rectangle 73"/>
              <p:cNvSpPr>
                <a:spLocks noChangeArrowheads="1"/>
              </p:cNvSpPr>
              <p:nvPr/>
            </p:nvSpPr>
            <p:spPr bwMode="auto">
              <a:xfrm rot="18937231">
                <a:off x="2465406" y="2751805"/>
                <a:ext cx="194072" cy="1936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74"/>
              <p:cNvSpPr>
                <a:spLocks noChangeShapeType="1"/>
              </p:cNvSpPr>
              <p:nvPr/>
            </p:nvSpPr>
            <p:spPr bwMode="auto">
              <a:xfrm>
                <a:off x="2438769" y="2850541"/>
                <a:ext cx="25876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/>
              <p:cNvSpPr txBox="1"/>
              <p:nvPr/>
            </p:nvSpPr>
            <p:spPr>
              <a:xfrm>
                <a:off x="4720370" y="3776427"/>
                <a:ext cx="19240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attention:</a:t>
                </a:r>
              </a:p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fr-FR" sz="1600" b="1" baseline="-25000" dirty="0" smtClean="0">
                    <a:solidFill>
                      <a:srgbClr val="FF0000"/>
                    </a:solidFill>
                  </a:rPr>
                  <a:t>GS</a:t>
                </a:r>
                <a:r>
                  <a:rPr lang="fr-FR" sz="1600" b="1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fr-FR" sz="1600" b="1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fr-FR" sz="1600" b="1" dirty="0" smtClean="0">
                    <a:solidFill>
                      <a:srgbClr val="FF0000"/>
                    </a:solidFill>
                  </a:rPr>
                  <a:t> et V</a:t>
                </a:r>
                <a:r>
                  <a:rPr lang="fr-FR" sz="1600" b="1" baseline="-25000" dirty="0" smtClean="0">
                    <a:solidFill>
                      <a:srgbClr val="FF0000"/>
                    </a:solidFill>
                  </a:rPr>
                  <a:t>T</a:t>
                </a:r>
                <a:r>
                  <a:rPr lang="fr-FR" sz="1600" b="1" dirty="0" smtClean="0">
                    <a:solidFill>
                      <a:srgbClr val="FF0000"/>
                    </a:solidFill>
                  </a:rPr>
                  <a:t>&gt;0 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ZoneTexte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370" y="3776427"/>
                <a:ext cx="1924050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1582"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947055"/>
              </p:ext>
            </p:extLst>
          </p:nvPr>
        </p:nvGraphicFramePr>
        <p:xfrm>
          <a:off x="4720370" y="3162151"/>
          <a:ext cx="36385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Equation" r:id="rId5" imgW="2209680" imgH="495000" progId="Equation.DSMT4">
                  <p:embed/>
                </p:oleObj>
              </mc:Choice>
              <mc:Fallback>
                <p:oleObj name="Equation" r:id="rId5" imgW="2209680" imgH="495000" progId="Equation.DSMT4">
                  <p:embed/>
                  <p:pic>
                    <p:nvPicPr>
                      <p:cNvPr id="0" name="Obje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0370" y="3162151"/>
                        <a:ext cx="36385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448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E-MOSFET:  caractéristiques externes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6429375" cy="5029200"/>
          </a:xfrm>
        </p:spPr>
        <p:txBody>
          <a:bodyPr/>
          <a:lstStyle/>
          <a:p>
            <a:r>
              <a:rPr lang="fr-FR" dirty="0"/>
              <a:t>Structure </a:t>
            </a:r>
            <a:r>
              <a:rPr lang="fr-FR" dirty="0" smtClean="0"/>
              <a:t>à appauvrissement</a:t>
            </a:r>
          </a:p>
          <a:p>
            <a:pPr lvl="1"/>
            <a:r>
              <a:rPr lang="fr-FR" dirty="0" smtClean="0"/>
              <a:t>Permet de travailler en appauvrissement mais aussi en enrichissement (V</a:t>
            </a:r>
            <a:r>
              <a:rPr lang="fr-FR" baseline="-25000" dirty="0" smtClean="0"/>
              <a:t>GS</a:t>
            </a:r>
            <a:r>
              <a:rPr lang="fr-FR" dirty="0" smtClean="0"/>
              <a:t>&gt;0)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caractéristiques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47" y="1329596"/>
            <a:ext cx="2759147" cy="252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94348" y="2592152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le canal est formé pour </a:t>
            </a:r>
            <a:r>
              <a:rPr lang="fr-FR" sz="1600" b="1" i="1" dirty="0" err="1" smtClean="0"/>
              <a:t>Vgs</a:t>
            </a:r>
            <a:r>
              <a:rPr lang="fr-FR" sz="1600" b="1" i="1" dirty="0" smtClean="0"/>
              <a:t>=0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40976"/>
            <a:ext cx="6515100" cy="320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47" y="4474774"/>
            <a:ext cx="460905" cy="4755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070647" y="5008228"/>
            <a:ext cx="2433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équations restent identiques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32073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Fiche synthèse des transistors à effet champs</a:t>
            </a:r>
            <a:endParaRPr lang="fr-FR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202347"/>
            <a:ext cx="4539714" cy="527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4383499"/>
            <a:ext cx="4710111" cy="21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97" y="2058612"/>
            <a:ext cx="461356" cy="4738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048374" y="1943100"/>
            <a:ext cx="315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i="1" dirty="0" smtClean="0"/>
              <a:t>Vous remarquerez que pour trouver les courbes des transistors complémentaires il suffit d’inverser les signes , à condition toutefois de conserver les mêmes conventions de fléchages courants/tensions</a:t>
            </a:r>
            <a:endParaRPr lang="fr-FR" sz="16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57199" y="3374259"/>
            <a:ext cx="276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2621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Semi-conducteur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9372600" cy="5153744"/>
          </a:xfrm>
        </p:spPr>
        <p:txBody>
          <a:bodyPr>
            <a:normAutofit/>
          </a:bodyPr>
          <a:lstStyle/>
          <a:p>
            <a:r>
              <a:rPr lang="fr-FR" dirty="0"/>
              <a:t>Structure cristalline du silicium non </a:t>
            </a:r>
            <a:r>
              <a:rPr lang="fr-FR" dirty="0" smtClean="0"/>
              <a:t>dopé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Propriétés :</a:t>
            </a:r>
          </a:p>
          <a:p>
            <a:pPr lvl="1"/>
            <a:r>
              <a:rPr lang="fr-FR" dirty="0"/>
              <a:t>Structure cristalline très rigide.</a:t>
            </a:r>
          </a:p>
          <a:p>
            <a:pPr lvl="1"/>
            <a:r>
              <a:rPr lang="fr-FR" dirty="0"/>
              <a:t>4 liaisons par atome assurant la rigidité du </a:t>
            </a:r>
            <a:r>
              <a:rPr lang="fr-FR" dirty="0" smtClean="0"/>
              <a:t>cristal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72" y="1916832"/>
            <a:ext cx="4568808" cy="316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01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28464" y="1321634"/>
            <a:ext cx="3420380" cy="5029200"/>
          </a:xfrm>
        </p:spPr>
        <p:txBody>
          <a:bodyPr/>
          <a:lstStyle/>
          <a:p>
            <a:r>
              <a:rPr lang="fr-FR" dirty="0"/>
              <a:t>Création d’une paire </a:t>
            </a:r>
            <a:r>
              <a:rPr lang="fr-FR" dirty="0" smtClean="0"/>
              <a:t>électron-trou</a:t>
            </a:r>
          </a:p>
          <a:p>
            <a:pPr marL="444500" lvl="1" indent="-177800">
              <a:spcBef>
                <a:spcPts val="0"/>
              </a:spcBef>
            </a:pPr>
            <a:r>
              <a:rPr lang="fr-FR" sz="1600" dirty="0"/>
              <a:t>Sous l’action de la température, un électron </a:t>
            </a:r>
            <a:r>
              <a:rPr lang="fr-FR" sz="1600" dirty="0" smtClean="0"/>
              <a:t>provenant d’une </a:t>
            </a:r>
            <a:r>
              <a:rPr lang="fr-FR" sz="1600" dirty="0"/>
              <a:t>liaison peut se </a:t>
            </a:r>
            <a:r>
              <a:rPr lang="fr-FR" sz="1600" b="1" dirty="0"/>
              <a:t>libérer</a:t>
            </a:r>
            <a:r>
              <a:rPr lang="fr-FR" sz="1600" dirty="0"/>
              <a:t>.</a:t>
            </a:r>
          </a:p>
          <a:p>
            <a:pPr marL="444500" lvl="1" indent="-177800">
              <a:spcBef>
                <a:spcPts val="0"/>
              </a:spcBef>
            </a:pPr>
            <a:r>
              <a:rPr lang="fr-FR" sz="1600" dirty="0"/>
              <a:t>L’</a:t>
            </a:r>
            <a:r>
              <a:rPr lang="fr-FR" sz="1600" b="1" dirty="0"/>
              <a:t>électron </a:t>
            </a:r>
            <a:r>
              <a:rPr lang="fr-FR" sz="1600" dirty="0"/>
              <a:t>(chargé négativement) laisse à sa place un </a:t>
            </a:r>
            <a:r>
              <a:rPr lang="fr-FR" sz="1600" b="1" dirty="0" smtClean="0"/>
              <a:t>trou </a:t>
            </a:r>
            <a:r>
              <a:rPr lang="fr-FR" sz="1600" dirty="0" smtClean="0"/>
              <a:t>(chargé </a:t>
            </a:r>
            <a:r>
              <a:rPr lang="fr-FR" sz="1600" dirty="0"/>
              <a:t>positivement).</a:t>
            </a:r>
          </a:p>
          <a:p>
            <a:pPr marL="444500" lvl="1" indent="-177800">
              <a:spcBef>
                <a:spcPts val="0"/>
              </a:spcBef>
            </a:pPr>
            <a:r>
              <a:rPr lang="fr-FR" sz="1600" dirty="0"/>
              <a:t>Les trous et électrons sont appelés </a:t>
            </a:r>
            <a:r>
              <a:rPr lang="fr-FR" sz="1600" b="1" dirty="0"/>
              <a:t>porteurs libres </a:t>
            </a:r>
            <a:r>
              <a:rPr lang="fr-FR" sz="1600" i="1" dirty="0"/>
              <a:t>⇒ </a:t>
            </a:r>
            <a:r>
              <a:rPr lang="fr-FR" sz="1600" dirty="0" smtClean="0"/>
              <a:t>ils sont </a:t>
            </a:r>
            <a:r>
              <a:rPr lang="fr-FR" sz="1600" dirty="0"/>
              <a:t>le support du courant électrique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" y="4833156"/>
            <a:ext cx="1999149" cy="14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semicond_1.avi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2860" y="1196752"/>
            <a:ext cx="5976664" cy="3528392"/>
          </a:xfr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0" y="685800"/>
            <a:ext cx="8763000" cy="4572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>
              <a:rot lat="0" lon="0" rev="2400000"/>
            </a:lightRig>
          </a:scene3d>
          <a:sp3d prstMaterial="softEdge"/>
        </p:spPr>
        <p:txBody>
          <a:bodyPr vert="horz" lIns="91440" tIns="45720" rIns="91440" bIns="45720" rtlCol="0">
            <a:noAutofit/>
          </a:bodyPr>
          <a:lstStyle>
            <a:lvl1pPr marL="342900" indent="-173038" algn="l" defTabSz="914400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Semi-conducteur</a:t>
            </a:r>
            <a:endParaRPr lang="fr-F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4812133"/>
            <a:ext cx="2740194" cy="159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12840" y="5609349"/>
            <a:ext cx="39604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 smtClean="0"/>
              <a:t>trou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5817096" y="5821791"/>
            <a:ext cx="215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Illustration du courant de ‘trou’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92410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Semi-conducteur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Dopage</a:t>
            </a:r>
          </a:p>
          <a:p>
            <a:pPr lvl="1"/>
            <a:r>
              <a:rPr lang="fr-FR" dirty="0"/>
              <a:t>On rajoute des impuretés à la place d’atomes de </a:t>
            </a:r>
            <a:r>
              <a:rPr lang="fr-FR" dirty="0" smtClean="0"/>
              <a:t>Si</a:t>
            </a:r>
          </a:p>
          <a:p>
            <a:pPr lvl="1"/>
            <a:r>
              <a:rPr lang="fr-FR" dirty="0" smtClean="0"/>
              <a:t>Dopage type N: impureté </a:t>
            </a:r>
            <a:r>
              <a:rPr lang="fr-FR" dirty="0"/>
              <a:t>a 5 électrons </a:t>
            </a:r>
            <a:r>
              <a:rPr lang="fr-FR" dirty="0" smtClean="0"/>
              <a:t>=&gt;</a:t>
            </a:r>
            <a:r>
              <a:rPr lang="fr-FR" b="1" dirty="0"/>
              <a:t> 1 électron </a:t>
            </a:r>
            <a:r>
              <a:rPr lang="fr-FR" sz="2000" b="1" dirty="0"/>
              <a:t>est libre </a:t>
            </a:r>
            <a:endParaRPr lang="fr-FR" sz="2000" b="1" dirty="0" smtClean="0"/>
          </a:p>
          <a:p>
            <a:pPr lvl="1"/>
            <a:r>
              <a:rPr lang="fr-FR" dirty="0"/>
              <a:t>Dopage type </a:t>
            </a:r>
            <a:r>
              <a:rPr lang="fr-FR" dirty="0" smtClean="0"/>
              <a:t>P: </a:t>
            </a:r>
            <a:r>
              <a:rPr lang="fr-FR" dirty="0"/>
              <a:t>impureté a 3</a:t>
            </a:r>
            <a:r>
              <a:rPr lang="fr-FR" dirty="0" smtClean="0"/>
              <a:t> </a:t>
            </a:r>
            <a:r>
              <a:rPr lang="fr-FR" dirty="0"/>
              <a:t>électrons =&gt;</a:t>
            </a:r>
            <a:r>
              <a:rPr lang="fr-FR" b="1" dirty="0"/>
              <a:t> 1 </a:t>
            </a:r>
            <a:r>
              <a:rPr lang="fr-FR" b="1" dirty="0" smtClean="0"/>
              <a:t>trou </a:t>
            </a:r>
            <a:r>
              <a:rPr lang="fr-FR" sz="2000" b="1" dirty="0"/>
              <a:t>est libre </a:t>
            </a:r>
          </a:p>
          <a:p>
            <a:pPr marL="457200" lvl="1" indent="0">
              <a:buNone/>
            </a:pP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80" y="2960948"/>
            <a:ext cx="3593963" cy="335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1" y="2960949"/>
            <a:ext cx="3377033" cy="33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6656" y="6218098"/>
            <a:ext cx="1800200" cy="19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Type 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889104" y="6217479"/>
            <a:ext cx="1800200" cy="190327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Type 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37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Jonction PN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Avant équilibre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16" y="1315857"/>
            <a:ext cx="47205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65067" y="4107755"/>
            <a:ext cx="42029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Des </a:t>
            </a:r>
            <a:r>
              <a:rPr lang="fr-FR" sz="1600" b="1" dirty="0"/>
              <a:t>électrons</a:t>
            </a:r>
            <a:r>
              <a:rPr lang="fr-FR" sz="1600" dirty="0"/>
              <a:t>, </a:t>
            </a:r>
            <a:r>
              <a:rPr lang="fr-FR" sz="1600" b="1" dirty="0"/>
              <a:t>porteurs libres majoritaires </a:t>
            </a:r>
            <a:r>
              <a:rPr lang="fr-FR" sz="1600" dirty="0"/>
              <a:t>apportés </a:t>
            </a:r>
            <a:r>
              <a:rPr lang="fr-FR" sz="1600" dirty="0" smtClean="0"/>
              <a:t>par les impuretés</a:t>
            </a:r>
            <a:endParaRPr lang="fr-FR" sz="1600" dirty="0"/>
          </a:p>
          <a:p>
            <a:pPr algn="just"/>
            <a:r>
              <a:rPr lang="fr-FR" sz="1600" dirty="0"/>
              <a:t>Des trous, porteurs libres minoritaires dus à </a:t>
            </a:r>
            <a:r>
              <a:rPr lang="fr-FR" sz="1600" dirty="0" smtClean="0"/>
              <a:t>l’agitation thermique</a:t>
            </a:r>
            <a:r>
              <a:rPr lang="fr-FR" sz="1600" dirty="0"/>
              <a:t>.</a:t>
            </a:r>
          </a:p>
          <a:p>
            <a:pPr algn="just"/>
            <a:r>
              <a:rPr lang="fr-FR" sz="1600" dirty="0"/>
              <a:t>Des </a:t>
            </a:r>
            <a:r>
              <a:rPr lang="fr-FR" sz="1600" b="1" dirty="0"/>
              <a:t>ions fixes chargés positivement </a:t>
            </a:r>
            <a:r>
              <a:rPr lang="fr-FR" sz="1600" dirty="0"/>
              <a:t>: les </a:t>
            </a:r>
            <a:r>
              <a:rPr lang="fr-FR" sz="1600" dirty="0" smtClean="0"/>
              <a:t>impuretés ayant </a:t>
            </a:r>
            <a:r>
              <a:rPr lang="fr-FR" sz="1600" dirty="0"/>
              <a:t>perdu un </a:t>
            </a:r>
            <a:r>
              <a:rPr lang="fr-FR" sz="1600" dirty="0" smtClean="0"/>
              <a:t>électron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237201" y="4107755"/>
            <a:ext cx="40677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Des </a:t>
            </a:r>
            <a:r>
              <a:rPr lang="fr-FR" sz="1600" b="1" dirty="0"/>
              <a:t>trous</a:t>
            </a:r>
            <a:r>
              <a:rPr lang="fr-FR" sz="1600" dirty="0"/>
              <a:t>, </a:t>
            </a:r>
            <a:r>
              <a:rPr lang="fr-FR" sz="1600" b="1" dirty="0"/>
              <a:t>porteurs libres majoritaires </a:t>
            </a:r>
            <a:r>
              <a:rPr lang="fr-FR" sz="1600" dirty="0"/>
              <a:t>apportés par </a:t>
            </a:r>
            <a:r>
              <a:rPr lang="fr-FR" sz="1600" dirty="0" smtClean="0"/>
              <a:t>les impuretés</a:t>
            </a:r>
            <a:endParaRPr lang="fr-FR" sz="1600" dirty="0"/>
          </a:p>
          <a:p>
            <a:r>
              <a:rPr lang="fr-FR" sz="1600" dirty="0"/>
              <a:t>Des électrons, porteurs libres minoritaires dus à </a:t>
            </a:r>
            <a:r>
              <a:rPr lang="fr-FR" sz="1600" dirty="0" smtClean="0"/>
              <a:t>l’agitation thermique</a:t>
            </a:r>
            <a:r>
              <a:rPr lang="fr-FR" sz="1600" dirty="0"/>
              <a:t>.</a:t>
            </a:r>
          </a:p>
          <a:p>
            <a:r>
              <a:rPr lang="fr-FR" sz="1600" dirty="0"/>
              <a:t>Des </a:t>
            </a:r>
            <a:r>
              <a:rPr lang="fr-FR" sz="1600" b="1" dirty="0"/>
              <a:t>ions fixes chargés négativement </a:t>
            </a:r>
            <a:r>
              <a:rPr lang="fr-FR" sz="1600" dirty="0"/>
              <a:t>: les </a:t>
            </a:r>
            <a:r>
              <a:rPr lang="fr-FR" sz="1600" dirty="0" smtClean="0"/>
              <a:t>impuretés ayant </a:t>
            </a:r>
            <a:r>
              <a:rPr lang="fr-FR" sz="1600" dirty="0"/>
              <a:t>perdu un trou.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812247" y="1988840"/>
            <a:ext cx="0" cy="4068452"/>
          </a:xfrm>
          <a:prstGeom prst="line">
            <a:avLst/>
          </a:prstGeom>
          <a:ln w="41275">
            <a:solidFill>
              <a:schemeClr val="accent1">
                <a:shade val="95000"/>
                <a:satMod val="105000"/>
                <a:alpha val="74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uble flèche horizontale 11"/>
          <p:cNvSpPr/>
          <p:nvPr/>
        </p:nvSpPr>
        <p:spPr>
          <a:xfrm>
            <a:off x="4254184" y="4703465"/>
            <a:ext cx="1116124" cy="378239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874880" y="3934045"/>
            <a:ext cx="17641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Phénomène de diffusion</a:t>
            </a:r>
            <a:endParaRPr lang="fr-F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Jonction PN</a:t>
            </a:r>
          </a:p>
          <a:p>
            <a:r>
              <a:rPr lang="fr-FR" dirty="0" smtClean="0"/>
              <a:t>r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Jonction PN à l’équilibre</a:t>
            </a:r>
          </a:p>
          <a:p>
            <a:pPr lvl="1"/>
            <a:r>
              <a:rPr lang="fr-FR" dirty="0"/>
              <a:t>Les </a:t>
            </a:r>
            <a:r>
              <a:rPr lang="fr-FR" b="1" dirty="0"/>
              <a:t>porteurs majoritaires </a:t>
            </a:r>
            <a:r>
              <a:rPr lang="fr-FR" dirty="0"/>
              <a:t>de chaque coté </a:t>
            </a:r>
            <a:r>
              <a:rPr lang="fr-FR" b="1" dirty="0" smtClean="0"/>
              <a:t>diffusent et laisse des </a:t>
            </a:r>
            <a:r>
              <a:rPr lang="fr-FR" b="1" dirty="0" smtClean="0">
                <a:solidFill>
                  <a:srgbClr val="7030A0"/>
                </a:solidFill>
              </a:rPr>
              <a:t>atomes ionisés</a:t>
            </a:r>
          </a:p>
          <a:p>
            <a:pPr lvl="1"/>
            <a:r>
              <a:rPr lang="fr-FR" sz="2000" dirty="0"/>
              <a:t>Dans la zone de transition : il n’y a </a:t>
            </a:r>
            <a:r>
              <a:rPr lang="fr-FR" sz="2000" b="1" dirty="0"/>
              <a:t>plus de </a:t>
            </a:r>
            <a:r>
              <a:rPr lang="fr-FR" sz="2000" b="1" dirty="0" smtClean="0"/>
              <a:t>porteurs </a:t>
            </a:r>
            <a:r>
              <a:rPr lang="fr-FR" sz="2400" b="1" dirty="0" smtClean="0"/>
              <a:t>libres</a:t>
            </a:r>
          </a:p>
          <a:p>
            <a:pPr lvl="1"/>
            <a:r>
              <a:rPr lang="fr-FR" sz="2000" dirty="0"/>
              <a:t>Les ions fixes crée un champ électrique qui compense la </a:t>
            </a:r>
            <a:r>
              <a:rPr lang="fr-FR" sz="2000" dirty="0" smtClean="0"/>
              <a:t>diffusion: ETAT STABLE</a:t>
            </a:r>
            <a:endParaRPr lang="fr-FR" sz="2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2" y="3232708"/>
            <a:ext cx="4356484" cy="288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30" y="2980680"/>
            <a:ext cx="4960024" cy="313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53000" y="6002118"/>
            <a:ext cx="506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À l’état stable seuls  </a:t>
            </a:r>
            <a:r>
              <a:rPr lang="fr-FR" sz="1400" dirty="0"/>
              <a:t>les électrons ou les trous ayant une </a:t>
            </a:r>
            <a:r>
              <a:rPr lang="fr-FR" sz="1400" dirty="0" smtClean="0"/>
              <a:t>énergie supérieure </a:t>
            </a:r>
            <a:r>
              <a:rPr lang="fr-FR" sz="1400" dirty="0"/>
              <a:t>à </a:t>
            </a:r>
            <a:r>
              <a:rPr lang="fr-FR" sz="1400" i="1" dirty="0" err="1"/>
              <a:t>eVd</a:t>
            </a:r>
            <a:r>
              <a:rPr lang="fr-FR" sz="1400" i="1" dirty="0"/>
              <a:t> </a:t>
            </a:r>
            <a:r>
              <a:rPr lang="fr-FR" sz="1400" dirty="0"/>
              <a:t>peuvent passer</a:t>
            </a:r>
          </a:p>
        </p:txBody>
      </p:sp>
    </p:spTree>
    <p:extLst>
      <p:ext uri="{BB962C8B-B14F-4D97-AF65-F5344CB8AC3E}">
        <p14:creationId xmlns:p14="http://schemas.microsoft.com/office/powerpoint/2010/main" val="4102369887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2013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 2013 v3</Template>
  <TotalTime>3872</TotalTime>
  <Words>2512</Words>
  <Application>Microsoft Office PowerPoint</Application>
  <PresentationFormat>Format A4 (210 x 297 mm)</PresentationFormat>
  <Paragraphs>722</Paragraphs>
  <Slides>45</Slides>
  <Notes>2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48" baseType="lpstr">
      <vt:lpstr>Modele 2013 v3</vt:lpstr>
      <vt:lpstr>Equation</vt:lpstr>
      <vt:lpstr>Feuille de calcul</vt:lpstr>
      <vt:lpstr>Présentation PowerPoint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Jb</dc:creator>
  <cp:lastModifiedBy>Admin</cp:lastModifiedBy>
  <cp:revision>86</cp:revision>
  <dcterms:created xsi:type="dcterms:W3CDTF">2012-07-20T12:14:19Z</dcterms:created>
  <dcterms:modified xsi:type="dcterms:W3CDTF">2012-12-04T07:56:10Z</dcterms:modified>
</cp:coreProperties>
</file>