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9" r:id="rId2"/>
    <p:sldId id="279" r:id="rId3"/>
    <p:sldId id="260" r:id="rId4"/>
    <p:sldId id="298" r:id="rId5"/>
    <p:sldId id="29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0" r:id="rId17"/>
    <p:sldId id="272" r:id="rId18"/>
    <p:sldId id="274" r:id="rId19"/>
    <p:sldId id="275" r:id="rId20"/>
    <p:sldId id="276" r:id="rId21"/>
    <p:sldId id="277" r:id="rId22"/>
    <p:sldId id="278" r:id="rId23"/>
    <p:sldId id="288" r:id="rId24"/>
    <p:sldId id="286" r:id="rId25"/>
    <p:sldId id="289" r:id="rId26"/>
    <p:sldId id="280" r:id="rId27"/>
    <p:sldId id="282" r:id="rId28"/>
    <p:sldId id="284" r:id="rId29"/>
    <p:sldId id="283" r:id="rId30"/>
    <p:sldId id="285" r:id="rId31"/>
    <p:sldId id="290" r:id="rId32"/>
    <p:sldId id="291" r:id="rId33"/>
    <p:sldId id="292" r:id="rId34"/>
    <p:sldId id="293" r:id="rId35"/>
    <p:sldId id="294" r:id="rId36"/>
    <p:sldId id="297" r:id="rId37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613" autoAdjust="0"/>
    <p:restoredTop sz="95429" autoAdjust="0"/>
  </p:normalViewPr>
  <p:slideViewPr>
    <p:cSldViewPr snapToGrid="0">
      <p:cViewPr varScale="1">
        <p:scale>
          <a:sx n="108" d="100"/>
          <a:sy n="108" d="100"/>
        </p:scale>
        <p:origin x="-1302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927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886" y="-84"/>
      </p:cViewPr>
      <p:guideLst>
        <p:guide orient="horz" pos="3223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7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93651-DD82-41EE-BA3A-DB0D640F07F8}" type="datetimeFigureOut">
              <a:rPr lang="fr-FR" smtClean="0"/>
              <a:t>22/01/2013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39A8F-D703-4355-AB31-FCFA20116E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00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9CC2-9226-435C-A5BF-D7EF1BBC153A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88C1-595F-4A2B-9260-D1883B94A8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346"/>
            <a:ext cx="9906000" cy="6177698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  <a:softEdge rad="0"/>
          </a:effectLst>
        </p:spPr>
      </p:pic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dirty="0" smtClean="0"/>
              <a:t>Modifiez les styles </a:t>
            </a:r>
            <a:r>
              <a:rPr lang="fr-FR" dirty="0" err="1" smtClean="0"/>
              <a:t>Thdu</a:t>
            </a:r>
            <a:r>
              <a:rPr lang="fr-FR" dirty="0" smtClean="0"/>
              <a:t>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EN2-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EN2-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0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5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20.jpg"/><Relationship Id="rId4" Type="http://schemas.openxmlformats.org/officeDocument/2006/relationships/image" Target="../media/image36.png"/><Relationship Id="rId9" Type="http://schemas.openxmlformats.org/officeDocument/2006/relationships/image" Target="../media/image3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0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jpg"/><Relationship Id="rId5" Type="http://schemas.openxmlformats.org/officeDocument/2006/relationships/image" Target="../media/image43.wmf"/><Relationship Id="rId10" Type="http://schemas.openxmlformats.org/officeDocument/2006/relationships/image" Target="../media/image47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4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3.wmf"/><Relationship Id="rId3" Type="http://schemas.openxmlformats.org/officeDocument/2006/relationships/image" Target="../media/image55.jpg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0.wmf"/><Relationship Id="rId11" Type="http://schemas.openxmlformats.org/officeDocument/2006/relationships/image" Target="../media/image20.jpg"/><Relationship Id="rId5" Type="http://schemas.openxmlformats.org/officeDocument/2006/relationships/oleObject" Target="../embeddings/oleObject9.bin"/><Relationship Id="rId15" Type="http://schemas.openxmlformats.org/officeDocument/2006/relationships/image" Target="../media/image54.wmf"/><Relationship Id="rId10" Type="http://schemas.openxmlformats.org/officeDocument/2006/relationships/image" Target="../media/image52.wmf"/><Relationship Id="rId4" Type="http://schemas.openxmlformats.org/officeDocument/2006/relationships/image" Target="../media/image56.jpg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2" Type="http://schemas.openxmlformats.org/officeDocument/2006/relationships/image" Target="../media/image53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11" Type="http://schemas.openxmlformats.org/officeDocument/2006/relationships/image" Target="../media/image56.jpg"/><Relationship Id="rId5" Type="http://schemas.openxmlformats.org/officeDocument/2006/relationships/image" Target="../media/image57.png"/><Relationship Id="rId15" Type="http://schemas.openxmlformats.org/officeDocument/2006/relationships/image" Target="../media/image20.jp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8.jpg"/><Relationship Id="rId1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jpg"/><Relationship Id="rId4" Type="http://schemas.openxmlformats.org/officeDocument/2006/relationships/image" Target="../media/image6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1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107.png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08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70.emf"/><Relationship Id="rId4" Type="http://schemas.openxmlformats.org/officeDocument/2006/relationships/oleObject" Target="../embeddings/Feuille_Microsoft_Excel_97-20031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7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7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78.jpeg"/><Relationship Id="rId4" Type="http://schemas.openxmlformats.org/officeDocument/2006/relationships/image" Target="../media/image7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png"/><Relationship Id="rId3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0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wmf"/><Relationship Id="rId5" Type="http://schemas.openxmlformats.org/officeDocument/2006/relationships/image" Target="../media/image26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60.png"/><Relationship Id="rId9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0.png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964667" y="2348880"/>
            <a:ext cx="6708815" cy="3004356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 smtClean="0">
                <a:latin typeface="Adobe Garamond Pro Bold" pitchFamily="18" charset="0"/>
              </a:rPr>
              <a:t>EN2</a:t>
            </a:r>
          </a:p>
          <a:p>
            <a:pPr algn="ctr"/>
            <a:r>
              <a:rPr lang="fr-FR" sz="2800" b="1" i="1" dirty="0" smtClean="0">
                <a:latin typeface="Adobe Garamond Pro Bold" pitchFamily="18" charset="0"/>
              </a:rPr>
              <a:t>Amplification petit signal</a:t>
            </a:r>
          </a:p>
          <a:p>
            <a:pPr algn="ctr"/>
            <a:endParaRPr lang="fr-FR" sz="3200" dirty="0" smtClean="0">
              <a:latin typeface="Adobe Garamond Pro Bold" pitchFamily="18" charset="0"/>
            </a:endParaRPr>
          </a:p>
          <a:p>
            <a:pPr algn="ctr"/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Limites de la linéarisation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Théorèmes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Linéarisation autour d’un point de repos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La </a:t>
            </a:r>
            <a:r>
              <a:rPr lang="en-US" dirty="0" err="1">
                <a:solidFill>
                  <a:prstClr val="white"/>
                </a:solidFill>
              </a:rPr>
              <a:t>boite</a:t>
            </a:r>
            <a:r>
              <a:rPr lang="en-US" dirty="0">
                <a:solidFill>
                  <a:prstClr val="white"/>
                </a:solidFill>
              </a:rPr>
              <a:t> à </a:t>
            </a:r>
            <a:r>
              <a:rPr lang="en-US" dirty="0" err="1">
                <a:solidFill>
                  <a:prstClr val="white"/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Expérience </a:t>
            </a:r>
            <a:r>
              <a:rPr lang="fr-FR" dirty="0" smtClean="0"/>
              <a:t>3:</a:t>
            </a:r>
            <a:endParaRPr lang="fr-FR" dirty="0"/>
          </a:p>
          <a:p>
            <a:endParaRPr lang="fr-F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15" y="1704512"/>
            <a:ext cx="3345468" cy="1969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65825" y="3524435"/>
            <a:ext cx="3258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On ramène le point M</a:t>
            </a:r>
            <a:r>
              <a:rPr lang="fr-FR" baseline="-25000" dirty="0" smtClean="0">
                <a:solidFill>
                  <a:srgbClr val="FF0000"/>
                </a:solidFill>
              </a:rPr>
              <a:t>o</a:t>
            </a:r>
            <a:r>
              <a:rPr lang="fr-FR" dirty="0" smtClean="0">
                <a:solidFill>
                  <a:srgbClr val="FF0000"/>
                </a:solidFill>
              </a:rPr>
              <a:t> proche du coude de la diode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958787" y="2618913"/>
            <a:ext cx="1207363" cy="6214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296791" y="3959180"/>
            <a:ext cx="5131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courbes ne sont plus sinusoïdales. Le système est fortement non linéaire!</a:t>
            </a:r>
          </a:p>
          <a:p>
            <a:r>
              <a:rPr lang="fr-FR" b="1" dirty="0" smtClean="0"/>
              <a:t>L’erreur entre le modèle linéarisé et simulé (« vrai ») est important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1218217" y="4458804"/>
            <a:ext cx="1483" cy="177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1142512" y="6114988"/>
            <a:ext cx="1872208" cy="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32034" y="4374679"/>
            <a:ext cx="45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r>
              <a:rPr lang="fr-FR" baseline="-25000" dirty="0"/>
              <a:t>D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796972" y="5762640"/>
            <a:ext cx="4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/>
              <a:t>D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1367161" y="3258105"/>
            <a:ext cx="35511" cy="257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1722268" y="5530788"/>
            <a:ext cx="790113" cy="577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rme libre 29"/>
          <p:cNvSpPr/>
          <p:nvPr/>
        </p:nvSpPr>
        <p:spPr>
          <a:xfrm>
            <a:off x="1420427" y="4403324"/>
            <a:ext cx="1322773" cy="1695635"/>
          </a:xfrm>
          <a:custGeom>
            <a:avLst/>
            <a:gdLst>
              <a:gd name="connsiteX0" fmla="*/ 0 w 1322773"/>
              <a:gd name="connsiteY0" fmla="*/ 1695635 h 1695635"/>
              <a:gd name="connsiteX1" fmla="*/ 399495 w 1322773"/>
              <a:gd name="connsiteY1" fmla="*/ 1580226 h 1695635"/>
              <a:gd name="connsiteX2" fmla="*/ 719091 w 1322773"/>
              <a:gd name="connsiteY2" fmla="*/ 1376039 h 1695635"/>
              <a:gd name="connsiteX3" fmla="*/ 958788 w 1322773"/>
              <a:gd name="connsiteY3" fmla="*/ 1047565 h 1695635"/>
              <a:gd name="connsiteX4" fmla="*/ 1225118 w 1322773"/>
              <a:gd name="connsiteY4" fmla="*/ 355107 h 1695635"/>
              <a:gd name="connsiteX5" fmla="*/ 1322773 w 1322773"/>
              <a:gd name="connsiteY5" fmla="*/ 0 h 1695635"/>
              <a:gd name="connsiteX6" fmla="*/ 1322773 w 1322773"/>
              <a:gd name="connsiteY6" fmla="*/ 0 h 169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2773" h="1695635">
                <a:moveTo>
                  <a:pt x="0" y="1695635"/>
                </a:moveTo>
                <a:cubicBezTo>
                  <a:pt x="139823" y="1664563"/>
                  <a:pt x="279647" y="1633492"/>
                  <a:pt x="399495" y="1580226"/>
                </a:cubicBezTo>
                <a:cubicBezTo>
                  <a:pt x="519343" y="1526960"/>
                  <a:pt x="625876" y="1464816"/>
                  <a:pt x="719091" y="1376039"/>
                </a:cubicBezTo>
                <a:cubicBezTo>
                  <a:pt x="812307" y="1287262"/>
                  <a:pt x="874450" y="1217720"/>
                  <a:pt x="958788" y="1047565"/>
                </a:cubicBezTo>
                <a:cubicBezTo>
                  <a:pt x="1043126" y="877410"/>
                  <a:pt x="1164454" y="529701"/>
                  <a:pt x="1225118" y="355107"/>
                </a:cubicBezTo>
                <a:cubicBezTo>
                  <a:pt x="1285782" y="180513"/>
                  <a:pt x="1322773" y="0"/>
                  <a:pt x="1322773" y="0"/>
                </a:cubicBezTo>
                <a:lnTo>
                  <a:pt x="1322773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085" name="Flèche droite 46084"/>
          <p:cNvSpPr/>
          <p:nvPr/>
        </p:nvSpPr>
        <p:spPr>
          <a:xfrm rot="14066831">
            <a:off x="2395669" y="5305831"/>
            <a:ext cx="197135" cy="185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086" name="ZoneTexte 46085"/>
          <p:cNvSpPr txBox="1"/>
          <p:nvPr/>
        </p:nvSpPr>
        <p:spPr>
          <a:xfrm>
            <a:off x="2644064" y="5205312"/>
            <a:ext cx="7031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Erreur de linéarisation commise très importante: notre belle théorie 	tombe à l’eau</a:t>
            </a:r>
          </a:p>
          <a:p>
            <a:endParaRPr lang="fr-FR" dirty="0"/>
          </a:p>
        </p:txBody>
      </p:sp>
      <p:sp>
        <p:nvSpPr>
          <p:cNvPr id="46087" name="ZoneTexte 46086"/>
          <p:cNvSpPr txBox="1"/>
          <p:nvPr/>
        </p:nvSpPr>
        <p:spPr>
          <a:xfrm>
            <a:off x="266329" y="5344357"/>
            <a:ext cx="11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</a:t>
            </a:r>
            <a:r>
              <a:rPr lang="fr-FR" baseline="-25000" dirty="0" err="1" smtClean="0"/>
              <a:t>do</a:t>
            </a:r>
            <a:r>
              <a:rPr lang="fr-FR" dirty="0" smtClean="0"/>
              <a:t>=1,1mA</a:t>
            </a:r>
            <a:endParaRPr lang="fr-FR" baseline="-25000" dirty="0"/>
          </a:p>
        </p:txBody>
      </p:sp>
      <p:graphicFrame>
        <p:nvGraphicFramePr>
          <p:cNvPr id="46088" name="Objet 460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234937"/>
              </p:ext>
            </p:extLst>
          </p:nvPr>
        </p:nvGraphicFramePr>
        <p:xfrm>
          <a:off x="3357563" y="5851525"/>
          <a:ext cx="3446462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6" name="Equation" r:id="rId4" imgW="2946240" imgH="507960" progId="Equation.DSMT4">
                  <p:embed/>
                </p:oleObj>
              </mc:Choice>
              <mc:Fallback>
                <p:oleObj name="Equation" r:id="rId4" imgW="2946240" imgH="507960" progId="Equation.DSMT4">
                  <p:embed/>
                  <p:pic>
                    <p:nvPicPr>
                      <p:cNvPr id="0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5851525"/>
                        <a:ext cx="3446462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6089" name="ZoneTexte 46088"/>
              <p:cNvSpPr txBox="1"/>
              <p:nvPr/>
            </p:nvSpPr>
            <p:spPr>
              <a:xfrm>
                <a:off x="6525087" y="5992427"/>
                <a:ext cx="179328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fr-FR" sz="1400" dirty="0" smtClean="0"/>
                  <a:t>Soit </a:t>
                </a:r>
                <a:r>
                  <a:rPr lang="fr-FR" sz="1400" dirty="0" err="1" smtClean="0"/>
                  <a:t>r</a:t>
                </a:r>
                <a:r>
                  <a:rPr lang="fr-FR" sz="1400" baseline="-25000" dirty="0" err="1" smtClean="0"/>
                  <a:t>dyn</a:t>
                </a:r>
                <a:r>
                  <a:rPr lang="fr-FR" sz="1400" dirty="0" smtClean="0"/>
                  <a:t>=90,9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46089" name="ZoneTexte 460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087" y="5992427"/>
                <a:ext cx="1793289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678" t="-20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2300795" y="5557420"/>
                <a:ext cx="109935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fr-FR" sz="1200" dirty="0" err="1" smtClean="0"/>
                  <a:t>Rdyn</a:t>
                </a:r>
                <a:r>
                  <a:rPr lang="fr-FR" sz="1200" dirty="0" smtClean="0"/>
                  <a:t>=90,9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100" i="1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fr-FR" sz="1600" dirty="0"/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795" y="5557420"/>
                <a:ext cx="1099352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03" y="1349406"/>
            <a:ext cx="4787542" cy="267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7430610" y="2032987"/>
            <a:ext cx="7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D</a:t>
            </a:r>
            <a:r>
              <a:rPr lang="fr-FR" dirty="0" smtClean="0"/>
              <a:t>(t)</a:t>
            </a:r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7485355" y="1581706"/>
            <a:ext cx="125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</a:t>
            </a:r>
            <a:r>
              <a:rPr lang="fr-FR" baseline="-25000" dirty="0" err="1" smtClean="0"/>
              <a:t>Dlinéarisé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215848" y="2877844"/>
            <a:ext cx="7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</a:t>
            </a:r>
            <a:r>
              <a:rPr lang="fr-FR" baseline="-25000" dirty="0" smtClean="0"/>
              <a:t>D</a:t>
            </a:r>
            <a:r>
              <a:rPr lang="fr-FR" dirty="0" smtClean="0"/>
              <a:t>(t)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5533745" y="3314330"/>
            <a:ext cx="1142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</a:t>
            </a:r>
            <a:r>
              <a:rPr lang="fr-FR" baseline="-25000" dirty="0" err="1" smtClean="0"/>
              <a:t>Dlinéarisé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216241" y="5885895"/>
            <a:ext cx="816745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2032986" y="5894773"/>
            <a:ext cx="1" cy="24857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èche vers le bas 4"/>
          <p:cNvSpPr/>
          <p:nvPr/>
        </p:nvSpPr>
        <p:spPr>
          <a:xfrm flipV="1">
            <a:off x="5740398" y="3124199"/>
            <a:ext cx="135467" cy="262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 flipV="1">
            <a:off x="5757332" y="1581705"/>
            <a:ext cx="118534" cy="1551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379926" y="1766372"/>
            <a:ext cx="144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Erreur de modélisation 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79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Modélisation petit signal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Théorèmes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Linéarisation autour d’un point de repos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La </a:t>
            </a:r>
            <a:r>
              <a:rPr lang="en-US" dirty="0" err="1">
                <a:solidFill>
                  <a:prstClr val="white"/>
                </a:solidFill>
              </a:rPr>
              <a:t>boite</a:t>
            </a:r>
            <a:r>
              <a:rPr lang="en-US" dirty="0">
                <a:solidFill>
                  <a:prstClr val="white"/>
                </a:solidFill>
              </a:rPr>
              <a:t> à </a:t>
            </a:r>
            <a:r>
              <a:rPr lang="en-US" dirty="0" err="1">
                <a:solidFill>
                  <a:prstClr val="white"/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 smtClean="0"/>
                  <a:t>Les conclusions</a:t>
                </a:r>
              </a:p>
              <a:p>
                <a:pPr lvl="1"/>
                <a:r>
                  <a:rPr lang="fr-FR" dirty="0" smtClean="0"/>
                  <a:t>La linéarisation ne </a:t>
                </a:r>
                <a:r>
                  <a:rPr lang="fr-FR" b="1" dirty="0" smtClean="0"/>
                  <a:t>fonctionne qu’en petit signal</a:t>
                </a:r>
              </a:p>
              <a:p>
                <a:pPr lvl="2"/>
                <a:r>
                  <a:rPr lang="fr-FR" b="1" dirty="0" smtClean="0"/>
                  <a:t>On s’assure que </a:t>
                </a:r>
                <a:r>
                  <a:rPr lang="fr-FR" b="1" dirty="0" err="1" smtClean="0"/>
                  <a:t>v</a:t>
                </a:r>
                <a:r>
                  <a:rPr lang="fr-FR" b="1" baseline="-25000" dirty="0" err="1" smtClean="0"/>
                  <a:t>emax</a:t>
                </a:r>
                <a:r>
                  <a:rPr lang="fr-FR" b="1" dirty="0" smtClean="0"/>
                  <a:t>&lt;&lt; V</a:t>
                </a:r>
                <a:r>
                  <a:rPr lang="fr-FR" b="1" baseline="-25000" dirty="0" smtClean="0"/>
                  <a:t>E0 </a:t>
                </a:r>
                <a:r>
                  <a:rPr lang="fr-FR" b="1" dirty="0" smtClean="0"/>
                  <a:t>( amplitude des signaux suffisamment faible)</a:t>
                </a:r>
                <a:endParaRPr lang="fr-FR" b="1" dirty="0"/>
              </a:p>
              <a:p>
                <a:pPr lvl="1">
                  <a:spcBef>
                    <a:spcPts val="1200"/>
                  </a:spcBef>
                </a:pPr>
                <a:r>
                  <a:rPr lang="fr-FR" b="1" dirty="0" smtClean="0"/>
                  <a:t>Les étapes pour l’étude d’un dispositif </a:t>
                </a:r>
              </a:p>
              <a:p>
                <a:pPr lvl="2"/>
                <a:r>
                  <a:rPr lang="fr-FR" b="1" dirty="0" smtClean="0"/>
                  <a:t>Je dessine un schéma </a:t>
                </a:r>
                <a:r>
                  <a:rPr lang="fr-FR" b="1" dirty="0"/>
                  <a:t>équivalent </a:t>
                </a:r>
                <a:r>
                  <a:rPr lang="fr-FR" b="1" dirty="0" smtClean="0"/>
                  <a:t>statique</a:t>
                </a:r>
              </a:p>
              <a:p>
                <a:pPr lvl="3"/>
                <a:r>
                  <a:rPr lang="fr-FR" b="1" dirty="0" smtClean="0">
                    <a:solidFill>
                      <a:srgbClr val="7030A0"/>
                    </a:solidFill>
                  </a:rPr>
                  <a:t>J’</a:t>
                </a:r>
                <a:r>
                  <a:rPr lang="fr-FR" b="1" dirty="0" err="1" smtClean="0">
                    <a:solidFill>
                      <a:srgbClr val="7030A0"/>
                    </a:solidFill>
                  </a:rPr>
                  <a:t>éteinds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 les </a:t>
                </a:r>
                <a:r>
                  <a:rPr lang="fr-FR" b="1" dirty="0">
                    <a:solidFill>
                      <a:srgbClr val="7030A0"/>
                    </a:solidFill>
                  </a:rPr>
                  <a:t>sources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alternatives </a:t>
                </a:r>
                <a:endParaRPr lang="fr-FR" b="1" dirty="0">
                  <a:solidFill>
                    <a:srgbClr val="7030A0"/>
                  </a:solidFill>
                </a:endParaRPr>
              </a:p>
              <a:p>
                <a:pPr lvl="3"/>
                <a:r>
                  <a:rPr lang="fr-FR" b="1" dirty="0" smtClean="0">
                    <a:solidFill>
                      <a:srgbClr val="7030A0"/>
                    </a:solidFill>
                  </a:rPr>
                  <a:t>Je remplace les composants par </a:t>
                </a:r>
                <a:r>
                  <a:rPr lang="fr-FR" b="1" dirty="0">
                    <a:solidFill>
                      <a:srgbClr val="7030A0"/>
                    </a:solidFill>
                  </a:rPr>
                  <a:t>le modèle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STATIQUE de mon choix </a:t>
                </a:r>
              </a:p>
              <a:p>
                <a:pPr lvl="3"/>
                <a:r>
                  <a:rPr lang="fr-FR" b="1" dirty="0" smtClean="0">
                    <a:solidFill>
                      <a:srgbClr val="7030A0"/>
                    </a:solidFill>
                  </a:rPr>
                  <a:t>Je dessine </a:t>
                </a:r>
                <a:r>
                  <a:rPr lang="fr-FR" b="1" dirty="0"/>
                  <a:t>un schéma équivalent </a:t>
                </a:r>
                <a:r>
                  <a:rPr lang="fr-FR" b="1" dirty="0" smtClean="0"/>
                  <a:t>statique</a:t>
                </a:r>
                <a:endParaRPr lang="fr-FR" b="1" dirty="0">
                  <a:solidFill>
                    <a:srgbClr val="7030A0"/>
                  </a:solidFill>
                </a:endParaRPr>
              </a:p>
              <a:p>
                <a:pPr lvl="3"/>
                <a:r>
                  <a:rPr lang="fr-FR" b="1" dirty="0" smtClean="0">
                    <a:solidFill>
                      <a:srgbClr val="7030A0"/>
                    </a:solidFill>
                  </a:rPr>
                  <a:t>Je calcule le point de fonctionnement STATIQUE M</a:t>
                </a:r>
                <a:r>
                  <a:rPr lang="fr-FR" b="1" baseline="-25000" dirty="0" smtClean="0">
                    <a:solidFill>
                      <a:srgbClr val="7030A0"/>
                    </a:solidFill>
                  </a:rPr>
                  <a:t>o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(V</a:t>
                </a:r>
                <a:r>
                  <a:rPr lang="fr-FR" b="1" baseline="-25000" dirty="0" smtClean="0">
                    <a:solidFill>
                      <a:srgbClr val="7030A0"/>
                    </a:solidFill>
                  </a:rPr>
                  <a:t>X0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,I</a:t>
                </a:r>
                <a:r>
                  <a:rPr lang="fr-FR" b="1" baseline="-25000" dirty="0" smtClean="0">
                    <a:solidFill>
                      <a:srgbClr val="7030A0"/>
                    </a:solidFill>
                  </a:rPr>
                  <a:t>X0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)  </a:t>
                </a:r>
              </a:p>
              <a:p>
                <a:pPr lvl="4"/>
                <a:r>
                  <a:rPr lang="fr-FR" b="1" dirty="0" smtClean="0">
                    <a:solidFill>
                      <a:srgbClr val="7030A0"/>
                    </a:solidFill>
                  </a:rPr>
                  <a:t>En utilisant les outils du cours de signaux et circuits.</a:t>
                </a:r>
                <a:endParaRPr lang="fr-FR" b="1" baseline="-25000" dirty="0" smtClean="0"/>
              </a:p>
              <a:p>
                <a:pPr lvl="2"/>
                <a:r>
                  <a:rPr lang="fr-FR" b="1" dirty="0"/>
                  <a:t>Je dessine un schéma équivalent </a:t>
                </a:r>
                <a:r>
                  <a:rPr lang="fr-FR" b="1" dirty="0" smtClean="0"/>
                  <a:t>dynamique</a:t>
                </a:r>
                <a:endParaRPr lang="fr-FR" b="1" dirty="0"/>
              </a:p>
              <a:p>
                <a:pPr lvl="3"/>
                <a:r>
                  <a:rPr lang="fr-FR" b="1" dirty="0">
                    <a:solidFill>
                      <a:srgbClr val="7030A0"/>
                    </a:solidFill>
                  </a:rPr>
                  <a:t>J’</a:t>
                </a:r>
                <a:r>
                  <a:rPr lang="fr-FR" b="1" dirty="0" err="1">
                    <a:solidFill>
                      <a:srgbClr val="7030A0"/>
                    </a:solidFill>
                  </a:rPr>
                  <a:t>éteinds</a:t>
                </a:r>
                <a:r>
                  <a:rPr lang="fr-FR" b="1" dirty="0">
                    <a:solidFill>
                      <a:srgbClr val="7030A0"/>
                    </a:solidFill>
                  </a:rPr>
                  <a:t> les sources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continues et je remplace les condensateurs par un fil ( si </a:t>
                </a:r>
                <a:r>
                  <a:rPr lang="fr-FR" b="1" dirty="0" err="1" smtClean="0">
                    <a:solidFill>
                      <a:srgbClr val="7030A0"/>
                    </a:solidFill>
                  </a:rPr>
                  <a:t>Z</a:t>
                </a:r>
                <a:r>
                  <a:rPr lang="fr-FR" b="1" baseline="-25000" dirty="0" err="1" smtClean="0">
                    <a:solidFill>
                      <a:srgbClr val="7030A0"/>
                    </a:solidFill>
                  </a:rPr>
                  <a:t>c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&lt;&lt;</a:t>
                </a:r>
                <a:r>
                  <a:rPr lang="fr-FR" b="1" dirty="0" err="1" smtClean="0">
                    <a:solidFill>
                      <a:srgbClr val="7030A0"/>
                    </a:solidFill>
                  </a:rPr>
                  <a:t>Z</a:t>
                </a:r>
                <a:r>
                  <a:rPr lang="fr-FR" b="1" baseline="-25000" dirty="0" err="1" smtClean="0">
                    <a:solidFill>
                      <a:srgbClr val="7030A0"/>
                    </a:solidFill>
                  </a:rPr>
                  <a:t>montage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)</a:t>
                </a:r>
              </a:p>
              <a:p>
                <a:pPr lvl="3"/>
                <a:r>
                  <a:rPr lang="fr-FR" b="1" dirty="0">
                    <a:solidFill>
                      <a:srgbClr val="7030A0"/>
                    </a:solidFill>
                  </a:rPr>
                  <a:t>Je remplace les composants par le modèle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DYNAMIQUE de </a:t>
                </a:r>
                <a:r>
                  <a:rPr lang="fr-FR" b="1" dirty="0">
                    <a:solidFill>
                      <a:srgbClr val="7030A0"/>
                    </a:solidFill>
                  </a:rPr>
                  <a:t>mon choix </a:t>
                </a:r>
              </a:p>
              <a:p>
                <a:pPr lvl="3"/>
                <a:r>
                  <a:rPr lang="fr-FR" b="1" dirty="0">
                    <a:solidFill>
                      <a:srgbClr val="7030A0"/>
                    </a:solidFill>
                  </a:rPr>
                  <a:t>Je dessine </a:t>
                </a:r>
                <a:r>
                  <a:rPr lang="fr-FR" b="1" dirty="0"/>
                  <a:t>un schéma équivalent </a:t>
                </a:r>
                <a:r>
                  <a:rPr lang="fr-FR" b="1" dirty="0" smtClean="0"/>
                  <a:t>dynamique</a:t>
                </a:r>
              </a:p>
              <a:p>
                <a:pPr lvl="3"/>
                <a:r>
                  <a:rPr lang="fr-FR" b="1" dirty="0" smtClean="0">
                    <a:solidFill>
                      <a:srgbClr val="7030A0"/>
                    </a:solidFill>
                  </a:rPr>
                  <a:t>Je calcule  la réponse alternative </a:t>
                </a:r>
                <a:r>
                  <a:rPr lang="fr-FR" b="1" i="1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b="1" i="1" dirty="0">
                            <a:solidFill>
                              <a:srgbClr val="7030A0"/>
                            </a:solidFill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200" b="1" i="1" baseline="-25000" dirty="0" smtClean="0">
                    <a:solidFill>
                      <a:srgbClr val="7030A0"/>
                    </a:solidFill>
                  </a:rPr>
                  <a:t>x</a:t>
                </a:r>
                <a:r>
                  <a:rPr lang="fr-FR" b="1" i="1" dirty="0" smtClean="0">
                    <a:solidFill>
                      <a:srgbClr val="7030A0"/>
                    </a:solidFill>
                  </a:rPr>
                  <a:t>(t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)</a:t>
                </a:r>
                <a:endParaRPr lang="fr-FR" b="1" dirty="0">
                  <a:solidFill>
                    <a:srgbClr val="7030A0"/>
                  </a:solidFill>
                </a:endParaRPr>
              </a:p>
              <a:p>
                <a:pPr lvl="2"/>
                <a:r>
                  <a:rPr lang="fr-FR" b="1" dirty="0" smtClean="0"/>
                  <a:t>Le point </a:t>
                </a:r>
                <a:r>
                  <a:rPr lang="fr-FR" b="1" dirty="0" err="1" smtClean="0"/>
                  <a:t>instantanné</a:t>
                </a:r>
                <a:r>
                  <a:rPr lang="fr-FR" b="1" dirty="0" smtClean="0"/>
                  <a:t> de fonctionnement s’obtient en appliquant la superposition</a:t>
                </a:r>
              </a:p>
              <a:p>
                <a:pPr marL="1371600" lvl="3" indent="0">
                  <a:buNone/>
                </a:pPr>
                <a:r>
                  <a:rPr lang="fr-FR" b="1" dirty="0" smtClean="0">
                    <a:solidFill>
                      <a:srgbClr val="FF0000"/>
                    </a:solidFill>
                  </a:rPr>
                  <a:t>V</a:t>
                </a:r>
                <a:r>
                  <a:rPr lang="fr-FR" b="1" baseline="-25000" dirty="0" smtClean="0">
                    <a:solidFill>
                      <a:srgbClr val="FF0000"/>
                    </a:solidFill>
                  </a:rPr>
                  <a:t>X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(t) = V</a:t>
                </a:r>
                <a:r>
                  <a:rPr lang="fr-FR" b="1" baseline="-25000" dirty="0" smtClean="0">
                    <a:solidFill>
                      <a:srgbClr val="FF0000"/>
                    </a:solidFill>
                  </a:rPr>
                  <a:t>X0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200" b="1" i="1" baseline="-25000" dirty="0">
                    <a:solidFill>
                      <a:srgbClr val="FF0000"/>
                    </a:solidFill>
                  </a:rPr>
                  <a:t>x</a:t>
                </a:r>
                <a:r>
                  <a:rPr lang="fr-FR" b="1" i="1" dirty="0">
                    <a:solidFill>
                      <a:srgbClr val="FF0000"/>
                    </a:solidFill>
                  </a:rPr>
                  <a:t>(t</a:t>
                </a:r>
                <a:r>
                  <a:rPr lang="fr-FR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lvl="3"/>
                <a:endParaRPr lang="fr-FR" b="1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8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Diode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Les diodes</a:t>
            </a:r>
          </a:p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 bipolaire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Modèles</a:t>
            </a:r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dirty="0" err="1">
                <a:solidFill>
                  <a:prstClr val="white"/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Modèles usuels de la diode (en direct)</a:t>
            </a:r>
          </a:p>
          <a:p>
            <a:pPr lvl="1"/>
            <a:r>
              <a:rPr lang="fr-FR" b="1" dirty="0" smtClean="0"/>
              <a:t>Modèle équivalent statique (rappels)</a:t>
            </a:r>
            <a:endParaRPr lang="fr-FR" b="1" dirty="0"/>
          </a:p>
          <a:p>
            <a:pPr lvl="3"/>
            <a:r>
              <a:rPr lang="fr-FR" b="1" dirty="0"/>
              <a:t>Choix du modèle selon précision </a:t>
            </a:r>
            <a:r>
              <a:rPr lang="fr-FR" b="1" dirty="0" smtClean="0"/>
              <a:t>souhaitée</a:t>
            </a:r>
          </a:p>
          <a:p>
            <a:pPr lvl="3"/>
            <a:endParaRPr lang="fr-FR" b="1" dirty="0"/>
          </a:p>
          <a:p>
            <a:pPr lvl="3"/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pPr lvl="1"/>
            <a:r>
              <a:rPr lang="fr-FR" b="1" dirty="0" smtClean="0"/>
              <a:t>Modèle équivalent dynamique petit signal</a:t>
            </a:r>
          </a:p>
          <a:p>
            <a:pPr lvl="3"/>
            <a:r>
              <a:rPr lang="fr-FR" dirty="0" smtClean="0"/>
              <a:t>Les éléments équivalents s’obtiennent par calculs des dérivées partielles</a:t>
            </a:r>
          </a:p>
          <a:p>
            <a:pPr lvl="3"/>
            <a:r>
              <a:rPr lang="fr-FR" dirty="0" smtClean="0"/>
              <a:t>Ce modèle s’utilise dans un schéma où toutes sources continues sont éteintes</a:t>
            </a:r>
          </a:p>
          <a:p>
            <a:pPr lvl="3"/>
            <a:endParaRPr lang="fr-FR" b="1" dirty="0" smtClean="0"/>
          </a:p>
          <a:p>
            <a:pPr lvl="3"/>
            <a:endParaRPr lang="fr-FR" b="1" dirty="0" smtClean="0"/>
          </a:p>
          <a:p>
            <a:pPr lvl="3"/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17" y="2497566"/>
            <a:ext cx="2307421" cy="14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6839"/>
            <a:ext cx="2307421" cy="14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80" y="2491660"/>
            <a:ext cx="2307421" cy="145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74" y="2636670"/>
            <a:ext cx="982534" cy="50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21" y="2681055"/>
            <a:ext cx="1154669" cy="66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97762" y="2829349"/>
            <a:ext cx="1307373" cy="37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necteur droit 12"/>
          <p:cNvCxnSpPr/>
          <p:nvPr/>
        </p:nvCxnSpPr>
        <p:spPr>
          <a:xfrm>
            <a:off x="1333367" y="2421382"/>
            <a:ext cx="0" cy="1116124"/>
          </a:xfrm>
          <a:prstGeom prst="line">
            <a:avLst/>
          </a:prstGeom>
          <a:ln w="50800">
            <a:solidFill>
              <a:srgbClr val="FF0000">
                <a:alpha val="5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4856085" y="2503503"/>
            <a:ext cx="8878" cy="1074198"/>
          </a:xfrm>
          <a:prstGeom prst="line">
            <a:avLst/>
          </a:prstGeom>
          <a:ln w="50800">
            <a:solidFill>
              <a:srgbClr val="FF0000">
                <a:alpha val="58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8421222" y="2246050"/>
            <a:ext cx="181240" cy="1279372"/>
          </a:xfrm>
          <a:prstGeom prst="line">
            <a:avLst/>
          </a:prstGeom>
          <a:ln w="50800"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1065321" y="2281560"/>
            <a:ext cx="452762" cy="1464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715523" y="2379216"/>
            <a:ext cx="310719" cy="14041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8149701" y="2133600"/>
            <a:ext cx="674703" cy="1541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>
            <a:off x="3053918" y="2441359"/>
            <a:ext cx="0" cy="13582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6499933" y="2442838"/>
            <a:ext cx="0" cy="13582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572251" y="3240349"/>
            <a:ext cx="3129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27144" y="3268461"/>
            <a:ext cx="3129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464282" y="3261063"/>
            <a:ext cx="3129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fr-FR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01568"/>
              </p:ext>
            </p:extLst>
          </p:nvPr>
        </p:nvGraphicFramePr>
        <p:xfrm>
          <a:off x="747806" y="5069412"/>
          <a:ext cx="38496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5" name="Equation" r:id="rId7" imgW="2869920" imgH="482400" progId="Equation.DSMT4">
                  <p:embed/>
                </p:oleObj>
              </mc:Choice>
              <mc:Fallback>
                <p:oleObj name="Equation" r:id="rId7" imgW="2869920" imgH="482400" progId="Equation.DSMT4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06" y="5069412"/>
                        <a:ext cx="38496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e 30"/>
          <p:cNvGrpSpPr/>
          <p:nvPr/>
        </p:nvGrpSpPr>
        <p:grpSpPr>
          <a:xfrm>
            <a:off x="5362111" y="5140171"/>
            <a:ext cx="181697" cy="852256"/>
            <a:chOff x="5646196" y="5113538"/>
            <a:chExt cx="181697" cy="852256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734975" y="5113538"/>
              <a:ext cx="8877" cy="852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68"/>
            <p:cNvSpPr>
              <a:spLocks noChangeArrowheads="1"/>
            </p:cNvSpPr>
            <p:nvPr/>
          </p:nvSpPr>
          <p:spPr bwMode="auto">
            <a:xfrm rot="5400000">
              <a:off x="5562831" y="5498748"/>
              <a:ext cx="348428" cy="18169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5273335" y="5264457"/>
                <a:ext cx="1526960" cy="661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𝑟</m:t>
                      </m:r>
                      <m:r>
                        <a:rPr lang="fr-FR" i="1" baseline="-25000">
                          <a:latin typeface="Cambria Math"/>
                        </a:rPr>
                        <m:t>𝑑𝑦𝑛</m:t>
                      </m:r>
                      <m:r>
                        <a:rPr lang="fr-FR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335" y="5264457"/>
                <a:ext cx="1526960" cy="6613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oneTexte 33"/>
          <p:cNvSpPr txBox="1"/>
          <p:nvPr/>
        </p:nvSpPr>
        <p:spPr>
          <a:xfrm>
            <a:off x="5015884" y="5122416"/>
            <a:ext cx="33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A</a:t>
            </a:r>
            <a:endParaRPr lang="fr-FR" i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4990731" y="5754209"/>
            <a:ext cx="33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K</a:t>
            </a:r>
            <a:endParaRPr lang="fr-FR" i="1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908" y="5161522"/>
            <a:ext cx="502837" cy="518764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7652551" y="5042517"/>
            <a:ext cx="20951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La plupart des applications se font dans un contexte grand signal (redressement) et le modèle dynamique petit signal ne s’applique pas.</a:t>
            </a:r>
          </a:p>
          <a:p>
            <a:r>
              <a:rPr lang="fr-FR" sz="1200" i="1" dirty="0" smtClean="0"/>
              <a:t>Il est présenté pour introduire la modélisation du transistor!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687883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Diode </a:t>
            </a:r>
            <a:r>
              <a:rPr lang="fr-FR" dirty="0" err="1" smtClean="0"/>
              <a:t>Zéner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Les diodes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 bipolaire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Modèles</a:t>
            </a:r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dirty="0" err="1">
                <a:solidFill>
                  <a:prstClr val="white"/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Modèles usuels de la diode </a:t>
            </a:r>
            <a:r>
              <a:rPr lang="fr-FR" b="1" dirty="0" err="1" smtClean="0"/>
              <a:t>zéner</a:t>
            </a:r>
            <a:r>
              <a:rPr lang="fr-FR" b="1" dirty="0" smtClean="0"/>
              <a:t> (en </a:t>
            </a:r>
            <a:r>
              <a:rPr lang="fr-FR" b="1" dirty="0" err="1" smtClean="0"/>
              <a:t>zéner</a:t>
            </a:r>
            <a:r>
              <a:rPr lang="fr-FR" b="1" dirty="0" smtClean="0"/>
              <a:t>)</a:t>
            </a:r>
          </a:p>
          <a:p>
            <a:pPr lvl="1"/>
            <a:r>
              <a:rPr lang="fr-FR" b="1" dirty="0" smtClean="0"/>
              <a:t>Modèle équivalent statique (rappels)</a:t>
            </a:r>
            <a:endParaRPr lang="fr-FR" b="1" dirty="0"/>
          </a:p>
          <a:p>
            <a:pPr lvl="3"/>
            <a:r>
              <a:rPr lang="fr-FR" b="1" dirty="0"/>
              <a:t>Choix du modèle selon précision </a:t>
            </a:r>
            <a:r>
              <a:rPr lang="fr-FR" b="1" dirty="0" smtClean="0"/>
              <a:t>souhaitée</a:t>
            </a:r>
          </a:p>
          <a:p>
            <a:pPr lvl="3"/>
            <a:endParaRPr lang="fr-FR" b="1" dirty="0"/>
          </a:p>
          <a:p>
            <a:pPr lvl="3"/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pPr lvl="1"/>
            <a:r>
              <a:rPr lang="fr-FR" b="1" dirty="0" smtClean="0"/>
              <a:t>Modèle équivalent dynamique</a:t>
            </a:r>
          </a:p>
          <a:p>
            <a:pPr lvl="3"/>
            <a:r>
              <a:rPr lang="fr-FR" dirty="0" smtClean="0"/>
              <a:t>S’obtient en général à partir de données expérimentale ou de la documentation constructeur</a:t>
            </a:r>
          </a:p>
          <a:p>
            <a:pPr marL="1371600" lvl="3" indent="0">
              <a:buNone/>
            </a:pPr>
            <a:endParaRPr lang="fr-FR" b="1" dirty="0" smtClean="0"/>
          </a:p>
          <a:p>
            <a:pPr lvl="3"/>
            <a:endParaRPr lang="fr-FR" b="1" dirty="0" smtClean="0"/>
          </a:p>
          <a:p>
            <a:pPr lvl="3"/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1866028" y="2705467"/>
            <a:ext cx="0" cy="1116124"/>
          </a:xfrm>
          <a:prstGeom prst="line">
            <a:avLst/>
          </a:prstGeom>
          <a:ln w="50800">
            <a:solidFill>
              <a:srgbClr val="FF0000">
                <a:alpha val="5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6033129" y="2601157"/>
            <a:ext cx="385426" cy="1279372"/>
          </a:xfrm>
          <a:prstGeom prst="line">
            <a:avLst/>
          </a:prstGeom>
          <a:ln w="50800">
            <a:solidFill>
              <a:srgbClr val="FF0000">
                <a:alpha val="6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>
          <a:xfrm>
            <a:off x="1633491" y="2476868"/>
            <a:ext cx="452762" cy="14648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 rot="1115587">
            <a:off x="5859262" y="2435441"/>
            <a:ext cx="674703" cy="1541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/>
          <p:cNvCxnSpPr/>
          <p:nvPr/>
        </p:nvCxnSpPr>
        <p:spPr>
          <a:xfrm>
            <a:off x="4296793" y="2574523"/>
            <a:ext cx="0" cy="13582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723171" y="3266982"/>
            <a:ext cx="3129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1015647" y="4927106"/>
            <a:ext cx="186979" cy="942345"/>
            <a:chOff x="5646196" y="5113538"/>
            <a:chExt cx="181697" cy="852256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5734975" y="5113538"/>
              <a:ext cx="8877" cy="8522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68"/>
            <p:cNvSpPr>
              <a:spLocks noChangeArrowheads="1"/>
            </p:cNvSpPr>
            <p:nvPr/>
          </p:nvSpPr>
          <p:spPr bwMode="auto">
            <a:xfrm rot="5400000">
              <a:off x="5562831" y="5498748"/>
              <a:ext cx="348428" cy="18169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1047565" y="5042515"/>
                <a:ext cx="1571346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</a:rPr>
                        <m:t>𝑟</m:t>
                      </m:r>
                      <m:r>
                        <a:rPr lang="fr-FR" i="1" baseline="-25000">
                          <a:latin typeface="Cambria Math"/>
                        </a:rPr>
                        <m:t>𝑑𝑦𝑛</m:t>
                      </m:r>
                      <m:r>
                        <a:rPr lang="fr-FR" i="1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𝑟</m:t>
                      </m:r>
                      <m:r>
                        <a:rPr lang="fr-FR" b="0" i="1" baseline="-25000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fr-FR" baseline="-25000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5" y="5042515"/>
                <a:ext cx="1571346" cy="362984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oneTexte 33"/>
          <p:cNvSpPr txBox="1"/>
          <p:nvPr/>
        </p:nvSpPr>
        <p:spPr>
          <a:xfrm>
            <a:off x="744795" y="4785063"/>
            <a:ext cx="34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A</a:t>
            </a:r>
            <a:endParaRPr lang="fr-FR" i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710765" y="5638798"/>
            <a:ext cx="34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K</a:t>
            </a:r>
            <a:endParaRPr lang="fr-FR" i="1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074" y="1376892"/>
            <a:ext cx="782695" cy="13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Connecteur droit avec flèche 36"/>
          <p:cNvCxnSpPr/>
          <p:nvPr/>
        </p:nvCxnSpPr>
        <p:spPr>
          <a:xfrm>
            <a:off x="670761" y="3791360"/>
            <a:ext cx="1751682" cy="58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V="1">
            <a:off x="805765" y="2510051"/>
            <a:ext cx="0" cy="1395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10800000" flipH="1">
            <a:off x="1921889" y="2708311"/>
            <a:ext cx="252028" cy="77511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/>
        </p:nvSpPr>
        <p:spPr>
          <a:xfrm rot="6275406">
            <a:off x="1033076" y="2876961"/>
            <a:ext cx="914400" cy="914400"/>
          </a:xfrm>
          <a:prstGeom prst="arc">
            <a:avLst>
              <a:gd name="adj1" fmla="val 16200000"/>
              <a:gd name="adj2" fmla="val 20800066"/>
            </a:avLst>
          </a:prstGeom>
          <a:ln w="25400">
            <a:solidFill>
              <a:schemeClr val="accent1">
                <a:shade val="95000"/>
                <a:satMod val="10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40"/>
          <p:cNvCxnSpPr/>
          <p:nvPr/>
        </p:nvCxnSpPr>
        <p:spPr>
          <a:xfrm rot="10800000" flipH="1">
            <a:off x="805765" y="3791360"/>
            <a:ext cx="68451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rot="10800000" flipH="1">
            <a:off x="1825473" y="2783963"/>
            <a:ext cx="324035" cy="1013288"/>
          </a:xfrm>
          <a:prstGeom prst="line">
            <a:avLst/>
          </a:prstGeom>
          <a:ln w="15875">
            <a:solidFill>
              <a:schemeClr val="accent3">
                <a:lumMod val="50000"/>
                <a:alpha val="5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1471850" y="3785171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z0</a:t>
            </a:r>
            <a:endParaRPr lang="fr-FR" baseline="-25000" dirty="0"/>
          </a:p>
        </p:txBody>
      </p:sp>
      <p:sp>
        <p:nvSpPr>
          <p:cNvPr id="44" name="ZoneTexte 43"/>
          <p:cNvSpPr txBox="1"/>
          <p:nvPr/>
        </p:nvSpPr>
        <p:spPr>
          <a:xfrm>
            <a:off x="499742" y="2365770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</a:t>
            </a:r>
            <a:r>
              <a:rPr lang="fr-FR" baseline="-25000" dirty="0" err="1" smtClean="0"/>
              <a:t>z</a:t>
            </a:r>
            <a:endParaRPr lang="fr-FR" baseline="-25000" dirty="0"/>
          </a:p>
        </p:txBody>
      </p:sp>
      <p:sp>
        <p:nvSpPr>
          <p:cNvPr id="45" name="ZoneTexte 44"/>
          <p:cNvSpPr txBox="1"/>
          <p:nvPr/>
        </p:nvSpPr>
        <p:spPr>
          <a:xfrm>
            <a:off x="2173928" y="3427960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</a:t>
            </a:r>
            <a:r>
              <a:rPr lang="fr-FR" baseline="-25000" dirty="0" err="1" smtClean="0"/>
              <a:t>z</a:t>
            </a:r>
            <a:endParaRPr lang="fr-FR" baseline="-250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778" y="2821712"/>
            <a:ext cx="10763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4960032" y="2740789"/>
                <a:ext cx="1944216" cy="61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Pente </a:t>
                </a:r>
              </a:p>
              <a:p>
                <a:r>
                  <a:rPr lang="fr-FR" sz="1400" dirty="0" smtClean="0"/>
                  <a:t>de la droite 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latin typeface="Cambria Math"/>
                          </a:rPr>
                          <m:t>𝑟</m:t>
                        </m:r>
                        <m:r>
                          <a:rPr lang="fr-FR" sz="1400" b="0" i="1" baseline="-25000" smtClean="0">
                            <a:latin typeface="Cambria Math"/>
                          </a:rPr>
                          <m:t>𝑧</m:t>
                        </m:r>
                      </m:den>
                    </m:f>
                  </m:oMath>
                </a14:m>
                <a:endParaRPr lang="fr-FR" sz="1400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032" y="2740789"/>
                <a:ext cx="1944216" cy="611962"/>
              </a:xfrm>
              <a:prstGeom prst="rect">
                <a:avLst/>
              </a:prstGeom>
              <a:blipFill rotWithShape="1">
                <a:blip r:embed="rId5"/>
                <a:stretch>
                  <a:fillRect l="-940" t="-1000" b="-3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necteur droit avec flèche 46"/>
          <p:cNvCxnSpPr/>
          <p:nvPr/>
        </p:nvCxnSpPr>
        <p:spPr>
          <a:xfrm>
            <a:off x="4861021" y="3853504"/>
            <a:ext cx="1751682" cy="58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V="1">
            <a:off x="4996025" y="2572195"/>
            <a:ext cx="0" cy="1395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rot="10800000" flipH="1">
            <a:off x="6112149" y="2770455"/>
            <a:ext cx="252028" cy="77511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 rot="6275406">
            <a:off x="5223336" y="2939105"/>
            <a:ext cx="914400" cy="914400"/>
          </a:xfrm>
          <a:prstGeom prst="arc">
            <a:avLst>
              <a:gd name="adj1" fmla="val 16200000"/>
              <a:gd name="adj2" fmla="val 20800066"/>
            </a:avLst>
          </a:prstGeom>
          <a:ln w="25400">
            <a:solidFill>
              <a:schemeClr val="accent1">
                <a:shade val="95000"/>
                <a:satMod val="10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Connecteur droit 50"/>
          <p:cNvCxnSpPr/>
          <p:nvPr/>
        </p:nvCxnSpPr>
        <p:spPr>
          <a:xfrm rot="10800000" flipH="1">
            <a:off x="4996025" y="3853504"/>
            <a:ext cx="684510" cy="0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rot="10800000" flipH="1">
            <a:off x="6015733" y="2846107"/>
            <a:ext cx="324035" cy="1013288"/>
          </a:xfrm>
          <a:prstGeom prst="line">
            <a:avLst/>
          </a:prstGeom>
          <a:ln w="15875">
            <a:solidFill>
              <a:schemeClr val="accent3">
                <a:lumMod val="50000"/>
                <a:alpha val="5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4690002" y="2427914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</a:t>
            </a:r>
            <a:r>
              <a:rPr lang="fr-FR" baseline="-25000" dirty="0" err="1" smtClean="0"/>
              <a:t>z</a:t>
            </a:r>
            <a:endParaRPr lang="fr-FR" baseline="-25000" dirty="0"/>
          </a:p>
        </p:txBody>
      </p:sp>
      <p:sp>
        <p:nvSpPr>
          <p:cNvPr id="54" name="ZoneTexte 53"/>
          <p:cNvSpPr txBox="1"/>
          <p:nvPr/>
        </p:nvSpPr>
        <p:spPr>
          <a:xfrm>
            <a:off x="6364188" y="3490104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V</a:t>
            </a:r>
            <a:r>
              <a:rPr lang="fr-FR" baseline="-25000" dirty="0" err="1" smtClean="0"/>
              <a:t>z</a:t>
            </a:r>
            <a:endParaRPr lang="fr-FR" baseline="-25000" dirty="0"/>
          </a:p>
        </p:txBody>
      </p:sp>
      <p:sp>
        <p:nvSpPr>
          <p:cNvPr id="55" name="ZoneTexte 54"/>
          <p:cNvSpPr txBox="1"/>
          <p:nvPr/>
        </p:nvSpPr>
        <p:spPr>
          <a:xfrm>
            <a:off x="5858898" y="380440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z0</a:t>
            </a:r>
            <a:endParaRPr lang="fr-FR" baseline="-25000" dirty="0"/>
          </a:p>
        </p:txBody>
      </p:sp>
      <p:pic>
        <p:nvPicPr>
          <p:cNvPr id="56" name="Picture 10" descr="http://pages.videotron.com/electron/image_18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81" y="5131293"/>
            <a:ext cx="3251809" cy="111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e 56"/>
          <p:cNvGrpSpPr/>
          <p:nvPr/>
        </p:nvGrpSpPr>
        <p:grpSpPr>
          <a:xfrm>
            <a:off x="6250174" y="4820573"/>
            <a:ext cx="3426485" cy="1456505"/>
            <a:chOff x="4994435" y="3564198"/>
            <a:chExt cx="3871418" cy="1757523"/>
          </a:xfrm>
        </p:grpSpPr>
        <p:sp>
          <p:nvSpPr>
            <p:cNvPr id="58" name="Rectangle 57"/>
            <p:cNvSpPr/>
            <p:nvPr/>
          </p:nvSpPr>
          <p:spPr>
            <a:xfrm>
              <a:off x="5658675" y="3995682"/>
              <a:ext cx="1999386" cy="13260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9" name="Connecteur droit 58"/>
            <p:cNvCxnSpPr>
              <a:stCxn id="81" idx="4"/>
            </p:cNvCxnSpPr>
            <p:nvPr/>
          </p:nvCxnSpPr>
          <p:spPr>
            <a:xfrm flipH="1">
              <a:off x="5658674" y="4713479"/>
              <a:ext cx="2046" cy="2127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368"/>
            <p:cNvSpPr>
              <a:spLocks noChangeArrowheads="1"/>
            </p:cNvSpPr>
            <p:nvPr/>
          </p:nvSpPr>
          <p:spPr bwMode="auto">
            <a:xfrm rot="5400000">
              <a:off x="6229958" y="3796451"/>
              <a:ext cx="144463" cy="39846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Rectangle 368"/>
            <p:cNvSpPr>
              <a:spLocks noChangeArrowheads="1"/>
            </p:cNvSpPr>
            <p:nvPr/>
          </p:nvSpPr>
          <p:spPr bwMode="auto">
            <a:xfrm rot="10800000">
              <a:off x="7585829" y="4493165"/>
              <a:ext cx="144463" cy="39846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4" name="Groupe 63"/>
            <p:cNvGrpSpPr/>
            <p:nvPr/>
          </p:nvGrpSpPr>
          <p:grpSpPr>
            <a:xfrm>
              <a:off x="5465373" y="4342563"/>
              <a:ext cx="390696" cy="370916"/>
              <a:chOff x="2555776" y="4189992"/>
              <a:chExt cx="255587" cy="236912"/>
            </a:xfrm>
            <a:solidFill>
              <a:schemeClr val="bg1"/>
            </a:solidFill>
          </p:grpSpPr>
          <p:sp>
            <p:nvSpPr>
              <p:cNvPr id="81" name="Oval 320"/>
              <p:cNvSpPr>
                <a:spLocks noChangeArrowheads="1"/>
              </p:cNvSpPr>
              <p:nvPr/>
            </p:nvSpPr>
            <p:spPr bwMode="auto">
              <a:xfrm>
                <a:off x="2555776" y="4189992"/>
                <a:ext cx="255587" cy="236912"/>
              </a:xfrm>
              <a:prstGeom prst="ellipse">
                <a:avLst/>
              </a:prstGeom>
              <a:grpFill/>
              <a:ln w="15875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Freeform 323"/>
              <p:cNvSpPr>
                <a:spLocks/>
              </p:cNvSpPr>
              <p:nvPr/>
            </p:nvSpPr>
            <p:spPr bwMode="auto">
              <a:xfrm>
                <a:off x="2592289" y="4264837"/>
                <a:ext cx="179884" cy="109537"/>
              </a:xfrm>
              <a:custGeom>
                <a:avLst/>
                <a:gdLst>
                  <a:gd name="T0" fmla="*/ 0 w 198"/>
                  <a:gd name="T1" fmla="*/ 182 h 353"/>
                  <a:gd name="T2" fmla="*/ 60 w 198"/>
                  <a:gd name="T3" fmla="*/ 2 h 353"/>
                  <a:gd name="T4" fmla="*/ 108 w 198"/>
                  <a:gd name="T5" fmla="*/ 194 h 353"/>
                  <a:gd name="T6" fmla="*/ 162 w 198"/>
                  <a:gd name="T7" fmla="*/ 344 h 353"/>
                  <a:gd name="T8" fmla="*/ 198 w 198"/>
                  <a:gd name="T9" fmla="*/ 14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353">
                    <a:moveTo>
                      <a:pt x="0" y="182"/>
                    </a:moveTo>
                    <a:cubicBezTo>
                      <a:pt x="21" y="91"/>
                      <a:pt x="42" y="0"/>
                      <a:pt x="60" y="2"/>
                    </a:cubicBezTo>
                    <a:cubicBezTo>
                      <a:pt x="78" y="4"/>
                      <a:pt x="91" y="137"/>
                      <a:pt x="108" y="194"/>
                    </a:cubicBezTo>
                    <a:cubicBezTo>
                      <a:pt x="125" y="251"/>
                      <a:pt x="147" y="353"/>
                      <a:pt x="162" y="344"/>
                    </a:cubicBezTo>
                    <a:cubicBezTo>
                      <a:pt x="177" y="335"/>
                      <a:pt x="192" y="177"/>
                      <a:pt x="198" y="140"/>
                    </a:cubicBezTo>
                  </a:path>
                </a:pathLst>
              </a:custGeom>
              <a:grpFill/>
              <a:ln w="15875" cmpd="sng">
                <a:solidFill>
                  <a:srgbClr val="000000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65" name="Connecteur droit 64"/>
            <p:cNvCxnSpPr/>
            <p:nvPr/>
          </p:nvCxnSpPr>
          <p:spPr>
            <a:xfrm>
              <a:off x="6850025" y="3995682"/>
              <a:ext cx="0" cy="13260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368"/>
            <p:cNvSpPr>
              <a:spLocks noChangeArrowheads="1"/>
            </p:cNvSpPr>
            <p:nvPr/>
          </p:nvSpPr>
          <p:spPr bwMode="auto">
            <a:xfrm rot="10800000">
              <a:off x="6793742" y="4207044"/>
              <a:ext cx="144463" cy="39846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4994435" y="4135863"/>
              <a:ext cx="6259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∆</a:t>
              </a:r>
              <a:r>
                <a:rPr lang="fr-FR" dirty="0" err="1" smtClean="0"/>
                <a:t>V</a:t>
              </a:r>
              <a:r>
                <a:rPr lang="fr-FR" baseline="-25000" dirty="0" err="1" smtClean="0"/>
                <a:t>c</a:t>
              </a:r>
              <a:endParaRPr lang="fr-FR" baseline="-25000" dirty="0"/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6102958" y="3564198"/>
              <a:ext cx="468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R</a:t>
              </a:r>
              <a:r>
                <a:rPr lang="fr-FR" baseline="-25000" dirty="0" err="1" smtClean="0"/>
                <a:t>s</a:t>
              </a:r>
              <a:endParaRPr lang="fr-FR" baseline="-25000" dirty="0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6336983" y="4205997"/>
              <a:ext cx="468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r</a:t>
              </a:r>
              <a:r>
                <a:rPr lang="fr-FR" baseline="-25000" dirty="0" err="1"/>
                <a:t>z</a:t>
              </a:r>
              <a:endParaRPr lang="fr-FR" baseline="-25000" dirty="0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7675580" y="4571673"/>
              <a:ext cx="468051" cy="44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R</a:t>
              </a:r>
              <a:r>
                <a:rPr lang="fr-FR" baseline="-25000" dirty="0" err="1" smtClean="0"/>
                <a:t>c</a:t>
              </a:r>
              <a:endParaRPr lang="fr-FR" baseline="-25000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8076827" y="4545561"/>
              <a:ext cx="789026" cy="44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7030A0"/>
                  </a:solidFill>
                </a:rPr>
                <a:t>∆</a:t>
              </a:r>
              <a:r>
                <a:rPr lang="fr-FR" dirty="0"/>
                <a:t> </a:t>
              </a:r>
              <a:r>
                <a:rPr lang="fr-FR" b="1" dirty="0" smtClean="0">
                  <a:solidFill>
                    <a:srgbClr val="7030A0"/>
                  </a:solidFill>
                </a:rPr>
                <a:t>V</a:t>
              </a:r>
              <a:r>
                <a:rPr lang="fr-FR" b="1" baseline="-25000" dirty="0" smtClean="0">
                  <a:solidFill>
                    <a:srgbClr val="7030A0"/>
                  </a:solidFill>
                </a:rPr>
                <a:t>s</a:t>
              </a:r>
              <a:endParaRPr lang="fr-FR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75" name="Connecteur droit avec flèche 74"/>
            <p:cNvCxnSpPr/>
            <p:nvPr/>
          </p:nvCxnSpPr>
          <p:spPr>
            <a:xfrm flipV="1">
              <a:off x="8083480" y="3976763"/>
              <a:ext cx="6406" cy="1344277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/>
            <p:cNvCxnSpPr/>
            <p:nvPr/>
          </p:nvCxnSpPr>
          <p:spPr>
            <a:xfrm>
              <a:off x="7437780" y="3995682"/>
              <a:ext cx="103623" cy="819"/>
            </a:xfrm>
            <a:prstGeom prst="straightConnector1">
              <a:avLst/>
            </a:prstGeom>
            <a:ln w="571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/>
            <p:cNvSpPr txBox="1"/>
            <p:nvPr/>
          </p:nvSpPr>
          <p:spPr>
            <a:xfrm>
              <a:off x="7142858" y="3569156"/>
              <a:ext cx="699890" cy="44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7030A0"/>
                  </a:solidFill>
                </a:rPr>
                <a:t>∆ I</a:t>
              </a:r>
              <a:r>
                <a:rPr lang="fr-FR" b="1" baseline="-25000" dirty="0" smtClean="0">
                  <a:solidFill>
                    <a:srgbClr val="7030A0"/>
                  </a:solidFill>
                </a:rPr>
                <a:t>s</a:t>
              </a:r>
              <a:endParaRPr lang="fr-FR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79" name="Connecteur droit avec flèche 78"/>
            <p:cNvCxnSpPr/>
            <p:nvPr/>
          </p:nvCxnSpPr>
          <p:spPr>
            <a:xfrm>
              <a:off x="5874550" y="3995682"/>
              <a:ext cx="103623" cy="819"/>
            </a:xfrm>
            <a:prstGeom prst="straightConnector1">
              <a:avLst/>
            </a:prstGeom>
            <a:ln w="57150">
              <a:solidFill>
                <a:schemeClr val="accent1">
                  <a:shade val="95000"/>
                  <a:satMod val="10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9"/>
          <p:cNvSpPr txBox="1"/>
          <p:nvPr/>
        </p:nvSpPr>
        <p:spPr>
          <a:xfrm>
            <a:off x="2982897" y="4767309"/>
            <a:ext cx="5166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accent3">
                    <a:lumMod val="75000"/>
                  </a:schemeClr>
                </a:solidFill>
              </a:rPr>
              <a:t>Exemple de schéma équivalent dynamique</a:t>
            </a:r>
            <a:endParaRPr lang="fr-FR" sz="16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6759369" y="4817285"/>
            <a:ext cx="61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030A0"/>
                </a:solidFill>
              </a:rPr>
              <a:t>∆ </a:t>
            </a:r>
            <a:r>
              <a:rPr lang="fr-FR" b="1" dirty="0" err="1" smtClean="0">
                <a:solidFill>
                  <a:srgbClr val="7030A0"/>
                </a:solidFill>
              </a:rPr>
              <a:t>I</a:t>
            </a:r>
            <a:r>
              <a:rPr lang="fr-FR" b="1" baseline="-25000" dirty="0" err="1">
                <a:solidFill>
                  <a:srgbClr val="7030A0"/>
                </a:solidFill>
              </a:rPr>
              <a:t>e</a:t>
            </a:r>
            <a:endParaRPr lang="fr-FR" b="1" baseline="-25000" dirty="0">
              <a:solidFill>
                <a:srgbClr val="7030A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502325" y="3218786"/>
            <a:ext cx="3129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148" y="1376892"/>
            <a:ext cx="502837" cy="51876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32615" y="1908681"/>
            <a:ext cx="2022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Seul le fonctionnement en </a:t>
            </a:r>
            <a:r>
              <a:rPr lang="fr-FR" sz="1000" dirty="0" err="1" smtClean="0"/>
              <a:t>zéner</a:t>
            </a:r>
            <a:r>
              <a:rPr lang="fr-FR" sz="1000" dirty="0" smtClean="0"/>
              <a:t> (polarisation inverse) est traité puisqu’il correspond à la majorité des applications =&gt; choix du fléchage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257236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Transistor: modèle statique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Les diodes</a:t>
            </a:r>
          </a:p>
          <a:p>
            <a:pPr lvl="0"/>
            <a:r>
              <a:rPr lang="fr-FR" dirty="0">
                <a:solidFill>
                  <a:prstClr val="white"/>
                </a:solidFill>
                <a:ea typeface="+mj-ea"/>
                <a:cs typeface="+mj-cs"/>
              </a:rPr>
              <a:t>Transistor bipolaire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Modèles</a:t>
            </a:r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dirty="0" err="1">
                <a:solidFill>
                  <a:prstClr val="white"/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Modèle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statique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dirty="0" smtClean="0"/>
                  <a:t>en régime linéaire</a:t>
                </a:r>
              </a:p>
              <a:p>
                <a:pPr lvl="1"/>
                <a:r>
                  <a:rPr lang="fr-FR" dirty="0" smtClean="0"/>
                  <a:t>Modèle d’EBERS-MOLL simplifié </a:t>
                </a:r>
                <a:r>
                  <a:rPr lang="fr-FR" i="1" dirty="0" smtClean="0"/>
                  <a:t>(rappel)</a:t>
                </a:r>
              </a:p>
              <a:p>
                <a:pPr lvl="1"/>
                <a:endParaRPr lang="fr-FR" i="1" dirty="0"/>
              </a:p>
              <a:p>
                <a:pPr lvl="1"/>
                <a:endParaRPr lang="fr-FR" i="1" dirty="0" smtClean="0"/>
              </a:p>
              <a:p>
                <a:pPr lvl="1"/>
                <a:endParaRPr lang="fr-FR" i="1" dirty="0"/>
              </a:p>
              <a:p>
                <a:pPr lvl="1"/>
                <a:endParaRPr lang="fr-FR" i="1" dirty="0" smtClean="0"/>
              </a:p>
              <a:p>
                <a:pPr lvl="1"/>
                <a:endParaRPr lang="fr-FR" i="1" dirty="0"/>
              </a:p>
              <a:p>
                <a:pPr marL="457200" lvl="1" indent="0">
                  <a:buNone/>
                </a:pPr>
                <a:endParaRPr lang="fr-FR" i="1" dirty="0"/>
              </a:p>
              <a:p>
                <a:pPr lvl="1"/>
                <a:r>
                  <a:rPr lang="fr-FR" dirty="0" smtClean="0"/>
                  <a:t>Réécriture en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fr-FR" dirty="0" smtClean="0"/>
              </a:p>
              <a:p>
                <a:pPr lvl="2"/>
                <a:r>
                  <a:rPr lang="fr-FR" i="1" dirty="0" smtClean="0"/>
                  <a:t>Le transistor est considéré sous sa forme quadripôle</a:t>
                </a:r>
                <a:endParaRPr lang="fr-FR" i="1" dirty="0"/>
              </a:p>
              <a:p>
                <a:pPr lvl="1"/>
                <a:endParaRPr lang="fr-FR" i="1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442674" y="2196044"/>
            <a:ext cx="1771248" cy="1874999"/>
            <a:chOff x="409409" y="2933529"/>
            <a:chExt cx="1771248" cy="1874999"/>
          </a:xfrm>
        </p:grpSpPr>
        <p:grpSp>
          <p:nvGrpSpPr>
            <p:cNvPr id="8" name="Group 70"/>
            <p:cNvGrpSpPr>
              <a:grpSpLocks/>
            </p:cNvGrpSpPr>
            <p:nvPr/>
          </p:nvGrpSpPr>
          <p:grpSpPr bwMode="auto">
            <a:xfrm rot="5400000">
              <a:off x="741756" y="3950345"/>
              <a:ext cx="532580" cy="411562"/>
              <a:chOff x="0" y="-1"/>
              <a:chExt cx="20000" cy="20002"/>
            </a:xfrm>
          </p:grpSpPr>
          <p:sp>
            <p:nvSpPr>
              <p:cNvPr id="38" name="Freeform 71"/>
              <p:cNvSpPr>
                <a:spLocks/>
              </p:cNvSpPr>
              <p:nvPr/>
            </p:nvSpPr>
            <p:spPr bwMode="auto">
              <a:xfrm>
                <a:off x="5236" y="3097"/>
                <a:ext cx="8097" cy="13806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872 h 20000"/>
                  <a:gd name="T4" fmla="*/ 19832 w 20000"/>
                  <a:gd name="T5" fmla="*/ 11026 h 20000"/>
                  <a:gd name="T6" fmla="*/ 0 w 20000"/>
                  <a:gd name="T7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0" y="19872"/>
                    </a:lnTo>
                    <a:lnTo>
                      <a:pt x="19832" y="110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flat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Line 72"/>
              <p:cNvSpPr>
                <a:spLocks noChangeShapeType="1"/>
              </p:cNvSpPr>
              <p:nvPr/>
            </p:nvSpPr>
            <p:spPr bwMode="auto">
              <a:xfrm>
                <a:off x="0" y="10620"/>
                <a:ext cx="20000" cy="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med" len="sm"/>
                <a:tailEnd type="non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Line 73"/>
              <p:cNvSpPr>
                <a:spLocks noChangeShapeType="1"/>
              </p:cNvSpPr>
              <p:nvPr/>
            </p:nvSpPr>
            <p:spPr bwMode="auto">
              <a:xfrm>
                <a:off x="13265" y="-1"/>
                <a:ext cx="68" cy="2000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med" len="sm"/>
                <a:tailEnd type="non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9" name="Group 342"/>
            <p:cNvGrpSpPr>
              <a:grpSpLocks/>
            </p:cNvGrpSpPr>
            <p:nvPr/>
          </p:nvGrpSpPr>
          <p:grpSpPr bwMode="auto">
            <a:xfrm>
              <a:off x="1419889" y="3484802"/>
              <a:ext cx="320490" cy="228600"/>
              <a:chOff x="7566" y="2585"/>
              <a:chExt cx="429" cy="306"/>
            </a:xfrm>
          </p:grpSpPr>
          <p:sp>
            <p:nvSpPr>
              <p:cNvPr id="36" name="Rectangle 343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Line 344"/>
              <p:cNvSpPr>
                <a:spLocks noChangeShapeType="1"/>
              </p:cNvSpPr>
              <p:nvPr/>
            </p:nvSpPr>
            <p:spPr bwMode="auto">
              <a:xfrm>
                <a:off x="7566" y="2738"/>
                <a:ext cx="429" cy="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" name="Group 70"/>
            <p:cNvGrpSpPr>
              <a:grpSpLocks/>
            </p:cNvGrpSpPr>
            <p:nvPr/>
          </p:nvGrpSpPr>
          <p:grpSpPr bwMode="auto">
            <a:xfrm rot="16200000" flipV="1">
              <a:off x="741755" y="3417764"/>
              <a:ext cx="532580" cy="411562"/>
              <a:chOff x="0" y="-1"/>
              <a:chExt cx="20000" cy="20002"/>
            </a:xfrm>
          </p:grpSpPr>
          <p:sp>
            <p:nvSpPr>
              <p:cNvPr id="33" name="Freeform 71"/>
              <p:cNvSpPr>
                <a:spLocks/>
              </p:cNvSpPr>
              <p:nvPr/>
            </p:nvSpPr>
            <p:spPr bwMode="auto">
              <a:xfrm>
                <a:off x="5236" y="3097"/>
                <a:ext cx="8097" cy="13806"/>
              </a:xfrm>
              <a:custGeom>
                <a:avLst/>
                <a:gdLst>
                  <a:gd name="T0" fmla="*/ 0 w 20000"/>
                  <a:gd name="T1" fmla="*/ 0 h 20000"/>
                  <a:gd name="T2" fmla="*/ 0 w 20000"/>
                  <a:gd name="T3" fmla="*/ 19872 h 20000"/>
                  <a:gd name="T4" fmla="*/ 19832 w 20000"/>
                  <a:gd name="T5" fmla="*/ 11026 h 20000"/>
                  <a:gd name="T6" fmla="*/ 0 w 20000"/>
                  <a:gd name="T7" fmla="*/ 0 h 20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00" h="20000">
                    <a:moveTo>
                      <a:pt x="0" y="0"/>
                    </a:moveTo>
                    <a:lnTo>
                      <a:pt x="0" y="19872"/>
                    </a:lnTo>
                    <a:lnTo>
                      <a:pt x="19832" y="110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21000"/>
                </a:srgbClr>
              </a:solidFill>
              <a:ln w="19050" cap="flat">
                <a:solidFill>
                  <a:srgbClr val="000000">
                    <a:alpha val="31000"/>
                  </a:srgbClr>
                </a:solidFill>
                <a:prstDash val="solid"/>
                <a:round/>
                <a:headEnd type="none" w="med" len="sm"/>
                <a:tailEnd type="none" w="med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Line 72"/>
              <p:cNvSpPr>
                <a:spLocks noChangeShapeType="1"/>
              </p:cNvSpPr>
              <p:nvPr/>
            </p:nvSpPr>
            <p:spPr bwMode="auto">
              <a:xfrm>
                <a:off x="0" y="10620"/>
                <a:ext cx="20000" cy="88"/>
              </a:xfrm>
              <a:prstGeom prst="line">
                <a:avLst/>
              </a:prstGeom>
              <a:noFill/>
              <a:ln w="19050">
                <a:solidFill>
                  <a:srgbClr val="000000">
                    <a:alpha val="31000"/>
                  </a:srgbClr>
                </a:solidFill>
                <a:round/>
                <a:headEnd type="none" w="med" len="sm"/>
                <a:tailEnd type="non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Line 73"/>
              <p:cNvSpPr>
                <a:spLocks noChangeShapeType="1"/>
              </p:cNvSpPr>
              <p:nvPr/>
            </p:nvSpPr>
            <p:spPr bwMode="auto">
              <a:xfrm>
                <a:off x="13265" y="-1"/>
                <a:ext cx="68" cy="20002"/>
              </a:xfrm>
              <a:prstGeom prst="line">
                <a:avLst/>
              </a:prstGeom>
              <a:noFill/>
              <a:ln w="19050">
                <a:solidFill>
                  <a:srgbClr val="000000">
                    <a:alpha val="31000"/>
                  </a:srgbClr>
                </a:solidFill>
                <a:round/>
                <a:headEnd type="none" w="med" len="sm"/>
                <a:tailEnd type="non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11" name="Connecteur droit 10"/>
            <p:cNvCxnSpPr/>
            <p:nvPr/>
          </p:nvCxnSpPr>
          <p:spPr>
            <a:xfrm>
              <a:off x="596481" y="3889836"/>
              <a:ext cx="396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>
              <a:stCxn id="39" idx="0"/>
            </p:cNvCxnSpPr>
            <p:nvPr/>
          </p:nvCxnSpPr>
          <p:spPr>
            <a:xfrm flipV="1">
              <a:off x="995290" y="3889836"/>
              <a:ext cx="585964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 flipV="1">
              <a:off x="1579712" y="3760738"/>
              <a:ext cx="1542" cy="1290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/>
            <p:cNvCxnSpPr/>
            <p:nvPr/>
          </p:nvCxnSpPr>
          <p:spPr>
            <a:xfrm>
              <a:off x="993476" y="3305650"/>
              <a:ext cx="58857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H="1" flipV="1">
              <a:off x="1579712" y="3308368"/>
              <a:ext cx="1542" cy="1290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>
              <a:endCxn id="19" idx="4"/>
            </p:cNvCxnSpPr>
            <p:nvPr/>
          </p:nvCxnSpPr>
          <p:spPr>
            <a:xfrm flipH="1" flipV="1">
              <a:off x="993472" y="3141083"/>
              <a:ext cx="6" cy="2318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80"/>
            <p:cNvSpPr>
              <a:spLocks noChangeArrowheads="1"/>
            </p:cNvSpPr>
            <p:nvPr/>
          </p:nvSpPr>
          <p:spPr bwMode="auto">
            <a:xfrm flipH="1">
              <a:off x="953606" y="4485195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Oval 80"/>
            <p:cNvSpPr>
              <a:spLocks noChangeArrowheads="1"/>
            </p:cNvSpPr>
            <p:nvPr/>
          </p:nvSpPr>
          <p:spPr bwMode="auto">
            <a:xfrm flipH="1">
              <a:off x="524474" y="3850149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Oval 80"/>
            <p:cNvSpPr>
              <a:spLocks noChangeArrowheads="1"/>
            </p:cNvSpPr>
            <p:nvPr/>
          </p:nvSpPr>
          <p:spPr bwMode="auto">
            <a:xfrm flipH="1">
              <a:off x="957469" y="3061707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>
              <a:off x="1582048" y="3785181"/>
              <a:ext cx="0" cy="802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rot="16200000">
              <a:off x="672591" y="3849730"/>
              <a:ext cx="0" cy="802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>
              <a:off x="993472" y="3203723"/>
              <a:ext cx="0" cy="626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V="1">
              <a:off x="995290" y="3760738"/>
              <a:ext cx="0" cy="64968"/>
            </a:xfrm>
            <a:prstGeom prst="straightConnector1">
              <a:avLst/>
            </a:prstGeom>
            <a:ln w="1905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492135" y="3518311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 smtClean="0"/>
                <a:t>b</a:t>
              </a:r>
              <a:endParaRPr lang="fr-FR" sz="1600" baseline="-250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970062" y="4226017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/>
                <a:t>e</a:t>
              </a:r>
              <a:endParaRPr lang="fr-FR" sz="1600" baseline="-250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989610" y="2933529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 smtClean="0"/>
                <a:t>c</a:t>
              </a:r>
              <a:endParaRPr lang="fr-FR" sz="1600" baseline="-25000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1740379" y="3411852"/>
              <a:ext cx="4402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α</a:t>
              </a:r>
              <a:r>
                <a:rPr lang="fr-FR" sz="1600" dirty="0" err="1" smtClean="0"/>
                <a:t>I</a:t>
              </a:r>
              <a:r>
                <a:rPr lang="fr-FR" sz="1600" baseline="-25000" dirty="0" err="1" smtClean="0"/>
                <a:t>e</a:t>
              </a:r>
              <a:endParaRPr lang="fr-FR" sz="1600" baseline="-25000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09409" y="393318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B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75749" y="443919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E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64259" y="293903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C</a:t>
              </a:r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>
              <a:off x="993474" y="4302518"/>
              <a:ext cx="0" cy="802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V="1">
              <a:off x="993433" y="4393197"/>
              <a:ext cx="1" cy="919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e 40"/>
          <p:cNvGrpSpPr/>
          <p:nvPr/>
        </p:nvGrpSpPr>
        <p:grpSpPr>
          <a:xfrm>
            <a:off x="3734377" y="2284577"/>
            <a:ext cx="2136697" cy="1715436"/>
            <a:chOff x="1350150" y="4577564"/>
            <a:chExt cx="2136697" cy="1715436"/>
          </a:xfrm>
        </p:grpSpPr>
        <p:sp>
          <p:nvSpPr>
            <p:cNvPr id="42" name="ZoneTexte 41"/>
            <p:cNvSpPr txBox="1"/>
            <p:nvPr/>
          </p:nvSpPr>
          <p:spPr>
            <a:xfrm>
              <a:off x="2370723" y="5647945"/>
              <a:ext cx="111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V</a:t>
              </a:r>
              <a:r>
                <a:rPr lang="fr-FR" baseline="-25000" dirty="0" smtClean="0"/>
                <a:t>be0</a:t>
              </a:r>
              <a:r>
                <a:rPr lang="fr-FR" dirty="0" smtClean="0"/>
                <a:t>=0.7V</a:t>
              </a:r>
              <a:endParaRPr lang="fr-FR" dirty="0"/>
            </a:p>
          </p:txBody>
        </p:sp>
        <p:cxnSp>
          <p:nvCxnSpPr>
            <p:cNvPr id="43" name="Connecteur droit 42"/>
            <p:cNvCxnSpPr/>
            <p:nvPr/>
          </p:nvCxnSpPr>
          <p:spPr>
            <a:xfrm>
              <a:off x="1810064" y="5528364"/>
              <a:ext cx="396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80"/>
            <p:cNvSpPr>
              <a:spLocks noChangeArrowheads="1"/>
            </p:cNvSpPr>
            <p:nvPr/>
          </p:nvSpPr>
          <p:spPr bwMode="auto">
            <a:xfrm flipH="1">
              <a:off x="2167189" y="6123723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Oval 80"/>
            <p:cNvSpPr>
              <a:spLocks noChangeArrowheads="1"/>
            </p:cNvSpPr>
            <p:nvPr/>
          </p:nvSpPr>
          <p:spPr bwMode="auto">
            <a:xfrm flipH="1">
              <a:off x="1738057" y="5488677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Oval 80"/>
            <p:cNvSpPr>
              <a:spLocks noChangeArrowheads="1"/>
            </p:cNvSpPr>
            <p:nvPr/>
          </p:nvSpPr>
          <p:spPr bwMode="auto">
            <a:xfrm flipH="1">
              <a:off x="2171052" y="4700235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47" name="Connecteur droit avec flèche 46"/>
            <p:cNvCxnSpPr/>
            <p:nvPr/>
          </p:nvCxnSpPr>
          <p:spPr>
            <a:xfrm rot="16200000">
              <a:off x="1886174" y="5488258"/>
              <a:ext cx="0" cy="802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ZoneTexte 47"/>
            <p:cNvSpPr txBox="1"/>
            <p:nvPr/>
          </p:nvSpPr>
          <p:spPr>
            <a:xfrm>
              <a:off x="1705717" y="5156839"/>
              <a:ext cx="4287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b0</a:t>
              </a:r>
              <a:endParaRPr lang="fr-FR" sz="1600" baseline="-25000" dirty="0"/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2252699" y="5954446"/>
              <a:ext cx="5387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e0</a:t>
              </a:r>
              <a:endParaRPr lang="fr-FR" sz="1600" baseline="-25000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2288704" y="4627236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c0</a:t>
              </a:r>
              <a:endParaRPr lang="fr-FR" sz="1600" baseline="-25000" dirty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2370723" y="5034662"/>
              <a:ext cx="10421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 smtClean="0"/>
                <a:t>α</a:t>
              </a:r>
              <a:r>
                <a:rPr lang="fr-FR" sz="1600" dirty="0" smtClean="0"/>
                <a:t>I</a:t>
              </a:r>
              <a:r>
                <a:rPr lang="fr-FR" sz="1600" baseline="-25000" dirty="0" smtClean="0"/>
                <a:t>e0 </a:t>
              </a:r>
              <a:r>
                <a:rPr lang="fr-FR" sz="1600" dirty="0" smtClean="0"/>
                <a:t> =</a:t>
              </a:r>
              <a:r>
                <a:rPr lang="el-GR" sz="1600" dirty="0" smtClean="0"/>
                <a:t> </a:t>
              </a:r>
              <a:r>
                <a:rPr lang="el-GR" sz="1600" dirty="0"/>
                <a:t>β</a:t>
              </a:r>
              <a:r>
                <a:rPr lang="fr-FR" sz="1600" dirty="0"/>
                <a:t>I</a:t>
              </a:r>
              <a:r>
                <a:rPr lang="fr-FR" sz="1600" baseline="-25000" dirty="0"/>
                <a:t>b0</a:t>
              </a:r>
              <a:r>
                <a:rPr lang="el-GR" sz="1600" dirty="0"/>
                <a:t> </a:t>
              </a:r>
              <a:endParaRPr lang="fr-FR" sz="1600" dirty="0"/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1350150" y="536148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B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1777842" y="4577564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C</a:t>
              </a:r>
            </a:p>
          </p:txBody>
        </p:sp>
        <p:grpSp>
          <p:nvGrpSpPr>
            <p:cNvPr id="54" name="Groupe 53"/>
            <p:cNvGrpSpPr/>
            <p:nvPr/>
          </p:nvGrpSpPr>
          <p:grpSpPr>
            <a:xfrm>
              <a:off x="2027794" y="5692004"/>
              <a:ext cx="352777" cy="281214"/>
              <a:chOff x="3059832" y="4182932"/>
              <a:chExt cx="255587" cy="224300"/>
            </a:xfrm>
          </p:grpSpPr>
          <p:sp>
            <p:nvSpPr>
              <p:cNvPr id="61" name="Oval 320"/>
              <p:cNvSpPr>
                <a:spLocks noChangeArrowheads="1"/>
              </p:cNvSpPr>
              <p:nvPr/>
            </p:nvSpPr>
            <p:spPr bwMode="auto">
              <a:xfrm>
                <a:off x="3059832" y="4184188"/>
                <a:ext cx="255587" cy="2230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Line 359"/>
              <p:cNvSpPr>
                <a:spLocks noChangeShapeType="1"/>
              </p:cNvSpPr>
              <p:nvPr/>
            </p:nvSpPr>
            <p:spPr bwMode="auto">
              <a:xfrm rot="16200000" flipV="1">
                <a:off x="3075477" y="4295081"/>
                <a:ext cx="224299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55" name="Connecteur droit 54"/>
            <p:cNvCxnSpPr/>
            <p:nvPr/>
          </p:nvCxnSpPr>
          <p:spPr>
            <a:xfrm flipV="1">
              <a:off x="2203192" y="4790490"/>
              <a:ext cx="7082" cy="1344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avec flèche 55"/>
            <p:cNvCxnSpPr/>
            <p:nvPr/>
          </p:nvCxnSpPr>
          <p:spPr>
            <a:xfrm>
              <a:off x="2209087" y="4925684"/>
              <a:ext cx="0" cy="802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avec flèche 56"/>
            <p:cNvCxnSpPr/>
            <p:nvPr/>
          </p:nvCxnSpPr>
          <p:spPr>
            <a:xfrm>
              <a:off x="2206733" y="6021288"/>
              <a:ext cx="0" cy="802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342"/>
            <p:cNvGrpSpPr>
              <a:grpSpLocks/>
            </p:cNvGrpSpPr>
            <p:nvPr/>
          </p:nvGrpSpPr>
          <p:grpSpPr bwMode="auto">
            <a:xfrm>
              <a:off x="2047722" y="5123330"/>
              <a:ext cx="320490" cy="228600"/>
              <a:chOff x="7566" y="2585"/>
              <a:chExt cx="429" cy="306"/>
            </a:xfrm>
          </p:grpSpPr>
          <p:sp>
            <p:nvSpPr>
              <p:cNvPr id="59" name="Rectangle 343"/>
              <p:cNvSpPr>
                <a:spLocks noChangeArrowheads="1"/>
              </p:cNvSpPr>
              <p:nvPr/>
            </p:nvSpPr>
            <p:spPr bwMode="auto">
              <a:xfrm rot="18937231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Line 344"/>
              <p:cNvSpPr>
                <a:spLocks noChangeShapeType="1"/>
              </p:cNvSpPr>
              <p:nvPr/>
            </p:nvSpPr>
            <p:spPr bwMode="auto">
              <a:xfrm>
                <a:off x="7566" y="2738"/>
                <a:ext cx="429" cy="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63" name="Flèche droite 62"/>
          <p:cNvSpPr/>
          <p:nvPr/>
        </p:nvSpPr>
        <p:spPr>
          <a:xfrm>
            <a:off x="2539013" y="3444536"/>
            <a:ext cx="798990" cy="337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2246051" y="2814221"/>
            <a:ext cx="1837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Modèle statique 2 de la diode BE</a:t>
            </a:r>
            <a:endParaRPr lang="fr-FR" sz="1600" i="1" dirty="0"/>
          </a:p>
        </p:txBody>
      </p:sp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443535"/>
              </p:ext>
            </p:extLst>
          </p:nvPr>
        </p:nvGraphicFramePr>
        <p:xfrm>
          <a:off x="6775450" y="2808288"/>
          <a:ext cx="26146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4" name="Equation" r:id="rId4" imgW="1714320" imgH="368280" progId="Equation.DSMT4">
                  <p:embed/>
                </p:oleObj>
              </mc:Choice>
              <mc:Fallback>
                <p:oleObj name="Equation" r:id="rId4" imgW="1714320" imgH="36828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2808288"/>
                        <a:ext cx="2614613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" name="Image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2" y="1684734"/>
            <a:ext cx="495611" cy="511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/>
              <p:cNvSpPr txBox="1"/>
              <p:nvPr/>
            </p:nvSpPr>
            <p:spPr>
              <a:xfrm>
                <a:off x="6483931" y="1545913"/>
                <a:ext cx="32371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Pour les transistors bipolaire le coefficient d’idéalité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fr-FR" i="1" smtClean="0">
                        <a:latin typeface="Cambria Math"/>
                        <a:ea typeface="Cambria Math"/>
                      </a:rPr>
                      <m:t>𝜂</m:t>
                    </m:r>
                    <m:r>
                      <a:rPr lang="fr-FR" i="1" smtClean="0">
                        <a:latin typeface="Cambria Math"/>
                        <a:ea typeface="Cambria Math"/>
                      </a:rPr>
                      <m:t>≈1.1</m:t>
                    </m:r>
                  </m:oMath>
                </a14:m>
                <a:endParaRPr lang="fr-FR" b="0" dirty="0" smtClean="0">
                  <a:ea typeface="Cambria Math"/>
                </a:endParaRPr>
              </a:p>
              <a:p>
                <a:r>
                  <a:rPr lang="fr-FR" sz="1600" i="1" dirty="0" smtClean="0"/>
                  <a:t>( il est classique arrondir à 1)</a:t>
                </a:r>
                <a:endParaRPr lang="fr-FR" sz="1600" i="1" dirty="0"/>
              </a:p>
            </p:txBody>
          </p:sp>
        </mc:Choice>
        <mc:Fallback xmlns=""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931" y="1545913"/>
                <a:ext cx="3237117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1695" t="-3311" b="-4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8" name="Obje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09181"/>
              </p:ext>
            </p:extLst>
          </p:nvPr>
        </p:nvGraphicFramePr>
        <p:xfrm>
          <a:off x="6926263" y="5614988"/>
          <a:ext cx="264318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5" name="Equation" r:id="rId8" imgW="2361960" imgH="469800" progId="Equation.DSMT4">
                  <p:embed/>
                </p:oleObj>
              </mc:Choice>
              <mc:Fallback>
                <p:oleObj name="Equation" r:id="rId8" imgW="2361960" imgH="469800" progId="Equation.DSMT4">
                  <p:embed/>
                  <p:pic>
                    <p:nvPicPr>
                      <p:cNvPr id="0" name="Obje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263" y="5614988"/>
                        <a:ext cx="2643187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ZoneTexte 68"/>
          <p:cNvSpPr txBox="1"/>
          <p:nvPr/>
        </p:nvSpPr>
        <p:spPr>
          <a:xfrm>
            <a:off x="6589264" y="4923872"/>
            <a:ext cx="3316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Compte tenu des relations existants entre les courants on en déduit aussi que:</a:t>
            </a:r>
            <a:endParaRPr lang="fr-FR" sz="1400" dirty="0"/>
          </a:p>
        </p:txBody>
      </p:sp>
      <p:sp>
        <p:nvSpPr>
          <p:cNvPr id="78" name="ZoneTexte 77"/>
          <p:cNvSpPr txBox="1"/>
          <p:nvPr/>
        </p:nvSpPr>
        <p:spPr>
          <a:xfrm>
            <a:off x="4462056" y="6109640"/>
            <a:ext cx="1193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</a:t>
            </a:r>
            <a:r>
              <a:rPr lang="fr-FR" sz="1600" baseline="-25000" dirty="0" smtClean="0"/>
              <a:t>e0</a:t>
            </a:r>
            <a:r>
              <a:rPr lang="fr-FR" sz="1600" dirty="0" smtClean="0"/>
              <a:t>=I</a:t>
            </a:r>
            <a:r>
              <a:rPr lang="fr-FR" sz="1600" baseline="-25000" dirty="0" smtClean="0"/>
              <a:t>c0</a:t>
            </a:r>
            <a:r>
              <a:rPr lang="fr-FR" sz="1600" dirty="0" smtClean="0"/>
              <a:t>+I</a:t>
            </a:r>
            <a:r>
              <a:rPr lang="fr-FR" sz="1600" baseline="-25000" dirty="0" smtClean="0"/>
              <a:t>b0</a:t>
            </a:r>
            <a:endParaRPr lang="fr-FR" sz="1600" baseline="-25000" dirty="0"/>
          </a:p>
        </p:txBody>
      </p:sp>
      <p:grpSp>
        <p:nvGrpSpPr>
          <p:cNvPr id="128" name="Groupe 127"/>
          <p:cNvGrpSpPr/>
          <p:nvPr/>
        </p:nvGrpSpPr>
        <p:grpSpPr>
          <a:xfrm>
            <a:off x="3797641" y="4760095"/>
            <a:ext cx="2263109" cy="1300993"/>
            <a:chOff x="2554767" y="5132957"/>
            <a:chExt cx="2263109" cy="1300993"/>
          </a:xfrm>
        </p:grpSpPr>
        <p:grpSp>
          <p:nvGrpSpPr>
            <p:cNvPr id="96" name="Groupe 95"/>
            <p:cNvGrpSpPr/>
            <p:nvPr/>
          </p:nvGrpSpPr>
          <p:grpSpPr>
            <a:xfrm flipH="1">
              <a:off x="3939843" y="5540935"/>
              <a:ext cx="397891" cy="650627"/>
              <a:chOff x="3883988" y="5651582"/>
              <a:chExt cx="397891" cy="650627"/>
            </a:xfrm>
          </p:grpSpPr>
          <p:cxnSp>
            <p:nvCxnSpPr>
              <p:cNvPr id="94" name="Connecteur droit 93"/>
              <p:cNvCxnSpPr/>
              <p:nvPr/>
            </p:nvCxnSpPr>
            <p:spPr>
              <a:xfrm>
                <a:off x="3883988" y="5651582"/>
                <a:ext cx="3969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/>
              <p:cNvCxnSpPr/>
              <p:nvPr/>
            </p:nvCxnSpPr>
            <p:spPr>
              <a:xfrm flipH="1" flipV="1">
                <a:off x="4271962" y="5657850"/>
                <a:ext cx="9917" cy="6443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ZoneTexte 70"/>
            <p:cNvSpPr txBox="1"/>
            <p:nvPr/>
          </p:nvSpPr>
          <p:spPr>
            <a:xfrm>
              <a:off x="2554767" y="5735651"/>
              <a:ext cx="1116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rgbClr val="FF0000"/>
                  </a:solidFill>
                </a:rPr>
                <a:t>V</a:t>
              </a:r>
              <a:r>
                <a:rPr lang="fr-FR" sz="1200" b="1" baseline="-25000" dirty="0" smtClean="0">
                  <a:solidFill>
                    <a:srgbClr val="FF0000"/>
                  </a:solidFill>
                </a:rPr>
                <a:t>be0</a:t>
              </a:r>
              <a:r>
                <a:rPr lang="fr-FR" sz="1200" b="1" dirty="0" smtClean="0">
                  <a:solidFill>
                    <a:srgbClr val="FF0000"/>
                  </a:solidFill>
                </a:rPr>
                <a:t>=0.7V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cxnSp>
          <p:nvCxnSpPr>
            <p:cNvPr id="72" name="Connecteur droit 71"/>
            <p:cNvCxnSpPr/>
            <p:nvPr/>
          </p:nvCxnSpPr>
          <p:spPr>
            <a:xfrm>
              <a:off x="3068307" y="5536172"/>
              <a:ext cx="396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80"/>
            <p:cNvSpPr>
              <a:spLocks noChangeArrowheads="1"/>
            </p:cNvSpPr>
            <p:nvPr/>
          </p:nvSpPr>
          <p:spPr bwMode="auto">
            <a:xfrm flipH="1">
              <a:off x="2996300" y="5496485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76" name="Connecteur droit avec flèche 75"/>
            <p:cNvCxnSpPr/>
            <p:nvPr/>
          </p:nvCxnSpPr>
          <p:spPr>
            <a:xfrm rot="16200000">
              <a:off x="3144417" y="5496066"/>
              <a:ext cx="0" cy="802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ZoneTexte 76"/>
            <p:cNvSpPr txBox="1"/>
            <p:nvPr/>
          </p:nvSpPr>
          <p:spPr>
            <a:xfrm>
              <a:off x="2963961" y="5164647"/>
              <a:ext cx="4006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b0</a:t>
              </a:r>
              <a:endParaRPr lang="fr-FR" sz="1600" baseline="-25000" dirty="0"/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3876616" y="5132957"/>
              <a:ext cx="813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</a:rPr>
                <a:t>I</a:t>
              </a:r>
              <a:r>
                <a:rPr lang="fr-FR" sz="1600" b="1" baseline="-25000" dirty="0" smtClean="0">
                  <a:solidFill>
                    <a:srgbClr val="FF0000"/>
                  </a:solidFill>
                </a:rPr>
                <a:t>c0</a:t>
              </a:r>
              <a:r>
                <a:rPr lang="fr-FR" sz="1600" b="1" dirty="0" smtClean="0">
                  <a:solidFill>
                    <a:srgbClr val="FF0000"/>
                  </a:solidFill>
                </a:rPr>
                <a:t>=</a:t>
              </a:r>
              <a:r>
                <a:rPr lang="el-GR" sz="1600" b="1" dirty="0" smtClean="0">
                  <a:solidFill>
                    <a:srgbClr val="FF0000"/>
                  </a:solidFill>
                </a:rPr>
                <a:t>β</a:t>
              </a:r>
              <a:r>
                <a:rPr lang="fr-FR" sz="1600" b="1" dirty="0" smtClean="0">
                  <a:solidFill>
                    <a:srgbClr val="FF0000"/>
                  </a:solidFill>
                </a:rPr>
                <a:t>I</a:t>
              </a:r>
              <a:r>
                <a:rPr lang="fr-FR" sz="1600" b="1" baseline="-25000" dirty="0" smtClean="0">
                  <a:solidFill>
                    <a:srgbClr val="FF0000"/>
                  </a:solidFill>
                </a:rPr>
                <a:t>b0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2608393" y="536929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B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4509778" y="5331097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C</a:t>
              </a:r>
            </a:p>
          </p:txBody>
        </p:sp>
        <p:grpSp>
          <p:nvGrpSpPr>
            <p:cNvPr id="83" name="Groupe 82"/>
            <p:cNvGrpSpPr/>
            <p:nvPr/>
          </p:nvGrpSpPr>
          <p:grpSpPr>
            <a:xfrm>
              <a:off x="3286037" y="5699812"/>
              <a:ext cx="352777" cy="281214"/>
              <a:chOff x="3059832" y="4182932"/>
              <a:chExt cx="255587" cy="224300"/>
            </a:xfrm>
          </p:grpSpPr>
          <p:sp>
            <p:nvSpPr>
              <p:cNvPr id="90" name="Oval 320"/>
              <p:cNvSpPr>
                <a:spLocks noChangeArrowheads="1"/>
              </p:cNvSpPr>
              <p:nvPr/>
            </p:nvSpPr>
            <p:spPr bwMode="auto">
              <a:xfrm>
                <a:off x="3059832" y="4184188"/>
                <a:ext cx="255587" cy="2230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Line 359"/>
              <p:cNvSpPr>
                <a:spLocks noChangeShapeType="1"/>
              </p:cNvSpPr>
              <p:nvPr/>
            </p:nvSpPr>
            <p:spPr bwMode="auto">
              <a:xfrm rot="16200000" flipV="1">
                <a:off x="3075477" y="4295081"/>
                <a:ext cx="224299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84" name="Connecteur droit 83"/>
            <p:cNvCxnSpPr/>
            <p:nvPr/>
          </p:nvCxnSpPr>
          <p:spPr>
            <a:xfrm flipH="1" flipV="1">
              <a:off x="3456281" y="5542440"/>
              <a:ext cx="9917" cy="6443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/>
            <p:nvPr/>
          </p:nvCxnSpPr>
          <p:spPr>
            <a:xfrm flipH="1">
              <a:off x="4172181" y="5537678"/>
              <a:ext cx="69913" cy="46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avec flèche 85"/>
            <p:cNvCxnSpPr/>
            <p:nvPr/>
          </p:nvCxnSpPr>
          <p:spPr>
            <a:xfrm>
              <a:off x="3703101" y="6243409"/>
              <a:ext cx="0" cy="802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" name="Group 342"/>
            <p:cNvGrpSpPr>
              <a:grpSpLocks/>
            </p:cNvGrpSpPr>
            <p:nvPr/>
          </p:nvGrpSpPr>
          <p:grpSpPr bwMode="auto">
            <a:xfrm>
              <a:off x="3788873" y="5729133"/>
              <a:ext cx="320490" cy="228600"/>
              <a:chOff x="7566" y="2585"/>
              <a:chExt cx="429" cy="306"/>
            </a:xfrm>
          </p:grpSpPr>
          <p:sp>
            <p:nvSpPr>
              <p:cNvPr id="88" name="Rectangle 343"/>
              <p:cNvSpPr>
                <a:spLocks noChangeArrowheads="1"/>
              </p:cNvSpPr>
              <p:nvPr/>
            </p:nvSpPr>
            <p:spPr bwMode="auto">
              <a:xfrm rot="18937231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Line 344"/>
              <p:cNvSpPr>
                <a:spLocks noChangeShapeType="1"/>
              </p:cNvSpPr>
              <p:nvPr/>
            </p:nvSpPr>
            <p:spPr bwMode="auto">
              <a:xfrm>
                <a:off x="7566" y="2738"/>
                <a:ext cx="429" cy="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100" name="Connecteur droit 99"/>
            <p:cNvCxnSpPr/>
            <p:nvPr/>
          </p:nvCxnSpPr>
          <p:spPr>
            <a:xfrm>
              <a:off x="3037181" y="6342540"/>
              <a:ext cx="1347787" cy="47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>
              <a:off x="3456282" y="6185378"/>
              <a:ext cx="4857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flipH="1">
              <a:off x="3708694" y="6185378"/>
              <a:ext cx="1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80"/>
            <p:cNvSpPr>
              <a:spLocks noChangeArrowheads="1"/>
            </p:cNvSpPr>
            <p:nvPr/>
          </p:nvSpPr>
          <p:spPr bwMode="auto">
            <a:xfrm flipH="1">
              <a:off x="2986775" y="6287060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Oval 80"/>
            <p:cNvSpPr>
              <a:spLocks noChangeArrowheads="1"/>
            </p:cNvSpPr>
            <p:nvPr/>
          </p:nvSpPr>
          <p:spPr bwMode="auto">
            <a:xfrm flipH="1">
              <a:off x="4353613" y="6301347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Oval 80"/>
            <p:cNvSpPr>
              <a:spLocks noChangeArrowheads="1"/>
            </p:cNvSpPr>
            <p:nvPr/>
          </p:nvSpPr>
          <p:spPr bwMode="auto">
            <a:xfrm flipH="1">
              <a:off x="4325038" y="5501247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2603630" y="606461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4517092" y="6025223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cxnSp>
          <p:nvCxnSpPr>
            <p:cNvPr id="119" name="Connecteur droit avec flèche 118"/>
            <p:cNvCxnSpPr/>
            <p:nvPr/>
          </p:nvCxnSpPr>
          <p:spPr>
            <a:xfrm>
              <a:off x="4265907" y="6342541"/>
              <a:ext cx="2381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avec flèche 121"/>
            <p:cNvCxnSpPr/>
            <p:nvPr/>
          </p:nvCxnSpPr>
          <p:spPr>
            <a:xfrm flipH="1">
              <a:off x="3114906" y="6333016"/>
              <a:ext cx="69913" cy="46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ZoneTexte 122"/>
            <p:cNvSpPr txBox="1"/>
            <p:nvPr/>
          </p:nvSpPr>
          <p:spPr>
            <a:xfrm>
              <a:off x="3060994" y="5988560"/>
              <a:ext cx="4279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b0</a:t>
              </a:r>
              <a:endParaRPr lang="fr-FR" sz="1600" baseline="-25000" dirty="0"/>
            </a:p>
          </p:txBody>
        </p:sp>
        <p:sp>
          <p:nvSpPr>
            <p:cNvPr id="124" name="ZoneTexte 123"/>
            <p:cNvSpPr txBox="1"/>
            <p:nvPr/>
          </p:nvSpPr>
          <p:spPr>
            <a:xfrm>
              <a:off x="4130068" y="6004401"/>
              <a:ext cx="4863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c0</a:t>
              </a:r>
              <a:endParaRPr lang="fr-FR" sz="1600" baseline="-25000" dirty="0"/>
            </a:p>
          </p:txBody>
        </p:sp>
        <p:sp>
          <p:nvSpPr>
            <p:cNvPr id="125" name="ZoneTexte 124"/>
            <p:cNvSpPr txBox="1"/>
            <p:nvPr/>
          </p:nvSpPr>
          <p:spPr>
            <a:xfrm>
              <a:off x="3744305" y="6161564"/>
              <a:ext cx="19775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 smtClean="0"/>
                <a:t>I</a:t>
              </a:r>
              <a:r>
                <a:rPr lang="fr-FR" sz="1200" b="1" baseline="-25000" dirty="0" smtClean="0"/>
                <a:t>e0</a:t>
              </a:r>
              <a:endParaRPr lang="fr-FR" sz="1200" b="1" baseline="-25000" dirty="0"/>
            </a:p>
          </p:txBody>
        </p:sp>
      </p:grpSp>
      <p:grpSp>
        <p:nvGrpSpPr>
          <p:cNvPr id="130" name="Groupe 129"/>
          <p:cNvGrpSpPr/>
          <p:nvPr/>
        </p:nvGrpSpPr>
        <p:grpSpPr>
          <a:xfrm>
            <a:off x="470545" y="4802821"/>
            <a:ext cx="2653175" cy="1385514"/>
            <a:chOff x="541567" y="4864964"/>
            <a:chExt cx="2653175" cy="1385514"/>
          </a:xfrm>
        </p:grpSpPr>
        <p:pic>
          <p:nvPicPr>
            <p:cNvPr id="49157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567" y="4864964"/>
              <a:ext cx="2467965" cy="1119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9" name="Rectangle 128"/>
            <p:cNvSpPr/>
            <p:nvPr/>
          </p:nvSpPr>
          <p:spPr>
            <a:xfrm>
              <a:off x="1100831" y="4989251"/>
              <a:ext cx="1482571" cy="105644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1" name="ZoneTexte 130"/>
            <p:cNvSpPr txBox="1"/>
            <p:nvPr/>
          </p:nvSpPr>
          <p:spPr>
            <a:xfrm>
              <a:off x="772195" y="521985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B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32" name="ZoneTexte 131"/>
            <p:cNvSpPr txBox="1"/>
            <p:nvPr/>
          </p:nvSpPr>
          <p:spPr>
            <a:xfrm>
              <a:off x="776309" y="5844157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sp>
          <p:nvSpPr>
            <p:cNvPr id="133" name="ZoneTexte 132"/>
            <p:cNvSpPr txBox="1"/>
            <p:nvPr/>
          </p:nvSpPr>
          <p:spPr>
            <a:xfrm>
              <a:off x="2766387" y="5881146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sp>
          <p:nvSpPr>
            <p:cNvPr id="134" name="ZoneTexte 133"/>
            <p:cNvSpPr txBox="1"/>
            <p:nvPr/>
          </p:nvSpPr>
          <p:spPr>
            <a:xfrm>
              <a:off x="2886644" y="498634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272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ran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70159" y="2391957"/>
            <a:ext cx="5041037" cy="394451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Polarisation d’un transistor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Les diodes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Transistor bipolaire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Modèles</a:t>
            </a:r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dirty="0" err="1">
                <a:solidFill>
                  <a:prstClr val="white"/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Application</a:t>
            </a:r>
          </a:p>
          <a:p>
            <a:pPr lvl="1"/>
            <a:r>
              <a:rPr lang="fr-FR" dirty="0" smtClean="0"/>
              <a:t>choisir </a:t>
            </a:r>
            <a:r>
              <a:rPr lang="fr-FR" dirty="0"/>
              <a:t>un point de fonctionnement = placer le transistor dans un des 3 </a:t>
            </a:r>
            <a:r>
              <a:rPr lang="fr-FR" dirty="0" smtClean="0"/>
              <a:t>modes (ici linéaire)</a:t>
            </a:r>
            <a:endParaRPr lang="fr-FR" dirty="0"/>
          </a:p>
          <a:p>
            <a:pPr lvl="1"/>
            <a:r>
              <a:rPr lang="fr-FR" dirty="0"/>
              <a:t>choisir un point de fonctionnement= agir la maille de commande= contrôler </a:t>
            </a:r>
            <a:r>
              <a:rPr lang="fr-FR" dirty="0" err="1"/>
              <a:t>I</a:t>
            </a:r>
            <a:r>
              <a:rPr lang="fr-FR" baseline="-25000" dirty="0" err="1"/>
              <a:t>b</a:t>
            </a:r>
            <a:endParaRPr lang="fr-FR" baseline="-25000" dirty="0"/>
          </a:p>
          <a:p>
            <a:pPr marL="457200" lvl="1" indent="0">
              <a:buNone/>
            </a:pP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1285261" y="4656393"/>
            <a:ext cx="2200965" cy="1622751"/>
            <a:chOff x="2616911" y="5055889"/>
            <a:chExt cx="2200965" cy="1622751"/>
          </a:xfrm>
        </p:grpSpPr>
        <p:grpSp>
          <p:nvGrpSpPr>
            <p:cNvPr id="9" name="Groupe 8"/>
            <p:cNvGrpSpPr/>
            <p:nvPr/>
          </p:nvGrpSpPr>
          <p:grpSpPr>
            <a:xfrm flipH="1">
              <a:off x="3939843" y="5540935"/>
              <a:ext cx="397891" cy="650627"/>
              <a:chOff x="3883988" y="5651582"/>
              <a:chExt cx="397891" cy="650627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3883988" y="5651582"/>
                <a:ext cx="3969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flipH="1" flipV="1">
                <a:off x="4271962" y="5657850"/>
                <a:ext cx="9917" cy="64435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ZoneTexte 9"/>
            <p:cNvSpPr txBox="1"/>
            <p:nvPr/>
          </p:nvSpPr>
          <p:spPr>
            <a:xfrm>
              <a:off x="2616911" y="5735651"/>
              <a:ext cx="1116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V</a:t>
              </a:r>
              <a:r>
                <a:rPr lang="fr-FR" sz="1200" baseline="-25000" dirty="0" smtClean="0"/>
                <a:t>be0</a:t>
              </a:r>
              <a:r>
                <a:rPr lang="fr-FR" sz="1200" dirty="0" smtClean="0"/>
                <a:t>=0.7V</a:t>
              </a:r>
              <a:endParaRPr lang="fr-FR" dirty="0"/>
            </a:p>
          </p:txBody>
        </p:sp>
        <p:cxnSp>
          <p:nvCxnSpPr>
            <p:cNvPr id="11" name="Connecteur droit 10"/>
            <p:cNvCxnSpPr/>
            <p:nvPr/>
          </p:nvCxnSpPr>
          <p:spPr>
            <a:xfrm>
              <a:off x="3068307" y="5536172"/>
              <a:ext cx="3969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80"/>
            <p:cNvSpPr>
              <a:spLocks noChangeArrowheads="1"/>
            </p:cNvSpPr>
            <p:nvPr/>
          </p:nvSpPr>
          <p:spPr bwMode="auto">
            <a:xfrm flipH="1">
              <a:off x="2996300" y="5496485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rot="16200000">
              <a:off x="3144417" y="5496066"/>
              <a:ext cx="0" cy="802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2963961" y="5164647"/>
              <a:ext cx="4006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b0</a:t>
              </a:r>
              <a:endParaRPr lang="fr-FR" sz="1600" baseline="-250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876616" y="5132957"/>
              <a:ext cx="8131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c0</a:t>
              </a:r>
              <a:r>
                <a:rPr lang="fr-FR" sz="1600" dirty="0" smtClean="0"/>
                <a:t>=</a:t>
              </a:r>
              <a:r>
                <a:rPr lang="el-GR" sz="1600" dirty="0" smtClean="0"/>
                <a:t>β</a:t>
              </a:r>
              <a:r>
                <a:rPr lang="fr-FR" sz="1600" dirty="0" smtClean="0"/>
                <a:t>I</a:t>
              </a:r>
              <a:r>
                <a:rPr lang="fr-FR" sz="1600" baseline="-25000" dirty="0" smtClean="0"/>
                <a:t>b0</a:t>
              </a:r>
              <a:endParaRPr lang="fr-FR" sz="16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635026" y="510296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B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509778" y="5055889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C</a:t>
              </a:r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3286037" y="5699812"/>
              <a:ext cx="352777" cy="281214"/>
              <a:chOff x="3059832" y="4182932"/>
              <a:chExt cx="255587" cy="224300"/>
            </a:xfrm>
          </p:grpSpPr>
          <p:sp>
            <p:nvSpPr>
              <p:cNvPr id="38" name="Oval 320"/>
              <p:cNvSpPr>
                <a:spLocks noChangeArrowheads="1"/>
              </p:cNvSpPr>
              <p:nvPr/>
            </p:nvSpPr>
            <p:spPr bwMode="auto">
              <a:xfrm>
                <a:off x="3059832" y="4184188"/>
                <a:ext cx="255587" cy="2230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Line 359"/>
              <p:cNvSpPr>
                <a:spLocks noChangeShapeType="1"/>
              </p:cNvSpPr>
              <p:nvPr/>
            </p:nvSpPr>
            <p:spPr bwMode="auto">
              <a:xfrm rot="16200000" flipV="1">
                <a:off x="3075477" y="4295081"/>
                <a:ext cx="224299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19" name="Connecteur droit 18"/>
            <p:cNvCxnSpPr/>
            <p:nvPr/>
          </p:nvCxnSpPr>
          <p:spPr>
            <a:xfrm flipH="1" flipV="1">
              <a:off x="3456281" y="5542440"/>
              <a:ext cx="9917" cy="64435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H="1">
              <a:off x="4172181" y="5537678"/>
              <a:ext cx="69913" cy="46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>
              <a:off x="3703101" y="6243409"/>
              <a:ext cx="0" cy="802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342"/>
            <p:cNvGrpSpPr>
              <a:grpSpLocks/>
            </p:cNvGrpSpPr>
            <p:nvPr/>
          </p:nvGrpSpPr>
          <p:grpSpPr bwMode="auto">
            <a:xfrm>
              <a:off x="3788873" y="5729133"/>
              <a:ext cx="320490" cy="228600"/>
              <a:chOff x="7566" y="2585"/>
              <a:chExt cx="429" cy="306"/>
            </a:xfrm>
          </p:grpSpPr>
          <p:sp>
            <p:nvSpPr>
              <p:cNvPr id="36" name="Rectangle 343"/>
              <p:cNvSpPr>
                <a:spLocks noChangeArrowheads="1"/>
              </p:cNvSpPr>
              <p:nvPr/>
            </p:nvSpPr>
            <p:spPr bwMode="auto">
              <a:xfrm rot="18937231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Line 344"/>
              <p:cNvSpPr>
                <a:spLocks noChangeShapeType="1"/>
              </p:cNvSpPr>
              <p:nvPr/>
            </p:nvSpPr>
            <p:spPr bwMode="auto">
              <a:xfrm>
                <a:off x="7566" y="2738"/>
                <a:ext cx="429" cy="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23" name="Connecteur droit 22"/>
            <p:cNvCxnSpPr/>
            <p:nvPr/>
          </p:nvCxnSpPr>
          <p:spPr>
            <a:xfrm>
              <a:off x="3037181" y="6342540"/>
              <a:ext cx="1347787" cy="47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3456282" y="6185378"/>
              <a:ext cx="4857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 flipH="1">
              <a:off x="3708694" y="6185378"/>
              <a:ext cx="1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80"/>
            <p:cNvSpPr>
              <a:spLocks noChangeArrowheads="1"/>
            </p:cNvSpPr>
            <p:nvPr/>
          </p:nvSpPr>
          <p:spPr bwMode="auto">
            <a:xfrm flipH="1">
              <a:off x="2986775" y="6287060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Oval 80"/>
            <p:cNvSpPr>
              <a:spLocks noChangeArrowheads="1"/>
            </p:cNvSpPr>
            <p:nvPr/>
          </p:nvSpPr>
          <p:spPr bwMode="auto">
            <a:xfrm flipH="1">
              <a:off x="4353613" y="6301347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Oval 80"/>
            <p:cNvSpPr>
              <a:spLocks noChangeArrowheads="1"/>
            </p:cNvSpPr>
            <p:nvPr/>
          </p:nvSpPr>
          <p:spPr bwMode="auto">
            <a:xfrm flipH="1">
              <a:off x="4325038" y="5501247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683529" y="6277682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4312905" y="630930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>
              <a:off x="4265907" y="6342541"/>
              <a:ext cx="23811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flipH="1">
              <a:off x="3114906" y="6333016"/>
              <a:ext cx="69913" cy="466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3060994" y="5988560"/>
              <a:ext cx="353494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b0</a:t>
              </a:r>
              <a:endParaRPr lang="fr-FR" sz="1600" baseline="-25000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4130068" y="6004401"/>
              <a:ext cx="4797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/>
                <a:t>I</a:t>
              </a:r>
              <a:r>
                <a:rPr lang="fr-FR" sz="1600" baseline="-25000" dirty="0" smtClean="0"/>
                <a:t>c0</a:t>
              </a:r>
              <a:endParaRPr lang="fr-FR" sz="1600" baseline="-25000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3744305" y="6161564"/>
              <a:ext cx="19775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 err="1" smtClean="0"/>
                <a:t>I</a:t>
              </a:r>
              <a:r>
                <a:rPr lang="fr-FR" sz="1200" b="1" baseline="-25000" dirty="0" err="1" smtClean="0"/>
                <a:t>e</a:t>
              </a:r>
              <a:endParaRPr lang="fr-FR" sz="1200" b="1" baseline="-25000" dirty="0"/>
            </a:p>
          </p:txBody>
        </p:sp>
      </p:grpSp>
      <p:sp>
        <p:nvSpPr>
          <p:cNvPr id="42" name="Ellipse 41"/>
          <p:cNvSpPr/>
          <p:nvPr/>
        </p:nvSpPr>
        <p:spPr>
          <a:xfrm>
            <a:off x="4989250" y="2512382"/>
            <a:ext cx="514905" cy="14914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avec flèche 43"/>
          <p:cNvCxnSpPr/>
          <p:nvPr/>
        </p:nvCxnSpPr>
        <p:spPr>
          <a:xfrm flipH="1">
            <a:off x="3773010" y="4048217"/>
            <a:ext cx="1269509" cy="10653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34" y="2488834"/>
            <a:ext cx="1197098" cy="20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Ellipse 47"/>
          <p:cNvSpPr/>
          <p:nvPr/>
        </p:nvSpPr>
        <p:spPr>
          <a:xfrm>
            <a:off x="4208015" y="2513861"/>
            <a:ext cx="587405" cy="14914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2414726" y="3417903"/>
            <a:ext cx="1740024" cy="6214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2894120" y="3107184"/>
            <a:ext cx="1198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thévenin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04871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ce réservé du contenu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485" y="1565032"/>
            <a:ext cx="6649515" cy="4897315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Les diodes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Transistor bipolaire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Modèles</a:t>
            </a:r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dirty="0" err="1">
                <a:solidFill>
                  <a:prstClr val="white"/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Modèle </a:t>
            </a:r>
            <a:r>
              <a:rPr lang="fr-FR" b="1" dirty="0" smtClean="0">
                <a:solidFill>
                  <a:srgbClr val="7030A0"/>
                </a:solidFill>
              </a:rPr>
              <a:t>dynamique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smtClean="0"/>
              <a:t>en </a:t>
            </a:r>
            <a:r>
              <a:rPr lang="fr-FR" dirty="0"/>
              <a:t>régime </a:t>
            </a:r>
            <a:r>
              <a:rPr lang="fr-FR" dirty="0" smtClean="0"/>
              <a:t>linéaire</a:t>
            </a:r>
          </a:p>
          <a:p>
            <a:pPr lvl="1"/>
            <a:r>
              <a:rPr lang="fr-FR" dirty="0" smtClean="0"/>
              <a:t>Principe de fonctionnement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9" name="Espace réservé du contenu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3" y="2564904"/>
            <a:ext cx="2888631" cy="1765667"/>
          </a:xfrm>
          <a:prstGeom prst="rect">
            <a:avLst/>
          </a:prstGeom>
        </p:spPr>
      </p:pic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426146"/>
              </p:ext>
            </p:extLst>
          </p:nvPr>
        </p:nvGraphicFramePr>
        <p:xfrm>
          <a:off x="2584450" y="5416550"/>
          <a:ext cx="276066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7" name="Equation" r:id="rId5" imgW="1892160" imgH="520560" progId="Equation.DSMT4">
                  <p:embed/>
                </p:oleObj>
              </mc:Choice>
              <mc:Fallback>
                <p:oleObj name="Equation" r:id="rId5" imgW="18921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4450" y="5416550"/>
                        <a:ext cx="2760663" cy="7588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637739"/>
              </p:ext>
            </p:extLst>
          </p:nvPr>
        </p:nvGraphicFramePr>
        <p:xfrm>
          <a:off x="3503613" y="2124075"/>
          <a:ext cx="141128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8" name="Equation" r:id="rId7" imgW="1028520" imgH="406080" progId="Equation.DSMT4">
                  <p:embed/>
                </p:oleObj>
              </mc:Choice>
              <mc:Fallback>
                <p:oleObj name="Equation" r:id="rId7" imgW="10285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03613" y="2124075"/>
                        <a:ext cx="1411287" cy="557213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rgbClr val="7030A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631705"/>
              </p:ext>
            </p:extLst>
          </p:nvPr>
        </p:nvGraphicFramePr>
        <p:xfrm>
          <a:off x="7426325" y="1443038"/>
          <a:ext cx="18288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9" name="Equation" r:id="rId9" imgW="1333440" imgH="520560" progId="Equation.DSMT4">
                  <p:embed/>
                </p:oleObj>
              </mc:Choice>
              <mc:Fallback>
                <p:oleObj name="Equation" r:id="rId9" imgW="1333440" imgH="520560" progId="Equation.DSMT4">
                  <p:embed/>
                  <p:pic>
                    <p:nvPicPr>
                      <p:cNvPr id="0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325" y="1443038"/>
                        <a:ext cx="1828800" cy="712787"/>
                      </a:xfrm>
                      <a:prstGeom prst="rect">
                        <a:avLst/>
                      </a:prstGeom>
                      <a:noFill/>
                      <a:ln w="12700" cmpd="sng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7" y="4611104"/>
            <a:ext cx="495611" cy="51131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994299" y="4536489"/>
            <a:ext cx="1731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Linéarisation autour du point de repos</a:t>
            </a:r>
            <a:endParaRPr lang="fr-FR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Transistor: modèle </a:t>
            </a:r>
            <a:r>
              <a:rPr lang="fr-FR" dirty="0" smtClean="0"/>
              <a:t>dynamique</a:t>
            </a:r>
            <a:endParaRPr lang="fr-FR" dirty="0"/>
          </a:p>
          <a:p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2391586" y="6096000"/>
            <a:ext cx="453214" cy="262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910272"/>
              </p:ext>
            </p:extLst>
          </p:nvPr>
        </p:nvGraphicFramePr>
        <p:xfrm>
          <a:off x="228600" y="5876925"/>
          <a:ext cx="21542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0" name="Equation" r:id="rId12" imgW="1638000" imgH="444240" progId="Equation.DSMT4">
                  <p:embed/>
                </p:oleObj>
              </mc:Choice>
              <mc:Fallback>
                <p:oleObj name="Equation" r:id="rId12" imgW="1638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28600" y="5876925"/>
                        <a:ext cx="2154238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cteur droit avec flèche 19"/>
          <p:cNvCxnSpPr/>
          <p:nvPr/>
        </p:nvCxnSpPr>
        <p:spPr>
          <a:xfrm>
            <a:off x="5245100" y="6108700"/>
            <a:ext cx="309033" cy="118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763594"/>
              </p:ext>
            </p:extLst>
          </p:nvPr>
        </p:nvGraphicFramePr>
        <p:xfrm>
          <a:off x="5676899" y="6096000"/>
          <a:ext cx="1570037" cy="52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1" name="Equation" r:id="rId14" imgW="1193760" imgH="444240" progId="Equation.DSMT4">
                  <p:embed/>
                </p:oleObj>
              </mc:Choice>
              <mc:Fallback>
                <p:oleObj name="Equation" r:id="rId14" imgW="1193760" imgH="444240" progId="Equation.DSMT4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899" y="6096000"/>
                        <a:ext cx="1570037" cy="523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9000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Les diodes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Transistor bipolaire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Modèles</a:t>
            </a:r>
            <a:r>
              <a:rPr lang="en-US" dirty="0">
                <a:solidFill>
                  <a:prstClr val="white"/>
                </a:solidFill>
              </a:rPr>
              <a:t>  </a:t>
            </a:r>
            <a:r>
              <a:rPr lang="en-US" dirty="0" err="1">
                <a:solidFill>
                  <a:prstClr val="white"/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Modèle 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dynamique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dirty="0" smtClean="0"/>
                  <a:t>en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fr-FR" dirty="0" smtClean="0"/>
              </a:p>
              <a:p>
                <a:pPr lvl="1"/>
                <a:r>
                  <a:rPr lang="fr-FR" dirty="0"/>
                  <a:t>M</a:t>
                </a:r>
                <a:r>
                  <a:rPr lang="fr-FR" dirty="0" smtClean="0"/>
                  <a:t>odèle dit hybride (théorie des </a:t>
                </a:r>
                <a:r>
                  <a:rPr lang="fr-FR" dirty="0" err="1" smtClean="0"/>
                  <a:t>quadriôles</a:t>
                </a:r>
                <a:r>
                  <a:rPr lang="fr-FR" dirty="0" smtClean="0"/>
                  <a:t>)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0" name="Espace réservé du contenu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229" name="Groupe 52228"/>
          <p:cNvGrpSpPr/>
          <p:nvPr/>
        </p:nvGrpSpPr>
        <p:grpSpPr>
          <a:xfrm>
            <a:off x="456715" y="2278832"/>
            <a:ext cx="3005364" cy="1581258"/>
            <a:chOff x="3981149" y="2323221"/>
            <a:chExt cx="3005364" cy="1581258"/>
          </a:xfrm>
        </p:grpSpPr>
        <p:grpSp>
          <p:nvGrpSpPr>
            <p:cNvPr id="79" name="Groupe 78"/>
            <p:cNvGrpSpPr/>
            <p:nvPr/>
          </p:nvGrpSpPr>
          <p:grpSpPr>
            <a:xfrm flipH="1">
              <a:off x="5632467" y="2773858"/>
              <a:ext cx="742947" cy="776945"/>
              <a:chOff x="3702369" y="5643352"/>
              <a:chExt cx="594454" cy="658857"/>
            </a:xfrm>
          </p:grpSpPr>
          <p:cxnSp>
            <p:nvCxnSpPr>
              <p:cNvPr id="80" name="Connecteur droit 79"/>
              <p:cNvCxnSpPr/>
              <p:nvPr/>
            </p:nvCxnSpPr>
            <p:spPr>
              <a:xfrm>
                <a:off x="3702369" y="5643352"/>
                <a:ext cx="594454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 flipV="1">
                <a:off x="4281879" y="5643357"/>
                <a:ext cx="7328" cy="6588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Connecteur droit 81"/>
            <p:cNvCxnSpPr/>
            <p:nvPr/>
          </p:nvCxnSpPr>
          <p:spPr>
            <a:xfrm>
              <a:off x="4561901" y="2777946"/>
              <a:ext cx="4961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0"/>
            <p:cNvSpPr>
              <a:spLocks noChangeArrowheads="1"/>
            </p:cNvSpPr>
            <p:nvPr/>
          </p:nvSpPr>
          <p:spPr bwMode="auto">
            <a:xfrm flipH="1">
              <a:off x="4471907" y="2731146"/>
              <a:ext cx="89994" cy="93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84" name="Connecteur droit avec flèche 83"/>
            <p:cNvCxnSpPr/>
            <p:nvPr/>
          </p:nvCxnSpPr>
          <p:spPr>
            <a:xfrm rot="16200000">
              <a:off x="4657023" y="2727822"/>
              <a:ext cx="0" cy="1002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ZoneTexte 84"/>
            <p:cNvSpPr txBox="1"/>
            <p:nvPr/>
          </p:nvSpPr>
          <p:spPr>
            <a:xfrm>
              <a:off x="4555777" y="2393098"/>
              <a:ext cx="5007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 smtClean="0"/>
                <a:t>b</a:t>
              </a:r>
              <a:endParaRPr lang="fr-FR" sz="1600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ZoneTexte 85"/>
                <p:cNvSpPr txBox="1"/>
                <p:nvPr/>
              </p:nvSpPr>
              <p:spPr>
                <a:xfrm>
                  <a:off x="5290027" y="2323221"/>
                  <a:ext cx="10162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600" b="0" i="1" smtClean="0">
                          <a:latin typeface="Cambria Math"/>
                        </a:rPr>
                        <m:t>h</m:t>
                      </m:r>
                      <m:r>
                        <a:rPr lang="fr-FR" sz="1600" b="0" i="1" baseline="-25000" smtClean="0">
                          <a:latin typeface="Cambria Math"/>
                        </a:rPr>
                        <m:t>21</m:t>
                      </m:r>
                    </m:oMath>
                  </a14:m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</mc:Choice>
          <mc:Fallback xmlns="">
            <p:sp>
              <p:nvSpPr>
                <p:cNvPr id="86" name="ZoneTexte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0027" y="2323221"/>
                  <a:ext cx="1016277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5455" b="-2363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ZoneTexte 86"/>
            <p:cNvSpPr txBox="1"/>
            <p:nvPr/>
          </p:nvSpPr>
          <p:spPr>
            <a:xfrm>
              <a:off x="3987102" y="2581158"/>
              <a:ext cx="387062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B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88" name="ZoneTexte 87"/>
            <p:cNvSpPr txBox="1"/>
            <p:nvPr/>
          </p:nvSpPr>
          <p:spPr>
            <a:xfrm>
              <a:off x="6568237" y="2531353"/>
              <a:ext cx="385060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C</a:t>
              </a:r>
            </a:p>
          </p:txBody>
        </p:sp>
        <p:cxnSp>
          <p:nvCxnSpPr>
            <p:cNvPr id="89" name="Connecteur droit 88"/>
            <p:cNvCxnSpPr/>
            <p:nvPr/>
          </p:nvCxnSpPr>
          <p:spPr>
            <a:xfrm flipH="1" flipV="1">
              <a:off x="5046790" y="2785338"/>
              <a:ext cx="12394" cy="7598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avec flèche 89"/>
            <p:cNvCxnSpPr/>
            <p:nvPr/>
          </p:nvCxnSpPr>
          <p:spPr>
            <a:xfrm flipH="1">
              <a:off x="5826111" y="2772000"/>
              <a:ext cx="87377" cy="54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avec flèche 90"/>
            <p:cNvCxnSpPr/>
            <p:nvPr/>
          </p:nvCxnSpPr>
          <p:spPr>
            <a:xfrm>
              <a:off x="5355266" y="3611943"/>
              <a:ext cx="0" cy="9458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342"/>
            <p:cNvGrpSpPr>
              <a:grpSpLocks/>
            </p:cNvGrpSpPr>
            <p:nvPr/>
          </p:nvGrpSpPr>
          <p:grpSpPr bwMode="auto">
            <a:xfrm>
              <a:off x="5423363" y="2964253"/>
              <a:ext cx="451990" cy="320232"/>
              <a:chOff x="7585" y="2594"/>
              <a:chExt cx="431" cy="306"/>
            </a:xfrm>
          </p:grpSpPr>
          <p:sp>
            <p:nvSpPr>
              <p:cNvPr id="93" name="Rectangle 343"/>
              <p:cNvSpPr>
                <a:spLocks noChangeArrowheads="1"/>
              </p:cNvSpPr>
              <p:nvPr/>
            </p:nvSpPr>
            <p:spPr bwMode="auto">
              <a:xfrm rot="18937231">
                <a:off x="7648" y="2594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" name="Line 344"/>
              <p:cNvSpPr>
                <a:spLocks noChangeShapeType="1"/>
              </p:cNvSpPr>
              <p:nvPr/>
            </p:nvSpPr>
            <p:spPr bwMode="auto">
              <a:xfrm flipV="1">
                <a:off x="7585" y="2740"/>
                <a:ext cx="43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95" name="Connecteur droit 94"/>
            <p:cNvCxnSpPr>
              <a:endCxn id="99" idx="6"/>
            </p:cNvCxnSpPr>
            <p:nvPr/>
          </p:nvCxnSpPr>
          <p:spPr>
            <a:xfrm flipV="1">
              <a:off x="4532524" y="3712780"/>
              <a:ext cx="1852466" cy="65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>
              <a:off x="5046792" y="3543511"/>
              <a:ext cx="6071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 flipH="1">
              <a:off x="5362256" y="3543511"/>
              <a:ext cx="1" cy="1797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80"/>
            <p:cNvSpPr>
              <a:spLocks noChangeArrowheads="1"/>
            </p:cNvSpPr>
            <p:nvPr/>
          </p:nvSpPr>
          <p:spPr bwMode="auto">
            <a:xfrm flipH="1">
              <a:off x="4460003" y="3663418"/>
              <a:ext cx="89994" cy="93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auto">
            <a:xfrm flipH="1">
              <a:off x="6384990" y="3665978"/>
              <a:ext cx="89994" cy="93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Oval 80"/>
            <p:cNvSpPr>
              <a:spLocks noChangeArrowheads="1"/>
            </p:cNvSpPr>
            <p:nvPr/>
          </p:nvSpPr>
          <p:spPr bwMode="auto">
            <a:xfrm flipH="1">
              <a:off x="6364214" y="2727235"/>
              <a:ext cx="89994" cy="93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3981149" y="3401107"/>
              <a:ext cx="371035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6615478" y="3468951"/>
              <a:ext cx="371035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cxnSp>
          <p:nvCxnSpPr>
            <p:cNvPr id="103" name="Connecteur droit avec flèche 102"/>
            <p:cNvCxnSpPr/>
            <p:nvPr/>
          </p:nvCxnSpPr>
          <p:spPr>
            <a:xfrm>
              <a:off x="6253921" y="3705030"/>
              <a:ext cx="83394" cy="227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avec flèche 103"/>
            <p:cNvCxnSpPr/>
            <p:nvPr/>
          </p:nvCxnSpPr>
          <p:spPr>
            <a:xfrm flipH="1">
              <a:off x="4620141" y="3717610"/>
              <a:ext cx="87377" cy="54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ZoneTexte 104"/>
            <p:cNvSpPr txBox="1"/>
            <p:nvPr/>
          </p:nvSpPr>
          <p:spPr>
            <a:xfrm>
              <a:off x="4557524" y="3344755"/>
              <a:ext cx="4417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 smtClean="0"/>
                <a:t>b</a:t>
              </a:r>
              <a:endParaRPr lang="fr-FR" sz="1600" baseline="-25000" dirty="0"/>
            </a:p>
          </p:txBody>
        </p:sp>
        <p:sp>
          <p:nvSpPr>
            <p:cNvPr id="106" name="ZoneTexte 105"/>
            <p:cNvSpPr txBox="1"/>
            <p:nvPr/>
          </p:nvSpPr>
          <p:spPr>
            <a:xfrm>
              <a:off x="5406762" y="3515429"/>
              <a:ext cx="2471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 err="1"/>
                <a:t>i</a:t>
              </a:r>
              <a:r>
                <a:rPr lang="fr-FR" sz="1200" b="1" baseline="-25000" dirty="0" err="1" smtClean="0"/>
                <a:t>e</a:t>
              </a:r>
              <a:endParaRPr lang="fr-FR" sz="1200" b="1" baseline="-250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981853" y="3002134"/>
              <a:ext cx="124287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ZoneTexte 107"/>
            <p:cNvSpPr txBox="1"/>
            <p:nvPr/>
          </p:nvSpPr>
          <p:spPr>
            <a:xfrm>
              <a:off x="4573478" y="2957746"/>
              <a:ext cx="557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h</a:t>
              </a:r>
              <a:r>
                <a:rPr lang="fr-FR" baseline="-25000" dirty="0" smtClean="0"/>
                <a:t>11</a:t>
              </a:r>
              <a:endParaRPr lang="fr-FR" baseline="-25000" dirty="0"/>
            </a:p>
          </p:txBody>
        </p:sp>
        <p:cxnSp>
          <p:nvCxnSpPr>
            <p:cNvPr id="109" name="Connecteur droit 108"/>
            <p:cNvCxnSpPr/>
            <p:nvPr/>
          </p:nvCxnSpPr>
          <p:spPr>
            <a:xfrm flipH="1" flipV="1">
              <a:off x="6127769" y="2778621"/>
              <a:ext cx="14284" cy="928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>
              <a:off x="6067703" y="3006896"/>
              <a:ext cx="124287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ZoneTexte 110"/>
                <p:cNvSpPr txBox="1"/>
                <p:nvPr/>
              </p:nvSpPr>
              <p:spPr>
                <a:xfrm>
                  <a:off x="6209188" y="2845573"/>
                  <a:ext cx="681362" cy="5596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 baseline="-2500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fr-FR" b="0" i="1" baseline="-25000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fr-FR" dirty="0"/>
                              <m:t>h</m:t>
                            </m:r>
                            <m:r>
                              <m:rPr>
                                <m:nor/>
                              </m:rPr>
                              <a:rPr lang="fr-FR" baseline="-25000" dirty="0"/>
                              <m:t>22 </m:t>
                            </m:r>
                          </m:den>
                        </m:f>
                      </m:oMath>
                    </m:oMathPara>
                  </a14:m>
                  <a:endParaRPr lang="fr-FR" baseline="-25000" dirty="0"/>
                </a:p>
              </p:txBody>
            </p:sp>
          </mc:Choice>
          <mc:Fallback xmlns="">
            <p:sp>
              <p:nvSpPr>
                <p:cNvPr id="111" name="ZoneTexte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9188" y="2845573"/>
                  <a:ext cx="681362" cy="5596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8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2" name="ZoneTexte 111"/>
            <p:cNvSpPr txBox="1"/>
            <p:nvPr/>
          </p:nvSpPr>
          <p:spPr>
            <a:xfrm>
              <a:off x="6129149" y="3373331"/>
              <a:ext cx="4417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/>
                <a:t>c</a:t>
              </a:r>
              <a:endParaRPr lang="fr-FR" sz="1600" baseline="-25000" dirty="0"/>
            </a:p>
          </p:txBody>
        </p:sp>
        <p:cxnSp>
          <p:nvCxnSpPr>
            <p:cNvPr id="113" name="Connecteur droit avec flèche 112"/>
            <p:cNvCxnSpPr/>
            <p:nvPr/>
          </p:nvCxnSpPr>
          <p:spPr>
            <a:xfrm flipH="1" flipV="1">
              <a:off x="6237303" y="2769095"/>
              <a:ext cx="85726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ZoneTexte 113"/>
            <p:cNvSpPr txBox="1"/>
            <p:nvPr/>
          </p:nvSpPr>
          <p:spPr>
            <a:xfrm>
              <a:off x="6099695" y="2412599"/>
              <a:ext cx="5319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/>
                <a:t>c</a:t>
              </a:r>
              <a:endParaRPr lang="fr-FR" sz="1600" baseline="-25000" dirty="0"/>
            </a:p>
          </p:txBody>
        </p:sp>
      </p:grp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016" y="1305017"/>
            <a:ext cx="2447091" cy="78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7" name="ZoneTexte 52226"/>
          <p:cNvSpPr txBox="1"/>
          <p:nvPr/>
        </p:nvSpPr>
        <p:spPr>
          <a:xfrm>
            <a:off x="3710865" y="2254927"/>
            <a:ext cx="1926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Les paramètres h sont complexes</a:t>
            </a:r>
          </a:p>
          <a:p>
            <a:r>
              <a:rPr lang="fr-FR" sz="1400" dirty="0" smtClean="0"/>
              <a:t>(en  BF partie complexe négligeable)</a:t>
            </a:r>
            <a:endParaRPr lang="fr-FR" sz="1400" dirty="0"/>
          </a:p>
        </p:txBody>
      </p:sp>
      <p:grpSp>
        <p:nvGrpSpPr>
          <p:cNvPr id="52228" name="Groupe 52227"/>
          <p:cNvGrpSpPr/>
          <p:nvPr/>
        </p:nvGrpSpPr>
        <p:grpSpPr>
          <a:xfrm>
            <a:off x="5701937" y="2214064"/>
            <a:ext cx="2978732" cy="1538014"/>
            <a:chOff x="375335" y="2329473"/>
            <a:chExt cx="2978732" cy="1538014"/>
          </a:xfrm>
        </p:grpSpPr>
        <p:grpSp>
          <p:nvGrpSpPr>
            <p:cNvPr id="119" name="Groupe 118"/>
            <p:cNvGrpSpPr/>
            <p:nvPr/>
          </p:nvGrpSpPr>
          <p:grpSpPr>
            <a:xfrm flipH="1">
              <a:off x="2026653" y="2763499"/>
              <a:ext cx="742947" cy="776945"/>
              <a:chOff x="3702369" y="5643352"/>
              <a:chExt cx="594454" cy="658857"/>
            </a:xfrm>
          </p:grpSpPr>
          <p:cxnSp>
            <p:nvCxnSpPr>
              <p:cNvPr id="120" name="Connecteur droit 119"/>
              <p:cNvCxnSpPr/>
              <p:nvPr/>
            </p:nvCxnSpPr>
            <p:spPr>
              <a:xfrm>
                <a:off x="3702369" y="5643352"/>
                <a:ext cx="594454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/>
              <p:cNvCxnSpPr/>
              <p:nvPr/>
            </p:nvCxnSpPr>
            <p:spPr>
              <a:xfrm flipV="1">
                <a:off x="4281879" y="5643357"/>
                <a:ext cx="7328" cy="65885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2" name="Connecteur droit 121"/>
            <p:cNvCxnSpPr/>
            <p:nvPr/>
          </p:nvCxnSpPr>
          <p:spPr>
            <a:xfrm>
              <a:off x="956087" y="2767587"/>
              <a:ext cx="4961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80"/>
            <p:cNvSpPr>
              <a:spLocks noChangeArrowheads="1"/>
            </p:cNvSpPr>
            <p:nvPr/>
          </p:nvSpPr>
          <p:spPr bwMode="auto">
            <a:xfrm flipH="1">
              <a:off x="866093" y="2720787"/>
              <a:ext cx="89994" cy="93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124" name="Connecteur droit avec flèche 123"/>
            <p:cNvCxnSpPr/>
            <p:nvPr/>
          </p:nvCxnSpPr>
          <p:spPr>
            <a:xfrm rot="16200000">
              <a:off x="1051209" y="2717463"/>
              <a:ext cx="0" cy="10024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ZoneTexte 124"/>
            <p:cNvSpPr txBox="1"/>
            <p:nvPr/>
          </p:nvSpPr>
          <p:spPr>
            <a:xfrm>
              <a:off x="825676" y="2329473"/>
              <a:ext cx="5007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 smtClean="0"/>
                <a:t>b</a:t>
              </a:r>
              <a:endParaRPr lang="fr-FR" sz="1600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ZoneTexte 125"/>
                <p:cNvSpPr txBox="1"/>
                <p:nvPr/>
              </p:nvSpPr>
              <p:spPr>
                <a:xfrm>
                  <a:off x="1799622" y="2401640"/>
                  <a:ext cx="101627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fr-FR" sz="1600" i="1" smtClean="0"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fr-FR" sz="1600" b="0" i="1" baseline="-25000" smtClean="0">
                          <a:latin typeface="Cambria Math"/>
                          <a:ea typeface="Cambria Math"/>
                        </a:rPr>
                        <m:t>𝑑𝑦𝑛</m:t>
                      </m:r>
                    </m:oMath>
                  </a14:m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</mc:Choice>
          <mc:Fallback xmlns="">
            <p:sp>
              <p:nvSpPr>
                <p:cNvPr id="126" name="ZoneTexte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9622" y="2401640"/>
                  <a:ext cx="1016277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ZoneTexte 126"/>
            <p:cNvSpPr txBox="1"/>
            <p:nvPr/>
          </p:nvSpPr>
          <p:spPr>
            <a:xfrm>
              <a:off x="381288" y="2570799"/>
              <a:ext cx="387062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B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2962423" y="2520994"/>
              <a:ext cx="385060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C</a:t>
              </a:r>
            </a:p>
          </p:txBody>
        </p:sp>
        <p:cxnSp>
          <p:nvCxnSpPr>
            <p:cNvPr id="129" name="Connecteur droit 128"/>
            <p:cNvCxnSpPr/>
            <p:nvPr/>
          </p:nvCxnSpPr>
          <p:spPr>
            <a:xfrm flipH="1" flipV="1">
              <a:off x="1440976" y="2774979"/>
              <a:ext cx="12394" cy="7598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avec flèche 129"/>
            <p:cNvCxnSpPr/>
            <p:nvPr/>
          </p:nvCxnSpPr>
          <p:spPr>
            <a:xfrm flipH="1">
              <a:off x="2335707" y="2769363"/>
              <a:ext cx="87377" cy="54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avec flèche 130"/>
            <p:cNvCxnSpPr/>
            <p:nvPr/>
          </p:nvCxnSpPr>
          <p:spPr>
            <a:xfrm>
              <a:off x="1749452" y="3601584"/>
              <a:ext cx="0" cy="9458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2" name="Group 342"/>
            <p:cNvGrpSpPr>
              <a:grpSpLocks/>
            </p:cNvGrpSpPr>
            <p:nvPr/>
          </p:nvGrpSpPr>
          <p:grpSpPr bwMode="auto">
            <a:xfrm>
              <a:off x="1817549" y="2953894"/>
              <a:ext cx="451990" cy="320232"/>
              <a:chOff x="7585" y="2594"/>
              <a:chExt cx="431" cy="306"/>
            </a:xfrm>
          </p:grpSpPr>
          <p:sp>
            <p:nvSpPr>
              <p:cNvPr id="133" name="Rectangle 343"/>
              <p:cNvSpPr>
                <a:spLocks noChangeArrowheads="1"/>
              </p:cNvSpPr>
              <p:nvPr/>
            </p:nvSpPr>
            <p:spPr bwMode="auto">
              <a:xfrm rot="18937231">
                <a:off x="7648" y="2594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" name="Line 344"/>
              <p:cNvSpPr>
                <a:spLocks noChangeShapeType="1"/>
              </p:cNvSpPr>
              <p:nvPr/>
            </p:nvSpPr>
            <p:spPr bwMode="auto">
              <a:xfrm flipV="1">
                <a:off x="7585" y="2740"/>
                <a:ext cx="431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135" name="Connecteur droit 134"/>
            <p:cNvCxnSpPr>
              <a:endCxn id="139" idx="6"/>
            </p:cNvCxnSpPr>
            <p:nvPr/>
          </p:nvCxnSpPr>
          <p:spPr>
            <a:xfrm flipV="1">
              <a:off x="926710" y="3702421"/>
              <a:ext cx="1852466" cy="653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/>
            <p:cNvCxnSpPr/>
            <p:nvPr/>
          </p:nvCxnSpPr>
          <p:spPr>
            <a:xfrm>
              <a:off x="1440978" y="3533152"/>
              <a:ext cx="6071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/>
            <p:cNvCxnSpPr/>
            <p:nvPr/>
          </p:nvCxnSpPr>
          <p:spPr>
            <a:xfrm flipH="1">
              <a:off x="1756442" y="3533152"/>
              <a:ext cx="1" cy="17971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Oval 80"/>
            <p:cNvSpPr>
              <a:spLocks noChangeArrowheads="1"/>
            </p:cNvSpPr>
            <p:nvPr/>
          </p:nvSpPr>
          <p:spPr bwMode="auto">
            <a:xfrm flipH="1">
              <a:off x="854189" y="3653059"/>
              <a:ext cx="89994" cy="93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Oval 80"/>
            <p:cNvSpPr>
              <a:spLocks noChangeArrowheads="1"/>
            </p:cNvSpPr>
            <p:nvPr/>
          </p:nvSpPr>
          <p:spPr bwMode="auto">
            <a:xfrm flipH="1">
              <a:off x="2779176" y="3655619"/>
              <a:ext cx="89994" cy="93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0" name="Oval 80"/>
            <p:cNvSpPr>
              <a:spLocks noChangeArrowheads="1"/>
            </p:cNvSpPr>
            <p:nvPr/>
          </p:nvSpPr>
          <p:spPr bwMode="auto">
            <a:xfrm flipH="1">
              <a:off x="2758400" y="2716876"/>
              <a:ext cx="89994" cy="9360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ZoneTexte 140"/>
            <p:cNvSpPr txBox="1"/>
            <p:nvPr/>
          </p:nvSpPr>
          <p:spPr>
            <a:xfrm>
              <a:off x="375335" y="3390748"/>
              <a:ext cx="371035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sp>
          <p:nvSpPr>
            <p:cNvPr id="142" name="ZoneTexte 141"/>
            <p:cNvSpPr txBox="1"/>
            <p:nvPr/>
          </p:nvSpPr>
          <p:spPr>
            <a:xfrm>
              <a:off x="2983032" y="3431959"/>
              <a:ext cx="371035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E</a:t>
              </a:r>
            </a:p>
          </p:txBody>
        </p:sp>
        <p:cxnSp>
          <p:nvCxnSpPr>
            <p:cNvPr id="143" name="Connecteur droit avec flèche 142"/>
            <p:cNvCxnSpPr/>
            <p:nvPr/>
          </p:nvCxnSpPr>
          <p:spPr>
            <a:xfrm>
              <a:off x="2648107" y="3694671"/>
              <a:ext cx="83394" cy="227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cteur droit avec flèche 143"/>
            <p:cNvCxnSpPr/>
            <p:nvPr/>
          </p:nvCxnSpPr>
          <p:spPr>
            <a:xfrm flipH="1">
              <a:off x="1014327" y="3707251"/>
              <a:ext cx="87377" cy="549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ZoneTexte 144"/>
            <p:cNvSpPr txBox="1"/>
            <p:nvPr/>
          </p:nvSpPr>
          <p:spPr>
            <a:xfrm>
              <a:off x="951710" y="3334396"/>
              <a:ext cx="4417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 smtClean="0"/>
                <a:t>b</a:t>
              </a:r>
              <a:endParaRPr lang="fr-FR" sz="1600" baseline="-25000" dirty="0"/>
            </a:p>
          </p:txBody>
        </p:sp>
        <p:sp>
          <p:nvSpPr>
            <p:cNvPr id="146" name="ZoneTexte 145"/>
            <p:cNvSpPr txBox="1"/>
            <p:nvPr/>
          </p:nvSpPr>
          <p:spPr>
            <a:xfrm>
              <a:off x="1800948" y="3505070"/>
              <a:ext cx="24714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1200" b="1" dirty="0" err="1"/>
                <a:t>i</a:t>
              </a:r>
              <a:r>
                <a:rPr lang="fr-FR" sz="1200" b="1" baseline="-25000" dirty="0" err="1" smtClean="0"/>
                <a:t>e</a:t>
              </a:r>
              <a:endParaRPr lang="fr-FR" sz="1200" b="1" baseline="-25000" dirty="0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376039" y="2991775"/>
              <a:ext cx="124287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ZoneTexte 147"/>
                <p:cNvSpPr txBox="1"/>
                <p:nvPr/>
              </p:nvSpPr>
              <p:spPr>
                <a:xfrm>
                  <a:off x="1038687" y="2956264"/>
                  <a:ext cx="4172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r</a:t>
                  </a:r>
                  <a14:m>
                    <m:oMath xmlns:m="http://schemas.openxmlformats.org/officeDocument/2006/math">
                      <m:r>
                        <a:rPr lang="fr-FR" i="1" baseline="-25000" smtClean="0">
                          <a:latin typeface="Cambria Math"/>
                          <a:ea typeface="Cambria Math"/>
                        </a:rPr>
                        <m:t>𝜋</m:t>
                      </m:r>
                    </m:oMath>
                  </a14:m>
                  <a:endParaRPr lang="fr-FR" baseline="-25000" dirty="0"/>
                </a:p>
              </p:txBody>
            </p:sp>
          </mc:Choice>
          <mc:Fallback xmlns="">
            <p:sp>
              <p:nvSpPr>
                <p:cNvPr id="148" name="ZoneTexte 1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687" y="2956264"/>
                  <a:ext cx="41725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1594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9" name="Connecteur droit 148"/>
            <p:cNvCxnSpPr/>
            <p:nvPr/>
          </p:nvCxnSpPr>
          <p:spPr>
            <a:xfrm flipH="1" flipV="1">
              <a:off x="2521955" y="2768262"/>
              <a:ext cx="14284" cy="92868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/>
            <p:cNvSpPr/>
            <p:nvPr/>
          </p:nvSpPr>
          <p:spPr>
            <a:xfrm>
              <a:off x="2461889" y="2996537"/>
              <a:ext cx="124287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ZoneTexte 150"/>
                <p:cNvSpPr txBox="1"/>
                <p:nvPr/>
              </p:nvSpPr>
              <p:spPr>
                <a:xfrm>
                  <a:off x="2638886" y="3003889"/>
                  <a:ext cx="4879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r</a:t>
                  </a:r>
                  <a14:m>
                    <m:oMath xmlns:m="http://schemas.openxmlformats.org/officeDocument/2006/math">
                      <m:r>
                        <a:rPr lang="fr-FR" b="0" i="1" baseline="-25000" smtClean="0">
                          <a:latin typeface="Cambria Math"/>
                        </a:rPr>
                        <m:t>𝑐𝑒</m:t>
                      </m:r>
                    </m:oMath>
                  </a14:m>
                  <a:endParaRPr lang="fr-FR" baseline="-25000" dirty="0"/>
                </a:p>
              </p:txBody>
            </p:sp>
          </mc:Choice>
          <mc:Fallback xmlns="">
            <p:sp>
              <p:nvSpPr>
                <p:cNvPr id="151" name="ZoneTexte 1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8886" y="3003889"/>
                  <a:ext cx="48790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1250" t="-8333" b="-2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2" name="ZoneTexte 151"/>
            <p:cNvSpPr txBox="1"/>
            <p:nvPr/>
          </p:nvSpPr>
          <p:spPr>
            <a:xfrm>
              <a:off x="2523335" y="3362972"/>
              <a:ext cx="4417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/>
                <a:t>c</a:t>
              </a:r>
              <a:endParaRPr lang="fr-FR" sz="1600" baseline="-25000" dirty="0"/>
            </a:p>
          </p:txBody>
        </p:sp>
        <p:cxnSp>
          <p:nvCxnSpPr>
            <p:cNvPr id="153" name="Connecteur droit avec flèche 152"/>
            <p:cNvCxnSpPr/>
            <p:nvPr/>
          </p:nvCxnSpPr>
          <p:spPr>
            <a:xfrm flipH="1" flipV="1">
              <a:off x="2631489" y="2758736"/>
              <a:ext cx="85726" cy="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ZoneTexte 153"/>
            <p:cNvSpPr txBox="1"/>
            <p:nvPr/>
          </p:nvSpPr>
          <p:spPr>
            <a:xfrm>
              <a:off x="2547147" y="2419996"/>
              <a:ext cx="4417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/>
                <a:t>i</a:t>
              </a:r>
              <a:r>
                <a:rPr lang="fr-FR" sz="1600" baseline="-25000" dirty="0" err="1"/>
                <a:t>c</a:t>
              </a:r>
              <a:endParaRPr lang="fr-FR" sz="1600" baseline="-25000" dirty="0"/>
            </a:p>
          </p:txBody>
        </p:sp>
      </p:grpSp>
      <p:sp>
        <p:nvSpPr>
          <p:cNvPr id="52230" name="Flèche droite 52229"/>
          <p:cNvSpPr/>
          <p:nvPr/>
        </p:nvSpPr>
        <p:spPr>
          <a:xfrm>
            <a:off x="4261282" y="3382392"/>
            <a:ext cx="941033" cy="301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232" name="Espace réservé du contenu 5223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Transistor: modèle dynamique</a:t>
            </a:r>
          </a:p>
          <a:p>
            <a:endParaRPr lang="fr-FR" dirty="0"/>
          </a:p>
        </p:txBody>
      </p:sp>
      <p:pic>
        <p:nvPicPr>
          <p:cNvPr id="160" name="Espace réservé du contenu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87" y="3879540"/>
            <a:ext cx="646904" cy="5390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233" name="ZoneTexte 52232"/>
              <p:cNvSpPr txBox="1"/>
              <p:nvPr/>
            </p:nvSpPr>
            <p:spPr>
              <a:xfrm>
                <a:off x="2032987" y="3835155"/>
                <a:ext cx="62942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</a:rPr>
                  <a:t>Toutes les grandeurs sont alternatives dites « petit signal » </a:t>
                </a:r>
              </a:p>
              <a:p>
                <a:r>
                  <a:rPr lang="fr-FR" b="1" dirty="0" smtClean="0">
                    <a:solidFill>
                      <a:srgbClr val="FF0000"/>
                    </a:solidFill>
                  </a:rPr>
                  <a:t>Écritures équivalentes: </a:t>
                </a:r>
                <a:r>
                  <a:rPr lang="fr-FR" b="1" dirty="0" err="1" smtClean="0">
                    <a:solidFill>
                      <a:srgbClr val="FF0000"/>
                    </a:solidFill>
                  </a:rPr>
                  <a:t>di</a:t>
                </a:r>
                <a:r>
                  <a:rPr lang="fr-FR" b="1" baseline="-25000" dirty="0" err="1" smtClean="0">
                    <a:solidFill>
                      <a:srgbClr val="FF0000"/>
                    </a:solidFill>
                  </a:rPr>
                  <a:t>b</a:t>
                </a:r>
                <a:r>
                  <a:rPr lang="fr-FR" b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ou </a:t>
                </a:r>
                <a14:m>
                  <m:oMath xmlns:m="http://schemas.openxmlformats.org/officeDocument/2006/math">
                    <m:r>
                      <a:rPr lang="el-G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𝜟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fr-FR" b="1" i="1" baseline="-2500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𝒐𝒖</m:t>
                    </m:r>
                    <m:r>
                      <a:rPr lang="fr-F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̃"/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fr-F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</m:e>
                    </m:acc>
                  </m:oMath>
                </a14:m>
                <a:r>
                  <a:rPr lang="fr-FR" b="1" baseline="-25000" dirty="0" smtClean="0">
                    <a:solidFill>
                      <a:srgbClr val="FF0000"/>
                    </a:solidFill>
                  </a:rPr>
                  <a:t>b 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ou </a:t>
                </a:r>
                <a:r>
                  <a:rPr lang="fr-FR" b="1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fr-FR" b="1" baseline="-25000" dirty="0" err="1" smtClean="0">
                    <a:solidFill>
                      <a:srgbClr val="FF0000"/>
                    </a:solidFill>
                  </a:rPr>
                  <a:t>b</a:t>
                </a:r>
                <a:endParaRPr lang="fr-FR" b="1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233" name="ZoneTexte 522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987" y="3835155"/>
                <a:ext cx="6294268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774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9" name="Espace réservé du contenu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47" y="4705166"/>
            <a:ext cx="2689933" cy="1693903"/>
          </a:xfrm>
          <a:prstGeom prst="rect">
            <a:avLst/>
          </a:prstGeom>
        </p:spPr>
      </p:pic>
      <p:grpSp>
        <p:nvGrpSpPr>
          <p:cNvPr id="52239" name="Groupe 52238"/>
          <p:cNvGrpSpPr/>
          <p:nvPr/>
        </p:nvGrpSpPr>
        <p:grpSpPr>
          <a:xfrm>
            <a:off x="5202314" y="4676286"/>
            <a:ext cx="4173985" cy="1838225"/>
            <a:chOff x="3062796" y="4729553"/>
            <a:chExt cx="4173985" cy="1838225"/>
          </a:xfrm>
        </p:grpSpPr>
        <p:sp>
          <p:nvSpPr>
            <p:cNvPr id="52236" name="Forme libre 52235"/>
            <p:cNvSpPr/>
            <p:nvPr/>
          </p:nvSpPr>
          <p:spPr>
            <a:xfrm>
              <a:off x="3221741" y="5193437"/>
              <a:ext cx="950764" cy="932155"/>
            </a:xfrm>
            <a:custGeom>
              <a:avLst/>
              <a:gdLst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17756 w 949911"/>
                <a:gd name="connsiteY2" fmla="*/ 932155 h 932155"/>
                <a:gd name="connsiteX3" fmla="*/ 949911 w 949911"/>
                <a:gd name="connsiteY3" fmla="*/ 932155 h 932155"/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8878 w 949911"/>
                <a:gd name="connsiteY2" fmla="*/ 923277 h 932155"/>
                <a:gd name="connsiteX3" fmla="*/ 949911 w 949911"/>
                <a:gd name="connsiteY3" fmla="*/ 932155 h 932155"/>
                <a:gd name="connsiteX0" fmla="*/ 870012 w 949911"/>
                <a:gd name="connsiteY0" fmla="*/ 0 h 949910"/>
                <a:gd name="connsiteX1" fmla="*/ 0 w 949911"/>
                <a:gd name="connsiteY1" fmla="*/ 0 h 949910"/>
                <a:gd name="connsiteX2" fmla="*/ 8878 w 949911"/>
                <a:gd name="connsiteY2" fmla="*/ 949910 h 949910"/>
                <a:gd name="connsiteX3" fmla="*/ 949911 w 949911"/>
                <a:gd name="connsiteY3" fmla="*/ 932155 h 949910"/>
                <a:gd name="connsiteX0" fmla="*/ 870012 w 949911"/>
                <a:gd name="connsiteY0" fmla="*/ 0 h 941033"/>
                <a:gd name="connsiteX1" fmla="*/ 0 w 949911"/>
                <a:gd name="connsiteY1" fmla="*/ 0 h 941033"/>
                <a:gd name="connsiteX2" fmla="*/ 8878 w 949911"/>
                <a:gd name="connsiteY2" fmla="*/ 941033 h 941033"/>
                <a:gd name="connsiteX3" fmla="*/ 949911 w 949911"/>
                <a:gd name="connsiteY3" fmla="*/ 932155 h 941033"/>
                <a:gd name="connsiteX0" fmla="*/ 870012 w 949911"/>
                <a:gd name="connsiteY0" fmla="*/ 0 h 941033"/>
                <a:gd name="connsiteX1" fmla="*/ 0 w 949911"/>
                <a:gd name="connsiteY1" fmla="*/ 0 h 941033"/>
                <a:gd name="connsiteX2" fmla="*/ 17756 w 949911"/>
                <a:gd name="connsiteY2" fmla="*/ 941033 h 941033"/>
                <a:gd name="connsiteX3" fmla="*/ 949911 w 949911"/>
                <a:gd name="connsiteY3" fmla="*/ 932155 h 941033"/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17756 w 949911"/>
                <a:gd name="connsiteY2" fmla="*/ 932155 h 932155"/>
                <a:gd name="connsiteX3" fmla="*/ 949911 w 949911"/>
                <a:gd name="connsiteY3" fmla="*/ 932155 h 932155"/>
                <a:gd name="connsiteX0" fmla="*/ 870865 w 950764"/>
                <a:gd name="connsiteY0" fmla="*/ 0 h 932155"/>
                <a:gd name="connsiteX1" fmla="*/ 853 w 950764"/>
                <a:gd name="connsiteY1" fmla="*/ 0 h 932155"/>
                <a:gd name="connsiteX2" fmla="*/ 854 w 950764"/>
                <a:gd name="connsiteY2" fmla="*/ 932155 h 932155"/>
                <a:gd name="connsiteX3" fmla="*/ 950764 w 950764"/>
                <a:gd name="connsiteY3" fmla="*/ 932155 h 93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764" h="932155">
                  <a:moveTo>
                    <a:pt x="870865" y="0"/>
                  </a:moveTo>
                  <a:lnTo>
                    <a:pt x="853" y="0"/>
                  </a:lnTo>
                  <a:cubicBezTo>
                    <a:pt x="3812" y="307759"/>
                    <a:pt x="-2105" y="624396"/>
                    <a:pt x="854" y="932155"/>
                  </a:cubicBezTo>
                  <a:lnTo>
                    <a:pt x="950764" y="932155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62" name="Groupe 161"/>
            <p:cNvGrpSpPr/>
            <p:nvPr/>
          </p:nvGrpSpPr>
          <p:grpSpPr>
            <a:xfrm>
              <a:off x="4014240" y="4729553"/>
              <a:ext cx="2353131" cy="1838225"/>
              <a:chOff x="825676" y="2313347"/>
              <a:chExt cx="2353131" cy="1838225"/>
            </a:xfrm>
          </p:grpSpPr>
          <p:grpSp>
            <p:nvGrpSpPr>
              <p:cNvPr id="163" name="Groupe 162"/>
              <p:cNvGrpSpPr/>
              <p:nvPr/>
            </p:nvGrpSpPr>
            <p:grpSpPr>
              <a:xfrm flipH="1">
                <a:off x="2026653" y="2763499"/>
                <a:ext cx="742947" cy="776945"/>
                <a:chOff x="3702369" y="5643352"/>
                <a:chExt cx="594454" cy="658857"/>
              </a:xfrm>
            </p:grpSpPr>
            <p:cxnSp>
              <p:nvCxnSpPr>
                <p:cNvPr id="197" name="Connecteur droit 196"/>
                <p:cNvCxnSpPr/>
                <p:nvPr/>
              </p:nvCxnSpPr>
              <p:spPr>
                <a:xfrm>
                  <a:off x="3702369" y="5643352"/>
                  <a:ext cx="594454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Connecteur droit 197"/>
                <p:cNvCxnSpPr/>
                <p:nvPr/>
              </p:nvCxnSpPr>
              <p:spPr>
                <a:xfrm flipV="1">
                  <a:off x="4281879" y="5643357"/>
                  <a:ext cx="7328" cy="65885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4" name="Connecteur droit 163"/>
              <p:cNvCxnSpPr/>
              <p:nvPr/>
            </p:nvCxnSpPr>
            <p:spPr>
              <a:xfrm>
                <a:off x="956087" y="2767587"/>
                <a:ext cx="49616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Oval 80"/>
              <p:cNvSpPr>
                <a:spLocks noChangeArrowheads="1"/>
              </p:cNvSpPr>
              <p:nvPr/>
            </p:nvSpPr>
            <p:spPr bwMode="auto">
              <a:xfrm flipH="1">
                <a:off x="866093" y="2720787"/>
                <a:ext cx="89994" cy="9360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cxnSp>
            <p:nvCxnSpPr>
              <p:cNvPr id="166" name="Connecteur droit avec flèche 165"/>
              <p:cNvCxnSpPr/>
              <p:nvPr/>
            </p:nvCxnSpPr>
            <p:spPr>
              <a:xfrm rot="16200000">
                <a:off x="1051209" y="2717463"/>
                <a:ext cx="0" cy="10024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7" name="ZoneTexte 166"/>
              <p:cNvSpPr txBox="1"/>
              <p:nvPr/>
            </p:nvSpPr>
            <p:spPr>
              <a:xfrm>
                <a:off x="825676" y="2329473"/>
                <a:ext cx="5007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/>
                  <a:t>i</a:t>
                </a:r>
                <a:r>
                  <a:rPr lang="fr-FR" sz="1600" baseline="-25000" dirty="0" err="1" smtClean="0"/>
                  <a:t>b</a:t>
                </a:r>
                <a:endParaRPr lang="fr-FR" sz="1600" baseline="-250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8" name="ZoneTexte 167"/>
                  <p:cNvSpPr txBox="1"/>
                  <p:nvPr/>
                </p:nvSpPr>
                <p:spPr>
                  <a:xfrm>
                    <a:off x="1799622" y="2401640"/>
                    <a:ext cx="101627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fr-FR" sz="1600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fr-FR" sz="1600" b="0" i="1" baseline="-25000" smtClean="0">
                            <a:latin typeface="Cambria Math"/>
                            <a:ea typeface="Cambria Math"/>
                          </a:rPr>
                          <m:t>𝑑𝑦𝑛</m:t>
                        </m:r>
                      </m:oMath>
                    </a14:m>
                    <a:r>
                      <a:rPr lang="fr-FR" sz="1600" dirty="0" err="1" smtClean="0"/>
                      <a:t>i</a:t>
                    </a:r>
                    <a:r>
                      <a:rPr lang="fr-FR" sz="1600" baseline="-25000" dirty="0" err="1" smtClean="0"/>
                      <a:t>b</a:t>
                    </a:r>
                    <a:endParaRPr lang="fr-FR" sz="1600" baseline="-25000" dirty="0"/>
                  </a:p>
                </p:txBody>
              </p:sp>
            </mc:Choice>
            <mc:Fallback xmlns="">
              <p:sp>
                <p:nvSpPr>
                  <p:cNvPr id="168" name="ZoneTexte 1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9622" y="2401640"/>
                    <a:ext cx="1016277" cy="338554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9" name="ZoneTexte 168"/>
              <p:cNvSpPr txBox="1"/>
              <p:nvPr/>
            </p:nvSpPr>
            <p:spPr>
              <a:xfrm>
                <a:off x="1109257" y="2313347"/>
                <a:ext cx="387062" cy="43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7030A0"/>
                    </a:solidFill>
                  </a:rPr>
                  <a:t>B</a:t>
                </a:r>
                <a:endParaRPr lang="fr-FR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70" name="ZoneTexte 169"/>
              <p:cNvSpPr txBox="1"/>
              <p:nvPr/>
            </p:nvSpPr>
            <p:spPr>
              <a:xfrm>
                <a:off x="2793747" y="2316807"/>
                <a:ext cx="385060" cy="43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7030A0"/>
                    </a:solidFill>
                  </a:rPr>
                  <a:t>C</a:t>
                </a:r>
              </a:p>
            </p:txBody>
          </p:sp>
          <p:cxnSp>
            <p:nvCxnSpPr>
              <p:cNvPr id="171" name="Connecteur droit 170"/>
              <p:cNvCxnSpPr/>
              <p:nvPr/>
            </p:nvCxnSpPr>
            <p:spPr>
              <a:xfrm flipH="1" flipV="1">
                <a:off x="1440976" y="2774979"/>
                <a:ext cx="12394" cy="75984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Connecteur droit avec flèche 171"/>
              <p:cNvCxnSpPr/>
              <p:nvPr/>
            </p:nvCxnSpPr>
            <p:spPr>
              <a:xfrm flipH="1">
                <a:off x="2335707" y="2769363"/>
                <a:ext cx="87377" cy="549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Connecteur droit avec flèche 172"/>
              <p:cNvCxnSpPr/>
              <p:nvPr/>
            </p:nvCxnSpPr>
            <p:spPr>
              <a:xfrm>
                <a:off x="1749452" y="3601584"/>
                <a:ext cx="0" cy="9458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4" name="Group 342"/>
              <p:cNvGrpSpPr>
                <a:grpSpLocks/>
              </p:cNvGrpSpPr>
              <p:nvPr/>
            </p:nvGrpSpPr>
            <p:grpSpPr bwMode="auto">
              <a:xfrm>
                <a:off x="1817549" y="2953894"/>
                <a:ext cx="451990" cy="320232"/>
                <a:chOff x="7585" y="2594"/>
                <a:chExt cx="431" cy="306"/>
              </a:xfrm>
            </p:grpSpPr>
            <p:sp>
              <p:nvSpPr>
                <p:cNvPr id="195" name="Rectangle 343"/>
                <p:cNvSpPr>
                  <a:spLocks noChangeArrowheads="1"/>
                </p:cNvSpPr>
                <p:nvPr/>
              </p:nvSpPr>
              <p:spPr bwMode="auto">
                <a:xfrm rot="18937231">
                  <a:off x="7648" y="2594"/>
                  <a:ext cx="306" cy="306"/>
                </a:xfrm>
                <a:prstGeom prst="rect">
                  <a:avLst/>
                </a:prstGeom>
                <a:solidFill>
                  <a:srgbClr val="FFFFFF"/>
                </a:solidFill>
                <a:ln w="158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6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7585" y="2740"/>
                  <a:ext cx="431" cy="0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cxnSp>
            <p:nvCxnSpPr>
              <p:cNvPr id="175" name="Connecteur droit 174"/>
              <p:cNvCxnSpPr/>
              <p:nvPr/>
            </p:nvCxnSpPr>
            <p:spPr>
              <a:xfrm flipV="1">
                <a:off x="926710" y="3702421"/>
                <a:ext cx="1852466" cy="65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Connecteur droit 175"/>
              <p:cNvCxnSpPr/>
              <p:nvPr/>
            </p:nvCxnSpPr>
            <p:spPr>
              <a:xfrm>
                <a:off x="1440978" y="3533152"/>
                <a:ext cx="60711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Connecteur droit 176"/>
              <p:cNvCxnSpPr/>
              <p:nvPr/>
            </p:nvCxnSpPr>
            <p:spPr>
              <a:xfrm flipH="1">
                <a:off x="1756442" y="3533152"/>
                <a:ext cx="1" cy="17971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Oval 80"/>
              <p:cNvSpPr>
                <a:spLocks noChangeArrowheads="1"/>
              </p:cNvSpPr>
              <p:nvPr/>
            </p:nvSpPr>
            <p:spPr bwMode="auto">
              <a:xfrm flipH="1">
                <a:off x="854189" y="3653059"/>
                <a:ext cx="89994" cy="9360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Oval 80"/>
              <p:cNvSpPr>
                <a:spLocks noChangeArrowheads="1"/>
              </p:cNvSpPr>
              <p:nvPr/>
            </p:nvSpPr>
            <p:spPr bwMode="auto">
              <a:xfrm flipH="1">
                <a:off x="2779176" y="3655619"/>
                <a:ext cx="89994" cy="9360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Oval 80"/>
              <p:cNvSpPr>
                <a:spLocks noChangeArrowheads="1"/>
              </p:cNvSpPr>
              <p:nvPr/>
            </p:nvSpPr>
            <p:spPr bwMode="auto">
              <a:xfrm flipH="1">
                <a:off x="2758400" y="2716876"/>
                <a:ext cx="89994" cy="9360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ZoneTexte 180"/>
              <p:cNvSpPr txBox="1"/>
              <p:nvPr/>
            </p:nvSpPr>
            <p:spPr>
              <a:xfrm>
                <a:off x="1112181" y="3683711"/>
                <a:ext cx="371035" cy="43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7030A0"/>
                    </a:solidFill>
                  </a:rPr>
                  <a:t>E</a:t>
                </a:r>
              </a:p>
            </p:txBody>
          </p:sp>
          <p:sp>
            <p:nvSpPr>
              <p:cNvPr id="182" name="ZoneTexte 181"/>
              <p:cNvSpPr txBox="1"/>
              <p:nvPr/>
            </p:nvSpPr>
            <p:spPr>
              <a:xfrm>
                <a:off x="2769968" y="3716044"/>
                <a:ext cx="371035" cy="435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>
                    <a:solidFill>
                      <a:srgbClr val="7030A0"/>
                    </a:solidFill>
                  </a:rPr>
                  <a:t>E</a:t>
                </a:r>
              </a:p>
            </p:txBody>
          </p:sp>
          <p:cxnSp>
            <p:nvCxnSpPr>
              <p:cNvPr id="183" name="Connecteur droit avec flèche 182"/>
              <p:cNvCxnSpPr/>
              <p:nvPr/>
            </p:nvCxnSpPr>
            <p:spPr>
              <a:xfrm>
                <a:off x="2648107" y="3694671"/>
                <a:ext cx="83394" cy="2277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Connecteur droit avec flèche 183"/>
              <p:cNvCxnSpPr/>
              <p:nvPr/>
            </p:nvCxnSpPr>
            <p:spPr>
              <a:xfrm flipH="1">
                <a:off x="1014327" y="3707251"/>
                <a:ext cx="87377" cy="549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ZoneTexte 184"/>
              <p:cNvSpPr txBox="1"/>
              <p:nvPr/>
            </p:nvSpPr>
            <p:spPr>
              <a:xfrm>
                <a:off x="951710" y="3334396"/>
                <a:ext cx="4417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/>
                  <a:t>i</a:t>
                </a:r>
                <a:r>
                  <a:rPr lang="fr-FR" sz="1600" baseline="-25000" dirty="0" err="1" smtClean="0"/>
                  <a:t>b</a:t>
                </a:r>
                <a:endParaRPr lang="fr-FR" sz="1600" baseline="-25000" dirty="0"/>
              </a:p>
            </p:txBody>
          </p:sp>
          <p:sp>
            <p:nvSpPr>
              <p:cNvPr id="186" name="ZoneTexte 185"/>
              <p:cNvSpPr txBox="1"/>
              <p:nvPr/>
            </p:nvSpPr>
            <p:spPr>
              <a:xfrm>
                <a:off x="1800948" y="3505070"/>
                <a:ext cx="247149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fr-FR" sz="1200" b="1" dirty="0" err="1"/>
                  <a:t>i</a:t>
                </a:r>
                <a:r>
                  <a:rPr lang="fr-FR" sz="1200" b="1" baseline="-25000" dirty="0" err="1" smtClean="0"/>
                  <a:t>e</a:t>
                </a:r>
                <a:endParaRPr lang="fr-FR" sz="1200" b="1" baseline="-25000" dirty="0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1376039" y="2991775"/>
                <a:ext cx="124287" cy="3551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ZoneTexte 187"/>
                  <p:cNvSpPr txBox="1"/>
                  <p:nvPr/>
                </p:nvSpPr>
                <p:spPr>
                  <a:xfrm>
                    <a:off x="1038687" y="2956264"/>
                    <a:ext cx="4172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dirty="0" smtClean="0"/>
                      <a:t>r</a:t>
                    </a:r>
                    <a14:m>
                      <m:oMath xmlns:m="http://schemas.openxmlformats.org/officeDocument/2006/math">
                        <m:r>
                          <a:rPr lang="fr-FR" i="1" baseline="-25000" smtClean="0">
                            <a:latin typeface="Cambria Math"/>
                            <a:ea typeface="Cambria Math"/>
                          </a:rPr>
                          <m:t>𝜋</m:t>
                        </m:r>
                      </m:oMath>
                    </a14:m>
                    <a:endParaRPr lang="fr-FR" baseline="-25000" dirty="0"/>
                  </a:p>
                </p:txBody>
              </p:sp>
            </mc:Choice>
            <mc:Fallback xmlns="">
              <p:sp>
                <p:nvSpPr>
                  <p:cNvPr id="188" name="ZoneTexte 1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8687" y="2956264"/>
                    <a:ext cx="417250" cy="369332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l="-11594" t="-833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9" name="Connecteur droit 188"/>
              <p:cNvCxnSpPr/>
              <p:nvPr/>
            </p:nvCxnSpPr>
            <p:spPr>
              <a:xfrm flipH="1" flipV="1">
                <a:off x="2521955" y="2768262"/>
                <a:ext cx="14284" cy="9286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Rectangle 189"/>
              <p:cNvSpPr/>
              <p:nvPr/>
            </p:nvSpPr>
            <p:spPr>
              <a:xfrm>
                <a:off x="2461889" y="2996537"/>
                <a:ext cx="124287" cy="3551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1" name="ZoneTexte 190"/>
                  <p:cNvSpPr txBox="1"/>
                  <p:nvPr/>
                </p:nvSpPr>
                <p:spPr>
                  <a:xfrm>
                    <a:off x="2638886" y="3003889"/>
                    <a:ext cx="48790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dirty="0" smtClean="0"/>
                      <a:t>r</a:t>
                    </a:r>
                    <a14:m>
                      <m:oMath xmlns:m="http://schemas.openxmlformats.org/officeDocument/2006/math">
                        <m:r>
                          <a:rPr lang="fr-FR" b="0" i="1" baseline="-25000" smtClean="0">
                            <a:latin typeface="Cambria Math"/>
                          </a:rPr>
                          <m:t>𝑐𝑒</m:t>
                        </m:r>
                      </m:oMath>
                    </a14:m>
                    <a:endParaRPr lang="fr-FR" baseline="-25000" dirty="0"/>
                  </a:p>
                </p:txBody>
              </p:sp>
            </mc:Choice>
            <mc:Fallback xmlns="">
              <p:sp>
                <p:nvSpPr>
                  <p:cNvPr id="191" name="ZoneTexte 1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8886" y="3003889"/>
                    <a:ext cx="487903" cy="36933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11250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2" name="ZoneTexte 191"/>
              <p:cNvSpPr txBox="1"/>
              <p:nvPr/>
            </p:nvSpPr>
            <p:spPr>
              <a:xfrm>
                <a:off x="2523335" y="3362972"/>
                <a:ext cx="4417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/>
                  <a:t>i</a:t>
                </a:r>
                <a:r>
                  <a:rPr lang="fr-FR" sz="1600" baseline="-25000" dirty="0" err="1"/>
                  <a:t>c</a:t>
                </a:r>
                <a:endParaRPr lang="fr-FR" sz="1600" baseline="-25000" dirty="0"/>
              </a:p>
            </p:txBody>
          </p:sp>
          <p:cxnSp>
            <p:nvCxnSpPr>
              <p:cNvPr id="193" name="Connecteur droit avec flèche 192"/>
              <p:cNvCxnSpPr/>
              <p:nvPr/>
            </p:nvCxnSpPr>
            <p:spPr>
              <a:xfrm flipH="1" flipV="1">
                <a:off x="2631489" y="2758736"/>
                <a:ext cx="85726" cy="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ZoneTexte 193"/>
              <p:cNvSpPr txBox="1"/>
              <p:nvPr/>
            </p:nvSpPr>
            <p:spPr>
              <a:xfrm>
                <a:off x="2547147" y="2419996"/>
                <a:ext cx="4417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err="1" smtClean="0"/>
                  <a:t>i</a:t>
                </a:r>
                <a:r>
                  <a:rPr lang="fr-FR" sz="1600" baseline="-25000" dirty="0" err="1"/>
                  <a:t>c</a:t>
                </a:r>
                <a:endParaRPr lang="fr-FR" sz="1600" baseline="-25000" dirty="0"/>
              </a:p>
            </p:txBody>
          </p:sp>
        </p:grpSp>
        <p:sp>
          <p:nvSpPr>
            <p:cNvPr id="200" name="Rectangle 199"/>
            <p:cNvSpPr/>
            <p:nvPr/>
          </p:nvSpPr>
          <p:spPr>
            <a:xfrm flipH="1">
              <a:off x="3462292" y="5113539"/>
              <a:ext cx="455721" cy="145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237" name="Ellipse 52236"/>
            <p:cNvSpPr/>
            <p:nvPr/>
          </p:nvSpPr>
          <p:spPr>
            <a:xfrm>
              <a:off x="3062796" y="5557421"/>
              <a:ext cx="284086" cy="31959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6" name="Forme libre 205"/>
            <p:cNvSpPr/>
            <p:nvPr/>
          </p:nvSpPr>
          <p:spPr>
            <a:xfrm flipH="1">
              <a:off x="5851011" y="5186039"/>
              <a:ext cx="638566" cy="932155"/>
            </a:xfrm>
            <a:custGeom>
              <a:avLst/>
              <a:gdLst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17756 w 949911"/>
                <a:gd name="connsiteY2" fmla="*/ 932155 h 932155"/>
                <a:gd name="connsiteX3" fmla="*/ 949911 w 949911"/>
                <a:gd name="connsiteY3" fmla="*/ 932155 h 932155"/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8878 w 949911"/>
                <a:gd name="connsiteY2" fmla="*/ 923277 h 932155"/>
                <a:gd name="connsiteX3" fmla="*/ 949911 w 949911"/>
                <a:gd name="connsiteY3" fmla="*/ 932155 h 932155"/>
                <a:gd name="connsiteX0" fmla="*/ 870012 w 949911"/>
                <a:gd name="connsiteY0" fmla="*/ 0 h 949910"/>
                <a:gd name="connsiteX1" fmla="*/ 0 w 949911"/>
                <a:gd name="connsiteY1" fmla="*/ 0 h 949910"/>
                <a:gd name="connsiteX2" fmla="*/ 8878 w 949911"/>
                <a:gd name="connsiteY2" fmla="*/ 949910 h 949910"/>
                <a:gd name="connsiteX3" fmla="*/ 949911 w 949911"/>
                <a:gd name="connsiteY3" fmla="*/ 932155 h 949910"/>
                <a:gd name="connsiteX0" fmla="*/ 870012 w 949911"/>
                <a:gd name="connsiteY0" fmla="*/ 0 h 941033"/>
                <a:gd name="connsiteX1" fmla="*/ 0 w 949911"/>
                <a:gd name="connsiteY1" fmla="*/ 0 h 941033"/>
                <a:gd name="connsiteX2" fmla="*/ 8878 w 949911"/>
                <a:gd name="connsiteY2" fmla="*/ 941033 h 941033"/>
                <a:gd name="connsiteX3" fmla="*/ 949911 w 949911"/>
                <a:gd name="connsiteY3" fmla="*/ 932155 h 941033"/>
                <a:gd name="connsiteX0" fmla="*/ 870012 w 949911"/>
                <a:gd name="connsiteY0" fmla="*/ 0 h 941033"/>
                <a:gd name="connsiteX1" fmla="*/ 0 w 949911"/>
                <a:gd name="connsiteY1" fmla="*/ 0 h 941033"/>
                <a:gd name="connsiteX2" fmla="*/ 17756 w 949911"/>
                <a:gd name="connsiteY2" fmla="*/ 941033 h 941033"/>
                <a:gd name="connsiteX3" fmla="*/ 949911 w 949911"/>
                <a:gd name="connsiteY3" fmla="*/ 932155 h 941033"/>
                <a:gd name="connsiteX0" fmla="*/ 870012 w 949911"/>
                <a:gd name="connsiteY0" fmla="*/ 0 h 932155"/>
                <a:gd name="connsiteX1" fmla="*/ 0 w 949911"/>
                <a:gd name="connsiteY1" fmla="*/ 0 h 932155"/>
                <a:gd name="connsiteX2" fmla="*/ 17756 w 949911"/>
                <a:gd name="connsiteY2" fmla="*/ 932155 h 932155"/>
                <a:gd name="connsiteX3" fmla="*/ 949911 w 949911"/>
                <a:gd name="connsiteY3" fmla="*/ 932155 h 932155"/>
                <a:gd name="connsiteX0" fmla="*/ 870865 w 950764"/>
                <a:gd name="connsiteY0" fmla="*/ 0 h 932155"/>
                <a:gd name="connsiteX1" fmla="*/ 853 w 950764"/>
                <a:gd name="connsiteY1" fmla="*/ 0 h 932155"/>
                <a:gd name="connsiteX2" fmla="*/ 854 w 950764"/>
                <a:gd name="connsiteY2" fmla="*/ 932155 h 932155"/>
                <a:gd name="connsiteX3" fmla="*/ 950764 w 950764"/>
                <a:gd name="connsiteY3" fmla="*/ 932155 h 932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0764" h="932155">
                  <a:moveTo>
                    <a:pt x="870865" y="0"/>
                  </a:moveTo>
                  <a:lnTo>
                    <a:pt x="853" y="0"/>
                  </a:lnTo>
                  <a:cubicBezTo>
                    <a:pt x="3812" y="307759"/>
                    <a:pt x="-2105" y="624396"/>
                    <a:pt x="854" y="932155"/>
                  </a:cubicBezTo>
                  <a:lnTo>
                    <a:pt x="950764" y="932155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6421516" y="5436093"/>
              <a:ext cx="124287" cy="355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238" name="ZoneTexte 52237"/>
            <p:cNvSpPr txBox="1"/>
            <p:nvPr/>
          </p:nvSpPr>
          <p:spPr>
            <a:xfrm>
              <a:off x="3453414" y="4767309"/>
              <a:ext cx="594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R</a:t>
              </a:r>
              <a:r>
                <a:rPr lang="fr-FR" baseline="-25000" dirty="0" smtClean="0"/>
                <a:t>B</a:t>
              </a:r>
              <a:endParaRPr lang="fr-FR" baseline="-25000" dirty="0"/>
            </a:p>
          </p:txBody>
        </p:sp>
        <p:sp>
          <p:nvSpPr>
            <p:cNvPr id="210" name="ZoneTexte 209"/>
            <p:cNvSpPr txBox="1"/>
            <p:nvPr/>
          </p:nvSpPr>
          <p:spPr>
            <a:xfrm>
              <a:off x="3401629" y="5532268"/>
              <a:ext cx="362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e</a:t>
              </a:r>
              <a:endParaRPr lang="fr-FR" baseline="-25000" dirty="0"/>
            </a:p>
          </p:txBody>
        </p:sp>
        <p:sp>
          <p:nvSpPr>
            <p:cNvPr id="211" name="ZoneTexte 210"/>
            <p:cNvSpPr txBox="1"/>
            <p:nvPr/>
          </p:nvSpPr>
          <p:spPr>
            <a:xfrm>
              <a:off x="6641978" y="5452369"/>
              <a:ext cx="594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R</a:t>
              </a:r>
              <a:r>
                <a:rPr lang="fr-FR" baseline="-25000" dirty="0" err="1"/>
                <a:t>c</a:t>
              </a:r>
              <a:endParaRPr lang="fr-FR" baseline="-25000" dirty="0"/>
            </a:p>
          </p:txBody>
        </p:sp>
      </p:grpSp>
      <p:sp>
        <p:nvSpPr>
          <p:cNvPr id="213" name="Flèche droite 212"/>
          <p:cNvSpPr/>
          <p:nvPr/>
        </p:nvSpPr>
        <p:spPr>
          <a:xfrm>
            <a:off x="3756734" y="5541145"/>
            <a:ext cx="941033" cy="3018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4" name="ZoneTexte 213"/>
          <p:cNvSpPr txBox="1"/>
          <p:nvPr/>
        </p:nvSpPr>
        <p:spPr>
          <a:xfrm>
            <a:off x="3366116" y="5052872"/>
            <a:ext cx="1926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rgbClr val="7030A0"/>
                </a:solidFill>
              </a:rPr>
              <a:t>Schéma équivalent petit signal</a:t>
            </a:r>
            <a:endParaRPr lang="fr-FR" sz="1400" b="1" i="1" dirty="0">
              <a:solidFill>
                <a:srgbClr val="7030A0"/>
              </a:solidFill>
            </a:endParaRPr>
          </a:p>
        </p:txBody>
      </p:sp>
      <p:pic>
        <p:nvPicPr>
          <p:cNvPr id="155" name="Image 1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66" y="6137031"/>
            <a:ext cx="363067" cy="374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ZoneTexte 155"/>
              <p:cNvSpPr txBox="1"/>
              <p:nvPr/>
            </p:nvSpPr>
            <p:spPr>
              <a:xfrm>
                <a:off x="3644084" y="6183781"/>
                <a:ext cx="32139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i="1" dirty="0" smtClean="0"/>
                  <a:t>r</a:t>
                </a:r>
                <a14:m>
                  <m:oMath xmlns:m="http://schemas.openxmlformats.org/officeDocument/2006/math">
                    <m:r>
                      <a:rPr lang="fr-FR" sz="1600" i="1" baseline="-25000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fr-FR" sz="1600" b="0" i="1" baseline="-2500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fr-FR" sz="1600" i="1" dirty="0" smtClean="0"/>
                  <a:t>est souvent appelé aussi </a:t>
                </a:r>
                <a:r>
                  <a:rPr lang="fr-FR" sz="1600" i="1" dirty="0" err="1" smtClean="0"/>
                  <a:t>r</a:t>
                </a:r>
                <a:r>
                  <a:rPr lang="fr-FR" sz="1600" i="1" baseline="-25000" dirty="0" err="1" smtClean="0"/>
                  <a:t>be</a:t>
                </a:r>
                <a:endParaRPr lang="fr-FR" sz="1600" i="1" baseline="-25000" dirty="0"/>
              </a:p>
            </p:txBody>
          </p:sp>
        </mc:Choice>
        <mc:Fallback xmlns="">
          <p:sp>
            <p:nvSpPr>
              <p:cNvPr id="156" name="ZoneTexte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084" y="6183781"/>
                <a:ext cx="3213916" cy="338554"/>
              </a:xfrm>
              <a:prstGeom prst="rect">
                <a:avLst/>
              </a:prstGeom>
              <a:blipFill rotWithShape="1">
                <a:blip r:embed="rId16"/>
                <a:stretch>
                  <a:fillRect l="-1139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176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Montage émetteur commun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Transistors Bipolaires</a:t>
            </a:r>
          </a:p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</a:t>
            </a:r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champs</a:t>
            </a:r>
          </a:p>
          <a:p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Structures différentielles</a:t>
            </a:r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Montage émetteur commun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7" name="Group 251"/>
          <p:cNvGrpSpPr>
            <a:grpSpLocks/>
          </p:cNvGrpSpPr>
          <p:nvPr/>
        </p:nvGrpSpPr>
        <p:grpSpPr bwMode="auto">
          <a:xfrm>
            <a:off x="198977" y="1781900"/>
            <a:ext cx="4284663" cy="2209800"/>
            <a:chOff x="408" y="731"/>
            <a:chExt cx="2699" cy="1392"/>
          </a:xfrm>
        </p:grpSpPr>
        <p:sp>
          <p:nvSpPr>
            <p:cNvPr id="8" name="Line 34"/>
            <p:cNvSpPr>
              <a:spLocks noChangeShapeType="1"/>
            </p:cNvSpPr>
            <p:nvPr/>
          </p:nvSpPr>
          <p:spPr bwMode="auto">
            <a:xfrm>
              <a:off x="1603" y="1337"/>
              <a:ext cx="0" cy="27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Line 35"/>
            <p:cNvSpPr>
              <a:spLocks noChangeShapeType="1"/>
            </p:cNvSpPr>
            <p:nvPr/>
          </p:nvSpPr>
          <p:spPr bwMode="auto">
            <a:xfrm flipV="1">
              <a:off x="1603" y="1337"/>
              <a:ext cx="114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36"/>
            <p:cNvSpPr>
              <a:spLocks noChangeShapeType="1"/>
            </p:cNvSpPr>
            <p:nvPr/>
          </p:nvSpPr>
          <p:spPr bwMode="auto">
            <a:xfrm>
              <a:off x="1603" y="1497"/>
              <a:ext cx="114" cy="1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Rectangle 37"/>
            <p:cNvSpPr>
              <a:spLocks noChangeArrowheads="1"/>
            </p:cNvSpPr>
            <p:nvPr/>
          </p:nvSpPr>
          <p:spPr bwMode="auto">
            <a:xfrm>
              <a:off x="1785" y="1041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C</a:t>
              </a:r>
              <a:endParaRPr lang="fr-FR"/>
            </a:p>
          </p:txBody>
        </p:sp>
        <p:sp>
          <p:nvSpPr>
            <p:cNvPr id="12" name="Rectangle 38"/>
            <p:cNvSpPr>
              <a:spLocks noChangeArrowheads="1"/>
            </p:cNvSpPr>
            <p:nvPr/>
          </p:nvSpPr>
          <p:spPr bwMode="auto">
            <a:xfrm>
              <a:off x="1056" y="995"/>
              <a:ext cx="91" cy="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Rectangle 39"/>
            <p:cNvSpPr>
              <a:spLocks noChangeArrowheads="1"/>
            </p:cNvSpPr>
            <p:nvPr/>
          </p:nvSpPr>
          <p:spPr bwMode="auto">
            <a:xfrm>
              <a:off x="1671" y="1706"/>
              <a:ext cx="92" cy="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Rectangle 40"/>
            <p:cNvSpPr>
              <a:spLocks noChangeArrowheads="1"/>
            </p:cNvSpPr>
            <p:nvPr/>
          </p:nvSpPr>
          <p:spPr bwMode="auto">
            <a:xfrm>
              <a:off x="1170" y="1063"/>
              <a:ext cx="4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R</a:t>
              </a:r>
              <a:r>
                <a:rPr lang="fr-FR" sz="800" baseline="-25000"/>
                <a:t>1</a:t>
              </a:r>
              <a:endParaRPr lang="fr-FR"/>
            </a:p>
          </p:txBody>
        </p:sp>
        <p:sp>
          <p:nvSpPr>
            <p:cNvPr id="15" name="Rectangle 41"/>
            <p:cNvSpPr>
              <a:spLocks noChangeArrowheads="1"/>
            </p:cNvSpPr>
            <p:nvPr/>
          </p:nvSpPr>
          <p:spPr bwMode="auto">
            <a:xfrm>
              <a:off x="1170" y="1747"/>
              <a:ext cx="1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R</a:t>
              </a:r>
              <a:r>
                <a:rPr lang="fr-FR" sz="800" baseline="-25000"/>
                <a:t>2</a:t>
              </a:r>
              <a:endParaRPr lang="fr-FR"/>
            </a:p>
          </p:txBody>
        </p:sp>
        <p:sp>
          <p:nvSpPr>
            <p:cNvPr id="16" name="Rectangle 42"/>
            <p:cNvSpPr>
              <a:spLocks noChangeArrowheads="1"/>
            </p:cNvSpPr>
            <p:nvPr/>
          </p:nvSpPr>
          <p:spPr bwMode="auto">
            <a:xfrm>
              <a:off x="1500" y="1753"/>
              <a:ext cx="14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r"/>
              <a:r>
                <a:rPr lang="fr-FR" sz="800"/>
                <a:t>R</a:t>
              </a:r>
              <a:r>
                <a:rPr lang="fr-FR" sz="800" baseline="-25000"/>
                <a:t>E</a:t>
              </a:r>
              <a:endParaRPr lang="fr-FR"/>
            </a:p>
          </p:txBody>
        </p:sp>
        <p:sp>
          <p:nvSpPr>
            <p:cNvPr id="17" name="Line 43"/>
            <p:cNvSpPr>
              <a:spLocks noChangeShapeType="1"/>
            </p:cNvSpPr>
            <p:nvPr/>
          </p:nvSpPr>
          <p:spPr bwMode="auto">
            <a:xfrm>
              <a:off x="1101" y="1246"/>
              <a:ext cx="1" cy="7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44"/>
            <p:cNvSpPr>
              <a:spLocks noChangeShapeType="1"/>
            </p:cNvSpPr>
            <p:nvPr/>
          </p:nvSpPr>
          <p:spPr bwMode="auto">
            <a:xfrm>
              <a:off x="886" y="1474"/>
              <a:ext cx="70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 flipH="1">
              <a:off x="1713" y="1230"/>
              <a:ext cx="0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 flipH="1">
              <a:off x="1716" y="1611"/>
              <a:ext cx="0" cy="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47"/>
            <p:cNvSpPr>
              <a:spLocks noChangeShapeType="1"/>
            </p:cNvSpPr>
            <p:nvPr/>
          </p:nvSpPr>
          <p:spPr bwMode="auto">
            <a:xfrm flipH="1">
              <a:off x="1718" y="1950"/>
              <a:ext cx="0" cy="1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48"/>
            <p:cNvSpPr>
              <a:spLocks/>
            </p:cNvSpPr>
            <p:nvPr/>
          </p:nvSpPr>
          <p:spPr bwMode="auto">
            <a:xfrm>
              <a:off x="1101" y="857"/>
              <a:ext cx="1684" cy="555"/>
            </a:xfrm>
            <a:custGeom>
              <a:avLst/>
              <a:gdLst>
                <a:gd name="T0" fmla="*/ 0 w 1684"/>
                <a:gd name="T1" fmla="*/ 138 h 579"/>
                <a:gd name="T2" fmla="*/ 0 w 1684"/>
                <a:gd name="T3" fmla="*/ 1 h 579"/>
                <a:gd name="T4" fmla="*/ 1678 w 1684"/>
                <a:gd name="T5" fmla="*/ 0 h 579"/>
                <a:gd name="T6" fmla="*/ 1684 w 1684"/>
                <a:gd name="T7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4" h="579">
                  <a:moveTo>
                    <a:pt x="0" y="138"/>
                  </a:moveTo>
                  <a:lnTo>
                    <a:pt x="0" y="1"/>
                  </a:lnTo>
                  <a:lnTo>
                    <a:pt x="1678" y="0"/>
                  </a:lnTo>
                  <a:lnTo>
                    <a:pt x="1684" y="579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49"/>
            <p:cNvSpPr>
              <a:spLocks noChangeShapeType="1"/>
            </p:cNvSpPr>
            <p:nvPr/>
          </p:nvSpPr>
          <p:spPr bwMode="auto">
            <a:xfrm>
              <a:off x="1717" y="858"/>
              <a:ext cx="0" cy="1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Rectangle 50"/>
            <p:cNvSpPr>
              <a:spLocks noChangeArrowheads="1"/>
            </p:cNvSpPr>
            <p:nvPr/>
          </p:nvSpPr>
          <p:spPr bwMode="auto">
            <a:xfrm>
              <a:off x="2049" y="1180"/>
              <a:ext cx="206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C</a:t>
              </a:r>
              <a:r>
                <a:rPr lang="fr-FR" sz="800" baseline="-25000"/>
                <a:t>C</a:t>
              </a:r>
              <a:endParaRPr lang="fr-FR"/>
            </a:p>
          </p:txBody>
        </p:sp>
        <p:sp>
          <p:nvSpPr>
            <p:cNvPr id="25" name="Line 51"/>
            <p:cNvSpPr>
              <a:spLocks noChangeShapeType="1"/>
            </p:cNvSpPr>
            <p:nvPr/>
          </p:nvSpPr>
          <p:spPr bwMode="auto">
            <a:xfrm rot="5400000">
              <a:off x="1923" y="1939"/>
              <a:ext cx="18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52"/>
            <p:cNvSpPr>
              <a:spLocks noChangeShapeType="1"/>
            </p:cNvSpPr>
            <p:nvPr/>
          </p:nvSpPr>
          <p:spPr bwMode="auto">
            <a:xfrm>
              <a:off x="1717" y="1291"/>
              <a:ext cx="25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27" name="Group 53"/>
            <p:cNvGrpSpPr>
              <a:grpSpLocks/>
            </p:cNvGrpSpPr>
            <p:nvPr/>
          </p:nvGrpSpPr>
          <p:grpSpPr bwMode="auto">
            <a:xfrm>
              <a:off x="842" y="1388"/>
              <a:ext cx="48" cy="164"/>
              <a:chOff x="-10" y="0"/>
              <a:chExt cx="20010" cy="20000"/>
            </a:xfrm>
          </p:grpSpPr>
          <p:sp>
            <p:nvSpPr>
              <p:cNvPr id="78" name="Line 54"/>
              <p:cNvSpPr>
                <a:spLocks noChangeShapeType="1"/>
              </p:cNvSpPr>
              <p:nvPr/>
            </p:nvSpPr>
            <p:spPr bwMode="auto">
              <a:xfrm>
                <a:off x="19826" y="0"/>
                <a:ext cx="174" cy="20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Line 55"/>
              <p:cNvSpPr>
                <a:spLocks noChangeShapeType="1"/>
              </p:cNvSpPr>
              <p:nvPr/>
            </p:nvSpPr>
            <p:spPr bwMode="auto">
              <a:xfrm>
                <a:off x="-10" y="0"/>
                <a:ext cx="174" cy="20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8" name="Line 56"/>
            <p:cNvSpPr>
              <a:spLocks noChangeShapeType="1"/>
            </p:cNvSpPr>
            <p:nvPr/>
          </p:nvSpPr>
          <p:spPr bwMode="auto">
            <a:xfrm>
              <a:off x="2016" y="1293"/>
              <a:ext cx="1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Rectangle 57"/>
            <p:cNvSpPr>
              <a:spLocks noChangeArrowheads="1"/>
            </p:cNvSpPr>
            <p:nvPr/>
          </p:nvSpPr>
          <p:spPr bwMode="auto">
            <a:xfrm rot="10993471" flipV="1">
              <a:off x="1900" y="1691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C</a:t>
              </a:r>
              <a:r>
                <a:rPr lang="fr-FR" sz="800" baseline="-25000"/>
                <a:t>E</a:t>
              </a:r>
              <a:endParaRPr lang="fr-FR"/>
            </a:p>
          </p:txBody>
        </p:sp>
        <p:sp>
          <p:nvSpPr>
            <p:cNvPr id="30" name="Rectangle 58"/>
            <p:cNvSpPr>
              <a:spLocks noChangeArrowheads="1"/>
            </p:cNvSpPr>
            <p:nvPr/>
          </p:nvSpPr>
          <p:spPr bwMode="auto">
            <a:xfrm>
              <a:off x="917" y="1321"/>
              <a:ext cx="1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C</a:t>
              </a:r>
              <a:r>
                <a:rPr lang="fr-FR" sz="800" baseline="-25000"/>
                <a:t>B</a:t>
              </a:r>
              <a:endParaRPr lang="fr-FR"/>
            </a:p>
          </p:txBody>
        </p:sp>
        <p:sp>
          <p:nvSpPr>
            <p:cNvPr id="31" name="Line 59"/>
            <p:cNvSpPr>
              <a:spLocks noChangeShapeType="1"/>
            </p:cNvSpPr>
            <p:nvPr/>
          </p:nvSpPr>
          <p:spPr bwMode="auto">
            <a:xfrm flipV="1">
              <a:off x="718" y="1518"/>
              <a:ext cx="0" cy="4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Rectangle 60"/>
            <p:cNvSpPr>
              <a:spLocks noChangeArrowheads="1"/>
            </p:cNvSpPr>
            <p:nvPr/>
          </p:nvSpPr>
          <p:spPr bwMode="auto">
            <a:xfrm>
              <a:off x="593" y="1689"/>
              <a:ext cx="1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/>
                <a:t>v</a:t>
              </a:r>
              <a:r>
                <a:rPr lang="fr-FR" sz="1200" i="1" baseline="-25000"/>
                <a:t>e</a:t>
              </a:r>
              <a:endParaRPr lang="fr-FR"/>
            </a:p>
          </p:txBody>
        </p:sp>
        <p:sp>
          <p:nvSpPr>
            <p:cNvPr id="33" name="Line 61"/>
            <p:cNvSpPr>
              <a:spLocks noChangeShapeType="1"/>
            </p:cNvSpPr>
            <p:nvPr/>
          </p:nvSpPr>
          <p:spPr bwMode="auto">
            <a:xfrm flipV="1">
              <a:off x="2208" y="1365"/>
              <a:ext cx="0" cy="6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Rectangle 62"/>
            <p:cNvSpPr>
              <a:spLocks noChangeArrowheads="1"/>
            </p:cNvSpPr>
            <p:nvPr/>
          </p:nvSpPr>
          <p:spPr bwMode="auto">
            <a:xfrm>
              <a:off x="2236" y="1593"/>
              <a:ext cx="11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/>
                <a:t>v</a:t>
              </a:r>
              <a:r>
                <a:rPr lang="fr-FR" sz="1200" i="1" baseline="-25000"/>
                <a:t>s</a:t>
              </a:r>
              <a:endParaRPr lang="fr-FR"/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1670" y="978"/>
              <a:ext cx="92" cy="25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Oval 64"/>
            <p:cNvSpPr>
              <a:spLocks noChangeArrowheads="1"/>
            </p:cNvSpPr>
            <p:nvPr/>
          </p:nvSpPr>
          <p:spPr bwMode="auto">
            <a:xfrm>
              <a:off x="1706" y="849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Oval 65"/>
            <p:cNvSpPr>
              <a:spLocks noChangeArrowheads="1"/>
            </p:cNvSpPr>
            <p:nvPr/>
          </p:nvSpPr>
          <p:spPr bwMode="auto">
            <a:xfrm>
              <a:off x="1089" y="1463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Oval 66"/>
            <p:cNvSpPr>
              <a:spLocks noChangeArrowheads="1"/>
            </p:cNvSpPr>
            <p:nvPr/>
          </p:nvSpPr>
          <p:spPr bwMode="auto">
            <a:xfrm>
              <a:off x="1087" y="2027"/>
              <a:ext cx="26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Oval 67"/>
            <p:cNvSpPr>
              <a:spLocks noChangeArrowheads="1"/>
            </p:cNvSpPr>
            <p:nvPr/>
          </p:nvSpPr>
          <p:spPr bwMode="auto">
            <a:xfrm>
              <a:off x="1706" y="2027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Oval 68"/>
            <p:cNvSpPr>
              <a:spLocks noChangeArrowheads="1"/>
            </p:cNvSpPr>
            <p:nvPr/>
          </p:nvSpPr>
          <p:spPr bwMode="auto">
            <a:xfrm>
              <a:off x="1699" y="1276"/>
              <a:ext cx="26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Oval 69"/>
            <p:cNvSpPr>
              <a:spLocks noChangeArrowheads="1"/>
            </p:cNvSpPr>
            <p:nvPr/>
          </p:nvSpPr>
          <p:spPr bwMode="auto">
            <a:xfrm>
              <a:off x="1706" y="1650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71"/>
            <p:cNvSpPr>
              <a:spLocks noChangeShapeType="1"/>
            </p:cNvSpPr>
            <p:nvPr/>
          </p:nvSpPr>
          <p:spPr bwMode="auto">
            <a:xfrm>
              <a:off x="1656" y="2123"/>
              <a:ext cx="12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72"/>
            <p:cNvSpPr>
              <a:spLocks noChangeShapeType="1"/>
            </p:cNvSpPr>
            <p:nvPr/>
          </p:nvSpPr>
          <p:spPr bwMode="auto">
            <a:xfrm>
              <a:off x="624" y="2039"/>
              <a:ext cx="16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Rectangle 73"/>
            <p:cNvSpPr>
              <a:spLocks noChangeArrowheads="1"/>
            </p:cNvSpPr>
            <p:nvPr/>
          </p:nvSpPr>
          <p:spPr bwMode="auto">
            <a:xfrm>
              <a:off x="1056" y="1679"/>
              <a:ext cx="91" cy="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Line 74"/>
            <p:cNvSpPr>
              <a:spLocks noChangeShapeType="1"/>
            </p:cNvSpPr>
            <p:nvPr/>
          </p:nvSpPr>
          <p:spPr bwMode="auto">
            <a:xfrm>
              <a:off x="641" y="1475"/>
              <a:ext cx="19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Oval 75"/>
            <p:cNvSpPr>
              <a:spLocks noChangeArrowheads="1"/>
            </p:cNvSpPr>
            <p:nvPr/>
          </p:nvSpPr>
          <p:spPr bwMode="auto">
            <a:xfrm>
              <a:off x="622" y="1456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Rectangle 77"/>
            <p:cNvSpPr>
              <a:spLocks noChangeArrowheads="1"/>
            </p:cNvSpPr>
            <p:nvPr/>
          </p:nvSpPr>
          <p:spPr bwMode="auto">
            <a:xfrm>
              <a:off x="1766" y="731"/>
              <a:ext cx="182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E</a:t>
              </a:r>
              <a:endParaRPr lang="fr-FR"/>
            </a:p>
          </p:txBody>
        </p:sp>
        <p:grpSp>
          <p:nvGrpSpPr>
            <p:cNvPr id="48" name="Group 78"/>
            <p:cNvGrpSpPr>
              <a:grpSpLocks/>
            </p:cNvGrpSpPr>
            <p:nvPr/>
          </p:nvGrpSpPr>
          <p:grpSpPr bwMode="auto">
            <a:xfrm rot="5400000">
              <a:off x="1999" y="1743"/>
              <a:ext cx="48" cy="164"/>
              <a:chOff x="-10" y="0"/>
              <a:chExt cx="20010" cy="20000"/>
            </a:xfrm>
          </p:grpSpPr>
          <p:sp>
            <p:nvSpPr>
              <p:cNvPr id="76" name="Line 79"/>
              <p:cNvSpPr>
                <a:spLocks noChangeShapeType="1"/>
              </p:cNvSpPr>
              <p:nvPr/>
            </p:nvSpPr>
            <p:spPr bwMode="auto">
              <a:xfrm>
                <a:off x="19826" y="0"/>
                <a:ext cx="174" cy="20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Line 80"/>
              <p:cNvSpPr>
                <a:spLocks noChangeShapeType="1"/>
              </p:cNvSpPr>
              <p:nvPr/>
            </p:nvSpPr>
            <p:spPr bwMode="auto">
              <a:xfrm>
                <a:off x="-10" y="0"/>
                <a:ext cx="174" cy="20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49" name="Group 81"/>
            <p:cNvGrpSpPr>
              <a:grpSpLocks/>
            </p:cNvGrpSpPr>
            <p:nvPr/>
          </p:nvGrpSpPr>
          <p:grpSpPr bwMode="auto">
            <a:xfrm>
              <a:off x="1968" y="1211"/>
              <a:ext cx="48" cy="163"/>
              <a:chOff x="-10" y="0"/>
              <a:chExt cx="20010" cy="20000"/>
            </a:xfrm>
          </p:grpSpPr>
          <p:sp>
            <p:nvSpPr>
              <p:cNvPr id="74" name="Line 82"/>
              <p:cNvSpPr>
                <a:spLocks noChangeShapeType="1"/>
              </p:cNvSpPr>
              <p:nvPr/>
            </p:nvSpPr>
            <p:spPr bwMode="auto">
              <a:xfrm>
                <a:off x="19826" y="0"/>
                <a:ext cx="174" cy="20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Line 83"/>
              <p:cNvSpPr>
                <a:spLocks noChangeShapeType="1"/>
              </p:cNvSpPr>
              <p:nvPr/>
            </p:nvSpPr>
            <p:spPr bwMode="auto">
              <a:xfrm>
                <a:off x="-10" y="0"/>
                <a:ext cx="174" cy="20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0" name="Freeform 84"/>
            <p:cNvSpPr>
              <a:spLocks/>
            </p:cNvSpPr>
            <p:nvPr/>
          </p:nvSpPr>
          <p:spPr bwMode="auto">
            <a:xfrm>
              <a:off x="1721" y="1669"/>
              <a:ext cx="295" cy="128"/>
            </a:xfrm>
            <a:custGeom>
              <a:avLst/>
              <a:gdLst>
                <a:gd name="T0" fmla="*/ 0 w 738"/>
                <a:gd name="T1" fmla="*/ 0 h 318"/>
                <a:gd name="T2" fmla="*/ 738 w 738"/>
                <a:gd name="T3" fmla="*/ 0 h 318"/>
                <a:gd name="T4" fmla="*/ 738 w 738"/>
                <a:gd name="T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8" h="318">
                  <a:moveTo>
                    <a:pt x="0" y="0"/>
                  </a:moveTo>
                  <a:lnTo>
                    <a:pt x="738" y="0"/>
                  </a:lnTo>
                  <a:lnTo>
                    <a:pt x="738" y="31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Oval 85"/>
            <p:cNvSpPr>
              <a:spLocks noChangeArrowheads="1"/>
            </p:cNvSpPr>
            <p:nvPr/>
          </p:nvSpPr>
          <p:spPr bwMode="auto">
            <a:xfrm>
              <a:off x="2001" y="2022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Oval 86"/>
            <p:cNvSpPr>
              <a:spLocks noChangeArrowheads="1"/>
            </p:cNvSpPr>
            <p:nvPr/>
          </p:nvSpPr>
          <p:spPr bwMode="auto">
            <a:xfrm>
              <a:off x="408" y="1677"/>
              <a:ext cx="161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87"/>
            <p:cNvSpPr>
              <a:spLocks/>
            </p:cNvSpPr>
            <p:nvPr/>
          </p:nvSpPr>
          <p:spPr bwMode="auto">
            <a:xfrm>
              <a:off x="487" y="1470"/>
              <a:ext cx="149" cy="567"/>
            </a:xfrm>
            <a:custGeom>
              <a:avLst/>
              <a:gdLst>
                <a:gd name="T0" fmla="*/ 342 w 372"/>
                <a:gd name="T1" fmla="*/ 0 h 1416"/>
                <a:gd name="T2" fmla="*/ 0 w 372"/>
                <a:gd name="T3" fmla="*/ 0 h 1416"/>
                <a:gd name="T4" fmla="*/ 0 w 372"/>
                <a:gd name="T5" fmla="*/ 1416 h 1416"/>
                <a:gd name="T6" fmla="*/ 372 w 372"/>
                <a:gd name="T7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1416">
                  <a:moveTo>
                    <a:pt x="342" y="0"/>
                  </a:moveTo>
                  <a:lnTo>
                    <a:pt x="0" y="0"/>
                  </a:lnTo>
                  <a:lnTo>
                    <a:pt x="0" y="1416"/>
                  </a:lnTo>
                  <a:lnTo>
                    <a:pt x="372" y="1416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Oval 88"/>
            <p:cNvSpPr>
              <a:spLocks noChangeArrowheads="1"/>
            </p:cNvSpPr>
            <p:nvPr/>
          </p:nvSpPr>
          <p:spPr bwMode="auto">
            <a:xfrm>
              <a:off x="610" y="2020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89"/>
            <p:cNvSpPr>
              <a:spLocks/>
            </p:cNvSpPr>
            <p:nvPr/>
          </p:nvSpPr>
          <p:spPr bwMode="auto">
            <a:xfrm>
              <a:off x="434" y="1717"/>
              <a:ext cx="36" cy="77"/>
            </a:xfrm>
            <a:custGeom>
              <a:avLst/>
              <a:gdLst>
                <a:gd name="T0" fmla="*/ 0 w 198"/>
                <a:gd name="T1" fmla="*/ 182 h 353"/>
                <a:gd name="T2" fmla="*/ 60 w 198"/>
                <a:gd name="T3" fmla="*/ 2 h 353"/>
                <a:gd name="T4" fmla="*/ 108 w 198"/>
                <a:gd name="T5" fmla="*/ 194 h 353"/>
                <a:gd name="T6" fmla="*/ 162 w 198"/>
                <a:gd name="T7" fmla="*/ 344 h 353"/>
                <a:gd name="T8" fmla="*/ 198 w 198"/>
                <a:gd name="T9" fmla="*/ 14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53">
                  <a:moveTo>
                    <a:pt x="0" y="182"/>
                  </a:moveTo>
                  <a:cubicBezTo>
                    <a:pt x="21" y="91"/>
                    <a:pt x="42" y="0"/>
                    <a:pt x="60" y="2"/>
                  </a:cubicBezTo>
                  <a:cubicBezTo>
                    <a:pt x="78" y="4"/>
                    <a:pt x="91" y="137"/>
                    <a:pt x="108" y="194"/>
                  </a:cubicBezTo>
                  <a:cubicBezTo>
                    <a:pt x="125" y="251"/>
                    <a:pt x="147" y="353"/>
                    <a:pt x="162" y="344"/>
                  </a:cubicBezTo>
                  <a:cubicBezTo>
                    <a:pt x="177" y="335"/>
                    <a:pt x="192" y="177"/>
                    <a:pt x="198" y="14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160"/>
            <p:cNvSpPr>
              <a:spLocks/>
            </p:cNvSpPr>
            <p:nvPr/>
          </p:nvSpPr>
          <p:spPr bwMode="auto">
            <a:xfrm>
              <a:off x="2219" y="1292"/>
              <a:ext cx="185" cy="755"/>
            </a:xfrm>
            <a:custGeom>
              <a:avLst/>
              <a:gdLst>
                <a:gd name="T0" fmla="*/ 0 w 185"/>
                <a:gd name="T1" fmla="*/ 0 h 755"/>
                <a:gd name="T2" fmla="*/ 185 w 185"/>
                <a:gd name="T3" fmla="*/ 0 h 755"/>
                <a:gd name="T4" fmla="*/ 185 w 185"/>
                <a:gd name="T5" fmla="*/ 755 h 755"/>
                <a:gd name="T6" fmla="*/ 4 w 185"/>
                <a:gd name="T7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755">
                  <a:moveTo>
                    <a:pt x="0" y="0"/>
                  </a:moveTo>
                  <a:lnTo>
                    <a:pt x="185" y="0"/>
                  </a:lnTo>
                  <a:lnTo>
                    <a:pt x="185" y="755"/>
                  </a:lnTo>
                  <a:lnTo>
                    <a:pt x="4" y="755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Rectangle 158"/>
            <p:cNvSpPr>
              <a:spLocks noChangeArrowheads="1"/>
            </p:cNvSpPr>
            <p:nvPr/>
          </p:nvSpPr>
          <p:spPr bwMode="auto">
            <a:xfrm>
              <a:off x="2359" y="1570"/>
              <a:ext cx="92" cy="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Rectangle 161"/>
            <p:cNvSpPr>
              <a:spLocks noChangeArrowheads="1"/>
            </p:cNvSpPr>
            <p:nvPr/>
          </p:nvSpPr>
          <p:spPr bwMode="auto">
            <a:xfrm>
              <a:off x="2472" y="1638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L</a:t>
              </a:r>
              <a:endParaRPr lang="fr-FR"/>
            </a:p>
          </p:txBody>
        </p:sp>
        <p:sp>
          <p:nvSpPr>
            <p:cNvPr id="59" name="Oval 70"/>
            <p:cNvSpPr>
              <a:spLocks noChangeArrowheads="1"/>
            </p:cNvSpPr>
            <p:nvPr/>
          </p:nvSpPr>
          <p:spPr bwMode="auto">
            <a:xfrm>
              <a:off x="2200" y="1276"/>
              <a:ext cx="32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Oval 76"/>
            <p:cNvSpPr>
              <a:spLocks noChangeArrowheads="1"/>
            </p:cNvSpPr>
            <p:nvPr/>
          </p:nvSpPr>
          <p:spPr bwMode="auto">
            <a:xfrm>
              <a:off x="2203" y="2022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163"/>
            <p:cNvSpPr>
              <a:spLocks/>
            </p:cNvSpPr>
            <p:nvPr/>
          </p:nvSpPr>
          <p:spPr bwMode="auto">
            <a:xfrm>
              <a:off x="2404" y="1457"/>
              <a:ext cx="386" cy="590"/>
            </a:xfrm>
            <a:custGeom>
              <a:avLst/>
              <a:gdLst>
                <a:gd name="T0" fmla="*/ 0 w 408"/>
                <a:gd name="T1" fmla="*/ 613 h 613"/>
                <a:gd name="T2" fmla="*/ 408 w 408"/>
                <a:gd name="T3" fmla="*/ 613 h 613"/>
                <a:gd name="T4" fmla="*/ 408 w 408"/>
                <a:gd name="T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" h="613">
                  <a:moveTo>
                    <a:pt x="0" y="613"/>
                  </a:moveTo>
                  <a:lnTo>
                    <a:pt x="408" y="613"/>
                  </a:lnTo>
                  <a:lnTo>
                    <a:pt x="408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Oval 164"/>
            <p:cNvSpPr>
              <a:spLocks noChangeArrowheads="1"/>
            </p:cNvSpPr>
            <p:nvPr/>
          </p:nvSpPr>
          <p:spPr bwMode="auto">
            <a:xfrm>
              <a:off x="2390" y="2032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63" name="Group 176"/>
            <p:cNvGrpSpPr>
              <a:grpSpLocks/>
            </p:cNvGrpSpPr>
            <p:nvPr/>
          </p:nvGrpSpPr>
          <p:grpSpPr bwMode="auto">
            <a:xfrm>
              <a:off x="2880" y="1412"/>
              <a:ext cx="227" cy="45"/>
              <a:chOff x="3061" y="1480"/>
              <a:chExt cx="227" cy="45"/>
            </a:xfrm>
          </p:grpSpPr>
          <p:sp>
            <p:nvSpPr>
              <p:cNvPr id="72" name="Line 165"/>
              <p:cNvSpPr>
                <a:spLocks noChangeShapeType="1"/>
              </p:cNvSpPr>
              <p:nvPr/>
            </p:nvSpPr>
            <p:spPr bwMode="auto">
              <a:xfrm>
                <a:off x="3061" y="1480"/>
                <a:ext cx="22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" name="Line 166"/>
              <p:cNvSpPr>
                <a:spLocks noChangeShapeType="1"/>
              </p:cNvSpPr>
              <p:nvPr/>
            </p:nvSpPr>
            <p:spPr bwMode="auto">
              <a:xfrm>
                <a:off x="3107" y="1525"/>
                <a:ext cx="136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64" name="Group 167"/>
            <p:cNvGrpSpPr>
              <a:grpSpLocks/>
            </p:cNvGrpSpPr>
            <p:nvPr/>
          </p:nvGrpSpPr>
          <p:grpSpPr bwMode="auto">
            <a:xfrm rot="5400000">
              <a:off x="2760" y="1354"/>
              <a:ext cx="48" cy="164"/>
              <a:chOff x="-10" y="0"/>
              <a:chExt cx="20010" cy="20000"/>
            </a:xfrm>
          </p:grpSpPr>
          <p:sp>
            <p:nvSpPr>
              <p:cNvPr id="70" name="Line 168"/>
              <p:cNvSpPr>
                <a:spLocks noChangeShapeType="1"/>
              </p:cNvSpPr>
              <p:nvPr/>
            </p:nvSpPr>
            <p:spPr bwMode="auto">
              <a:xfrm>
                <a:off x="19826" y="0"/>
                <a:ext cx="174" cy="20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Line 169"/>
              <p:cNvSpPr>
                <a:spLocks noChangeShapeType="1"/>
              </p:cNvSpPr>
              <p:nvPr/>
            </p:nvSpPr>
            <p:spPr bwMode="auto">
              <a:xfrm>
                <a:off x="-10" y="0"/>
                <a:ext cx="174" cy="20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5" name="Freeform 171"/>
            <p:cNvSpPr>
              <a:spLocks/>
            </p:cNvSpPr>
            <p:nvPr/>
          </p:nvSpPr>
          <p:spPr bwMode="auto">
            <a:xfrm>
              <a:off x="2790" y="1457"/>
              <a:ext cx="204" cy="590"/>
            </a:xfrm>
            <a:custGeom>
              <a:avLst/>
              <a:gdLst>
                <a:gd name="T0" fmla="*/ 0 w 204"/>
                <a:gd name="T1" fmla="*/ 590 h 590"/>
                <a:gd name="T2" fmla="*/ 204 w 204"/>
                <a:gd name="T3" fmla="*/ 590 h 590"/>
                <a:gd name="T4" fmla="*/ 204 w 204"/>
                <a:gd name="T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" h="590">
                  <a:moveTo>
                    <a:pt x="0" y="590"/>
                  </a:moveTo>
                  <a:lnTo>
                    <a:pt x="204" y="590"/>
                  </a:lnTo>
                  <a:lnTo>
                    <a:pt x="204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172"/>
            <p:cNvSpPr>
              <a:spLocks/>
            </p:cNvSpPr>
            <p:nvPr/>
          </p:nvSpPr>
          <p:spPr bwMode="auto">
            <a:xfrm flipV="1">
              <a:off x="2784" y="857"/>
              <a:ext cx="204" cy="555"/>
            </a:xfrm>
            <a:custGeom>
              <a:avLst/>
              <a:gdLst>
                <a:gd name="T0" fmla="*/ 0 w 204"/>
                <a:gd name="T1" fmla="*/ 590 h 590"/>
                <a:gd name="T2" fmla="*/ 204 w 204"/>
                <a:gd name="T3" fmla="*/ 590 h 590"/>
                <a:gd name="T4" fmla="*/ 204 w 204"/>
                <a:gd name="T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" h="590">
                  <a:moveTo>
                    <a:pt x="0" y="590"/>
                  </a:moveTo>
                  <a:lnTo>
                    <a:pt x="204" y="590"/>
                  </a:lnTo>
                  <a:lnTo>
                    <a:pt x="204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Oval 173"/>
            <p:cNvSpPr>
              <a:spLocks noChangeArrowheads="1"/>
            </p:cNvSpPr>
            <p:nvPr/>
          </p:nvSpPr>
          <p:spPr bwMode="auto">
            <a:xfrm>
              <a:off x="2767" y="845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Oval 174"/>
            <p:cNvSpPr>
              <a:spLocks noChangeArrowheads="1"/>
            </p:cNvSpPr>
            <p:nvPr/>
          </p:nvSpPr>
          <p:spPr bwMode="auto">
            <a:xfrm>
              <a:off x="2776" y="2033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Rectangle 175"/>
            <p:cNvSpPr>
              <a:spLocks noChangeArrowheads="1"/>
            </p:cNvSpPr>
            <p:nvPr/>
          </p:nvSpPr>
          <p:spPr bwMode="auto">
            <a:xfrm rot="10848300" flipV="1">
              <a:off x="2631" y="1298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C</a:t>
              </a:r>
              <a:r>
                <a:rPr lang="fr-FR" sz="800" baseline="-25000"/>
                <a:t>D</a:t>
              </a:r>
              <a:endParaRPr lang="fr-FR"/>
            </a:p>
          </p:txBody>
        </p:sp>
      </p:grpSp>
      <p:grpSp>
        <p:nvGrpSpPr>
          <p:cNvPr id="110" name="Group 280"/>
          <p:cNvGrpSpPr>
            <a:grpSpLocks/>
          </p:cNvGrpSpPr>
          <p:nvPr/>
        </p:nvGrpSpPr>
        <p:grpSpPr bwMode="auto">
          <a:xfrm>
            <a:off x="5372762" y="1753170"/>
            <a:ext cx="4284663" cy="2030412"/>
            <a:chOff x="385" y="2432"/>
            <a:chExt cx="2699" cy="1279"/>
          </a:xfrm>
        </p:grpSpPr>
        <p:sp>
          <p:nvSpPr>
            <p:cNvPr id="111" name="Rectangle 182"/>
            <p:cNvSpPr>
              <a:spLocks noChangeArrowheads="1"/>
            </p:cNvSpPr>
            <p:nvPr/>
          </p:nvSpPr>
          <p:spPr bwMode="auto">
            <a:xfrm>
              <a:off x="1882" y="2591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C</a:t>
              </a:r>
              <a:endParaRPr lang="fr-FR"/>
            </a:p>
          </p:txBody>
        </p:sp>
        <p:sp>
          <p:nvSpPr>
            <p:cNvPr id="112" name="Rectangle 183"/>
            <p:cNvSpPr>
              <a:spLocks noChangeArrowheads="1"/>
            </p:cNvSpPr>
            <p:nvPr/>
          </p:nvSpPr>
          <p:spPr bwMode="auto">
            <a:xfrm>
              <a:off x="1033" y="2583"/>
              <a:ext cx="91" cy="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Rectangle 184"/>
            <p:cNvSpPr>
              <a:spLocks noChangeArrowheads="1"/>
            </p:cNvSpPr>
            <p:nvPr/>
          </p:nvSpPr>
          <p:spPr bwMode="auto">
            <a:xfrm>
              <a:off x="1649" y="3385"/>
              <a:ext cx="92" cy="205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Rectangle 185"/>
            <p:cNvSpPr>
              <a:spLocks noChangeArrowheads="1"/>
            </p:cNvSpPr>
            <p:nvPr/>
          </p:nvSpPr>
          <p:spPr bwMode="auto">
            <a:xfrm>
              <a:off x="1147" y="2651"/>
              <a:ext cx="4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R</a:t>
              </a:r>
              <a:r>
                <a:rPr lang="fr-FR" sz="800" baseline="-25000"/>
                <a:t>1</a:t>
              </a:r>
              <a:endParaRPr lang="fr-FR"/>
            </a:p>
          </p:txBody>
        </p:sp>
        <p:sp>
          <p:nvSpPr>
            <p:cNvPr id="115" name="Rectangle 186"/>
            <p:cNvSpPr>
              <a:spLocks noChangeArrowheads="1"/>
            </p:cNvSpPr>
            <p:nvPr/>
          </p:nvSpPr>
          <p:spPr bwMode="auto">
            <a:xfrm>
              <a:off x="1134" y="3249"/>
              <a:ext cx="1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R</a:t>
              </a:r>
              <a:r>
                <a:rPr lang="fr-FR" sz="800" baseline="-25000"/>
                <a:t>2</a:t>
              </a:r>
              <a:endParaRPr lang="fr-FR"/>
            </a:p>
          </p:txBody>
        </p:sp>
        <p:sp>
          <p:nvSpPr>
            <p:cNvPr id="116" name="Rectangle 187"/>
            <p:cNvSpPr>
              <a:spLocks noChangeArrowheads="1"/>
            </p:cNvSpPr>
            <p:nvPr/>
          </p:nvSpPr>
          <p:spPr bwMode="auto">
            <a:xfrm>
              <a:off x="1477" y="3341"/>
              <a:ext cx="14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r"/>
              <a:r>
                <a:rPr lang="fr-FR" sz="800"/>
                <a:t>R</a:t>
              </a:r>
              <a:r>
                <a:rPr lang="fr-FR" sz="800" baseline="-25000"/>
                <a:t>E</a:t>
              </a:r>
              <a:endParaRPr lang="fr-FR"/>
            </a:p>
          </p:txBody>
        </p:sp>
        <p:sp>
          <p:nvSpPr>
            <p:cNvPr id="117" name="Line 188"/>
            <p:cNvSpPr>
              <a:spLocks noChangeShapeType="1"/>
            </p:cNvSpPr>
            <p:nvPr/>
          </p:nvSpPr>
          <p:spPr bwMode="auto">
            <a:xfrm>
              <a:off x="1078" y="2834"/>
              <a:ext cx="1" cy="7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Line 192"/>
            <p:cNvSpPr>
              <a:spLocks noChangeShapeType="1"/>
            </p:cNvSpPr>
            <p:nvPr/>
          </p:nvSpPr>
          <p:spPr bwMode="auto">
            <a:xfrm flipH="1">
              <a:off x="1695" y="3317"/>
              <a:ext cx="0" cy="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193"/>
            <p:cNvSpPr>
              <a:spLocks/>
            </p:cNvSpPr>
            <p:nvPr/>
          </p:nvSpPr>
          <p:spPr bwMode="auto">
            <a:xfrm>
              <a:off x="1078" y="2445"/>
              <a:ext cx="1684" cy="555"/>
            </a:xfrm>
            <a:custGeom>
              <a:avLst/>
              <a:gdLst>
                <a:gd name="T0" fmla="*/ 0 w 1684"/>
                <a:gd name="T1" fmla="*/ 138 h 579"/>
                <a:gd name="T2" fmla="*/ 0 w 1684"/>
                <a:gd name="T3" fmla="*/ 1 h 579"/>
                <a:gd name="T4" fmla="*/ 1678 w 1684"/>
                <a:gd name="T5" fmla="*/ 0 h 579"/>
                <a:gd name="T6" fmla="*/ 1684 w 1684"/>
                <a:gd name="T7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4" h="579">
                  <a:moveTo>
                    <a:pt x="0" y="138"/>
                  </a:moveTo>
                  <a:lnTo>
                    <a:pt x="0" y="1"/>
                  </a:lnTo>
                  <a:lnTo>
                    <a:pt x="1678" y="0"/>
                  </a:lnTo>
                  <a:lnTo>
                    <a:pt x="1684" y="579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Line 194"/>
            <p:cNvSpPr>
              <a:spLocks noChangeShapeType="1"/>
            </p:cNvSpPr>
            <p:nvPr/>
          </p:nvSpPr>
          <p:spPr bwMode="auto">
            <a:xfrm>
              <a:off x="1814" y="2452"/>
              <a:ext cx="0" cy="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Rectangle 195"/>
            <p:cNvSpPr>
              <a:spLocks noChangeArrowheads="1"/>
            </p:cNvSpPr>
            <p:nvPr/>
          </p:nvSpPr>
          <p:spPr bwMode="auto">
            <a:xfrm>
              <a:off x="2009" y="2862"/>
              <a:ext cx="206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 dirty="0"/>
                <a:t>C</a:t>
              </a:r>
              <a:r>
                <a:rPr lang="fr-FR" sz="800" baseline="-25000" dirty="0"/>
                <a:t>C</a:t>
              </a:r>
              <a:endParaRPr lang="fr-FR" dirty="0"/>
            </a:p>
          </p:txBody>
        </p:sp>
        <p:sp>
          <p:nvSpPr>
            <p:cNvPr id="122" name="Line 196"/>
            <p:cNvSpPr>
              <a:spLocks noChangeShapeType="1"/>
            </p:cNvSpPr>
            <p:nvPr/>
          </p:nvSpPr>
          <p:spPr bwMode="auto">
            <a:xfrm rot="5400000">
              <a:off x="1874" y="3503"/>
              <a:ext cx="2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3" name="Group 198"/>
            <p:cNvGrpSpPr>
              <a:grpSpLocks/>
            </p:cNvGrpSpPr>
            <p:nvPr/>
          </p:nvGrpSpPr>
          <p:grpSpPr bwMode="auto">
            <a:xfrm>
              <a:off x="816" y="2922"/>
              <a:ext cx="48" cy="164"/>
              <a:chOff x="-10" y="0"/>
              <a:chExt cx="20010" cy="20000"/>
            </a:xfrm>
          </p:grpSpPr>
          <p:sp>
            <p:nvSpPr>
              <p:cNvPr id="190" name="Line 199"/>
              <p:cNvSpPr>
                <a:spLocks noChangeShapeType="1"/>
              </p:cNvSpPr>
              <p:nvPr/>
            </p:nvSpPr>
            <p:spPr bwMode="auto">
              <a:xfrm>
                <a:off x="19826" y="0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1" name="Line 200"/>
              <p:cNvSpPr>
                <a:spLocks noChangeShapeType="1"/>
              </p:cNvSpPr>
              <p:nvPr/>
            </p:nvSpPr>
            <p:spPr bwMode="auto">
              <a:xfrm>
                <a:off x="-10" y="0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4" name="Line 201"/>
            <p:cNvSpPr>
              <a:spLocks noChangeShapeType="1"/>
            </p:cNvSpPr>
            <p:nvPr/>
          </p:nvSpPr>
          <p:spPr bwMode="auto">
            <a:xfrm flipV="1">
              <a:off x="1814" y="2881"/>
              <a:ext cx="3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Rectangle 202"/>
            <p:cNvSpPr>
              <a:spLocks noChangeArrowheads="1"/>
            </p:cNvSpPr>
            <p:nvPr/>
          </p:nvSpPr>
          <p:spPr bwMode="auto">
            <a:xfrm rot="10800000" flipV="1">
              <a:off x="1859" y="3385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C</a:t>
              </a:r>
              <a:r>
                <a:rPr lang="fr-FR" sz="800" baseline="-25000"/>
                <a:t>E</a:t>
              </a:r>
              <a:endParaRPr lang="fr-FR"/>
            </a:p>
          </p:txBody>
        </p:sp>
        <p:sp>
          <p:nvSpPr>
            <p:cNvPr id="126" name="Rectangle 203"/>
            <p:cNvSpPr>
              <a:spLocks noChangeArrowheads="1"/>
            </p:cNvSpPr>
            <p:nvPr/>
          </p:nvSpPr>
          <p:spPr bwMode="auto">
            <a:xfrm>
              <a:off x="894" y="2909"/>
              <a:ext cx="1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C</a:t>
              </a:r>
              <a:r>
                <a:rPr lang="fr-FR" sz="800" baseline="-25000"/>
                <a:t>B</a:t>
              </a:r>
              <a:endParaRPr lang="fr-FR"/>
            </a:p>
          </p:txBody>
        </p:sp>
        <p:sp>
          <p:nvSpPr>
            <p:cNvPr id="127" name="Line 204"/>
            <p:cNvSpPr>
              <a:spLocks noChangeShapeType="1"/>
            </p:cNvSpPr>
            <p:nvPr/>
          </p:nvSpPr>
          <p:spPr bwMode="auto">
            <a:xfrm flipV="1">
              <a:off x="695" y="3106"/>
              <a:ext cx="0" cy="4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Rectangle 205"/>
            <p:cNvSpPr>
              <a:spLocks noChangeArrowheads="1"/>
            </p:cNvSpPr>
            <p:nvPr/>
          </p:nvSpPr>
          <p:spPr bwMode="auto">
            <a:xfrm>
              <a:off x="570" y="3277"/>
              <a:ext cx="1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/>
                <a:t>v</a:t>
              </a:r>
              <a:r>
                <a:rPr lang="fr-FR" sz="1200" i="1" baseline="-25000"/>
                <a:t>e</a:t>
              </a:r>
              <a:endParaRPr lang="fr-FR"/>
            </a:p>
          </p:txBody>
        </p:sp>
        <p:sp>
          <p:nvSpPr>
            <p:cNvPr id="129" name="Line 206"/>
            <p:cNvSpPr>
              <a:spLocks noChangeShapeType="1"/>
            </p:cNvSpPr>
            <p:nvPr/>
          </p:nvSpPr>
          <p:spPr bwMode="auto">
            <a:xfrm flipV="1">
              <a:off x="2185" y="2953"/>
              <a:ext cx="0" cy="6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Rectangle 207"/>
            <p:cNvSpPr>
              <a:spLocks noChangeArrowheads="1"/>
            </p:cNvSpPr>
            <p:nvPr/>
          </p:nvSpPr>
          <p:spPr bwMode="auto">
            <a:xfrm>
              <a:off x="2213" y="3181"/>
              <a:ext cx="11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/>
                <a:t>v</a:t>
              </a:r>
              <a:r>
                <a:rPr lang="fr-FR" sz="1200" i="1" baseline="-25000"/>
                <a:t>s</a:t>
              </a:r>
              <a:endParaRPr lang="fr-FR"/>
            </a:p>
          </p:txBody>
        </p:sp>
        <p:sp>
          <p:nvSpPr>
            <p:cNvPr id="131" name="Rectangle 208"/>
            <p:cNvSpPr>
              <a:spLocks noChangeArrowheads="1"/>
            </p:cNvSpPr>
            <p:nvPr/>
          </p:nvSpPr>
          <p:spPr bwMode="auto">
            <a:xfrm>
              <a:off x="1769" y="2523"/>
              <a:ext cx="92" cy="25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Oval 209"/>
            <p:cNvSpPr>
              <a:spLocks noChangeArrowheads="1"/>
            </p:cNvSpPr>
            <p:nvPr/>
          </p:nvSpPr>
          <p:spPr bwMode="auto">
            <a:xfrm>
              <a:off x="1800" y="2432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Oval 210"/>
            <p:cNvSpPr>
              <a:spLocks noChangeArrowheads="1"/>
            </p:cNvSpPr>
            <p:nvPr/>
          </p:nvSpPr>
          <p:spPr bwMode="auto">
            <a:xfrm>
              <a:off x="1066" y="2990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Oval 211"/>
            <p:cNvSpPr>
              <a:spLocks noChangeArrowheads="1"/>
            </p:cNvSpPr>
            <p:nvPr/>
          </p:nvSpPr>
          <p:spPr bwMode="auto">
            <a:xfrm>
              <a:off x="1064" y="3615"/>
              <a:ext cx="26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Oval 212"/>
            <p:cNvSpPr>
              <a:spLocks noChangeArrowheads="1"/>
            </p:cNvSpPr>
            <p:nvPr/>
          </p:nvSpPr>
          <p:spPr bwMode="auto">
            <a:xfrm>
              <a:off x="1683" y="3615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Line 215"/>
            <p:cNvSpPr>
              <a:spLocks noChangeShapeType="1"/>
            </p:cNvSpPr>
            <p:nvPr/>
          </p:nvSpPr>
          <p:spPr bwMode="auto">
            <a:xfrm>
              <a:off x="1633" y="3711"/>
              <a:ext cx="12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Line 216"/>
            <p:cNvSpPr>
              <a:spLocks noChangeShapeType="1"/>
            </p:cNvSpPr>
            <p:nvPr/>
          </p:nvSpPr>
          <p:spPr bwMode="auto">
            <a:xfrm>
              <a:off x="601" y="3627"/>
              <a:ext cx="16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Rectangle 217"/>
            <p:cNvSpPr>
              <a:spLocks noChangeArrowheads="1"/>
            </p:cNvSpPr>
            <p:nvPr/>
          </p:nvSpPr>
          <p:spPr bwMode="auto">
            <a:xfrm>
              <a:off x="1032" y="3181"/>
              <a:ext cx="91" cy="25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9" name="Group 221"/>
            <p:cNvGrpSpPr>
              <a:grpSpLocks/>
            </p:cNvGrpSpPr>
            <p:nvPr/>
          </p:nvGrpSpPr>
          <p:grpSpPr bwMode="auto">
            <a:xfrm rot="5400000">
              <a:off x="1966" y="3437"/>
              <a:ext cx="48" cy="164"/>
              <a:chOff x="-10" y="0"/>
              <a:chExt cx="20010" cy="20000"/>
            </a:xfrm>
          </p:grpSpPr>
          <p:sp>
            <p:nvSpPr>
              <p:cNvPr id="188" name="Line 222"/>
              <p:cNvSpPr>
                <a:spLocks noChangeShapeType="1"/>
              </p:cNvSpPr>
              <p:nvPr/>
            </p:nvSpPr>
            <p:spPr bwMode="auto">
              <a:xfrm>
                <a:off x="19826" y="0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" name="Line 223"/>
              <p:cNvSpPr>
                <a:spLocks noChangeShapeType="1"/>
              </p:cNvSpPr>
              <p:nvPr/>
            </p:nvSpPr>
            <p:spPr bwMode="auto">
              <a:xfrm>
                <a:off x="-10" y="0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40" name="Group 224"/>
            <p:cNvGrpSpPr>
              <a:grpSpLocks/>
            </p:cNvGrpSpPr>
            <p:nvPr/>
          </p:nvGrpSpPr>
          <p:grpSpPr bwMode="auto">
            <a:xfrm>
              <a:off x="1945" y="2799"/>
              <a:ext cx="48" cy="163"/>
              <a:chOff x="-10" y="0"/>
              <a:chExt cx="20010" cy="20000"/>
            </a:xfrm>
          </p:grpSpPr>
          <p:sp>
            <p:nvSpPr>
              <p:cNvPr id="186" name="Line 225"/>
              <p:cNvSpPr>
                <a:spLocks noChangeShapeType="1"/>
              </p:cNvSpPr>
              <p:nvPr/>
            </p:nvSpPr>
            <p:spPr bwMode="auto">
              <a:xfrm>
                <a:off x="19826" y="0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" name="Line 226"/>
              <p:cNvSpPr>
                <a:spLocks noChangeShapeType="1"/>
              </p:cNvSpPr>
              <p:nvPr/>
            </p:nvSpPr>
            <p:spPr bwMode="auto">
              <a:xfrm>
                <a:off x="-10" y="0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1" name="Freeform 227"/>
            <p:cNvSpPr>
              <a:spLocks/>
            </p:cNvSpPr>
            <p:nvPr/>
          </p:nvSpPr>
          <p:spPr bwMode="auto">
            <a:xfrm>
              <a:off x="1698" y="3317"/>
              <a:ext cx="295" cy="68"/>
            </a:xfrm>
            <a:custGeom>
              <a:avLst/>
              <a:gdLst>
                <a:gd name="T0" fmla="*/ 0 w 738"/>
                <a:gd name="T1" fmla="*/ 0 h 318"/>
                <a:gd name="T2" fmla="*/ 738 w 738"/>
                <a:gd name="T3" fmla="*/ 0 h 318"/>
                <a:gd name="T4" fmla="*/ 738 w 738"/>
                <a:gd name="T5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8" h="318">
                  <a:moveTo>
                    <a:pt x="0" y="0"/>
                  </a:moveTo>
                  <a:lnTo>
                    <a:pt x="738" y="0"/>
                  </a:lnTo>
                  <a:lnTo>
                    <a:pt x="738" y="31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Oval 228"/>
            <p:cNvSpPr>
              <a:spLocks noChangeArrowheads="1"/>
            </p:cNvSpPr>
            <p:nvPr/>
          </p:nvSpPr>
          <p:spPr bwMode="auto">
            <a:xfrm>
              <a:off x="1978" y="3610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Oval 229"/>
            <p:cNvSpPr>
              <a:spLocks noChangeArrowheads="1"/>
            </p:cNvSpPr>
            <p:nvPr/>
          </p:nvSpPr>
          <p:spPr bwMode="auto">
            <a:xfrm>
              <a:off x="385" y="3226"/>
              <a:ext cx="161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Freeform 230"/>
            <p:cNvSpPr>
              <a:spLocks/>
            </p:cNvSpPr>
            <p:nvPr/>
          </p:nvSpPr>
          <p:spPr bwMode="auto">
            <a:xfrm>
              <a:off x="464" y="2999"/>
              <a:ext cx="149" cy="626"/>
            </a:xfrm>
            <a:custGeom>
              <a:avLst/>
              <a:gdLst>
                <a:gd name="T0" fmla="*/ 342 w 372"/>
                <a:gd name="T1" fmla="*/ 0 h 1416"/>
                <a:gd name="T2" fmla="*/ 0 w 372"/>
                <a:gd name="T3" fmla="*/ 0 h 1416"/>
                <a:gd name="T4" fmla="*/ 0 w 372"/>
                <a:gd name="T5" fmla="*/ 1416 h 1416"/>
                <a:gd name="T6" fmla="*/ 372 w 372"/>
                <a:gd name="T7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1416">
                  <a:moveTo>
                    <a:pt x="342" y="0"/>
                  </a:moveTo>
                  <a:lnTo>
                    <a:pt x="0" y="0"/>
                  </a:lnTo>
                  <a:lnTo>
                    <a:pt x="0" y="1416"/>
                  </a:lnTo>
                  <a:lnTo>
                    <a:pt x="372" y="1416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Oval 231"/>
            <p:cNvSpPr>
              <a:spLocks noChangeArrowheads="1"/>
            </p:cNvSpPr>
            <p:nvPr/>
          </p:nvSpPr>
          <p:spPr bwMode="auto">
            <a:xfrm>
              <a:off x="587" y="3608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Freeform 232"/>
            <p:cNvSpPr>
              <a:spLocks/>
            </p:cNvSpPr>
            <p:nvPr/>
          </p:nvSpPr>
          <p:spPr bwMode="auto">
            <a:xfrm>
              <a:off x="408" y="3271"/>
              <a:ext cx="36" cy="77"/>
            </a:xfrm>
            <a:custGeom>
              <a:avLst/>
              <a:gdLst>
                <a:gd name="T0" fmla="*/ 0 w 198"/>
                <a:gd name="T1" fmla="*/ 182 h 353"/>
                <a:gd name="T2" fmla="*/ 60 w 198"/>
                <a:gd name="T3" fmla="*/ 2 h 353"/>
                <a:gd name="T4" fmla="*/ 108 w 198"/>
                <a:gd name="T5" fmla="*/ 194 h 353"/>
                <a:gd name="T6" fmla="*/ 162 w 198"/>
                <a:gd name="T7" fmla="*/ 344 h 353"/>
                <a:gd name="T8" fmla="*/ 198 w 198"/>
                <a:gd name="T9" fmla="*/ 14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53">
                  <a:moveTo>
                    <a:pt x="0" y="182"/>
                  </a:moveTo>
                  <a:cubicBezTo>
                    <a:pt x="21" y="91"/>
                    <a:pt x="42" y="0"/>
                    <a:pt x="60" y="2"/>
                  </a:cubicBezTo>
                  <a:cubicBezTo>
                    <a:pt x="78" y="4"/>
                    <a:pt x="91" y="137"/>
                    <a:pt x="108" y="194"/>
                  </a:cubicBezTo>
                  <a:cubicBezTo>
                    <a:pt x="125" y="251"/>
                    <a:pt x="147" y="353"/>
                    <a:pt x="162" y="344"/>
                  </a:cubicBezTo>
                  <a:cubicBezTo>
                    <a:pt x="177" y="335"/>
                    <a:pt x="192" y="177"/>
                    <a:pt x="198" y="14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Freeform 233"/>
            <p:cNvSpPr>
              <a:spLocks/>
            </p:cNvSpPr>
            <p:nvPr/>
          </p:nvSpPr>
          <p:spPr bwMode="auto">
            <a:xfrm>
              <a:off x="2196" y="2880"/>
              <a:ext cx="185" cy="755"/>
            </a:xfrm>
            <a:custGeom>
              <a:avLst/>
              <a:gdLst>
                <a:gd name="T0" fmla="*/ 0 w 185"/>
                <a:gd name="T1" fmla="*/ 0 h 755"/>
                <a:gd name="T2" fmla="*/ 185 w 185"/>
                <a:gd name="T3" fmla="*/ 0 h 755"/>
                <a:gd name="T4" fmla="*/ 185 w 185"/>
                <a:gd name="T5" fmla="*/ 755 h 755"/>
                <a:gd name="T6" fmla="*/ 4 w 185"/>
                <a:gd name="T7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755">
                  <a:moveTo>
                    <a:pt x="0" y="0"/>
                  </a:moveTo>
                  <a:lnTo>
                    <a:pt x="185" y="0"/>
                  </a:lnTo>
                  <a:lnTo>
                    <a:pt x="185" y="755"/>
                  </a:lnTo>
                  <a:lnTo>
                    <a:pt x="4" y="755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Rectangle 234"/>
            <p:cNvSpPr>
              <a:spLocks noChangeArrowheads="1"/>
            </p:cNvSpPr>
            <p:nvPr/>
          </p:nvSpPr>
          <p:spPr bwMode="auto">
            <a:xfrm>
              <a:off x="2336" y="3158"/>
              <a:ext cx="92" cy="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Rectangle 235"/>
            <p:cNvSpPr>
              <a:spLocks noChangeArrowheads="1"/>
            </p:cNvSpPr>
            <p:nvPr/>
          </p:nvSpPr>
          <p:spPr bwMode="auto">
            <a:xfrm>
              <a:off x="2449" y="3226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L</a:t>
              </a:r>
              <a:endParaRPr lang="fr-FR"/>
            </a:p>
          </p:txBody>
        </p:sp>
        <p:sp>
          <p:nvSpPr>
            <p:cNvPr id="150" name="Oval 236"/>
            <p:cNvSpPr>
              <a:spLocks noChangeArrowheads="1"/>
            </p:cNvSpPr>
            <p:nvPr/>
          </p:nvSpPr>
          <p:spPr bwMode="auto">
            <a:xfrm>
              <a:off x="2177" y="2864"/>
              <a:ext cx="32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1" name="Oval 237"/>
            <p:cNvSpPr>
              <a:spLocks noChangeArrowheads="1"/>
            </p:cNvSpPr>
            <p:nvPr/>
          </p:nvSpPr>
          <p:spPr bwMode="auto">
            <a:xfrm>
              <a:off x="2180" y="3610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Freeform 238"/>
            <p:cNvSpPr>
              <a:spLocks/>
            </p:cNvSpPr>
            <p:nvPr/>
          </p:nvSpPr>
          <p:spPr bwMode="auto">
            <a:xfrm>
              <a:off x="2378" y="2976"/>
              <a:ext cx="386" cy="659"/>
            </a:xfrm>
            <a:custGeom>
              <a:avLst/>
              <a:gdLst>
                <a:gd name="T0" fmla="*/ 0 w 408"/>
                <a:gd name="T1" fmla="*/ 613 h 613"/>
                <a:gd name="T2" fmla="*/ 408 w 408"/>
                <a:gd name="T3" fmla="*/ 613 h 613"/>
                <a:gd name="T4" fmla="*/ 408 w 408"/>
                <a:gd name="T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" h="613">
                  <a:moveTo>
                    <a:pt x="0" y="613"/>
                  </a:moveTo>
                  <a:lnTo>
                    <a:pt x="408" y="613"/>
                  </a:lnTo>
                  <a:lnTo>
                    <a:pt x="408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Oval 239"/>
            <p:cNvSpPr>
              <a:spLocks noChangeArrowheads="1"/>
            </p:cNvSpPr>
            <p:nvPr/>
          </p:nvSpPr>
          <p:spPr bwMode="auto">
            <a:xfrm>
              <a:off x="2367" y="3620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54" name="Group 240"/>
            <p:cNvGrpSpPr>
              <a:grpSpLocks/>
            </p:cNvGrpSpPr>
            <p:nvPr/>
          </p:nvGrpSpPr>
          <p:grpSpPr bwMode="auto">
            <a:xfrm>
              <a:off x="2857" y="3000"/>
              <a:ext cx="227" cy="45"/>
              <a:chOff x="3061" y="1480"/>
              <a:chExt cx="227" cy="45"/>
            </a:xfrm>
          </p:grpSpPr>
          <p:sp>
            <p:nvSpPr>
              <p:cNvPr id="184" name="Line 241"/>
              <p:cNvSpPr>
                <a:spLocks noChangeShapeType="1"/>
              </p:cNvSpPr>
              <p:nvPr/>
            </p:nvSpPr>
            <p:spPr bwMode="auto">
              <a:xfrm>
                <a:off x="3061" y="1480"/>
                <a:ext cx="227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" name="Line 242"/>
              <p:cNvSpPr>
                <a:spLocks noChangeShapeType="1"/>
              </p:cNvSpPr>
              <p:nvPr/>
            </p:nvSpPr>
            <p:spPr bwMode="auto">
              <a:xfrm>
                <a:off x="3107" y="1525"/>
                <a:ext cx="136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5" name="Group 243"/>
            <p:cNvGrpSpPr>
              <a:grpSpLocks/>
            </p:cNvGrpSpPr>
            <p:nvPr/>
          </p:nvGrpSpPr>
          <p:grpSpPr bwMode="auto">
            <a:xfrm rot="5400000">
              <a:off x="2737" y="2942"/>
              <a:ext cx="48" cy="164"/>
              <a:chOff x="-10" y="0"/>
              <a:chExt cx="20010" cy="20000"/>
            </a:xfrm>
          </p:grpSpPr>
          <p:sp>
            <p:nvSpPr>
              <p:cNvPr id="182" name="Line 244"/>
              <p:cNvSpPr>
                <a:spLocks noChangeShapeType="1"/>
              </p:cNvSpPr>
              <p:nvPr/>
            </p:nvSpPr>
            <p:spPr bwMode="auto">
              <a:xfrm>
                <a:off x="19826" y="0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" name="Line 245"/>
              <p:cNvSpPr>
                <a:spLocks noChangeShapeType="1"/>
              </p:cNvSpPr>
              <p:nvPr/>
            </p:nvSpPr>
            <p:spPr bwMode="auto">
              <a:xfrm>
                <a:off x="-10" y="0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6" name="Freeform 246"/>
            <p:cNvSpPr>
              <a:spLocks/>
            </p:cNvSpPr>
            <p:nvPr/>
          </p:nvSpPr>
          <p:spPr bwMode="auto">
            <a:xfrm>
              <a:off x="2767" y="3045"/>
              <a:ext cx="204" cy="590"/>
            </a:xfrm>
            <a:custGeom>
              <a:avLst/>
              <a:gdLst>
                <a:gd name="T0" fmla="*/ 0 w 204"/>
                <a:gd name="T1" fmla="*/ 590 h 590"/>
                <a:gd name="T2" fmla="*/ 204 w 204"/>
                <a:gd name="T3" fmla="*/ 590 h 590"/>
                <a:gd name="T4" fmla="*/ 204 w 204"/>
                <a:gd name="T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" h="590">
                  <a:moveTo>
                    <a:pt x="0" y="590"/>
                  </a:moveTo>
                  <a:lnTo>
                    <a:pt x="204" y="590"/>
                  </a:lnTo>
                  <a:lnTo>
                    <a:pt x="204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7" name="Freeform 247"/>
            <p:cNvSpPr>
              <a:spLocks/>
            </p:cNvSpPr>
            <p:nvPr/>
          </p:nvSpPr>
          <p:spPr bwMode="auto">
            <a:xfrm flipV="1">
              <a:off x="2761" y="2445"/>
              <a:ext cx="204" cy="555"/>
            </a:xfrm>
            <a:custGeom>
              <a:avLst/>
              <a:gdLst>
                <a:gd name="T0" fmla="*/ 0 w 204"/>
                <a:gd name="T1" fmla="*/ 590 h 590"/>
                <a:gd name="T2" fmla="*/ 204 w 204"/>
                <a:gd name="T3" fmla="*/ 590 h 590"/>
                <a:gd name="T4" fmla="*/ 204 w 204"/>
                <a:gd name="T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" h="590">
                  <a:moveTo>
                    <a:pt x="0" y="590"/>
                  </a:moveTo>
                  <a:lnTo>
                    <a:pt x="204" y="590"/>
                  </a:lnTo>
                  <a:lnTo>
                    <a:pt x="204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Oval 248"/>
            <p:cNvSpPr>
              <a:spLocks noChangeArrowheads="1"/>
            </p:cNvSpPr>
            <p:nvPr/>
          </p:nvSpPr>
          <p:spPr bwMode="auto">
            <a:xfrm>
              <a:off x="2744" y="2433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Oval 249"/>
            <p:cNvSpPr>
              <a:spLocks noChangeArrowheads="1"/>
            </p:cNvSpPr>
            <p:nvPr/>
          </p:nvSpPr>
          <p:spPr bwMode="auto">
            <a:xfrm>
              <a:off x="2753" y="3621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0" name="Rectangle 250"/>
            <p:cNvSpPr>
              <a:spLocks noChangeArrowheads="1"/>
            </p:cNvSpPr>
            <p:nvPr/>
          </p:nvSpPr>
          <p:spPr bwMode="auto">
            <a:xfrm rot="10848300" flipV="1">
              <a:off x="2608" y="2886"/>
              <a:ext cx="2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C</a:t>
              </a:r>
              <a:r>
                <a:rPr lang="fr-FR" sz="800" baseline="-25000"/>
                <a:t>D</a:t>
              </a:r>
              <a:endParaRPr lang="fr-FR"/>
            </a:p>
          </p:txBody>
        </p:sp>
        <p:grpSp>
          <p:nvGrpSpPr>
            <p:cNvPr id="161" name="Group 255"/>
            <p:cNvGrpSpPr>
              <a:grpSpLocks/>
            </p:cNvGrpSpPr>
            <p:nvPr/>
          </p:nvGrpSpPr>
          <p:grpSpPr bwMode="auto">
            <a:xfrm>
              <a:off x="1733" y="3096"/>
              <a:ext cx="163" cy="122"/>
              <a:chOff x="7587" y="2585"/>
              <a:chExt cx="408" cy="306"/>
            </a:xfrm>
          </p:grpSpPr>
          <p:sp>
            <p:nvSpPr>
              <p:cNvPr id="180" name="Rectangle 256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Line 257"/>
              <p:cNvSpPr>
                <a:spLocks noChangeShapeType="1"/>
              </p:cNvSpPr>
              <p:nvPr/>
            </p:nvSpPr>
            <p:spPr bwMode="auto">
              <a:xfrm>
                <a:off x="7587" y="2741"/>
                <a:ext cx="40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62" name="Freeform 258"/>
            <p:cNvSpPr>
              <a:spLocks/>
            </p:cNvSpPr>
            <p:nvPr/>
          </p:nvSpPr>
          <p:spPr bwMode="auto">
            <a:xfrm>
              <a:off x="612" y="2999"/>
              <a:ext cx="919" cy="306"/>
            </a:xfrm>
            <a:custGeom>
              <a:avLst/>
              <a:gdLst>
                <a:gd name="T0" fmla="*/ 0 w 919"/>
                <a:gd name="T1" fmla="*/ 0 h 306"/>
                <a:gd name="T2" fmla="*/ 919 w 919"/>
                <a:gd name="T3" fmla="*/ 1 h 306"/>
                <a:gd name="T4" fmla="*/ 919 w 919"/>
                <a:gd name="T5" fmla="*/ 306 h 306"/>
                <a:gd name="T6" fmla="*/ 915 w 919"/>
                <a:gd name="T7" fmla="*/ 301 h 306"/>
                <a:gd name="T8" fmla="*/ 918 w 919"/>
                <a:gd name="T9" fmla="*/ 29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9" h="306">
                  <a:moveTo>
                    <a:pt x="0" y="0"/>
                  </a:moveTo>
                  <a:lnTo>
                    <a:pt x="919" y="1"/>
                  </a:lnTo>
                  <a:lnTo>
                    <a:pt x="919" y="306"/>
                  </a:lnTo>
                  <a:lnTo>
                    <a:pt x="915" y="301"/>
                  </a:lnTo>
                  <a:lnTo>
                    <a:pt x="918" y="29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3" name="Line 259"/>
            <p:cNvSpPr>
              <a:spLocks noChangeShapeType="1"/>
            </p:cNvSpPr>
            <p:nvPr/>
          </p:nvSpPr>
          <p:spPr bwMode="auto">
            <a:xfrm>
              <a:off x="1538" y="3314"/>
              <a:ext cx="2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Oval 261"/>
            <p:cNvSpPr>
              <a:spLocks noChangeArrowheads="1"/>
            </p:cNvSpPr>
            <p:nvPr/>
          </p:nvSpPr>
          <p:spPr bwMode="auto">
            <a:xfrm>
              <a:off x="1802" y="3302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5" name="Oval 262"/>
            <p:cNvSpPr>
              <a:spLocks noChangeArrowheads="1"/>
            </p:cNvSpPr>
            <p:nvPr/>
          </p:nvSpPr>
          <p:spPr bwMode="auto">
            <a:xfrm>
              <a:off x="1799" y="2863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6" name="Oval 263"/>
            <p:cNvSpPr>
              <a:spLocks noChangeArrowheads="1"/>
            </p:cNvSpPr>
            <p:nvPr/>
          </p:nvSpPr>
          <p:spPr bwMode="auto">
            <a:xfrm>
              <a:off x="1284" y="2997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7" name="Oval 265"/>
            <p:cNvSpPr>
              <a:spLocks noChangeArrowheads="1"/>
            </p:cNvSpPr>
            <p:nvPr/>
          </p:nvSpPr>
          <p:spPr bwMode="auto">
            <a:xfrm>
              <a:off x="1522" y="3294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8" name="Line 266"/>
            <p:cNvSpPr>
              <a:spLocks noChangeShapeType="1"/>
            </p:cNvSpPr>
            <p:nvPr/>
          </p:nvSpPr>
          <p:spPr bwMode="auto">
            <a:xfrm flipV="1">
              <a:off x="1406" y="3045"/>
              <a:ext cx="0" cy="2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9" name="Rectangle 268"/>
            <p:cNvSpPr>
              <a:spLocks noChangeArrowheads="1"/>
            </p:cNvSpPr>
            <p:nvPr/>
          </p:nvSpPr>
          <p:spPr bwMode="auto">
            <a:xfrm>
              <a:off x="1927" y="3113"/>
              <a:ext cx="182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h</a:t>
              </a:r>
              <a:r>
                <a:rPr lang="fr-FR" sz="800" baseline="-25000"/>
                <a:t>21</a:t>
              </a:r>
              <a:r>
                <a:rPr lang="fr-FR" sz="800"/>
                <a:t> i</a:t>
              </a:r>
              <a:r>
                <a:rPr lang="fr-FR" sz="800" baseline="-25000"/>
                <a:t>b</a:t>
              </a:r>
              <a:endParaRPr lang="fr-FR" baseline="-25000"/>
            </a:p>
          </p:txBody>
        </p:sp>
        <p:sp>
          <p:nvSpPr>
            <p:cNvPr id="170" name="Line 269"/>
            <p:cNvSpPr>
              <a:spLocks noChangeShapeType="1"/>
            </p:cNvSpPr>
            <p:nvPr/>
          </p:nvSpPr>
          <p:spPr bwMode="auto">
            <a:xfrm>
              <a:off x="1814" y="2954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1" name="Rectangle 270"/>
            <p:cNvSpPr>
              <a:spLocks noChangeArrowheads="1"/>
            </p:cNvSpPr>
            <p:nvPr/>
          </p:nvSpPr>
          <p:spPr bwMode="auto">
            <a:xfrm>
              <a:off x="1451" y="3271"/>
              <a:ext cx="53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E</a:t>
              </a:r>
              <a:endParaRPr lang="fr-FR"/>
            </a:p>
          </p:txBody>
        </p:sp>
        <p:sp>
          <p:nvSpPr>
            <p:cNvPr id="172" name="Rectangle 271"/>
            <p:cNvSpPr>
              <a:spLocks noChangeArrowheads="1"/>
            </p:cNvSpPr>
            <p:nvPr/>
          </p:nvSpPr>
          <p:spPr bwMode="auto">
            <a:xfrm>
              <a:off x="1292" y="2886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B</a:t>
              </a:r>
              <a:endParaRPr lang="fr-FR"/>
            </a:p>
          </p:txBody>
        </p:sp>
        <p:sp>
          <p:nvSpPr>
            <p:cNvPr id="173" name="Rectangle 272"/>
            <p:cNvSpPr>
              <a:spLocks noChangeArrowheads="1"/>
            </p:cNvSpPr>
            <p:nvPr/>
          </p:nvSpPr>
          <p:spPr bwMode="auto">
            <a:xfrm>
              <a:off x="1746" y="2818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C</a:t>
              </a:r>
              <a:endParaRPr lang="fr-FR"/>
            </a:p>
          </p:txBody>
        </p:sp>
        <p:sp>
          <p:nvSpPr>
            <p:cNvPr id="174" name="Rectangle 273"/>
            <p:cNvSpPr>
              <a:spLocks noChangeArrowheads="1"/>
            </p:cNvSpPr>
            <p:nvPr/>
          </p:nvSpPr>
          <p:spPr bwMode="auto">
            <a:xfrm>
              <a:off x="2066" y="3271"/>
              <a:ext cx="53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 dirty="0"/>
                <a:t>E</a:t>
              </a:r>
              <a:endParaRPr lang="fr-FR" dirty="0"/>
            </a:p>
          </p:txBody>
        </p:sp>
        <p:sp>
          <p:nvSpPr>
            <p:cNvPr id="175" name="Rectangle 274"/>
            <p:cNvSpPr>
              <a:spLocks noChangeArrowheads="1"/>
            </p:cNvSpPr>
            <p:nvPr/>
          </p:nvSpPr>
          <p:spPr bwMode="auto">
            <a:xfrm>
              <a:off x="1502" y="3060"/>
              <a:ext cx="67" cy="1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Line 275"/>
            <p:cNvSpPr>
              <a:spLocks noChangeShapeType="1"/>
            </p:cNvSpPr>
            <p:nvPr/>
          </p:nvSpPr>
          <p:spPr bwMode="auto">
            <a:xfrm rot="16200000" flipH="1">
              <a:off x="1433" y="2964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7" name="Rectangle 276"/>
            <p:cNvSpPr>
              <a:spLocks noChangeArrowheads="1"/>
            </p:cNvSpPr>
            <p:nvPr/>
          </p:nvSpPr>
          <p:spPr bwMode="auto">
            <a:xfrm>
              <a:off x="1587" y="2976"/>
              <a:ext cx="96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h</a:t>
              </a:r>
              <a:r>
                <a:rPr lang="fr-FR" sz="800" baseline="-25000"/>
                <a:t>11</a:t>
              </a:r>
              <a:endParaRPr lang="fr-FR"/>
            </a:p>
          </p:txBody>
        </p:sp>
        <p:sp>
          <p:nvSpPr>
            <p:cNvPr id="178" name="Oval 279"/>
            <p:cNvSpPr>
              <a:spLocks noChangeArrowheads="1"/>
            </p:cNvSpPr>
            <p:nvPr/>
          </p:nvSpPr>
          <p:spPr bwMode="auto">
            <a:xfrm>
              <a:off x="1678" y="3294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" name="Oval 219"/>
            <p:cNvSpPr>
              <a:spLocks noChangeArrowheads="1"/>
            </p:cNvSpPr>
            <p:nvPr/>
          </p:nvSpPr>
          <p:spPr bwMode="auto">
            <a:xfrm>
              <a:off x="589" y="2982"/>
              <a:ext cx="31" cy="3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92" name="Group 371"/>
          <p:cNvGrpSpPr>
            <a:grpSpLocks/>
          </p:cNvGrpSpPr>
          <p:nvPr/>
        </p:nvGrpSpPr>
        <p:grpSpPr bwMode="auto">
          <a:xfrm>
            <a:off x="5663583" y="4637627"/>
            <a:ext cx="3478213" cy="1382713"/>
            <a:chOff x="2993" y="2840"/>
            <a:chExt cx="2191" cy="871"/>
          </a:xfrm>
        </p:grpSpPr>
        <p:sp>
          <p:nvSpPr>
            <p:cNvPr id="193" name="Rectangle 285"/>
            <p:cNvSpPr>
              <a:spLocks noChangeArrowheads="1"/>
            </p:cNvSpPr>
            <p:nvPr/>
          </p:nvSpPr>
          <p:spPr bwMode="auto">
            <a:xfrm>
              <a:off x="3515" y="3226"/>
              <a:ext cx="10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R</a:t>
              </a:r>
              <a:r>
                <a:rPr lang="fr-FR" sz="800" baseline="-25000"/>
                <a:t>1</a:t>
              </a:r>
              <a:endParaRPr lang="fr-FR"/>
            </a:p>
          </p:txBody>
        </p:sp>
        <p:sp>
          <p:nvSpPr>
            <p:cNvPr id="194" name="Rectangle 286"/>
            <p:cNvSpPr>
              <a:spLocks noChangeArrowheads="1"/>
            </p:cNvSpPr>
            <p:nvPr/>
          </p:nvSpPr>
          <p:spPr bwMode="auto">
            <a:xfrm>
              <a:off x="3742" y="3249"/>
              <a:ext cx="1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R</a:t>
              </a:r>
              <a:r>
                <a:rPr lang="fr-FR" sz="800" baseline="-25000"/>
                <a:t>2</a:t>
              </a:r>
              <a:endParaRPr lang="fr-FR"/>
            </a:p>
          </p:txBody>
        </p:sp>
        <p:sp>
          <p:nvSpPr>
            <p:cNvPr id="195" name="Line 288"/>
            <p:cNvSpPr>
              <a:spLocks noChangeShapeType="1"/>
            </p:cNvSpPr>
            <p:nvPr/>
          </p:nvSpPr>
          <p:spPr bwMode="auto">
            <a:xfrm>
              <a:off x="3470" y="2999"/>
              <a:ext cx="1" cy="6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6" name="Line 291"/>
            <p:cNvSpPr>
              <a:spLocks noChangeShapeType="1"/>
            </p:cNvSpPr>
            <p:nvPr/>
          </p:nvSpPr>
          <p:spPr bwMode="auto">
            <a:xfrm>
              <a:off x="4354" y="3022"/>
              <a:ext cx="0" cy="6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7" name="Rectangle 299"/>
            <p:cNvSpPr>
              <a:spLocks noChangeArrowheads="1"/>
            </p:cNvSpPr>
            <p:nvPr/>
          </p:nvSpPr>
          <p:spPr bwMode="auto">
            <a:xfrm>
              <a:off x="3855" y="2840"/>
              <a:ext cx="1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i</a:t>
              </a:r>
              <a:r>
                <a:rPr lang="fr-FR" sz="1200" i="1" baseline="-25000">
                  <a:latin typeface="Times New Roman" pitchFamily="18" charset="0"/>
                </a:rPr>
                <a:t>B</a:t>
              </a:r>
              <a:endParaRPr lang="fr-FR" sz="1200" i="1">
                <a:latin typeface="Times New Roman" pitchFamily="18" charset="0"/>
              </a:endParaRPr>
            </a:p>
          </p:txBody>
        </p:sp>
        <p:sp>
          <p:nvSpPr>
            <p:cNvPr id="198" name="Line 300"/>
            <p:cNvSpPr>
              <a:spLocks noChangeShapeType="1"/>
            </p:cNvSpPr>
            <p:nvPr/>
          </p:nvSpPr>
          <p:spPr bwMode="auto">
            <a:xfrm flipV="1">
              <a:off x="3311" y="3045"/>
              <a:ext cx="0" cy="5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Rectangle 301"/>
            <p:cNvSpPr>
              <a:spLocks noChangeArrowheads="1"/>
            </p:cNvSpPr>
            <p:nvPr/>
          </p:nvSpPr>
          <p:spPr bwMode="auto">
            <a:xfrm>
              <a:off x="3178" y="3277"/>
              <a:ext cx="1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i="1" baseline="-25000">
                  <a:latin typeface="Times New Roman" pitchFamily="18" charset="0"/>
                </a:rPr>
                <a:t>e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200" name="Line 302"/>
            <p:cNvSpPr>
              <a:spLocks noChangeShapeType="1"/>
            </p:cNvSpPr>
            <p:nvPr/>
          </p:nvSpPr>
          <p:spPr bwMode="auto">
            <a:xfrm flipV="1">
              <a:off x="4898" y="3045"/>
              <a:ext cx="0" cy="4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Rectangle 303"/>
            <p:cNvSpPr>
              <a:spLocks noChangeArrowheads="1"/>
            </p:cNvSpPr>
            <p:nvPr/>
          </p:nvSpPr>
          <p:spPr bwMode="auto">
            <a:xfrm>
              <a:off x="4762" y="3249"/>
              <a:ext cx="11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i="1" baseline="-25000">
                  <a:latin typeface="Times New Roman" pitchFamily="18" charset="0"/>
                </a:rPr>
                <a:t>s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202" name="Oval 306"/>
            <p:cNvSpPr>
              <a:spLocks noChangeArrowheads="1"/>
            </p:cNvSpPr>
            <p:nvPr/>
          </p:nvSpPr>
          <p:spPr bwMode="auto">
            <a:xfrm>
              <a:off x="3665" y="2990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Oval 307"/>
            <p:cNvSpPr>
              <a:spLocks noChangeArrowheads="1"/>
            </p:cNvSpPr>
            <p:nvPr/>
          </p:nvSpPr>
          <p:spPr bwMode="auto">
            <a:xfrm>
              <a:off x="3663" y="3615"/>
              <a:ext cx="26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4" name="Oval 308"/>
            <p:cNvSpPr>
              <a:spLocks noChangeArrowheads="1"/>
            </p:cNvSpPr>
            <p:nvPr/>
          </p:nvSpPr>
          <p:spPr bwMode="auto">
            <a:xfrm>
              <a:off x="4341" y="3613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Line 309"/>
            <p:cNvSpPr>
              <a:spLocks noChangeShapeType="1"/>
            </p:cNvSpPr>
            <p:nvPr/>
          </p:nvSpPr>
          <p:spPr bwMode="auto">
            <a:xfrm>
              <a:off x="4286" y="3702"/>
              <a:ext cx="12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" name="Line 310"/>
            <p:cNvSpPr>
              <a:spLocks noChangeShapeType="1"/>
            </p:cNvSpPr>
            <p:nvPr/>
          </p:nvSpPr>
          <p:spPr bwMode="auto">
            <a:xfrm>
              <a:off x="3220" y="3627"/>
              <a:ext cx="16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" name="Rectangle 311"/>
            <p:cNvSpPr>
              <a:spLocks noChangeArrowheads="1"/>
            </p:cNvSpPr>
            <p:nvPr/>
          </p:nvSpPr>
          <p:spPr bwMode="auto">
            <a:xfrm>
              <a:off x="3424" y="3158"/>
              <a:ext cx="91" cy="25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" name="Oval 319"/>
            <p:cNvSpPr>
              <a:spLocks noChangeArrowheads="1"/>
            </p:cNvSpPr>
            <p:nvPr/>
          </p:nvSpPr>
          <p:spPr bwMode="auto">
            <a:xfrm>
              <a:off x="4613" y="3613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Oval 320"/>
            <p:cNvSpPr>
              <a:spLocks noChangeArrowheads="1"/>
            </p:cNvSpPr>
            <p:nvPr/>
          </p:nvSpPr>
          <p:spPr bwMode="auto">
            <a:xfrm>
              <a:off x="2993" y="3226"/>
              <a:ext cx="161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Freeform 321"/>
            <p:cNvSpPr>
              <a:spLocks/>
            </p:cNvSpPr>
            <p:nvPr/>
          </p:nvSpPr>
          <p:spPr bwMode="auto">
            <a:xfrm>
              <a:off x="3072" y="2998"/>
              <a:ext cx="918" cy="627"/>
            </a:xfrm>
            <a:custGeom>
              <a:avLst/>
              <a:gdLst>
                <a:gd name="T0" fmla="*/ 918 w 918"/>
                <a:gd name="T1" fmla="*/ 0 h 627"/>
                <a:gd name="T2" fmla="*/ 0 w 918"/>
                <a:gd name="T3" fmla="*/ 1 h 627"/>
                <a:gd name="T4" fmla="*/ 0 w 918"/>
                <a:gd name="T5" fmla="*/ 627 h 627"/>
                <a:gd name="T6" fmla="*/ 149 w 918"/>
                <a:gd name="T7" fmla="*/ 6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8" h="627">
                  <a:moveTo>
                    <a:pt x="918" y="0"/>
                  </a:moveTo>
                  <a:lnTo>
                    <a:pt x="0" y="1"/>
                  </a:lnTo>
                  <a:lnTo>
                    <a:pt x="0" y="627"/>
                  </a:lnTo>
                  <a:lnTo>
                    <a:pt x="149" y="627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" name="Oval 322"/>
            <p:cNvSpPr>
              <a:spLocks noChangeArrowheads="1"/>
            </p:cNvSpPr>
            <p:nvPr/>
          </p:nvSpPr>
          <p:spPr bwMode="auto">
            <a:xfrm>
              <a:off x="3195" y="3608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2" name="Freeform 323"/>
            <p:cNvSpPr>
              <a:spLocks/>
            </p:cNvSpPr>
            <p:nvPr/>
          </p:nvSpPr>
          <p:spPr bwMode="auto">
            <a:xfrm>
              <a:off x="3016" y="3271"/>
              <a:ext cx="36" cy="77"/>
            </a:xfrm>
            <a:custGeom>
              <a:avLst/>
              <a:gdLst>
                <a:gd name="T0" fmla="*/ 0 w 198"/>
                <a:gd name="T1" fmla="*/ 182 h 353"/>
                <a:gd name="T2" fmla="*/ 60 w 198"/>
                <a:gd name="T3" fmla="*/ 2 h 353"/>
                <a:gd name="T4" fmla="*/ 108 w 198"/>
                <a:gd name="T5" fmla="*/ 194 h 353"/>
                <a:gd name="T6" fmla="*/ 162 w 198"/>
                <a:gd name="T7" fmla="*/ 344 h 353"/>
                <a:gd name="T8" fmla="*/ 198 w 198"/>
                <a:gd name="T9" fmla="*/ 14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53">
                  <a:moveTo>
                    <a:pt x="0" y="182"/>
                  </a:moveTo>
                  <a:cubicBezTo>
                    <a:pt x="21" y="91"/>
                    <a:pt x="42" y="0"/>
                    <a:pt x="60" y="2"/>
                  </a:cubicBezTo>
                  <a:cubicBezTo>
                    <a:pt x="78" y="4"/>
                    <a:pt x="91" y="137"/>
                    <a:pt x="108" y="194"/>
                  </a:cubicBezTo>
                  <a:cubicBezTo>
                    <a:pt x="125" y="251"/>
                    <a:pt x="147" y="353"/>
                    <a:pt x="162" y="344"/>
                  </a:cubicBezTo>
                  <a:cubicBezTo>
                    <a:pt x="177" y="335"/>
                    <a:pt x="192" y="177"/>
                    <a:pt x="198" y="14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" name="Freeform 324"/>
            <p:cNvSpPr>
              <a:spLocks/>
            </p:cNvSpPr>
            <p:nvPr/>
          </p:nvSpPr>
          <p:spPr bwMode="auto">
            <a:xfrm>
              <a:off x="4354" y="3011"/>
              <a:ext cx="634" cy="617"/>
            </a:xfrm>
            <a:custGeom>
              <a:avLst/>
              <a:gdLst>
                <a:gd name="T0" fmla="*/ 0 w 634"/>
                <a:gd name="T1" fmla="*/ 0 h 614"/>
                <a:gd name="T2" fmla="*/ 634 w 634"/>
                <a:gd name="T3" fmla="*/ 1 h 614"/>
                <a:gd name="T4" fmla="*/ 634 w 634"/>
                <a:gd name="T5" fmla="*/ 614 h 614"/>
                <a:gd name="T6" fmla="*/ 453 w 634"/>
                <a:gd name="T7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4" h="614">
                  <a:moveTo>
                    <a:pt x="0" y="0"/>
                  </a:moveTo>
                  <a:lnTo>
                    <a:pt x="634" y="1"/>
                  </a:lnTo>
                  <a:lnTo>
                    <a:pt x="634" y="614"/>
                  </a:lnTo>
                  <a:lnTo>
                    <a:pt x="453" y="614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4" name="Rectangle 325"/>
            <p:cNvSpPr>
              <a:spLocks noChangeArrowheads="1"/>
            </p:cNvSpPr>
            <p:nvPr/>
          </p:nvSpPr>
          <p:spPr bwMode="auto">
            <a:xfrm>
              <a:off x="4944" y="3158"/>
              <a:ext cx="92" cy="251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5" name="Rectangle 326"/>
            <p:cNvSpPr>
              <a:spLocks noChangeArrowheads="1"/>
            </p:cNvSpPr>
            <p:nvPr/>
          </p:nvSpPr>
          <p:spPr bwMode="auto">
            <a:xfrm>
              <a:off x="5057" y="3226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L</a:t>
              </a:r>
              <a:endParaRPr lang="fr-FR"/>
            </a:p>
          </p:txBody>
        </p:sp>
        <p:sp>
          <p:nvSpPr>
            <p:cNvPr id="216" name="Oval 328"/>
            <p:cNvSpPr>
              <a:spLocks noChangeArrowheads="1"/>
            </p:cNvSpPr>
            <p:nvPr/>
          </p:nvSpPr>
          <p:spPr bwMode="auto">
            <a:xfrm>
              <a:off x="4150" y="3612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7" name="Oval 340"/>
            <p:cNvSpPr>
              <a:spLocks noChangeArrowheads="1"/>
            </p:cNvSpPr>
            <p:nvPr/>
          </p:nvSpPr>
          <p:spPr bwMode="auto">
            <a:xfrm>
              <a:off x="3456" y="3612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218" name="Group 342"/>
            <p:cNvGrpSpPr>
              <a:grpSpLocks/>
            </p:cNvGrpSpPr>
            <p:nvPr/>
          </p:nvGrpSpPr>
          <p:grpSpPr bwMode="auto">
            <a:xfrm>
              <a:off x="4241" y="3181"/>
              <a:ext cx="240" cy="180"/>
              <a:chOff x="7587" y="2585"/>
              <a:chExt cx="408" cy="306"/>
            </a:xfrm>
          </p:grpSpPr>
          <p:sp>
            <p:nvSpPr>
              <p:cNvPr id="239" name="Rectangle 343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" name="Line 344"/>
              <p:cNvSpPr>
                <a:spLocks noChangeShapeType="1"/>
              </p:cNvSpPr>
              <p:nvPr/>
            </p:nvSpPr>
            <p:spPr bwMode="auto">
              <a:xfrm>
                <a:off x="7587" y="2741"/>
                <a:ext cx="40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9" name="Oval 347"/>
            <p:cNvSpPr>
              <a:spLocks noChangeArrowheads="1"/>
            </p:cNvSpPr>
            <p:nvPr/>
          </p:nvSpPr>
          <p:spPr bwMode="auto">
            <a:xfrm>
              <a:off x="4613" y="2996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0" name="Oval 348"/>
            <p:cNvSpPr>
              <a:spLocks noChangeArrowheads="1"/>
            </p:cNvSpPr>
            <p:nvPr/>
          </p:nvSpPr>
          <p:spPr bwMode="auto">
            <a:xfrm>
              <a:off x="4468" y="2999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1" name="Oval 349"/>
            <p:cNvSpPr>
              <a:spLocks noChangeArrowheads="1"/>
            </p:cNvSpPr>
            <p:nvPr/>
          </p:nvSpPr>
          <p:spPr bwMode="auto">
            <a:xfrm>
              <a:off x="3765" y="2985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2" name="Rectangle 352"/>
            <p:cNvSpPr>
              <a:spLocks noChangeArrowheads="1"/>
            </p:cNvSpPr>
            <p:nvPr/>
          </p:nvSpPr>
          <p:spPr bwMode="auto">
            <a:xfrm>
              <a:off x="4400" y="3045"/>
              <a:ext cx="182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h</a:t>
              </a:r>
              <a:r>
                <a:rPr lang="fr-FR" sz="800" baseline="-25000"/>
                <a:t>21</a:t>
              </a:r>
              <a:r>
                <a:rPr lang="fr-FR" sz="800"/>
                <a:t> i</a:t>
              </a:r>
              <a:r>
                <a:rPr lang="fr-FR" sz="800" baseline="-25000"/>
                <a:t>b</a:t>
              </a:r>
              <a:endParaRPr lang="fr-FR" baseline="-25000"/>
            </a:p>
          </p:txBody>
        </p:sp>
        <p:sp>
          <p:nvSpPr>
            <p:cNvPr id="223" name="Line 353"/>
            <p:cNvSpPr>
              <a:spLocks noChangeShapeType="1"/>
            </p:cNvSpPr>
            <p:nvPr/>
          </p:nvSpPr>
          <p:spPr bwMode="auto">
            <a:xfrm>
              <a:off x="4354" y="2999"/>
              <a:ext cx="0" cy="1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4" name="Rectangle 354"/>
            <p:cNvSpPr>
              <a:spLocks noChangeArrowheads="1"/>
            </p:cNvSpPr>
            <p:nvPr/>
          </p:nvSpPr>
          <p:spPr bwMode="auto">
            <a:xfrm>
              <a:off x="4105" y="3521"/>
              <a:ext cx="53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E</a:t>
              </a:r>
              <a:endParaRPr lang="fr-FR"/>
            </a:p>
          </p:txBody>
        </p:sp>
        <p:sp>
          <p:nvSpPr>
            <p:cNvPr id="225" name="Rectangle 355"/>
            <p:cNvSpPr>
              <a:spLocks noChangeArrowheads="1"/>
            </p:cNvSpPr>
            <p:nvPr/>
          </p:nvSpPr>
          <p:spPr bwMode="auto">
            <a:xfrm>
              <a:off x="3742" y="2886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B</a:t>
              </a:r>
              <a:endParaRPr lang="fr-FR"/>
            </a:p>
          </p:txBody>
        </p:sp>
        <p:sp>
          <p:nvSpPr>
            <p:cNvPr id="226" name="Rectangle 356"/>
            <p:cNvSpPr>
              <a:spLocks noChangeArrowheads="1"/>
            </p:cNvSpPr>
            <p:nvPr/>
          </p:nvSpPr>
          <p:spPr bwMode="auto">
            <a:xfrm>
              <a:off x="4445" y="2908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C</a:t>
              </a:r>
              <a:endParaRPr lang="fr-FR"/>
            </a:p>
          </p:txBody>
        </p:sp>
        <p:sp>
          <p:nvSpPr>
            <p:cNvPr id="227" name="Line 359"/>
            <p:cNvSpPr>
              <a:spLocks noChangeShapeType="1"/>
            </p:cNvSpPr>
            <p:nvPr/>
          </p:nvSpPr>
          <p:spPr bwMode="auto">
            <a:xfrm rot="16200000" flipH="1">
              <a:off x="3914" y="2963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8" name="Rectangle 360"/>
            <p:cNvSpPr>
              <a:spLocks noChangeArrowheads="1"/>
            </p:cNvSpPr>
            <p:nvPr/>
          </p:nvSpPr>
          <p:spPr bwMode="auto">
            <a:xfrm>
              <a:off x="4059" y="3226"/>
              <a:ext cx="13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000"/>
                <a:t>h</a:t>
              </a:r>
              <a:r>
                <a:rPr lang="fr-FR" sz="1000" baseline="-25000"/>
                <a:t>11</a:t>
              </a:r>
              <a:endParaRPr lang="fr-FR" sz="1000"/>
            </a:p>
          </p:txBody>
        </p:sp>
        <p:sp>
          <p:nvSpPr>
            <p:cNvPr id="229" name="Oval 362"/>
            <p:cNvSpPr>
              <a:spLocks noChangeArrowheads="1"/>
            </p:cNvSpPr>
            <p:nvPr/>
          </p:nvSpPr>
          <p:spPr bwMode="auto">
            <a:xfrm>
              <a:off x="3197" y="2982"/>
              <a:ext cx="31" cy="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0" name="Line 363"/>
            <p:cNvSpPr>
              <a:spLocks noChangeShapeType="1"/>
            </p:cNvSpPr>
            <p:nvPr/>
          </p:nvSpPr>
          <p:spPr bwMode="auto">
            <a:xfrm>
              <a:off x="3674" y="2999"/>
              <a:ext cx="1" cy="6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1" name="Rectangle 283"/>
            <p:cNvSpPr>
              <a:spLocks noChangeArrowheads="1"/>
            </p:cNvSpPr>
            <p:nvPr/>
          </p:nvSpPr>
          <p:spPr bwMode="auto">
            <a:xfrm>
              <a:off x="3628" y="3158"/>
              <a:ext cx="91" cy="25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" name="Oval 364"/>
            <p:cNvSpPr>
              <a:spLocks noChangeArrowheads="1"/>
            </p:cNvSpPr>
            <p:nvPr/>
          </p:nvSpPr>
          <p:spPr bwMode="auto">
            <a:xfrm>
              <a:off x="3455" y="2984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3" name="Oval 366"/>
            <p:cNvSpPr>
              <a:spLocks noChangeArrowheads="1"/>
            </p:cNvSpPr>
            <p:nvPr/>
          </p:nvSpPr>
          <p:spPr bwMode="auto">
            <a:xfrm>
              <a:off x="3981" y="3615"/>
              <a:ext cx="26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4" name="Line 367"/>
            <p:cNvSpPr>
              <a:spLocks noChangeShapeType="1"/>
            </p:cNvSpPr>
            <p:nvPr/>
          </p:nvSpPr>
          <p:spPr bwMode="auto">
            <a:xfrm>
              <a:off x="3992" y="2999"/>
              <a:ext cx="1" cy="6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5" name="Rectangle 368"/>
            <p:cNvSpPr>
              <a:spLocks noChangeArrowheads="1"/>
            </p:cNvSpPr>
            <p:nvPr/>
          </p:nvSpPr>
          <p:spPr bwMode="auto">
            <a:xfrm>
              <a:off x="3946" y="3158"/>
              <a:ext cx="91" cy="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6" name="Line 369"/>
            <p:cNvSpPr>
              <a:spLocks noChangeShapeType="1"/>
            </p:cNvSpPr>
            <p:nvPr/>
          </p:nvSpPr>
          <p:spPr bwMode="auto">
            <a:xfrm>
              <a:off x="4626" y="2999"/>
              <a:ext cx="1" cy="6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7" name="Rectangle 304"/>
            <p:cNvSpPr>
              <a:spLocks noChangeArrowheads="1"/>
            </p:cNvSpPr>
            <p:nvPr/>
          </p:nvSpPr>
          <p:spPr bwMode="auto">
            <a:xfrm>
              <a:off x="4581" y="3158"/>
              <a:ext cx="92" cy="251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8" name="Rectangle 370"/>
            <p:cNvSpPr>
              <a:spLocks noChangeArrowheads="1"/>
            </p:cNvSpPr>
            <p:nvPr/>
          </p:nvSpPr>
          <p:spPr bwMode="auto">
            <a:xfrm>
              <a:off x="4694" y="3113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C</a:t>
              </a:r>
              <a:endParaRPr lang="fr-FR"/>
            </a:p>
          </p:txBody>
        </p:sp>
      </p:grpSp>
      <p:sp>
        <p:nvSpPr>
          <p:cNvPr id="241" name="Flèche droite 240"/>
          <p:cNvSpPr/>
          <p:nvPr/>
        </p:nvSpPr>
        <p:spPr>
          <a:xfrm rot="5400000">
            <a:off x="7172416" y="4128117"/>
            <a:ext cx="443884" cy="337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Flèche droite 241"/>
          <p:cNvSpPr/>
          <p:nvPr/>
        </p:nvSpPr>
        <p:spPr>
          <a:xfrm>
            <a:off x="4715522" y="2966621"/>
            <a:ext cx="504548" cy="337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43" name="Obje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353231"/>
              </p:ext>
            </p:extLst>
          </p:nvPr>
        </p:nvGraphicFramePr>
        <p:xfrm>
          <a:off x="869950" y="4392613"/>
          <a:ext cx="2978150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7" name="Equation" r:id="rId3" imgW="2171520" imgH="1422360" progId="Equation.DSMT4">
                  <p:embed/>
                </p:oleObj>
              </mc:Choice>
              <mc:Fallback>
                <p:oleObj name="Equation" r:id="rId3" imgW="2171520" imgH="1422360" progId="Equation.DSMT4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4392613"/>
                        <a:ext cx="2978150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" name="Flèche droite 243"/>
          <p:cNvSpPr/>
          <p:nvPr/>
        </p:nvSpPr>
        <p:spPr>
          <a:xfrm rot="10800000">
            <a:off x="4681491" y="5054353"/>
            <a:ext cx="504548" cy="3373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5" name="Rectangle 244"/>
          <p:cNvSpPr/>
          <p:nvPr/>
        </p:nvSpPr>
        <p:spPr>
          <a:xfrm>
            <a:off x="6729274" y="2584938"/>
            <a:ext cx="1420427" cy="641839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6" name="Rectangle 245"/>
          <p:cNvSpPr/>
          <p:nvPr/>
        </p:nvSpPr>
        <p:spPr>
          <a:xfrm>
            <a:off x="4483224" y="1823907"/>
            <a:ext cx="15713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Schéma équivalent dynamique du transistor</a:t>
            </a:r>
          </a:p>
        </p:txBody>
      </p:sp>
      <p:cxnSp>
        <p:nvCxnSpPr>
          <p:cNvPr id="248" name="Connecteur droit avec flèche 247"/>
          <p:cNvCxnSpPr/>
          <p:nvPr/>
        </p:nvCxnSpPr>
        <p:spPr>
          <a:xfrm>
            <a:off x="5814874" y="2192784"/>
            <a:ext cx="923277" cy="346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Rectangle 113"/>
          <p:cNvSpPr>
            <a:spLocks noChangeArrowheads="1"/>
          </p:cNvSpPr>
          <p:nvPr/>
        </p:nvSpPr>
        <p:spPr bwMode="auto">
          <a:xfrm>
            <a:off x="4651020" y="2264484"/>
            <a:ext cx="116681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1200" dirty="0"/>
              <a:t>h</a:t>
            </a:r>
            <a:r>
              <a:rPr lang="fr-FR" sz="1200" baseline="-25000" dirty="0"/>
              <a:t>11</a:t>
            </a:r>
            <a:r>
              <a:rPr lang="fr-FR" sz="1200" dirty="0"/>
              <a:t> = 1 k</a:t>
            </a:r>
            <a:r>
              <a:rPr lang="fr-FR" sz="1200" dirty="0">
                <a:sym typeface="Symbol" pitchFamily="18" charset="2"/>
              </a:rPr>
              <a:t></a:t>
            </a:r>
            <a:endParaRPr lang="fr-FR" sz="1200" dirty="0"/>
          </a:p>
          <a:p>
            <a:r>
              <a:rPr lang="fr-FR" sz="1200" dirty="0"/>
              <a:t>h</a:t>
            </a:r>
            <a:r>
              <a:rPr lang="fr-FR" sz="1200" baseline="-25000" dirty="0"/>
              <a:t>21</a:t>
            </a:r>
            <a:r>
              <a:rPr lang="fr-FR" sz="1200" dirty="0"/>
              <a:t> = 100</a:t>
            </a:r>
            <a:endParaRPr lang="fr-FR" dirty="0"/>
          </a:p>
        </p:txBody>
      </p:sp>
      <p:sp>
        <p:nvSpPr>
          <p:cNvPr id="247" name="ZoneTexte 246"/>
          <p:cNvSpPr txBox="1"/>
          <p:nvPr/>
        </p:nvSpPr>
        <p:spPr>
          <a:xfrm>
            <a:off x="7671331" y="3993932"/>
            <a:ext cx="187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Remise en forme plus lisible</a:t>
            </a:r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8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Montage collecteur commun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Transistors Bipolaires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champs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Structures différentielles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80" name="Group 280"/>
          <p:cNvGrpSpPr>
            <a:grpSpLocks/>
          </p:cNvGrpSpPr>
          <p:nvPr/>
        </p:nvGrpSpPr>
        <p:grpSpPr bwMode="auto">
          <a:xfrm>
            <a:off x="5088847" y="1924748"/>
            <a:ext cx="4284663" cy="2030412"/>
            <a:chOff x="385" y="2432"/>
            <a:chExt cx="2699" cy="1279"/>
          </a:xfrm>
        </p:grpSpPr>
        <p:sp>
          <p:nvSpPr>
            <p:cNvPr id="88" name="Line 192"/>
            <p:cNvSpPr>
              <a:spLocks noChangeShapeType="1"/>
            </p:cNvSpPr>
            <p:nvPr/>
          </p:nvSpPr>
          <p:spPr bwMode="auto">
            <a:xfrm flipH="1">
              <a:off x="1695" y="3317"/>
              <a:ext cx="0" cy="3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Rectangle 182"/>
            <p:cNvSpPr>
              <a:spLocks noChangeArrowheads="1"/>
            </p:cNvSpPr>
            <p:nvPr/>
          </p:nvSpPr>
          <p:spPr bwMode="auto">
            <a:xfrm>
              <a:off x="1882" y="2591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endParaRPr lang="fr-FR" dirty="0"/>
            </a:p>
          </p:txBody>
        </p:sp>
        <p:sp>
          <p:nvSpPr>
            <p:cNvPr id="82" name="Rectangle 183"/>
            <p:cNvSpPr>
              <a:spLocks noChangeArrowheads="1"/>
            </p:cNvSpPr>
            <p:nvPr/>
          </p:nvSpPr>
          <p:spPr bwMode="auto">
            <a:xfrm>
              <a:off x="1033" y="2583"/>
              <a:ext cx="91" cy="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Rectangle 185"/>
            <p:cNvSpPr>
              <a:spLocks noChangeArrowheads="1"/>
            </p:cNvSpPr>
            <p:nvPr/>
          </p:nvSpPr>
          <p:spPr bwMode="auto">
            <a:xfrm>
              <a:off x="1147" y="2651"/>
              <a:ext cx="4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R</a:t>
              </a:r>
              <a:r>
                <a:rPr lang="fr-FR" sz="800" baseline="-25000"/>
                <a:t>1</a:t>
              </a:r>
              <a:endParaRPr lang="fr-FR"/>
            </a:p>
          </p:txBody>
        </p:sp>
        <p:sp>
          <p:nvSpPr>
            <p:cNvPr id="85" name="Rectangle 186"/>
            <p:cNvSpPr>
              <a:spLocks noChangeArrowheads="1"/>
            </p:cNvSpPr>
            <p:nvPr/>
          </p:nvSpPr>
          <p:spPr bwMode="auto">
            <a:xfrm>
              <a:off x="1134" y="3249"/>
              <a:ext cx="11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R</a:t>
              </a:r>
              <a:r>
                <a:rPr lang="fr-FR" sz="800" baseline="-25000"/>
                <a:t>2</a:t>
              </a:r>
              <a:endParaRPr lang="fr-FR"/>
            </a:p>
          </p:txBody>
        </p:sp>
        <p:sp>
          <p:nvSpPr>
            <p:cNvPr id="86" name="Rectangle 187"/>
            <p:cNvSpPr>
              <a:spLocks noChangeArrowheads="1"/>
            </p:cNvSpPr>
            <p:nvPr/>
          </p:nvSpPr>
          <p:spPr bwMode="auto">
            <a:xfrm>
              <a:off x="1477" y="3341"/>
              <a:ext cx="14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r"/>
              <a:r>
                <a:rPr lang="fr-FR" sz="800"/>
                <a:t>R</a:t>
              </a:r>
              <a:r>
                <a:rPr lang="fr-FR" sz="800" baseline="-25000"/>
                <a:t>E</a:t>
              </a:r>
              <a:endParaRPr lang="fr-FR"/>
            </a:p>
          </p:txBody>
        </p:sp>
        <p:sp>
          <p:nvSpPr>
            <p:cNvPr id="87" name="Line 188"/>
            <p:cNvSpPr>
              <a:spLocks noChangeShapeType="1"/>
            </p:cNvSpPr>
            <p:nvPr/>
          </p:nvSpPr>
          <p:spPr bwMode="auto">
            <a:xfrm>
              <a:off x="1078" y="2834"/>
              <a:ext cx="1" cy="7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" name="Freeform 193"/>
            <p:cNvSpPr>
              <a:spLocks/>
            </p:cNvSpPr>
            <p:nvPr/>
          </p:nvSpPr>
          <p:spPr bwMode="auto">
            <a:xfrm>
              <a:off x="1078" y="2445"/>
              <a:ext cx="1880" cy="557"/>
            </a:xfrm>
            <a:custGeom>
              <a:avLst/>
              <a:gdLst>
                <a:gd name="T0" fmla="*/ 0 w 1684"/>
                <a:gd name="T1" fmla="*/ 138 h 579"/>
                <a:gd name="T2" fmla="*/ 0 w 1684"/>
                <a:gd name="T3" fmla="*/ 1 h 579"/>
                <a:gd name="T4" fmla="*/ 1678 w 1684"/>
                <a:gd name="T5" fmla="*/ 0 h 579"/>
                <a:gd name="T6" fmla="*/ 1684 w 1684"/>
                <a:gd name="T7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4" h="579">
                  <a:moveTo>
                    <a:pt x="0" y="138"/>
                  </a:moveTo>
                  <a:lnTo>
                    <a:pt x="0" y="1"/>
                  </a:lnTo>
                  <a:lnTo>
                    <a:pt x="1678" y="0"/>
                  </a:lnTo>
                  <a:lnTo>
                    <a:pt x="1684" y="579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Line 194"/>
            <p:cNvSpPr>
              <a:spLocks noChangeShapeType="1"/>
            </p:cNvSpPr>
            <p:nvPr/>
          </p:nvSpPr>
          <p:spPr bwMode="auto">
            <a:xfrm>
              <a:off x="1814" y="2452"/>
              <a:ext cx="0" cy="8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Rectangle 195"/>
            <p:cNvSpPr>
              <a:spLocks noChangeArrowheads="1"/>
            </p:cNvSpPr>
            <p:nvPr/>
          </p:nvSpPr>
          <p:spPr bwMode="auto">
            <a:xfrm>
              <a:off x="1926" y="3372"/>
              <a:ext cx="206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 dirty="0"/>
                <a:t>C</a:t>
              </a:r>
              <a:r>
                <a:rPr lang="fr-FR" sz="800" baseline="-25000" dirty="0"/>
                <a:t>C</a:t>
              </a:r>
              <a:endParaRPr lang="fr-FR" dirty="0"/>
            </a:p>
          </p:txBody>
        </p:sp>
        <p:grpSp>
          <p:nvGrpSpPr>
            <p:cNvPr id="93" name="Group 198"/>
            <p:cNvGrpSpPr>
              <a:grpSpLocks/>
            </p:cNvGrpSpPr>
            <p:nvPr/>
          </p:nvGrpSpPr>
          <p:grpSpPr bwMode="auto">
            <a:xfrm>
              <a:off x="816" y="2922"/>
              <a:ext cx="48" cy="164"/>
              <a:chOff x="-10" y="0"/>
              <a:chExt cx="20010" cy="20000"/>
            </a:xfrm>
          </p:grpSpPr>
          <p:sp>
            <p:nvSpPr>
              <p:cNvPr id="160" name="Line 199"/>
              <p:cNvSpPr>
                <a:spLocks noChangeShapeType="1"/>
              </p:cNvSpPr>
              <p:nvPr/>
            </p:nvSpPr>
            <p:spPr bwMode="auto">
              <a:xfrm>
                <a:off x="19826" y="0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1" name="Line 200"/>
              <p:cNvSpPr>
                <a:spLocks noChangeShapeType="1"/>
              </p:cNvSpPr>
              <p:nvPr/>
            </p:nvSpPr>
            <p:spPr bwMode="auto">
              <a:xfrm>
                <a:off x="-10" y="0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4" name="Line 201"/>
            <p:cNvSpPr>
              <a:spLocks noChangeShapeType="1"/>
            </p:cNvSpPr>
            <p:nvPr/>
          </p:nvSpPr>
          <p:spPr bwMode="auto">
            <a:xfrm flipV="1">
              <a:off x="1823" y="3316"/>
              <a:ext cx="3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Rectangle 203"/>
            <p:cNvSpPr>
              <a:spLocks noChangeArrowheads="1"/>
            </p:cNvSpPr>
            <p:nvPr/>
          </p:nvSpPr>
          <p:spPr bwMode="auto">
            <a:xfrm>
              <a:off x="894" y="2909"/>
              <a:ext cx="1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C</a:t>
              </a:r>
              <a:r>
                <a:rPr lang="fr-FR" sz="800" baseline="-25000"/>
                <a:t>B</a:t>
              </a:r>
              <a:endParaRPr lang="fr-FR"/>
            </a:p>
          </p:txBody>
        </p:sp>
        <p:sp>
          <p:nvSpPr>
            <p:cNvPr id="97" name="Line 204"/>
            <p:cNvSpPr>
              <a:spLocks noChangeShapeType="1"/>
            </p:cNvSpPr>
            <p:nvPr/>
          </p:nvSpPr>
          <p:spPr bwMode="auto">
            <a:xfrm flipV="1">
              <a:off x="695" y="3106"/>
              <a:ext cx="0" cy="4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Rectangle 205"/>
            <p:cNvSpPr>
              <a:spLocks noChangeArrowheads="1"/>
            </p:cNvSpPr>
            <p:nvPr/>
          </p:nvSpPr>
          <p:spPr bwMode="auto">
            <a:xfrm>
              <a:off x="570" y="3277"/>
              <a:ext cx="1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/>
                <a:t>v</a:t>
              </a:r>
              <a:r>
                <a:rPr lang="fr-FR" sz="1200" i="1" baseline="-25000"/>
                <a:t>e</a:t>
              </a:r>
              <a:endParaRPr lang="fr-FR"/>
            </a:p>
          </p:txBody>
        </p:sp>
        <p:sp>
          <p:nvSpPr>
            <p:cNvPr id="99" name="Line 206"/>
            <p:cNvSpPr>
              <a:spLocks noChangeShapeType="1"/>
            </p:cNvSpPr>
            <p:nvPr/>
          </p:nvSpPr>
          <p:spPr bwMode="auto">
            <a:xfrm flipH="1" flipV="1">
              <a:off x="2196" y="3338"/>
              <a:ext cx="6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Rectangle 207"/>
            <p:cNvSpPr>
              <a:spLocks noChangeArrowheads="1"/>
            </p:cNvSpPr>
            <p:nvPr/>
          </p:nvSpPr>
          <p:spPr bwMode="auto">
            <a:xfrm>
              <a:off x="2093" y="3415"/>
              <a:ext cx="11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 dirty="0"/>
                <a:t>v</a:t>
              </a:r>
              <a:r>
                <a:rPr lang="fr-FR" sz="1200" i="1" baseline="-25000" dirty="0"/>
                <a:t>s</a:t>
              </a:r>
              <a:endParaRPr lang="fr-FR" dirty="0"/>
            </a:p>
          </p:txBody>
        </p:sp>
        <p:sp>
          <p:nvSpPr>
            <p:cNvPr id="102" name="Oval 209"/>
            <p:cNvSpPr>
              <a:spLocks noChangeArrowheads="1"/>
            </p:cNvSpPr>
            <p:nvPr/>
          </p:nvSpPr>
          <p:spPr bwMode="auto">
            <a:xfrm>
              <a:off x="1800" y="2432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Oval 210"/>
            <p:cNvSpPr>
              <a:spLocks noChangeArrowheads="1"/>
            </p:cNvSpPr>
            <p:nvPr/>
          </p:nvSpPr>
          <p:spPr bwMode="auto">
            <a:xfrm>
              <a:off x="1066" y="2990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Oval 211"/>
            <p:cNvSpPr>
              <a:spLocks noChangeArrowheads="1"/>
            </p:cNvSpPr>
            <p:nvPr/>
          </p:nvSpPr>
          <p:spPr bwMode="auto">
            <a:xfrm>
              <a:off x="1064" y="3615"/>
              <a:ext cx="26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Oval 212"/>
            <p:cNvSpPr>
              <a:spLocks noChangeArrowheads="1"/>
            </p:cNvSpPr>
            <p:nvPr/>
          </p:nvSpPr>
          <p:spPr bwMode="auto">
            <a:xfrm>
              <a:off x="1683" y="3615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Line 215"/>
            <p:cNvSpPr>
              <a:spLocks noChangeShapeType="1"/>
            </p:cNvSpPr>
            <p:nvPr/>
          </p:nvSpPr>
          <p:spPr bwMode="auto">
            <a:xfrm>
              <a:off x="1633" y="3711"/>
              <a:ext cx="12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Line 216"/>
            <p:cNvSpPr>
              <a:spLocks noChangeShapeType="1"/>
            </p:cNvSpPr>
            <p:nvPr/>
          </p:nvSpPr>
          <p:spPr bwMode="auto">
            <a:xfrm>
              <a:off x="601" y="3627"/>
              <a:ext cx="16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Rectangle 217"/>
            <p:cNvSpPr>
              <a:spLocks noChangeArrowheads="1"/>
            </p:cNvSpPr>
            <p:nvPr/>
          </p:nvSpPr>
          <p:spPr bwMode="auto">
            <a:xfrm>
              <a:off x="1032" y="3181"/>
              <a:ext cx="91" cy="25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10" name="Group 224"/>
            <p:cNvGrpSpPr>
              <a:grpSpLocks/>
            </p:cNvGrpSpPr>
            <p:nvPr/>
          </p:nvGrpSpPr>
          <p:grpSpPr bwMode="auto">
            <a:xfrm>
              <a:off x="2008" y="3249"/>
              <a:ext cx="45" cy="163"/>
              <a:chOff x="26252" y="55215"/>
              <a:chExt cx="18760" cy="20000"/>
            </a:xfrm>
          </p:grpSpPr>
          <p:sp>
            <p:nvSpPr>
              <p:cNvPr id="156" name="Line 225"/>
              <p:cNvSpPr>
                <a:spLocks noChangeShapeType="1"/>
              </p:cNvSpPr>
              <p:nvPr/>
            </p:nvSpPr>
            <p:spPr bwMode="auto">
              <a:xfrm>
                <a:off x="44838" y="55215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Line 226"/>
              <p:cNvSpPr>
                <a:spLocks noChangeShapeType="1"/>
              </p:cNvSpPr>
              <p:nvPr/>
            </p:nvSpPr>
            <p:spPr bwMode="auto">
              <a:xfrm>
                <a:off x="26252" y="55215"/>
                <a:ext cx="174" cy="20000"/>
              </a:xfrm>
              <a:prstGeom prst="line">
                <a:avLst/>
              </a:prstGeom>
              <a:noFill/>
              <a:ln w="1905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12" name="Oval 228"/>
            <p:cNvSpPr>
              <a:spLocks noChangeArrowheads="1"/>
            </p:cNvSpPr>
            <p:nvPr/>
          </p:nvSpPr>
          <p:spPr bwMode="auto">
            <a:xfrm>
              <a:off x="1978" y="3610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Oval 229"/>
            <p:cNvSpPr>
              <a:spLocks noChangeArrowheads="1"/>
            </p:cNvSpPr>
            <p:nvPr/>
          </p:nvSpPr>
          <p:spPr bwMode="auto">
            <a:xfrm>
              <a:off x="385" y="3226"/>
              <a:ext cx="161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230"/>
            <p:cNvSpPr>
              <a:spLocks/>
            </p:cNvSpPr>
            <p:nvPr/>
          </p:nvSpPr>
          <p:spPr bwMode="auto">
            <a:xfrm>
              <a:off x="464" y="2999"/>
              <a:ext cx="149" cy="626"/>
            </a:xfrm>
            <a:custGeom>
              <a:avLst/>
              <a:gdLst>
                <a:gd name="T0" fmla="*/ 342 w 372"/>
                <a:gd name="T1" fmla="*/ 0 h 1416"/>
                <a:gd name="T2" fmla="*/ 0 w 372"/>
                <a:gd name="T3" fmla="*/ 0 h 1416"/>
                <a:gd name="T4" fmla="*/ 0 w 372"/>
                <a:gd name="T5" fmla="*/ 1416 h 1416"/>
                <a:gd name="T6" fmla="*/ 372 w 372"/>
                <a:gd name="T7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1416">
                  <a:moveTo>
                    <a:pt x="342" y="0"/>
                  </a:moveTo>
                  <a:lnTo>
                    <a:pt x="0" y="0"/>
                  </a:lnTo>
                  <a:lnTo>
                    <a:pt x="0" y="1416"/>
                  </a:lnTo>
                  <a:lnTo>
                    <a:pt x="372" y="1416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Oval 231"/>
            <p:cNvSpPr>
              <a:spLocks noChangeArrowheads="1"/>
            </p:cNvSpPr>
            <p:nvPr/>
          </p:nvSpPr>
          <p:spPr bwMode="auto">
            <a:xfrm>
              <a:off x="587" y="3608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reeform 232"/>
            <p:cNvSpPr>
              <a:spLocks/>
            </p:cNvSpPr>
            <p:nvPr/>
          </p:nvSpPr>
          <p:spPr bwMode="auto">
            <a:xfrm>
              <a:off x="408" y="3271"/>
              <a:ext cx="36" cy="77"/>
            </a:xfrm>
            <a:custGeom>
              <a:avLst/>
              <a:gdLst>
                <a:gd name="T0" fmla="*/ 0 w 198"/>
                <a:gd name="T1" fmla="*/ 182 h 353"/>
                <a:gd name="T2" fmla="*/ 60 w 198"/>
                <a:gd name="T3" fmla="*/ 2 h 353"/>
                <a:gd name="T4" fmla="*/ 108 w 198"/>
                <a:gd name="T5" fmla="*/ 194 h 353"/>
                <a:gd name="T6" fmla="*/ 162 w 198"/>
                <a:gd name="T7" fmla="*/ 344 h 353"/>
                <a:gd name="T8" fmla="*/ 198 w 198"/>
                <a:gd name="T9" fmla="*/ 14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53">
                  <a:moveTo>
                    <a:pt x="0" y="182"/>
                  </a:moveTo>
                  <a:cubicBezTo>
                    <a:pt x="21" y="91"/>
                    <a:pt x="42" y="0"/>
                    <a:pt x="60" y="2"/>
                  </a:cubicBezTo>
                  <a:cubicBezTo>
                    <a:pt x="78" y="4"/>
                    <a:pt x="91" y="137"/>
                    <a:pt x="108" y="194"/>
                  </a:cubicBezTo>
                  <a:cubicBezTo>
                    <a:pt x="125" y="251"/>
                    <a:pt x="147" y="353"/>
                    <a:pt x="162" y="344"/>
                  </a:cubicBezTo>
                  <a:cubicBezTo>
                    <a:pt x="177" y="335"/>
                    <a:pt x="192" y="177"/>
                    <a:pt x="198" y="14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reeform 233"/>
            <p:cNvSpPr>
              <a:spLocks/>
            </p:cNvSpPr>
            <p:nvPr/>
          </p:nvSpPr>
          <p:spPr bwMode="auto">
            <a:xfrm>
              <a:off x="2196" y="3317"/>
              <a:ext cx="185" cy="318"/>
            </a:xfrm>
            <a:custGeom>
              <a:avLst/>
              <a:gdLst>
                <a:gd name="T0" fmla="*/ 0 w 185"/>
                <a:gd name="T1" fmla="*/ 0 h 755"/>
                <a:gd name="T2" fmla="*/ 185 w 185"/>
                <a:gd name="T3" fmla="*/ 0 h 755"/>
                <a:gd name="T4" fmla="*/ 185 w 185"/>
                <a:gd name="T5" fmla="*/ 755 h 755"/>
                <a:gd name="T6" fmla="*/ 4 w 185"/>
                <a:gd name="T7" fmla="*/ 755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5" h="755">
                  <a:moveTo>
                    <a:pt x="0" y="0"/>
                  </a:moveTo>
                  <a:lnTo>
                    <a:pt x="185" y="0"/>
                  </a:lnTo>
                  <a:lnTo>
                    <a:pt x="185" y="755"/>
                  </a:lnTo>
                  <a:lnTo>
                    <a:pt x="4" y="755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Rectangle 234"/>
            <p:cNvSpPr>
              <a:spLocks noChangeArrowheads="1"/>
            </p:cNvSpPr>
            <p:nvPr/>
          </p:nvSpPr>
          <p:spPr bwMode="auto">
            <a:xfrm>
              <a:off x="2355" y="3449"/>
              <a:ext cx="60" cy="1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Rectangle 235"/>
            <p:cNvSpPr>
              <a:spLocks noChangeArrowheads="1"/>
            </p:cNvSpPr>
            <p:nvPr/>
          </p:nvSpPr>
          <p:spPr bwMode="auto">
            <a:xfrm>
              <a:off x="2449" y="3226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L</a:t>
              </a:r>
              <a:endParaRPr lang="fr-FR"/>
            </a:p>
          </p:txBody>
        </p:sp>
        <p:sp>
          <p:nvSpPr>
            <p:cNvPr id="120" name="Oval 236"/>
            <p:cNvSpPr>
              <a:spLocks noChangeArrowheads="1"/>
            </p:cNvSpPr>
            <p:nvPr/>
          </p:nvSpPr>
          <p:spPr bwMode="auto">
            <a:xfrm>
              <a:off x="2180" y="3296"/>
              <a:ext cx="32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Oval 237"/>
            <p:cNvSpPr>
              <a:spLocks noChangeArrowheads="1"/>
            </p:cNvSpPr>
            <p:nvPr/>
          </p:nvSpPr>
          <p:spPr bwMode="auto">
            <a:xfrm>
              <a:off x="2180" y="3610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reeform 238"/>
            <p:cNvSpPr>
              <a:spLocks/>
            </p:cNvSpPr>
            <p:nvPr/>
          </p:nvSpPr>
          <p:spPr bwMode="auto">
            <a:xfrm>
              <a:off x="2379" y="2976"/>
              <a:ext cx="579" cy="656"/>
            </a:xfrm>
            <a:custGeom>
              <a:avLst/>
              <a:gdLst>
                <a:gd name="T0" fmla="*/ 0 w 408"/>
                <a:gd name="T1" fmla="*/ 613 h 613"/>
                <a:gd name="T2" fmla="*/ 408 w 408"/>
                <a:gd name="T3" fmla="*/ 613 h 613"/>
                <a:gd name="T4" fmla="*/ 408 w 408"/>
                <a:gd name="T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8" h="613">
                  <a:moveTo>
                    <a:pt x="0" y="613"/>
                  </a:moveTo>
                  <a:lnTo>
                    <a:pt x="408" y="613"/>
                  </a:lnTo>
                  <a:lnTo>
                    <a:pt x="408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Oval 239"/>
            <p:cNvSpPr>
              <a:spLocks noChangeArrowheads="1"/>
            </p:cNvSpPr>
            <p:nvPr/>
          </p:nvSpPr>
          <p:spPr bwMode="auto">
            <a:xfrm>
              <a:off x="2367" y="3620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4" name="Group 240"/>
            <p:cNvGrpSpPr>
              <a:grpSpLocks/>
            </p:cNvGrpSpPr>
            <p:nvPr/>
          </p:nvGrpSpPr>
          <p:grpSpPr bwMode="auto">
            <a:xfrm>
              <a:off x="2857" y="3000"/>
              <a:ext cx="227" cy="45"/>
              <a:chOff x="3061" y="1480"/>
              <a:chExt cx="227" cy="45"/>
            </a:xfrm>
          </p:grpSpPr>
          <p:sp>
            <p:nvSpPr>
              <p:cNvPr id="154" name="Line 241"/>
              <p:cNvSpPr>
                <a:spLocks noChangeShapeType="1"/>
              </p:cNvSpPr>
              <p:nvPr/>
            </p:nvSpPr>
            <p:spPr bwMode="auto">
              <a:xfrm>
                <a:off x="3061" y="1480"/>
                <a:ext cx="227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Line 242"/>
              <p:cNvSpPr>
                <a:spLocks noChangeShapeType="1"/>
              </p:cNvSpPr>
              <p:nvPr/>
            </p:nvSpPr>
            <p:spPr bwMode="auto">
              <a:xfrm>
                <a:off x="3107" y="1525"/>
                <a:ext cx="136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6" name="Freeform 246"/>
            <p:cNvSpPr>
              <a:spLocks/>
            </p:cNvSpPr>
            <p:nvPr/>
          </p:nvSpPr>
          <p:spPr bwMode="auto">
            <a:xfrm>
              <a:off x="2767" y="3045"/>
              <a:ext cx="204" cy="590"/>
            </a:xfrm>
            <a:custGeom>
              <a:avLst/>
              <a:gdLst>
                <a:gd name="T0" fmla="*/ 0 w 204"/>
                <a:gd name="T1" fmla="*/ 590 h 590"/>
                <a:gd name="T2" fmla="*/ 204 w 204"/>
                <a:gd name="T3" fmla="*/ 590 h 590"/>
                <a:gd name="T4" fmla="*/ 204 w 204"/>
                <a:gd name="T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" h="590">
                  <a:moveTo>
                    <a:pt x="0" y="590"/>
                  </a:moveTo>
                  <a:lnTo>
                    <a:pt x="204" y="590"/>
                  </a:lnTo>
                  <a:lnTo>
                    <a:pt x="204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Freeform 247"/>
            <p:cNvSpPr>
              <a:spLocks/>
            </p:cNvSpPr>
            <p:nvPr/>
          </p:nvSpPr>
          <p:spPr bwMode="auto">
            <a:xfrm flipV="1">
              <a:off x="2761" y="2445"/>
              <a:ext cx="204" cy="555"/>
            </a:xfrm>
            <a:custGeom>
              <a:avLst/>
              <a:gdLst>
                <a:gd name="T0" fmla="*/ 0 w 204"/>
                <a:gd name="T1" fmla="*/ 590 h 590"/>
                <a:gd name="T2" fmla="*/ 204 w 204"/>
                <a:gd name="T3" fmla="*/ 590 h 590"/>
                <a:gd name="T4" fmla="*/ 204 w 204"/>
                <a:gd name="T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" h="590">
                  <a:moveTo>
                    <a:pt x="0" y="590"/>
                  </a:moveTo>
                  <a:lnTo>
                    <a:pt x="204" y="590"/>
                  </a:lnTo>
                  <a:lnTo>
                    <a:pt x="204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Oval 248"/>
            <p:cNvSpPr>
              <a:spLocks noChangeArrowheads="1"/>
            </p:cNvSpPr>
            <p:nvPr/>
          </p:nvSpPr>
          <p:spPr bwMode="auto">
            <a:xfrm>
              <a:off x="2744" y="2433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Oval 249"/>
            <p:cNvSpPr>
              <a:spLocks noChangeArrowheads="1"/>
            </p:cNvSpPr>
            <p:nvPr/>
          </p:nvSpPr>
          <p:spPr bwMode="auto">
            <a:xfrm>
              <a:off x="2753" y="3621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1" name="Group 255"/>
            <p:cNvGrpSpPr>
              <a:grpSpLocks/>
            </p:cNvGrpSpPr>
            <p:nvPr/>
          </p:nvGrpSpPr>
          <p:grpSpPr bwMode="auto">
            <a:xfrm>
              <a:off x="1733" y="3096"/>
              <a:ext cx="163" cy="122"/>
              <a:chOff x="7587" y="2585"/>
              <a:chExt cx="408" cy="306"/>
            </a:xfrm>
          </p:grpSpPr>
          <p:sp>
            <p:nvSpPr>
              <p:cNvPr id="150" name="Rectangle 256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Line 257"/>
              <p:cNvSpPr>
                <a:spLocks noChangeShapeType="1"/>
              </p:cNvSpPr>
              <p:nvPr/>
            </p:nvSpPr>
            <p:spPr bwMode="auto">
              <a:xfrm>
                <a:off x="7587" y="2741"/>
                <a:ext cx="40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2" name="Freeform 258"/>
            <p:cNvSpPr>
              <a:spLocks/>
            </p:cNvSpPr>
            <p:nvPr/>
          </p:nvSpPr>
          <p:spPr bwMode="auto">
            <a:xfrm>
              <a:off x="612" y="2999"/>
              <a:ext cx="919" cy="306"/>
            </a:xfrm>
            <a:custGeom>
              <a:avLst/>
              <a:gdLst>
                <a:gd name="T0" fmla="*/ 0 w 919"/>
                <a:gd name="T1" fmla="*/ 0 h 306"/>
                <a:gd name="T2" fmla="*/ 919 w 919"/>
                <a:gd name="T3" fmla="*/ 1 h 306"/>
                <a:gd name="T4" fmla="*/ 919 w 919"/>
                <a:gd name="T5" fmla="*/ 306 h 306"/>
                <a:gd name="T6" fmla="*/ 915 w 919"/>
                <a:gd name="T7" fmla="*/ 301 h 306"/>
                <a:gd name="T8" fmla="*/ 918 w 919"/>
                <a:gd name="T9" fmla="*/ 29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9" h="306">
                  <a:moveTo>
                    <a:pt x="0" y="0"/>
                  </a:moveTo>
                  <a:lnTo>
                    <a:pt x="919" y="1"/>
                  </a:lnTo>
                  <a:lnTo>
                    <a:pt x="919" y="306"/>
                  </a:lnTo>
                  <a:lnTo>
                    <a:pt x="915" y="301"/>
                  </a:lnTo>
                  <a:lnTo>
                    <a:pt x="918" y="298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Line 259"/>
            <p:cNvSpPr>
              <a:spLocks noChangeShapeType="1"/>
            </p:cNvSpPr>
            <p:nvPr/>
          </p:nvSpPr>
          <p:spPr bwMode="auto">
            <a:xfrm>
              <a:off x="1532" y="3317"/>
              <a:ext cx="2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Oval 261"/>
            <p:cNvSpPr>
              <a:spLocks noChangeArrowheads="1"/>
            </p:cNvSpPr>
            <p:nvPr/>
          </p:nvSpPr>
          <p:spPr bwMode="auto">
            <a:xfrm>
              <a:off x="1802" y="3302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Oval 262"/>
            <p:cNvSpPr>
              <a:spLocks noChangeArrowheads="1"/>
            </p:cNvSpPr>
            <p:nvPr/>
          </p:nvSpPr>
          <p:spPr bwMode="auto">
            <a:xfrm>
              <a:off x="1799" y="2863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Oval 263"/>
            <p:cNvSpPr>
              <a:spLocks noChangeArrowheads="1"/>
            </p:cNvSpPr>
            <p:nvPr/>
          </p:nvSpPr>
          <p:spPr bwMode="auto">
            <a:xfrm>
              <a:off x="1284" y="2997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Oval 265"/>
            <p:cNvSpPr>
              <a:spLocks noChangeArrowheads="1"/>
            </p:cNvSpPr>
            <p:nvPr/>
          </p:nvSpPr>
          <p:spPr bwMode="auto">
            <a:xfrm>
              <a:off x="1522" y="3294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Line 266"/>
            <p:cNvSpPr>
              <a:spLocks noChangeShapeType="1"/>
            </p:cNvSpPr>
            <p:nvPr/>
          </p:nvSpPr>
          <p:spPr bwMode="auto">
            <a:xfrm flipV="1">
              <a:off x="1406" y="3045"/>
              <a:ext cx="0" cy="2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Rectangle 268"/>
            <p:cNvSpPr>
              <a:spLocks noChangeArrowheads="1"/>
            </p:cNvSpPr>
            <p:nvPr/>
          </p:nvSpPr>
          <p:spPr bwMode="auto">
            <a:xfrm>
              <a:off x="1927" y="3113"/>
              <a:ext cx="182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h</a:t>
              </a:r>
              <a:r>
                <a:rPr lang="fr-FR" sz="800" baseline="-25000"/>
                <a:t>21</a:t>
              </a:r>
              <a:r>
                <a:rPr lang="fr-FR" sz="800"/>
                <a:t> i</a:t>
              </a:r>
              <a:r>
                <a:rPr lang="fr-FR" sz="800" baseline="-25000"/>
                <a:t>b</a:t>
              </a:r>
              <a:endParaRPr lang="fr-FR" baseline="-25000"/>
            </a:p>
          </p:txBody>
        </p:sp>
        <p:sp>
          <p:nvSpPr>
            <p:cNvPr id="140" name="Line 269"/>
            <p:cNvSpPr>
              <a:spLocks noChangeShapeType="1"/>
            </p:cNvSpPr>
            <p:nvPr/>
          </p:nvSpPr>
          <p:spPr bwMode="auto">
            <a:xfrm>
              <a:off x="1814" y="2954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Rectangle 270"/>
            <p:cNvSpPr>
              <a:spLocks noChangeArrowheads="1"/>
            </p:cNvSpPr>
            <p:nvPr/>
          </p:nvSpPr>
          <p:spPr bwMode="auto">
            <a:xfrm>
              <a:off x="1451" y="3271"/>
              <a:ext cx="53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E</a:t>
              </a:r>
              <a:endParaRPr lang="fr-FR"/>
            </a:p>
          </p:txBody>
        </p:sp>
        <p:sp>
          <p:nvSpPr>
            <p:cNvPr id="142" name="Rectangle 271"/>
            <p:cNvSpPr>
              <a:spLocks noChangeArrowheads="1"/>
            </p:cNvSpPr>
            <p:nvPr/>
          </p:nvSpPr>
          <p:spPr bwMode="auto">
            <a:xfrm>
              <a:off x="1292" y="2886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B</a:t>
              </a:r>
              <a:endParaRPr lang="fr-FR"/>
            </a:p>
          </p:txBody>
        </p:sp>
        <p:sp>
          <p:nvSpPr>
            <p:cNvPr id="143" name="Rectangle 272"/>
            <p:cNvSpPr>
              <a:spLocks noChangeArrowheads="1"/>
            </p:cNvSpPr>
            <p:nvPr/>
          </p:nvSpPr>
          <p:spPr bwMode="auto">
            <a:xfrm>
              <a:off x="1746" y="2818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C</a:t>
              </a:r>
              <a:endParaRPr lang="fr-FR"/>
            </a:p>
          </p:txBody>
        </p:sp>
        <p:sp>
          <p:nvSpPr>
            <p:cNvPr id="144" name="Rectangle 273"/>
            <p:cNvSpPr>
              <a:spLocks noChangeArrowheads="1"/>
            </p:cNvSpPr>
            <p:nvPr/>
          </p:nvSpPr>
          <p:spPr bwMode="auto">
            <a:xfrm>
              <a:off x="1829" y="3328"/>
              <a:ext cx="53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 dirty="0"/>
                <a:t>E</a:t>
              </a:r>
              <a:endParaRPr lang="fr-FR" dirty="0"/>
            </a:p>
          </p:txBody>
        </p:sp>
        <p:sp>
          <p:nvSpPr>
            <p:cNvPr id="145" name="Rectangle 274"/>
            <p:cNvSpPr>
              <a:spLocks noChangeArrowheads="1"/>
            </p:cNvSpPr>
            <p:nvPr/>
          </p:nvSpPr>
          <p:spPr bwMode="auto">
            <a:xfrm>
              <a:off x="1502" y="3060"/>
              <a:ext cx="67" cy="1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Line 275"/>
            <p:cNvSpPr>
              <a:spLocks noChangeShapeType="1"/>
            </p:cNvSpPr>
            <p:nvPr/>
          </p:nvSpPr>
          <p:spPr bwMode="auto">
            <a:xfrm rot="16200000" flipH="1">
              <a:off x="1433" y="2964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Rectangle 276"/>
            <p:cNvSpPr>
              <a:spLocks noChangeArrowheads="1"/>
            </p:cNvSpPr>
            <p:nvPr/>
          </p:nvSpPr>
          <p:spPr bwMode="auto">
            <a:xfrm>
              <a:off x="1587" y="2976"/>
              <a:ext cx="96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h</a:t>
              </a:r>
              <a:r>
                <a:rPr lang="fr-FR" sz="800" baseline="-25000"/>
                <a:t>11</a:t>
              </a:r>
              <a:endParaRPr lang="fr-FR"/>
            </a:p>
          </p:txBody>
        </p:sp>
        <p:sp>
          <p:nvSpPr>
            <p:cNvPr id="148" name="Oval 279"/>
            <p:cNvSpPr>
              <a:spLocks noChangeArrowheads="1"/>
            </p:cNvSpPr>
            <p:nvPr/>
          </p:nvSpPr>
          <p:spPr bwMode="auto">
            <a:xfrm>
              <a:off x="1681" y="3303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Oval 219"/>
            <p:cNvSpPr>
              <a:spLocks noChangeArrowheads="1"/>
            </p:cNvSpPr>
            <p:nvPr/>
          </p:nvSpPr>
          <p:spPr bwMode="auto">
            <a:xfrm>
              <a:off x="589" y="2982"/>
              <a:ext cx="31" cy="31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3" name="Rectangle 184"/>
            <p:cNvSpPr>
              <a:spLocks noChangeArrowheads="1"/>
            </p:cNvSpPr>
            <p:nvPr/>
          </p:nvSpPr>
          <p:spPr bwMode="auto">
            <a:xfrm>
              <a:off x="1652" y="3376"/>
              <a:ext cx="92" cy="205"/>
            </a:xfrm>
            <a:prstGeom prst="rect">
              <a:avLst/>
            </a:prstGeom>
            <a:solidFill>
              <a:schemeClr val="bg1"/>
            </a:solidFill>
            <a:ln w="12700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358861" y="1792997"/>
            <a:ext cx="4284663" cy="2209800"/>
            <a:chOff x="367653" y="2021597"/>
            <a:chExt cx="4284663" cy="2209800"/>
          </a:xfrm>
        </p:grpSpPr>
        <p:grpSp>
          <p:nvGrpSpPr>
            <p:cNvPr id="7" name="Group 251"/>
            <p:cNvGrpSpPr>
              <a:grpSpLocks/>
            </p:cNvGrpSpPr>
            <p:nvPr/>
          </p:nvGrpSpPr>
          <p:grpSpPr bwMode="auto">
            <a:xfrm>
              <a:off x="367653" y="2021597"/>
              <a:ext cx="4284663" cy="2209800"/>
              <a:chOff x="408" y="731"/>
              <a:chExt cx="2699" cy="1392"/>
            </a:xfrm>
          </p:grpSpPr>
          <p:sp>
            <p:nvSpPr>
              <p:cNvPr id="8" name="Line 34"/>
              <p:cNvSpPr>
                <a:spLocks noChangeShapeType="1"/>
              </p:cNvSpPr>
              <p:nvPr/>
            </p:nvSpPr>
            <p:spPr bwMode="auto">
              <a:xfrm>
                <a:off x="1603" y="1337"/>
                <a:ext cx="0" cy="27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" name="Line 35"/>
              <p:cNvSpPr>
                <a:spLocks noChangeShapeType="1"/>
              </p:cNvSpPr>
              <p:nvPr/>
            </p:nvSpPr>
            <p:spPr bwMode="auto">
              <a:xfrm flipV="1">
                <a:off x="1603" y="1337"/>
                <a:ext cx="114" cy="1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" name="Line 36"/>
              <p:cNvSpPr>
                <a:spLocks noChangeShapeType="1"/>
              </p:cNvSpPr>
              <p:nvPr/>
            </p:nvSpPr>
            <p:spPr bwMode="auto">
              <a:xfrm>
                <a:off x="1603" y="1497"/>
                <a:ext cx="114" cy="11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Rectangle 37"/>
              <p:cNvSpPr>
                <a:spLocks noChangeArrowheads="1"/>
              </p:cNvSpPr>
              <p:nvPr/>
            </p:nvSpPr>
            <p:spPr bwMode="auto">
              <a:xfrm>
                <a:off x="1785" y="1041"/>
                <a:ext cx="127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endParaRPr lang="fr-FR" dirty="0"/>
              </a:p>
            </p:txBody>
          </p:sp>
          <p:sp>
            <p:nvSpPr>
              <p:cNvPr id="12" name="Rectangle 38"/>
              <p:cNvSpPr>
                <a:spLocks noChangeArrowheads="1"/>
              </p:cNvSpPr>
              <p:nvPr/>
            </p:nvSpPr>
            <p:spPr bwMode="auto">
              <a:xfrm>
                <a:off x="1056" y="995"/>
                <a:ext cx="91" cy="2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Rectangle 39"/>
              <p:cNvSpPr>
                <a:spLocks noChangeArrowheads="1"/>
              </p:cNvSpPr>
              <p:nvPr/>
            </p:nvSpPr>
            <p:spPr bwMode="auto">
              <a:xfrm>
                <a:off x="1671" y="1706"/>
                <a:ext cx="92" cy="2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Rectangle 40"/>
              <p:cNvSpPr>
                <a:spLocks noChangeArrowheads="1"/>
              </p:cNvSpPr>
              <p:nvPr/>
            </p:nvSpPr>
            <p:spPr bwMode="auto">
              <a:xfrm>
                <a:off x="1170" y="1063"/>
                <a:ext cx="411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800"/>
                  <a:t>R</a:t>
                </a:r>
                <a:r>
                  <a:rPr lang="fr-FR" sz="800" baseline="-25000"/>
                  <a:t>1</a:t>
                </a:r>
                <a:endParaRPr lang="fr-FR"/>
              </a:p>
            </p:txBody>
          </p:sp>
          <p:sp>
            <p:nvSpPr>
              <p:cNvPr id="15" name="Rectangle 41"/>
              <p:cNvSpPr>
                <a:spLocks noChangeArrowheads="1"/>
              </p:cNvSpPr>
              <p:nvPr/>
            </p:nvSpPr>
            <p:spPr bwMode="auto">
              <a:xfrm>
                <a:off x="1170" y="1747"/>
                <a:ext cx="111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800"/>
                  <a:t>R</a:t>
                </a:r>
                <a:r>
                  <a:rPr lang="fr-FR" sz="800" baseline="-25000"/>
                  <a:t>2</a:t>
                </a:r>
                <a:endParaRPr lang="fr-FR"/>
              </a:p>
            </p:txBody>
          </p:sp>
          <p:sp>
            <p:nvSpPr>
              <p:cNvPr id="16" name="Rectangle 42"/>
              <p:cNvSpPr>
                <a:spLocks noChangeArrowheads="1"/>
              </p:cNvSpPr>
              <p:nvPr/>
            </p:nvSpPr>
            <p:spPr bwMode="auto">
              <a:xfrm>
                <a:off x="1500" y="1753"/>
                <a:ext cx="141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pPr algn="r"/>
                <a:r>
                  <a:rPr lang="fr-FR" sz="800"/>
                  <a:t>R</a:t>
                </a:r>
                <a:r>
                  <a:rPr lang="fr-FR" sz="800" baseline="-25000"/>
                  <a:t>E</a:t>
                </a:r>
                <a:endParaRPr lang="fr-FR"/>
              </a:p>
            </p:txBody>
          </p:sp>
          <p:sp>
            <p:nvSpPr>
              <p:cNvPr id="17" name="Line 43"/>
              <p:cNvSpPr>
                <a:spLocks noChangeShapeType="1"/>
              </p:cNvSpPr>
              <p:nvPr/>
            </p:nvSpPr>
            <p:spPr bwMode="auto">
              <a:xfrm>
                <a:off x="1101" y="1246"/>
                <a:ext cx="1" cy="79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Line 44"/>
              <p:cNvSpPr>
                <a:spLocks noChangeShapeType="1"/>
              </p:cNvSpPr>
              <p:nvPr/>
            </p:nvSpPr>
            <p:spPr bwMode="auto">
              <a:xfrm>
                <a:off x="886" y="1474"/>
                <a:ext cx="70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Line 45"/>
              <p:cNvSpPr>
                <a:spLocks noChangeShapeType="1"/>
              </p:cNvSpPr>
              <p:nvPr/>
            </p:nvSpPr>
            <p:spPr bwMode="auto">
              <a:xfrm flipH="1">
                <a:off x="1713" y="1230"/>
                <a:ext cx="0" cy="1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Line 46"/>
              <p:cNvSpPr>
                <a:spLocks noChangeShapeType="1"/>
              </p:cNvSpPr>
              <p:nvPr/>
            </p:nvSpPr>
            <p:spPr bwMode="auto">
              <a:xfrm flipH="1">
                <a:off x="1716" y="1611"/>
                <a:ext cx="0" cy="9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H="1">
                <a:off x="1718" y="1950"/>
                <a:ext cx="0" cy="1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>
                <a:off x="1709" y="855"/>
                <a:ext cx="3" cy="4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Rectangle 50"/>
              <p:cNvSpPr>
                <a:spLocks noChangeArrowheads="1"/>
              </p:cNvSpPr>
              <p:nvPr/>
            </p:nvSpPr>
            <p:spPr bwMode="auto">
              <a:xfrm>
                <a:off x="2049" y="1180"/>
                <a:ext cx="206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800"/>
                  <a:t>C</a:t>
                </a:r>
                <a:r>
                  <a:rPr lang="fr-FR" sz="800" baseline="-25000"/>
                  <a:t>C</a:t>
                </a:r>
                <a:endParaRPr lang="fr-FR"/>
              </a:p>
            </p:txBody>
          </p:sp>
          <p:sp>
            <p:nvSpPr>
              <p:cNvPr id="26" name="Line 52"/>
              <p:cNvSpPr>
                <a:spLocks noChangeShapeType="1"/>
              </p:cNvSpPr>
              <p:nvPr/>
            </p:nvSpPr>
            <p:spPr bwMode="auto">
              <a:xfrm>
                <a:off x="1725" y="1661"/>
                <a:ext cx="25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27" name="Group 53"/>
              <p:cNvGrpSpPr>
                <a:grpSpLocks/>
              </p:cNvGrpSpPr>
              <p:nvPr/>
            </p:nvGrpSpPr>
            <p:grpSpPr bwMode="auto">
              <a:xfrm>
                <a:off x="842" y="1388"/>
                <a:ext cx="48" cy="164"/>
                <a:chOff x="-10" y="0"/>
                <a:chExt cx="20010" cy="20000"/>
              </a:xfrm>
            </p:grpSpPr>
            <p:sp>
              <p:nvSpPr>
                <p:cNvPr id="78" name="Line 54"/>
                <p:cNvSpPr>
                  <a:spLocks noChangeShapeType="1"/>
                </p:cNvSpPr>
                <p:nvPr/>
              </p:nvSpPr>
              <p:spPr bwMode="auto">
                <a:xfrm>
                  <a:off x="19826" y="0"/>
                  <a:ext cx="174" cy="20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9" name="Line 55"/>
                <p:cNvSpPr>
                  <a:spLocks noChangeShapeType="1"/>
                </p:cNvSpPr>
                <p:nvPr/>
              </p:nvSpPr>
              <p:spPr bwMode="auto">
                <a:xfrm>
                  <a:off x="-10" y="0"/>
                  <a:ext cx="174" cy="20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8" name="Line 56"/>
              <p:cNvSpPr>
                <a:spLocks noChangeShapeType="1"/>
              </p:cNvSpPr>
              <p:nvPr/>
            </p:nvSpPr>
            <p:spPr bwMode="auto">
              <a:xfrm>
                <a:off x="2019" y="1662"/>
                <a:ext cx="19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Rectangle 58"/>
              <p:cNvSpPr>
                <a:spLocks noChangeArrowheads="1"/>
              </p:cNvSpPr>
              <p:nvPr/>
            </p:nvSpPr>
            <p:spPr bwMode="auto">
              <a:xfrm>
                <a:off x="917" y="1321"/>
                <a:ext cx="122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800"/>
                  <a:t>C</a:t>
                </a:r>
                <a:r>
                  <a:rPr lang="fr-FR" sz="800" baseline="-25000"/>
                  <a:t>B</a:t>
                </a:r>
                <a:endParaRPr lang="fr-FR"/>
              </a:p>
            </p:txBody>
          </p:sp>
          <p:sp>
            <p:nvSpPr>
              <p:cNvPr id="31" name="Line 59"/>
              <p:cNvSpPr>
                <a:spLocks noChangeShapeType="1"/>
              </p:cNvSpPr>
              <p:nvPr/>
            </p:nvSpPr>
            <p:spPr bwMode="auto">
              <a:xfrm flipV="1">
                <a:off x="718" y="1518"/>
                <a:ext cx="0" cy="4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Rectangle 60"/>
              <p:cNvSpPr>
                <a:spLocks noChangeArrowheads="1"/>
              </p:cNvSpPr>
              <p:nvPr/>
            </p:nvSpPr>
            <p:spPr bwMode="auto">
              <a:xfrm>
                <a:off x="593" y="1689"/>
                <a:ext cx="138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1200" i="1"/>
                  <a:t>v</a:t>
                </a:r>
                <a:r>
                  <a:rPr lang="fr-FR" sz="1200" i="1" baseline="-25000"/>
                  <a:t>e</a:t>
                </a:r>
                <a:endParaRPr lang="fr-FR"/>
              </a:p>
            </p:txBody>
          </p:sp>
          <p:sp>
            <p:nvSpPr>
              <p:cNvPr id="33" name="Line 61"/>
              <p:cNvSpPr>
                <a:spLocks noChangeShapeType="1"/>
              </p:cNvSpPr>
              <p:nvPr/>
            </p:nvSpPr>
            <p:spPr bwMode="auto">
              <a:xfrm flipV="1">
                <a:off x="2207" y="1688"/>
                <a:ext cx="2" cy="31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Rectangle 62"/>
              <p:cNvSpPr>
                <a:spLocks noChangeArrowheads="1"/>
              </p:cNvSpPr>
              <p:nvPr/>
            </p:nvSpPr>
            <p:spPr bwMode="auto">
              <a:xfrm>
                <a:off x="2080" y="1773"/>
                <a:ext cx="118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1200" i="1" dirty="0"/>
                  <a:t>v</a:t>
                </a:r>
                <a:r>
                  <a:rPr lang="fr-FR" sz="1200" i="1" baseline="-25000" dirty="0"/>
                  <a:t>s</a:t>
                </a:r>
                <a:endParaRPr lang="fr-FR" dirty="0"/>
              </a:p>
            </p:txBody>
          </p:sp>
          <p:sp>
            <p:nvSpPr>
              <p:cNvPr id="36" name="Oval 64"/>
              <p:cNvSpPr>
                <a:spLocks noChangeArrowheads="1"/>
              </p:cNvSpPr>
              <p:nvPr/>
            </p:nvSpPr>
            <p:spPr bwMode="auto">
              <a:xfrm>
                <a:off x="1697" y="843"/>
                <a:ext cx="27" cy="2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Oval 65"/>
              <p:cNvSpPr>
                <a:spLocks noChangeArrowheads="1"/>
              </p:cNvSpPr>
              <p:nvPr/>
            </p:nvSpPr>
            <p:spPr bwMode="auto">
              <a:xfrm>
                <a:off x="1089" y="1463"/>
                <a:ext cx="27" cy="2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Oval 66"/>
              <p:cNvSpPr>
                <a:spLocks noChangeArrowheads="1"/>
              </p:cNvSpPr>
              <p:nvPr/>
            </p:nvSpPr>
            <p:spPr bwMode="auto">
              <a:xfrm>
                <a:off x="1087" y="2027"/>
                <a:ext cx="26" cy="2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Oval 67"/>
              <p:cNvSpPr>
                <a:spLocks noChangeArrowheads="1"/>
              </p:cNvSpPr>
              <p:nvPr/>
            </p:nvSpPr>
            <p:spPr bwMode="auto">
              <a:xfrm>
                <a:off x="1706" y="2027"/>
                <a:ext cx="27" cy="2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Oval 68"/>
              <p:cNvSpPr>
                <a:spLocks noChangeArrowheads="1"/>
              </p:cNvSpPr>
              <p:nvPr/>
            </p:nvSpPr>
            <p:spPr bwMode="auto">
              <a:xfrm>
                <a:off x="1699" y="1276"/>
                <a:ext cx="26" cy="2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Oval 69"/>
              <p:cNvSpPr>
                <a:spLocks noChangeArrowheads="1"/>
              </p:cNvSpPr>
              <p:nvPr/>
            </p:nvSpPr>
            <p:spPr bwMode="auto">
              <a:xfrm>
                <a:off x="1706" y="1650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Line 71"/>
              <p:cNvSpPr>
                <a:spLocks noChangeShapeType="1"/>
              </p:cNvSpPr>
              <p:nvPr/>
            </p:nvSpPr>
            <p:spPr bwMode="auto">
              <a:xfrm>
                <a:off x="1656" y="2123"/>
                <a:ext cx="129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Line 72"/>
              <p:cNvSpPr>
                <a:spLocks noChangeShapeType="1"/>
              </p:cNvSpPr>
              <p:nvPr/>
            </p:nvSpPr>
            <p:spPr bwMode="auto">
              <a:xfrm>
                <a:off x="624" y="2039"/>
                <a:ext cx="161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Rectangle 73"/>
              <p:cNvSpPr>
                <a:spLocks noChangeArrowheads="1"/>
              </p:cNvSpPr>
              <p:nvPr/>
            </p:nvSpPr>
            <p:spPr bwMode="auto">
              <a:xfrm>
                <a:off x="1056" y="1679"/>
                <a:ext cx="91" cy="25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Line 74"/>
              <p:cNvSpPr>
                <a:spLocks noChangeShapeType="1"/>
              </p:cNvSpPr>
              <p:nvPr/>
            </p:nvSpPr>
            <p:spPr bwMode="auto">
              <a:xfrm>
                <a:off x="641" y="1475"/>
                <a:ext cx="199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Oval 75"/>
              <p:cNvSpPr>
                <a:spLocks noChangeArrowheads="1"/>
              </p:cNvSpPr>
              <p:nvPr/>
            </p:nvSpPr>
            <p:spPr bwMode="auto">
              <a:xfrm>
                <a:off x="622" y="1456"/>
                <a:ext cx="31" cy="3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Rectangle 77"/>
              <p:cNvSpPr>
                <a:spLocks noChangeArrowheads="1"/>
              </p:cNvSpPr>
              <p:nvPr/>
            </p:nvSpPr>
            <p:spPr bwMode="auto">
              <a:xfrm>
                <a:off x="1766" y="731"/>
                <a:ext cx="182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1200"/>
                  <a:t>E</a:t>
                </a:r>
                <a:endParaRPr lang="fr-FR"/>
              </a:p>
            </p:txBody>
          </p:sp>
          <p:grpSp>
            <p:nvGrpSpPr>
              <p:cNvPr id="49" name="Group 81"/>
              <p:cNvGrpSpPr>
                <a:grpSpLocks/>
              </p:cNvGrpSpPr>
              <p:nvPr/>
            </p:nvGrpSpPr>
            <p:grpSpPr bwMode="auto">
              <a:xfrm>
                <a:off x="1981" y="1578"/>
                <a:ext cx="35" cy="163"/>
                <a:chOff x="5618" y="45092"/>
                <a:chExt cx="15016" cy="20043"/>
              </a:xfrm>
            </p:grpSpPr>
            <p:sp>
              <p:nvSpPr>
                <p:cNvPr id="74" name="Line 82"/>
                <p:cNvSpPr>
                  <a:spLocks noChangeShapeType="1"/>
                </p:cNvSpPr>
                <p:nvPr/>
              </p:nvSpPr>
              <p:spPr bwMode="auto">
                <a:xfrm>
                  <a:off x="20460" y="45135"/>
                  <a:ext cx="174" cy="20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5" name="Line 83"/>
                <p:cNvSpPr>
                  <a:spLocks noChangeShapeType="1"/>
                </p:cNvSpPr>
                <p:nvPr/>
              </p:nvSpPr>
              <p:spPr bwMode="auto">
                <a:xfrm>
                  <a:off x="5618" y="45092"/>
                  <a:ext cx="174" cy="2000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52" name="Oval 86"/>
              <p:cNvSpPr>
                <a:spLocks noChangeArrowheads="1"/>
              </p:cNvSpPr>
              <p:nvPr/>
            </p:nvSpPr>
            <p:spPr bwMode="auto">
              <a:xfrm>
                <a:off x="408" y="1677"/>
                <a:ext cx="161" cy="160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Freeform 87"/>
              <p:cNvSpPr>
                <a:spLocks/>
              </p:cNvSpPr>
              <p:nvPr/>
            </p:nvSpPr>
            <p:spPr bwMode="auto">
              <a:xfrm>
                <a:off x="487" y="1470"/>
                <a:ext cx="149" cy="567"/>
              </a:xfrm>
              <a:custGeom>
                <a:avLst/>
                <a:gdLst>
                  <a:gd name="T0" fmla="*/ 342 w 372"/>
                  <a:gd name="T1" fmla="*/ 0 h 1416"/>
                  <a:gd name="T2" fmla="*/ 0 w 372"/>
                  <a:gd name="T3" fmla="*/ 0 h 1416"/>
                  <a:gd name="T4" fmla="*/ 0 w 372"/>
                  <a:gd name="T5" fmla="*/ 1416 h 1416"/>
                  <a:gd name="T6" fmla="*/ 372 w 372"/>
                  <a:gd name="T7" fmla="*/ 1416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2" h="1416">
                    <a:moveTo>
                      <a:pt x="342" y="0"/>
                    </a:moveTo>
                    <a:lnTo>
                      <a:pt x="0" y="0"/>
                    </a:lnTo>
                    <a:lnTo>
                      <a:pt x="0" y="1416"/>
                    </a:lnTo>
                    <a:lnTo>
                      <a:pt x="372" y="1416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4" name="Oval 88"/>
              <p:cNvSpPr>
                <a:spLocks noChangeArrowheads="1"/>
              </p:cNvSpPr>
              <p:nvPr/>
            </p:nvSpPr>
            <p:spPr bwMode="auto">
              <a:xfrm>
                <a:off x="610" y="2020"/>
                <a:ext cx="31" cy="3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5" name="Freeform 89"/>
              <p:cNvSpPr>
                <a:spLocks/>
              </p:cNvSpPr>
              <p:nvPr/>
            </p:nvSpPr>
            <p:spPr bwMode="auto">
              <a:xfrm>
                <a:off x="434" y="1717"/>
                <a:ext cx="36" cy="77"/>
              </a:xfrm>
              <a:custGeom>
                <a:avLst/>
                <a:gdLst>
                  <a:gd name="T0" fmla="*/ 0 w 198"/>
                  <a:gd name="T1" fmla="*/ 182 h 353"/>
                  <a:gd name="T2" fmla="*/ 60 w 198"/>
                  <a:gd name="T3" fmla="*/ 2 h 353"/>
                  <a:gd name="T4" fmla="*/ 108 w 198"/>
                  <a:gd name="T5" fmla="*/ 194 h 353"/>
                  <a:gd name="T6" fmla="*/ 162 w 198"/>
                  <a:gd name="T7" fmla="*/ 344 h 353"/>
                  <a:gd name="T8" fmla="*/ 198 w 198"/>
                  <a:gd name="T9" fmla="*/ 14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353">
                    <a:moveTo>
                      <a:pt x="0" y="182"/>
                    </a:moveTo>
                    <a:cubicBezTo>
                      <a:pt x="21" y="91"/>
                      <a:pt x="42" y="0"/>
                      <a:pt x="60" y="2"/>
                    </a:cubicBezTo>
                    <a:cubicBezTo>
                      <a:pt x="78" y="4"/>
                      <a:pt x="91" y="137"/>
                      <a:pt x="108" y="194"/>
                    </a:cubicBezTo>
                    <a:cubicBezTo>
                      <a:pt x="125" y="251"/>
                      <a:pt x="147" y="353"/>
                      <a:pt x="162" y="344"/>
                    </a:cubicBezTo>
                    <a:cubicBezTo>
                      <a:pt x="177" y="335"/>
                      <a:pt x="192" y="177"/>
                      <a:pt x="198" y="140"/>
                    </a:cubicBez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Freeform 160"/>
              <p:cNvSpPr>
                <a:spLocks/>
              </p:cNvSpPr>
              <p:nvPr/>
            </p:nvSpPr>
            <p:spPr bwMode="auto">
              <a:xfrm>
                <a:off x="2219" y="1661"/>
                <a:ext cx="185" cy="386"/>
              </a:xfrm>
              <a:custGeom>
                <a:avLst/>
                <a:gdLst>
                  <a:gd name="T0" fmla="*/ 0 w 185"/>
                  <a:gd name="T1" fmla="*/ 0 h 755"/>
                  <a:gd name="T2" fmla="*/ 185 w 185"/>
                  <a:gd name="T3" fmla="*/ 0 h 755"/>
                  <a:gd name="T4" fmla="*/ 185 w 185"/>
                  <a:gd name="T5" fmla="*/ 755 h 755"/>
                  <a:gd name="T6" fmla="*/ 4 w 185"/>
                  <a:gd name="T7" fmla="*/ 755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5" h="755">
                    <a:moveTo>
                      <a:pt x="0" y="0"/>
                    </a:moveTo>
                    <a:lnTo>
                      <a:pt x="185" y="0"/>
                    </a:lnTo>
                    <a:lnTo>
                      <a:pt x="185" y="755"/>
                    </a:lnTo>
                    <a:lnTo>
                      <a:pt x="4" y="755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" name="Rectangle 158"/>
              <p:cNvSpPr>
                <a:spLocks noChangeArrowheads="1"/>
              </p:cNvSpPr>
              <p:nvPr/>
            </p:nvSpPr>
            <p:spPr bwMode="auto">
              <a:xfrm>
                <a:off x="2362" y="1786"/>
                <a:ext cx="77" cy="18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8" name="Rectangle 161"/>
              <p:cNvSpPr>
                <a:spLocks noChangeArrowheads="1"/>
              </p:cNvSpPr>
              <p:nvPr/>
            </p:nvSpPr>
            <p:spPr bwMode="auto">
              <a:xfrm>
                <a:off x="2472" y="1638"/>
                <a:ext cx="127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900"/>
                  <a:t>R</a:t>
                </a:r>
                <a:r>
                  <a:rPr lang="fr-FR" sz="900" baseline="-25000"/>
                  <a:t>L</a:t>
                </a:r>
                <a:endParaRPr lang="fr-FR"/>
              </a:p>
            </p:txBody>
          </p:sp>
          <p:sp>
            <p:nvSpPr>
              <p:cNvPr id="59" name="Oval 70"/>
              <p:cNvSpPr>
                <a:spLocks noChangeArrowheads="1"/>
              </p:cNvSpPr>
              <p:nvPr/>
            </p:nvSpPr>
            <p:spPr bwMode="auto">
              <a:xfrm>
                <a:off x="2202" y="1648"/>
                <a:ext cx="32" cy="3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0" name="Oval 76"/>
              <p:cNvSpPr>
                <a:spLocks noChangeArrowheads="1"/>
              </p:cNvSpPr>
              <p:nvPr/>
            </p:nvSpPr>
            <p:spPr bwMode="auto">
              <a:xfrm>
                <a:off x="2203" y="2022"/>
                <a:ext cx="31" cy="3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Oval 164"/>
              <p:cNvSpPr>
                <a:spLocks noChangeArrowheads="1"/>
              </p:cNvSpPr>
              <p:nvPr/>
            </p:nvSpPr>
            <p:spPr bwMode="auto">
              <a:xfrm>
                <a:off x="2390" y="2032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63" name="Group 176"/>
              <p:cNvGrpSpPr>
                <a:grpSpLocks/>
              </p:cNvGrpSpPr>
              <p:nvPr/>
            </p:nvGrpSpPr>
            <p:grpSpPr bwMode="auto">
              <a:xfrm>
                <a:off x="2880" y="1412"/>
                <a:ext cx="227" cy="45"/>
                <a:chOff x="3061" y="1480"/>
                <a:chExt cx="227" cy="45"/>
              </a:xfrm>
            </p:grpSpPr>
            <p:sp>
              <p:nvSpPr>
                <p:cNvPr id="72" name="Line 165"/>
                <p:cNvSpPr>
                  <a:spLocks noChangeShapeType="1"/>
                </p:cNvSpPr>
                <p:nvPr/>
              </p:nvSpPr>
              <p:spPr bwMode="auto">
                <a:xfrm>
                  <a:off x="3061" y="1480"/>
                  <a:ext cx="227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3" name="Line 166"/>
                <p:cNvSpPr>
                  <a:spLocks noChangeShapeType="1"/>
                </p:cNvSpPr>
                <p:nvPr/>
              </p:nvSpPr>
              <p:spPr bwMode="auto">
                <a:xfrm>
                  <a:off x="3107" y="1525"/>
                  <a:ext cx="136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65" name="Freeform 171"/>
              <p:cNvSpPr>
                <a:spLocks/>
              </p:cNvSpPr>
              <p:nvPr/>
            </p:nvSpPr>
            <p:spPr bwMode="auto">
              <a:xfrm>
                <a:off x="2790" y="1457"/>
                <a:ext cx="204" cy="590"/>
              </a:xfrm>
              <a:custGeom>
                <a:avLst/>
                <a:gdLst>
                  <a:gd name="T0" fmla="*/ 0 w 204"/>
                  <a:gd name="T1" fmla="*/ 590 h 590"/>
                  <a:gd name="T2" fmla="*/ 204 w 204"/>
                  <a:gd name="T3" fmla="*/ 590 h 590"/>
                  <a:gd name="T4" fmla="*/ 204 w 204"/>
                  <a:gd name="T5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" h="590">
                    <a:moveTo>
                      <a:pt x="0" y="590"/>
                    </a:moveTo>
                    <a:lnTo>
                      <a:pt x="204" y="590"/>
                    </a:lnTo>
                    <a:lnTo>
                      <a:pt x="204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Freeform 172"/>
              <p:cNvSpPr>
                <a:spLocks/>
              </p:cNvSpPr>
              <p:nvPr/>
            </p:nvSpPr>
            <p:spPr bwMode="auto">
              <a:xfrm flipV="1">
                <a:off x="2784" y="857"/>
                <a:ext cx="204" cy="555"/>
              </a:xfrm>
              <a:custGeom>
                <a:avLst/>
                <a:gdLst>
                  <a:gd name="T0" fmla="*/ 0 w 204"/>
                  <a:gd name="T1" fmla="*/ 590 h 590"/>
                  <a:gd name="T2" fmla="*/ 204 w 204"/>
                  <a:gd name="T3" fmla="*/ 590 h 590"/>
                  <a:gd name="T4" fmla="*/ 204 w 204"/>
                  <a:gd name="T5" fmla="*/ 0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4" h="590">
                    <a:moveTo>
                      <a:pt x="0" y="590"/>
                    </a:moveTo>
                    <a:lnTo>
                      <a:pt x="204" y="590"/>
                    </a:lnTo>
                    <a:lnTo>
                      <a:pt x="204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Oval 173"/>
              <p:cNvSpPr>
                <a:spLocks noChangeArrowheads="1"/>
              </p:cNvSpPr>
              <p:nvPr/>
            </p:nvSpPr>
            <p:spPr bwMode="auto">
              <a:xfrm>
                <a:off x="2767" y="84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Oval 174"/>
              <p:cNvSpPr>
                <a:spLocks noChangeArrowheads="1"/>
              </p:cNvSpPr>
              <p:nvPr/>
            </p:nvSpPr>
            <p:spPr bwMode="auto">
              <a:xfrm>
                <a:off x="2776" y="2033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5" name="Forme libre 24"/>
            <p:cNvSpPr/>
            <p:nvPr/>
          </p:nvSpPr>
          <p:spPr>
            <a:xfrm>
              <a:off x="1466850" y="2214563"/>
              <a:ext cx="2667000" cy="219075"/>
            </a:xfrm>
            <a:custGeom>
              <a:avLst/>
              <a:gdLst>
                <a:gd name="connsiteX0" fmla="*/ 2667000 w 2667000"/>
                <a:gd name="connsiteY0" fmla="*/ 0 h 223838"/>
                <a:gd name="connsiteX1" fmla="*/ 0 w 2667000"/>
                <a:gd name="connsiteY1" fmla="*/ 9525 h 223838"/>
                <a:gd name="connsiteX2" fmla="*/ 0 w 2667000"/>
                <a:gd name="connsiteY2" fmla="*/ 223838 h 223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7000" h="223838">
                  <a:moveTo>
                    <a:pt x="2667000" y="0"/>
                  </a:moveTo>
                  <a:lnTo>
                    <a:pt x="0" y="9525"/>
                  </a:lnTo>
                  <a:lnTo>
                    <a:pt x="0" y="223838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5" name="Connecteur droit 34"/>
            <p:cNvCxnSpPr>
              <a:stCxn id="68" idx="6"/>
              <a:endCxn id="62" idx="2"/>
            </p:cNvCxnSpPr>
            <p:nvPr/>
          </p:nvCxnSpPr>
          <p:spPr>
            <a:xfrm flipH="1" flipV="1">
              <a:off x="3514078" y="4108367"/>
              <a:ext cx="655638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328"/>
          <p:cNvGrpSpPr>
            <a:grpSpLocks/>
          </p:cNvGrpSpPr>
          <p:nvPr/>
        </p:nvGrpSpPr>
        <p:grpSpPr bwMode="auto">
          <a:xfrm>
            <a:off x="5527675" y="4590195"/>
            <a:ext cx="3478213" cy="1419225"/>
            <a:chOff x="3311" y="2795"/>
            <a:chExt cx="2191" cy="894"/>
          </a:xfrm>
        </p:grpSpPr>
        <p:sp>
          <p:nvSpPr>
            <p:cNvPr id="163" name="Rectangle 190"/>
            <p:cNvSpPr>
              <a:spLocks noChangeArrowheads="1"/>
            </p:cNvSpPr>
            <p:nvPr/>
          </p:nvSpPr>
          <p:spPr bwMode="auto">
            <a:xfrm>
              <a:off x="3833" y="3204"/>
              <a:ext cx="10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R</a:t>
              </a:r>
              <a:r>
                <a:rPr lang="fr-FR" sz="800" baseline="-25000"/>
                <a:t>B</a:t>
              </a:r>
              <a:endParaRPr lang="fr-FR"/>
            </a:p>
          </p:txBody>
        </p:sp>
        <p:sp>
          <p:nvSpPr>
            <p:cNvPr id="164" name="Line 192"/>
            <p:cNvSpPr>
              <a:spLocks noChangeShapeType="1"/>
            </p:cNvSpPr>
            <p:nvPr/>
          </p:nvSpPr>
          <p:spPr bwMode="auto">
            <a:xfrm>
              <a:off x="3788" y="2977"/>
              <a:ext cx="1" cy="6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5" name="Line 193"/>
            <p:cNvSpPr>
              <a:spLocks noChangeShapeType="1"/>
            </p:cNvSpPr>
            <p:nvPr/>
          </p:nvSpPr>
          <p:spPr bwMode="auto">
            <a:xfrm>
              <a:off x="4672" y="2976"/>
              <a:ext cx="0" cy="7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6" name="Rectangle 194"/>
            <p:cNvSpPr>
              <a:spLocks noChangeArrowheads="1"/>
            </p:cNvSpPr>
            <p:nvPr/>
          </p:nvSpPr>
          <p:spPr bwMode="auto">
            <a:xfrm>
              <a:off x="3969" y="2795"/>
              <a:ext cx="122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i</a:t>
              </a:r>
              <a:r>
                <a:rPr lang="fr-FR" sz="1200" i="1" baseline="-25000">
                  <a:latin typeface="Times New Roman" pitchFamily="18" charset="0"/>
                </a:rPr>
                <a:t>B</a:t>
              </a:r>
              <a:endParaRPr lang="fr-FR" sz="1200" i="1">
                <a:latin typeface="Times New Roman" pitchFamily="18" charset="0"/>
              </a:endParaRPr>
            </a:p>
          </p:txBody>
        </p:sp>
        <p:sp>
          <p:nvSpPr>
            <p:cNvPr id="167" name="Line 195"/>
            <p:cNvSpPr>
              <a:spLocks noChangeShapeType="1"/>
            </p:cNvSpPr>
            <p:nvPr/>
          </p:nvSpPr>
          <p:spPr bwMode="auto">
            <a:xfrm flipV="1">
              <a:off x="3629" y="3023"/>
              <a:ext cx="0" cy="5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8" name="Rectangle 196"/>
            <p:cNvSpPr>
              <a:spLocks noChangeArrowheads="1"/>
            </p:cNvSpPr>
            <p:nvPr/>
          </p:nvSpPr>
          <p:spPr bwMode="auto">
            <a:xfrm>
              <a:off x="3496" y="3255"/>
              <a:ext cx="1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i="1" baseline="-25000">
                  <a:latin typeface="Times New Roman" pitchFamily="18" charset="0"/>
                </a:rPr>
                <a:t>e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169" name="Line 197"/>
            <p:cNvSpPr>
              <a:spLocks noChangeShapeType="1"/>
            </p:cNvSpPr>
            <p:nvPr/>
          </p:nvSpPr>
          <p:spPr bwMode="auto">
            <a:xfrm flipV="1">
              <a:off x="5216" y="3023"/>
              <a:ext cx="0" cy="4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0" name="Rectangle 198"/>
            <p:cNvSpPr>
              <a:spLocks noChangeArrowheads="1"/>
            </p:cNvSpPr>
            <p:nvPr/>
          </p:nvSpPr>
          <p:spPr bwMode="auto">
            <a:xfrm>
              <a:off x="5080" y="3227"/>
              <a:ext cx="11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i="1" baseline="-25000">
                  <a:latin typeface="Times New Roman" pitchFamily="18" charset="0"/>
                </a:rPr>
                <a:t>s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171" name="Oval 201"/>
            <p:cNvSpPr>
              <a:spLocks noChangeArrowheads="1"/>
            </p:cNvSpPr>
            <p:nvPr/>
          </p:nvSpPr>
          <p:spPr bwMode="auto">
            <a:xfrm>
              <a:off x="4659" y="3591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2" name="Line 202"/>
            <p:cNvSpPr>
              <a:spLocks noChangeShapeType="1"/>
            </p:cNvSpPr>
            <p:nvPr/>
          </p:nvSpPr>
          <p:spPr bwMode="auto">
            <a:xfrm>
              <a:off x="4604" y="3680"/>
              <a:ext cx="12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3" name="Line 203"/>
            <p:cNvSpPr>
              <a:spLocks noChangeShapeType="1"/>
            </p:cNvSpPr>
            <p:nvPr/>
          </p:nvSpPr>
          <p:spPr bwMode="auto">
            <a:xfrm>
              <a:off x="3538" y="3605"/>
              <a:ext cx="16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4" name="Rectangle 204"/>
            <p:cNvSpPr>
              <a:spLocks noChangeArrowheads="1"/>
            </p:cNvSpPr>
            <p:nvPr/>
          </p:nvSpPr>
          <p:spPr bwMode="auto">
            <a:xfrm>
              <a:off x="3742" y="3136"/>
              <a:ext cx="91" cy="25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5" name="Oval 205"/>
            <p:cNvSpPr>
              <a:spLocks noChangeArrowheads="1"/>
            </p:cNvSpPr>
            <p:nvPr/>
          </p:nvSpPr>
          <p:spPr bwMode="auto">
            <a:xfrm>
              <a:off x="4931" y="3591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Oval 206"/>
            <p:cNvSpPr>
              <a:spLocks noChangeArrowheads="1"/>
            </p:cNvSpPr>
            <p:nvPr/>
          </p:nvSpPr>
          <p:spPr bwMode="auto">
            <a:xfrm>
              <a:off x="3311" y="3204"/>
              <a:ext cx="161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7" name="Freeform 207"/>
            <p:cNvSpPr>
              <a:spLocks/>
            </p:cNvSpPr>
            <p:nvPr/>
          </p:nvSpPr>
          <p:spPr bwMode="auto">
            <a:xfrm>
              <a:off x="3390" y="2976"/>
              <a:ext cx="1288" cy="627"/>
            </a:xfrm>
            <a:custGeom>
              <a:avLst/>
              <a:gdLst>
                <a:gd name="T0" fmla="*/ 1288 w 1288"/>
                <a:gd name="T1" fmla="*/ 0 h 630"/>
                <a:gd name="T2" fmla="*/ 0 w 1288"/>
                <a:gd name="T3" fmla="*/ 4 h 630"/>
                <a:gd name="T4" fmla="*/ 0 w 1288"/>
                <a:gd name="T5" fmla="*/ 630 h 630"/>
                <a:gd name="T6" fmla="*/ 149 w 1288"/>
                <a:gd name="T7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8" h="630">
                  <a:moveTo>
                    <a:pt x="1288" y="0"/>
                  </a:moveTo>
                  <a:lnTo>
                    <a:pt x="0" y="4"/>
                  </a:lnTo>
                  <a:lnTo>
                    <a:pt x="0" y="630"/>
                  </a:lnTo>
                  <a:lnTo>
                    <a:pt x="149" y="630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8" name="Oval 208"/>
            <p:cNvSpPr>
              <a:spLocks noChangeArrowheads="1"/>
            </p:cNvSpPr>
            <p:nvPr/>
          </p:nvSpPr>
          <p:spPr bwMode="auto">
            <a:xfrm>
              <a:off x="3513" y="3586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9" name="Freeform 209"/>
            <p:cNvSpPr>
              <a:spLocks/>
            </p:cNvSpPr>
            <p:nvPr/>
          </p:nvSpPr>
          <p:spPr bwMode="auto">
            <a:xfrm>
              <a:off x="3334" y="3249"/>
              <a:ext cx="36" cy="77"/>
            </a:xfrm>
            <a:custGeom>
              <a:avLst/>
              <a:gdLst>
                <a:gd name="T0" fmla="*/ 0 w 198"/>
                <a:gd name="T1" fmla="*/ 182 h 353"/>
                <a:gd name="T2" fmla="*/ 60 w 198"/>
                <a:gd name="T3" fmla="*/ 2 h 353"/>
                <a:gd name="T4" fmla="*/ 108 w 198"/>
                <a:gd name="T5" fmla="*/ 194 h 353"/>
                <a:gd name="T6" fmla="*/ 162 w 198"/>
                <a:gd name="T7" fmla="*/ 344 h 353"/>
                <a:gd name="T8" fmla="*/ 198 w 198"/>
                <a:gd name="T9" fmla="*/ 14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353">
                  <a:moveTo>
                    <a:pt x="0" y="182"/>
                  </a:moveTo>
                  <a:cubicBezTo>
                    <a:pt x="21" y="91"/>
                    <a:pt x="42" y="0"/>
                    <a:pt x="60" y="2"/>
                  </a:cubicBezTo>
                  <a:cubicBezTo>
                    <a:pt x="78" y="4"/>
                    <a:pt x="91" y="137"/>
                    <a:pt x="108" y="194"/>
                  </a:cubicBezTo>
                  <a:cubicBezTo>
                    <a:pt x="125" y="251"/>
                    <a:pt x="147" y="353"/>
                    <a:pt x="162" y="344"/>
                  </a:cubicBezTo>
                  <a:cubicBezTo>
                    <a:pt x="177" y="335"/>
                    <a:pt x="192" y="177"/>
                    <a:pt x="198" y="14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0" name="Freeform 210"/>
            <p:cNvSpPr>
              <a:spLocks/>
            </p:cNvSpPr>
            <p:nvPr/>
          </p:nvSpPr>
          <p:spPr bwMode="auto">
            <a:xfrm>
              <a:off x="4672" y="2976"/>
              <a:ext cx="634" cy="630"/>
            </a:xfrm>
            <a:custGeom>
              <a:avLst/>
              <a:gdLst>
                <a:gd name="T0" fmla="*/ 0 w 634"/>
                <a:gd name="T1" fmla="*/ 0 h 614"/>
                <a:gd name="T2" fmla="*/ 634 w 634"/>
                <a:gd name="T3" fmla="*/ 1 h 614"/>
                <a:gd name="T4" fmla="*/ 634 w 634"/>
                <a:gd name="T5" fmla="*/ 614 h 614"/>
                <a:gd name="T6" fmla="*/ 453 w 634"/>
                <a:gd name="T7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4" h="614">
                  <a:moveTo>
                    <a:pt x="0" y="0"/>
                  </a:moveTo>
                  <a:lnTo>
                    <a:pt x="634" y="1"/>
                  </a:lnTo>
                  <a:lnTo>
                    <a:pt x="634" y="614"/>
                  </a:lnTo>
                  <a:lnTo>
                    <a:pt x="453" y="614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1" name="Rectangle 211"/>
            <p:cNvSpPr>
              <a:spLocks noChangeArrowheads="1"/>
            </p:cNvSpPr>
            <p:nvPr/>
          </p:nvSpPr>
          <p:spPr bwMode="auto">
            <a:xfrm>
              <a:off x="5262" y="3136"/>
              <a:ext cx="92" cy="251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2" name="Rectangle 212"/>
            <p:cNvSpPr>
              <a:spLocks noChangeArrowheads="1"/>
            </p:cNvSpPr>
            <p:nvPr/>
          </p:nvSpPr>
          <p:spPr bwMode="auto">
            <a:xfrm>
              <a:off x="5375" y="3204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L</a:t>
              </a:r>
              <a:endParaRPr lang="fr-FR"/>
            </a:p>
          </p:txBody>
        </p:sp>
        <p:sp>
          <p:nvSpPr>
            <p:cNvPr id="183" name="Oval 213"/>
            <p:cNvSpPr>
              <a:spLocks noChangeArrowheads="1"/>
            </p:cNvSpPr>
            <p:nvPr/>
          </p:nvSpPr>
          <p:spPr bwMode="auto">
            <a:xfrm>
              <a:off x="4263" y="3590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4" name="Oval 214"/>
            <p:cNvSpPr>
              <a:spLocks noChangeArrowheads="1"/>
            </p:cNvSpPr>
            <p:nvPr/>
          </p:nvSpPr>
          <p:spPr bwMode="auto">
            <a:xfrm>
              <a:off x="3774" y="3590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85" name="Group 215"/>
            <p:cNvGrpSpPr>
              <a:grpSpLocks/>
            </p:cNvGrpSpPr>
            <p:nvPr/>
          </p:nvGrpSpPr>
          <p:grpSpPr bwMode="auto">
            <a:xfrm>
              <a:off x="4558" y="3249"/>
              <a:ext cx="240" cy="180"/>
              <a:chOff x="7587" y="2585"/>
              <a:chExt cx="408" cy="306"/>
            </a:xfrm>
          </p:grpSpPr>
          <p:sp>
            <p:nvSpPr>
              <p:cNvPr id="204" name="Rectangle 216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" name="Line 217"/>
              <p:cNvSpPr>
                <a:spLocks noChangeShapeType="1"/>
              </p:cNvSpPr>
              <p:nvPr/>
            </p:nvSpPr>
            <p:spPr bwMode="auto">
              <a:xfrm>
                <a:off x="7587" y="2741"/>
                <a:ext cx="40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86" name="Oval 218"/>
            <p:cNvSpPr>
              <a:spLocks noChangeArrowheads="1"/>
            </p:cNvSpPr>
            <p:nvPr/>
          </p:nvSpPr>
          <p:spPr bwMode="auto">
            <a:xfrm>
              <a:off x="4931" y="2968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7" name="Oval 220"/>
            <p:cNvSpPr>
              <a:spLocks noChangeArrowheads="1"/>
            </p:cNvSpPr>
            <p:nvPr/>
          </p:nvSpPr>
          <p:spPr bwMode="auto">
            <a:xfrm>
              <a:off x="3878" y="2963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8" name="Rectangle 221"/>
            <p:cNvSpPr>
              <a:spLocks noChangeArrowheads="1"/>
            </p:cNvSpPr>
            <p:nvPr/>
          </p:nvSpPr>
          <p:spPr bwMode="auto">
            <a:xfrm>
              <a:off x="4718" y="3023"/>
              <a:ext cx="182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h</a:t>
              </a:r>
              <a:r>
                <a:rPr lang="fr-FR" sz="800" baseline="-25000"/>
                <a:t>21</a:t>
              </a:r>
              <a:r>
                <a:rPr lang="fr-FR" sz="800"/>
                <a:t> i</a:t>
              </a:r>
              <a:r>
                <a:rPr lang="fr-FR" sz="800" baseline="-25000"/>
                <a:t>b</a:t>
              </a:r>
              <a:endParaRPr lang="fr-FR" baseline="-25000"/>
            </a:p>
          </p:txBody>
        </p:sp>
        <p:sp>
          <p:nvSpPr>
            <p:cNvPr id="189" name="Line 222"/>
            <p:cNvSpPr>
              <a:spLocks noChangeShapeType="1"/>
            </p:cNvSpPr>
            <p:nvPr/>
          </p:nvSpPr>
          <p:spPr bwMode="auto">
            <a:xfrm flipV="1">
              <a:off x="4672" y="3063"/>
              <a:ext cx="0" cy="1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0" name="Rectangle 223"/>
            <p:cNvSpPr>
              <a:spLocks noChangeArrowheads="1"/>
            </p:cNvSpPr>
            <p:nvPr/>
          </p:nvSpPr>
          <p:spPr bwMode="auto">
            <a:xfrm>
              <a:off x="4581" y="2886"/>
              <a:ext cx="53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E</a:t>
              </a:r>
              <a:endParaRPr lang="fr-FR"/>
            </a:p>
          </p:txBody>
        </p:sp>
        <p:sp>
          <p:nvSpPr>
            <p:cNvPr id="191" name="Rectangle 224"/>
            <p:cNvSpPr>
              <a:spLocks noChangeArrowheads="1"/>
            </p:cNvSpPr>
            <p:nvPr/>
          </p:nvSpPr>
          <p:spPr bwMode="auto">
            <a:xfrm>
              <a:off x="3833" y="2863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B</a:t>
              </a:r>
              <a:endParaRPr lang="fr-FR"/>
            </a:p>
          </p:txBody>
        </p:sp>
        <p:sp>
          <p:nvSpPr>
            <p:cNvPr id="192" name="Rectangle 225"/>
            <p:cNvSpPr>
              <a:spLocks noChangeArrowheads="1"/>
            </p:cNvSpPr>
            <p:nvPr/>
          </p:nvSpPr>
          <p:spPr bwMode="auto">
            <a:xfrm>
              <a:off x="4263" y="3498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C</a:t>
              </a:r>
              <a:endParaRPr lang="fr-FR"/>
            </a:p>
          </p:txBody>
        </p:sp>
        <p:sp>
          <p:nvSpPr>
            <p:cNvPr id="193" name="Line 226"/>
            <p:cNvSpPr>
              <a:spLocks noChangeShapeType="1"/>
            </p:cNvSpPr>
            <p:nvPr/>
          </p:nvSpPr>
          <p:spPr bwMode="auto">
            <a:xfrm rot="16200000" flipH="1">
              <a:off x="4027" y="2940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4" name="Rectangle 227"/>
            <p:cNvSpPr>
              <a:spLocks noChangeArrowheads="1"/>
            </p:cNvSpPr>
            <p:nvPr/>
          </p:nvSpPr>
          <p:spPr bwMode="auto">
            <a:xfrm>
              <a:off x="4241" y="2795"/>
              <a:ext cx="13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000"/>
                <a:t>h</a:t>
              </a:r>
              <a:r>
                <a:rPr lang="fr-FR" sz="1000" baseline="-25000"/>
                <a:t>11</a:t>
              </a:r>
              <a:endParaRPr lang="fr-FR" sz="1000"/>
            </a:p>
          </p:txBody>
        </p:sp>
        <p:sp>
          <p:nvSpPr>
            <p:cNvPr id="195" name="Oval 228"/>
            <p:cNvSpPr>
              <a:spLocks noChangeArrowheads="1"/>
            </p:cNvSpPr>
            <p:nvPr/>
          </p:nvSpPr>
          <p:spPr bwMode="auto">
            <a:xfrm>
              <a:off x="3515" y="2960"/>
              <a:ext cx="31" cy="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6" name="Oval 231"/>
            <p:cNvSpPr>
              <a:spLocks noChangeArrowheads="1"/>
            </p:cNvSpPr>
            <p:nvPr/>
          </p:nvSpPr>
          <p:spPr bwMode="auto">
            <a:xfrm>
              <a:off x="3773" y="2962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7" name="Oval 232"/>
            <p:cNvSpPr>
              <a:spLocks noChangeArrowheads="1"/>
            </p:cNvSpPr>
            <p:nvPr/>
          </p:nvSpPr>
          <p:spPr bwMode="auto">
            <a:xfrm>
              <a:off x="4658" y="2963"/>
              <a:ext cx="26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8" name="Rectangle 234"/>
            <p:cNvSpPr>
              <a:spLocks noChangeArrowheads="1"/>
            </p:cNvSpPr>
            <p:nvPr/>
          </p:nvSpPr>
          <p:spPr bwMode="auto">
            <a:xfrm rot="5400000">
              <a:off x="4253" y="2851"/>
              <a:ext cx="91" cy="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Line 235"/>
            <p:cNvSpPr>
              <a:spLocks noChangeShapeType="1"/>
            </p:cNvSpPr>
            <p:nvPr/>
          </p:nvSpPr>
          <p:spPr bwMode="auto">
            <a:xfrm>
              <a:off x="4944" y="2977"/>
              <a:ext cx="1" cy="6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0" name="Rectangle 236"/>
            <p:cNvSpPr>
              <a:spLocks noChangeArrowheads="1"/>
            </p:cNvSpPr>
            <p:nvPr/>
          </p:nvSpPr>
          <p:spPr bwMode="auto">
            <a:xfrm>
              <a:off x="4899" y="3136"/>
              <a:ext cx="92" cy="251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Rectangle 237"/>
            <p:cNvSpPr>
              <a:spLocks noChangeArrowheads="1"/>
            </p:cNvSpPr>
            <p:nvPr/>
          </p:nvSpPr>
          <p:spPr bwMode="auto">
            <a:xfrm>
              <a:off x="5012" y="3091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E</a:t>
              </a:r>
              <a:endParaRPr lang="fr-FR"/>
            </a:p>
          </p:txBody>
        </p:sp>
        <p:sp>
          <p:nvSpPr>
            <p:cNvPr id="202" name="Line 326"/>
            <p:cNvSpPr>
              <a:spLocks noChangeShapeType="1"/>
            </p:cNvSpPr>
            <p:nvPr/>
          </p:nvSpPr>
          <p:spPr bwMode="auto">
            <a:xfrm rot="16200000" flipH="1">
              <a:off x="4798" y="2940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Rectangle 327"/>
            <p:cNvSpPr>
              <a:spLocks noChangeArrowheads="1"/>
            </p:cNvSpPr>
            <p:nvPr/>
          </p:nvSpPr>
          <p:spPr bwMode="auto">
            <a:xfrm>
              <a:off x="4717" y="2795"/>
              <a:ext cx="295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(h</a:t>
              </a:r>
              <a:r>
                <a:rPr lang="fr-FR" sz="800" baseline="-25000"/>
                <a:t>21</a:t>
              </a:r>
              <a:r>
                <a:rPr lang="fr-FR" sz="800"/>
                <a:t>+1) i</a:t>
              </a:r>
              <a:r>
                <a:rPr lang="fr-FR" sz="800" baseline="-25000"/>
                <a:t>b</a:t>
              </a:r>
              <a:endParaRPr lang="fr-FR" baseline="-25000"/>
            </a:p>
          </p:txBody>
        </p:sp>
      </p:grpSp>
      <p:graphicFrame>
        <p:nvGraphicFramePr>
          <p:cNvPr id="50" name="Espace réservé du contenu 4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123358"/>
              </p:ext>
            </p:extLst>
          </p:nvPr>
        </p:nvGraphicFramePr>
        <p:xfrm>
          <a:off x="817684" y="4337533"/>
          <a:ext cx="3763107" cy="2104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0" name="Equation" r:id="rId3" imgW="2882880" imgH="1612800" progId="Equation.DSMT4">
                  <p:embed/>
                </p:oleObj>
              </mc:Choice>
              <mc:Fallback>
                <p:oleObj name="Equation" r:id="rId3" imgW="2882880" imgH="1612800" progId="Equation.DSMT4">
                  <p:embed/>
                  <p:pic>
                    <p:nvPicPr>
                      <p:cNvPr id="0" name="Object 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684" y="4337533"/>
                        <a:ext cx="3763107" cy="21047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" name="Espace réservé du contenu 4"/>
          <p:cNvSpPr txBox="1">
            <a:spLocks/>
          </p:cNvSpPr>
          <p:nvPr/>
        </p:nvSpPr>
        <p:spPr>
          <a:xfrm>
            <a:off x="0" y="1380392"/>
            <a:ext cx="9372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5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76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Pourquoi amplifier un signal </a:t>
            </a:r>
            <a:r>
              <a:rPr lang="fr-FR" b="1" dirty="0" smtClean="0"/>
              <a:t>?</a:t>
            </a:r>
          </a:p>
          <a:p>
            <a:pPr lvl="1"/>
            <a:r>
              <a:rPr lang="fr-FR" sz="2000" b="1" dirty="0"/>
              <a:t>Entrée </a:t>
            </a:r>
            <a:r>
              <a:rPr lang="fr-FR" sz="2000" dirty="0"/>
              <a:t>: Enregistrement numérique, signal médical (ECG) </a:t>
            </a:r>
            <a:r>
              <a:rPr lang="fr-FR" sz="2000" dirty="0" smtClean="0"/>
              <a:t>:</a:t>
            </a:r>
          </a:p>
          <a:p>
            <a:pPr lvl="2"/>
            <a:r>
              <a:rPr lang="fr-FR" dirty="0" smtClean="0"/>
              <a:t>signal </a:t>
            </a:r>
            <a:r>
              <a:rPr lang="fr-FR" dirty="0"/>
              <a:t>en </a:t>
            </a:r>
            <a:r>
              <a:rPr lang="fr-FR" i="1" dirty="0"/>
              <a:t>mV </a:t>
            </a:r>
            <a:r>
              <a:rPr lang="fr-FR" dirty="0"/>
              <a:t>ou </a:t>
            </a:r>
            <a:r>
              <a:rPr lang="fr-FR" i="1" dirty="0" err="1"/>
              <a:t>μV</a:t>
            </a:r>
            <a:r>
              <a:rPr lang="fr-FR" i="1" dirty="0"/>
              <a:t> </a:t>
            </a:r>
            <a:r>
              <a:rPr lang="fr-FR" dirty="0"/>
              <a:t>et </a:t>
            </a:r>
            <a:r>
              <a:rPr lang="fr-FR" i="1" dirty="0"/>
              <a:t>mA ⇒ </a:t>
            </a:r>
            <a:r>
              <a:rPr lang="fr-FR" i="1" dirty="0" err="1" smtClean="0"/>
              <a:t>μW</a:t>
            </a:r>
            <a:endParaRPr lang="fr-FR" i="1" dirty="0" smtClean="0"/>
          </a:p>
          <a:p>
            <a:pPr lvl="1"/>
            <a:r>
              <a:rPr lang="fr-FR" b="1" dirty="0"/>
              <a:t>Sortie </a:t>
            </a:r>
            <a:r>
              <a:rPr lang="fr-FR" dirty="0"/>
              <a:t>: Haut parleur (100W), tube cathodique (2000V</a:t>
            </a:r>
            <a:r>
              <a:rPr lang="fr-FR" dirty="0" smtClean="0"/>
              <a:t>)...</a:t>
            </a:r>
          </a:p>
          <a:p>
            <a:pPr lvl="2"/>
            <a:r>
              <a:rPr lang="fr-FR" dirty="0"/>
              <a:t>signal en </a:t>
            </a:r>
            <a:r>
              <a:rPr lang="fr-FR" i="1" dirty="0" smtClean="0"/>
              <a:t>V </a:t>
            </a:r>
            <a:r>
              <a:rPr lang="fr-FR" dirty="0" smtClean="0"/>
              <a:t>et </a:t>
            </a:r>
            <a:r>
              <a:rPr lang="fr-FR" i="1" dirty="0" err="1" smtClean="0"/>
              <a:t>qq</a:t>
            </a:r>
            <a:r>
              <a:rPr lang="fr-FR" i="1" dirty="0" smtClean="0"/>
              <a:t> centaines de mA  voir </a:t>
            </a:r>
            <a:r>
              <a:rPr lang="fr-FR" i="1" dirty="0" err="1" smtClean="0"/>
              <a:t>qq</a:t>
            </a:r>
            <a:r>
              <a:rPr lang="fr-FR" i="1" dirty="0" smtClean="0"/>
              <a:t> A⇒ W</a:t>
            </a:r>
          </a:p>
          <a:p>
            <a:pPr lvl="2"/>
            <a:endParaRPr lang="fr-FR" i="1" dirty="0"/>
          </a:p>
          <a:p>
            <a:pPr lvl="2"/>
            <a:endParaRPr lang="fr-FR" i="1" dirty="0" smtClean="0"/>
          </a:p>
          <a:p>
            <a:pPr lvl="2"/>
            <a:endParaRPr lang="fr-FR" i="1" dirty="0"/>
          </a:p>
          <a:p>
            <a:pPr marL="914400" lvl="2" indent="0">
              <a:buNone/>
            </a:pPr>
            <a:endParaRPr lang="fr-FR" i="1" dirty="0" smtClean="0"/>
          </a:p>
          <a:p>
            <a:pPr marL="914400" lvl="2" indent="0">
              <a:buNone/>
            </a:pPr>
            <a:endParaRPr lang="fr-FR" i="1" dirty="0" smtClean="0"/>
          </a:p>
          <a:p>
            <a:r>
              <a:rPr lang="fr-FR" b="1" dirty="0" smtClean="0"/>
              <a:t>Classification des amplificateurs</a:t>
            </a:r>
          </a:p>
          <a:p>
            <a:pPr lvl="1"/>
            <a:r>
              <a:rPr lang="fr-FR" b="1" dirty="0"/>
              <a:t>Petits signaux </a:t>
            </a:r>
            <a:r>
              <a:rPr lang="fr-FR" dirty="0"/>
              <a:t>: à l’intérieur de la chaine de </a:t>
            </a:r>
            <a:r>
              <a:rPr lang="fr-FR" dirty="0" smtClean="0"/>
              <a:t>traitement électronique</a:t>
            </a:r>
            <a:r>
              <a:rPr lang="fr-FR" dirty="0"/>
              <a:t>.</a:t>
            </a:r>
          </a:p>
          <a:p>
            <a:pPr lvl="1"/>
            <a:r>
              <a:rPr lang="fr-FR" b="1" dirty="0"/>
              <a:t>Petits signaux différentiels </a:t>
            </a:r>
            <a:r>
              <a:rPr lang="fr-FR" dirty="0"/>
              <a:t>: idem en réduisant le bruit.</a:t>
            </a:r>
          </a:p>
          <a:p>
            <a:pPr lvl="1"/>
            <a:r>
              <a:rPr lang="fr-FR" b="1" dirty="0"/>
              <a:t>De puissance </a:t>
            </a:r>
            <a:r>
              <a:rPr lang="fr-FR" dirty="0"/>
              <a:t>: permet de piloter des </a:t>
            </a:r>
            <a:r>
              <a:rPr lang="fr-FR" dirty="0" smtClean="0"/>
              <a:t>actionneurs électriques </a:t>
            </a:r>
            <a:r>
              <a:rPr lang="fr-FR" dirty="0"/>
              <a:t>ou électromécanique en sortie.</a:t>
            </a:r>
            <a:endParaRPr lang="fr-FR" b="1" dirty="0"/>
          </a:p>
          <a:p>
            <a:endParaRPr lang="fr-FR" i="1" dirty="0"/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56692" y="3222312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Il faut selon les cas</a:t>
            </a:r>
            <a:r>
              <a:rPr lang="fr-FR" dirty="0">
                <a:solidFill>
                  <a:srgbClr val="7030A0"/>
                </a:solidFill>
              </a:rPr>
              <a:t>, </a:t>
            </a:r>
            <a:r>
              <a:rPr lang="fr-FR" b="1" dirty="0">
                <a:solidFill>
                  <a:srgbClr val="7030A0"/>
                </a:solidFill>
              </a:rPr>
              <a:t>augmenter la tension ou/et le</a:t>
            </a:r>
          </a:p>
          <a:p>
            <a:r>
              <a:rPr lang="fr-FR" b="1" dirty="0">
                <a:solidFill>
                  <a:srgbClr val="7030A0"/>
                </a:solidFill>
              </a:rPr>
              <a:t>courant</a:t>
            </a:r>
            <a:r>
              <a:rPr lang="fr-FR" b="1" dirty="0"/>
              <a:t> </a:t>
            </a:r>
            <a:r>
              <a:rPr lang="fr-FR" dirty="0">
                <a:solidFill>
                  <a:srgbClr val="7030A0"/>
                </a:solidFill>
              </a:rPr>
              <a:t>du signal d’entrée</a:t>
            </a:r>
            <a:r>
              <a:rPr lang="fr-FR" dirty="0"/>
              <a:t>, et donc sa </a:t>
            </a:r>
            <a:r>
              <a:rPr lang="fr-FR" b="1" dirty="0">
                <a:solidFill>
                  <a:srgbClr val="7030A0"/>
                </a:solidFill>
              </a:rPr>
              <a:t>puissance</a:t>
            </a:r>
            <a:r>
              <a:rPr lang="fr-FR" b="1" dirty="0"/>
              <a:t> </a:t>
            </a:r>
            <a:r>
              <a:rPr lang="fr-FR" dirty="0"/>
              <a:t>:</a:t>
            </a:r>
          </a:p>
          <a:p>
            <a:pPr algn="ctr"/>
            <a:r>
              <a:rPr lang="fr-FR" b="1" dirty="0" smtClean="0"/>
              <a:t>c’est </a:t>
            </a:r>
            <a:r>
              <a:rPr lang="fr-FR" b="1" dirty="0"/>
              <a:t>le rôle </a:t>
            </a:r>
            <a:r>
              <a:rPr lang="fr-FR" b="1" dirty="0" smtClean="0"/>
              <a:t>principal </a:t>
            </a:r>
            <a:r>
              <a:rPr lang="fr-FR" b="1" dirty="0"/>
              <a:t>d’un </a:t>
            </a:r>
            <a:r>
              <a:rPr lang="fr-FR" b="1" dirty="0" smtClean="0"/>
              <a:t>amplificateur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1222131" y="3446585"/>
            <a:ext cx="677007" cy="448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065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Montage base commune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Transistors Bipolaires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champs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Structures différentielles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8998744" cy="329565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2447732" y="2910979"/>
            <a:ext cx="0" cy="4349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Line 35"/>
          <p:cNvSpPr>
            <a:spLocks noChangeShapeType="1"/>
          </p:cNvSpPr>
          <p:nvPr/>
        </p:nvSpPr>
        <p:spPr bwMode="auto">
          <a:xfrm flipV="1">
            <a:off x="2447732" y="2910979"/>
            <a:ext cx="180975" cy="18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36"/>
          <p:cNvSpPr>
            <a:spLocks noChangeShapeType="1"/>
          </p:cNvSpPr>
          <p:nvPr/>
        </p:nvSpPr>
        <p:spPr bwMode="auto">
          <a:xfrm>
            <a:off x="2447732" y="3164979"/>
            <a:ext cx="180975" cy="18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2736657" y="2441079"/>
            <a:ext cx="20161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900"/>
              <a:t>R</a:t>
            </a:r>
            <a:r>
              <a:rPr lang="fr-FR" sz="900" baseline="-25000"/>
              <a:t>C</a:t>
            </a:r>
            <a:endParaRPr lang="fr-FR"/>
          </a:p>
        </p:txBody>
      </p:sp>
      <p:sp>
        <p:nvSpPr>
          <p:cNvPr id="12" name="Rectangle 38"/>
          <p:cNvSpPr>
            <a:spLocks noChangeArrowheads="1"/>
          </p:cNvSpPr>
          <p:nvPr/>
        </p:nvSpPr>
        <p:spPr bwMode="auto">
          <a:xfrm>
            <a:off x="1579369" y="2368054"/>
            <a:ext cx="144463" cy="3984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Rectangle 39"/>
          <p:cNvSpPr>
            <a:spLocks noChangeArrowheads="1"/>
          </p:cNvSpPr>
          <p:nvPr/>
        </p:nvSpPr>
        <p:spPr bwMode="auto">
          <a:xfrm>
            <a:off x="2555682" y="3496767"/>
            <a:ext cx="146050" cy="3984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1760344" y="2476004"/>
            <a:ext cx="6524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800"/>
              <a:t>R</a:t>
            </a:r>
            <a:r>
              <a:rPr lang="fr-FR" sz="800" baseline="-25000"/>
              <a:t>1</a:t>
            </a:r>
            <a:endParaRPr lang="fr-FR"/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1760344" y="3561854"/>
            <a:ext cx="1762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800"/>
              <a:t>R</a:t>
            </a:r>
            <a:r>
              <a:rPr lang="fr-FR" sz="800" baseline="-25000"/>
              <a:t>2</a:t>
            </a:r>
            <a:endParaRPr lang="fr-FR"/>
          </a:p>
        </p:txBody>
      </p:sp>
      <p:sp>
        <p:nvSpPr>
          <p:cNvPr id="16" name="Rectangle 42"/>
          <p:cNvSpPr>
            <a:spLocks noChangeArrowheads="1"/>
          </p:cNvSpPr>
          <p:nvPr/>
        </p:nvSpPr>
        <p:spPr bwMode="auto">
          <a:xfrm>
            <a:off x="2284219" y="3571379"/>
            <a:ext cx="2238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pPr algn="r"/>
            <a:r>
              <a:rPr lang="fr-FR" sz="800"/>
              <a:t>R</a:t>
            </a:r>
            <a:r>
              <a:rPr lang="fr-FR" sz="800" baseline="-25000"/>
              <a:t>E</a:t>
            </a:r>
            <a:endParaRPr lang="fr-FR"/>
          </a:p>
        </p:txBody>
      </p:sp>
      <p:sp>
        <p:nvSpPr>
          <p:cNvPr id="17" name="Line 43"/>
          <p:cNvSpPr>
            <a:spLocks noChangeShapeType="1"/>
          </p:cNvSpPr>
          <p:nvPr/>
        </p:nvSpPr>
        <p:spPr bwMode="auto">
          <a:xfrm>
            <a:off x="1650807" y="2766517"/>
            <a:ext cx="1588" cy="12668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44"/>
          <p:cNvSpPr>
            <a:spLocks noChangeShapeType="1"/>
          </p:cNvSpPr>
          <p:nvPr/>
        </p:nvSpPr>
        <p:spPr bwMode="auto">
          <a:xfrm>
            <a:off x="1309494" y="3128467"/>
            <a:ext cx="11223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 flipH="1">
            <a:off x="2622357" y="2741117"/>
            <a:ext cx="0" cy="1793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Line 46"/>
          <p:cNvSpPr>
            <a:spLocks noChangeShapeType="1"/>
          </p:cNvSpPr>
          <p:nvPr/>
        </p:nvSpPr>
        <p:spPr bwMode="auto">
          <a:xfrm flipH="1">
            <a:off x="2627119" y="3345954"/>
            <a:ext cx="0" cy="153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Line 47"/>
          <p:cNvSpPr>
            <a:spLocks noChangeShapeType="1"/>
          </p:cNvSpPr>
          <p:nvPr/>
        </p:nvSpPr>
        <p:spPr bwMode="auto">
          <a:xfrm flipH="1">
            <a:off x="2630294" y="3884117"/>
            <a:ext cx="0" cy="2587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Freeform 48"/>
          <p:cNvSpPr>
            <a:spLocks/>
          </p:cNvSpPr>
          <p:nvPr/>
        </p:nvSpPr>
        <p:spPr bwMode="auto">
          <a:xfrm>
            <a:off x="1650807" y="2148979"/>
            <a:ext cx="2673350" cy="881063"/>
          </a:xfrm>
          <a:custGeom>
            <a:avLst/>
            <a:gdLst>
              <a:gd name="T0" fmla="*/ 0 w 1684"/>
              <a:gd name="T1" fmla="*/ 138 h 579"/>
              <a:gd name="T2" fmla="*/ 0 w 1684"/>
              <a:gd name="T3" fmla="*/ 1 h 579"/>
              <a:gd name="T4" fmla="*/ 1678 w 1684"/>
              <a:gd name="T5" fmla="*/ 0 h 579"/>
              <a:gd name="T6" fmla="*/ 1684 w 1684"/>
              <a:gd name="T7" fmla="*/ 579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4" h="579">
                <a:moveTo>
                  <a:pt x="0" y="138"/>
                </a:moveTo>
                <a:lnTo>
                  <a:pt x="0" y="1"/>
                </a:lnTo>
                <a:lnTo>
                  <a:pt x="1678" y="0"/>
                </a:lnTo>
                <a:lnTo>
                  <a:pt x="1684" y="579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Line 49"/>
          <p:cNvSpPr>
            <a:spLocks noChangeShapeType="1"/>
          </p:cNvSpPr>
          <p:nvPr/>
        </p:nvSpPr>
        <p:spPr bwMode="auto">
          <a:xfrm>
            <a:off x="2628707" y="2150567"/>
            <a:ext cx="0" cy="2174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Rectangle 50"/>
          <p:cNvSpPr>
            <a:spLocks noChangeArrowheads="1"/>
          </p:cNvSpPr>
          <p:nvPr/>
        </p:nvSpPr>
        <p:spPr bwMode="auto">
          <a:xfrm>
            <a:off x="3155757" y="2661742"/>
            <a:ext cx="3270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800"/>
              <a:t>C</a:t>
            </a:r>
            <a:r>
              <a:rPr lang="fr-FR" sz="800" baseline="-25000"/>
              <a:t>C</a:t>
            </a:r>
            <a:endParaRPr lang="fr-FR"/>
          </a:p>
        </p:txBody>
      </p:sp>
      <p:sp>
        <p:nvSpPr>
          <p:cNvPr id="25" name="Line 51"/>
          <p:cNvSpPr>
            <a:spLocks noChangeShapeType="1"/>
          </p:cNvSpPr>
          <p:nvPr/>
        </p:nvSpPr>
        <p:spPr bwMode="auto">
          <a:xfrm rot="5400000">
            <a:off x="2955732" y="3866654"/>
            <a:ext cx="29368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52"/>
          <p:cNvSpPr>
            <a:spLocks noChangeShapeType="1"/>
          </p:cNvSpPr>
          <p:nvPr/>
        </p:nvSpPr>
        <p:spPr bwMode="auto">
          <a:xfrm>
            <a:off x="2628707" y="2837954"/>
            <a:ext cx="4016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7" name="Group 53"/>
          <p:cNvGrpSpPr>
            <a:grpSpLocks/>
          </p:cNvGrpSpPr>
          <p:nvPr/>
        </p:nvGrpSpPr>
        <p:grpSpPr bwMode="auto">
          <a:xfrm>
            <a:off x="1239644" y="2991942"/>
            <a:ext cx="76200" cy="260350"/>
            <a:chOff x="-10" y="0"/>
            <a:chExt cx="20010" cy="20000"/>
          </a:xfrm>
        </p:grpSpPr>
        <p:sp>
          <p:nvSpPr>
            <p:cNvPr id="78" name="Line 54"/>
            <p:cNvSpPr>
              <a:spLocks noChangeShapeType="1"/>
            </p:cNvSpPr>
            <p:nvPr/>
          </p:nvSpPr>
          <p:spPr bwMode="auto">
            <a:xfrm>
              <a:off x="19826" y="0"/>
              <a:ext cx="174" cy="20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55"/>
            <p:cNvSpPr>
              <a:spLocks noChangeShapeType="1"/>
            </p:cNvSpPr>
            <p:nvPr/>
          </p:nvSpPr>
          <p:spPr bwMode="auto">
            <a:xfrm>
              <a:off x="-10" y="0"/>
              <a:ext cx="174" cy="20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" name="Line 56"/>
          <p:cNvSpPr>
            <a:spLocks noChangeShapeType="1"/>
          </p:cNvSpPr>
          <p:nvPr/>
        </p:nvSpPr>
        <p:spPr bwMode="auto">
          <a:xfrm>
            <a:off x="3103369" y="2841129"/>
            <a:ext cx="3111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Rectangle 58"/>
          <p:cNvSpPr>
            <a:spLocks noChangeArrowheads="1"/>
          </p:cNvSpPr>
          <p:nvPr/>
        </p:nvSpPr>
        <p:spPr bwMode="auto">
          <a:xfrm>
            <a:off x="1358707" y="2885579"/>
            <a:ext cx="193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800"/>
              <a:t>C</a:t>
            </a:r>
            <a:r>
              <a:rPr lang="fr-FR" sz="800" baseline="-25000"/>
              <a:t>B</a:t>
            </a:r>
            <a:endParaRPr lang="fr-FR"/>
          </a:p>
        </p:txBody>
      </p:sp>
      <p:sp>
        <p:nvSpPr>
          <p:cNvPr id="31" name="Line 59"/>
          <p:cNvSpPr>
            <a:spLocks noChangeShapeType="1"/>
          </p:cNvSpPr>
          <p:nvPr/>
        </p:nvSpPr>
        <p:spPr bwMode="auto">
          <a:xfrm flipH="1" flipV="1">
            <a:off x="2910254" y="3499338"/>
            <a:ext cx="5302" cy="5035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Rectangle 60"/>
          <p:cNvSpPr>
            <a:spLocks noChangeArrowheads="1"/>
          </p:cNvSpPr>
          <p:nvPr/>
        </p:nvSpPr>
        <p:spPr bwMode="auto">
          <a:xfrm>
            <a:off x="2892965" y="3197218"/>
            <a:ext cx="2190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1200" i="1" dirty="0" err="1"/>
              <a:t>v</a:t>
            </a:r>
            <a:r>
              <a:rPr lang="fr-FR" sz="1200" i="1" baseline="-25000" dirty="0" err="1"/>
              <a:t>e</a:t>
            </a:r>
            <a:endParaRPr lang="fr-FR" dirty="0"/>
          </a:p>
        </p:txBody>
      </p:sp>
      <p:sp>
        <p:nvSpPr>
          <p:cNvPr id="33" name="Line 61"/>
          <p:cNvSpPr>
            <a:spLocks noChangeShapeType="1"/>
          </p:cNvSpPr>
          <p:nvPr/>
        </p:nvSpPr>
        <p:spPr bwMode="auto">
          <a:xfrm flipV="1">
            <a:off x="3408169" y="2955429"/>
            <a:ext cx="0" cy="977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Rectangle 62"/>
          <p:cNvSpPr>
            <a:spLocks noChangeArrowheads="1"/>
          </p:cNvSpPr>
          <p:nvPr/>
        </p:nvSpPr>
        <p:spPr bwMode="auto">
          <a:xfrm>
            <a:off x="3452619" y="3317379"/>
            <a:ext cx="1873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1200" i="1"/>
              <a:t>v</a:t>
            </a:r>
            <a:r>
              <a:rPr lang="fr-FR" sz="1200" i="1" baseline="-25000"/>
              <a:t>s</a:t>
            </a:r>
            <a:endParaRPr lang="fr-FR"/>
          </a:p>
        </p:txBody>
      </p:sp>
      <p:sp>
        <p:nvSpPr>
          <p:cNvPr id="35" name="Rectangle 63"/>
          <p:cNvSpPr>
            <a:spLocks noChangeArrowheads="1"/>
          </p:cNvSpPr>
          <p:nvPr/>
        </p:nvSpPr>
        <p:spPr bwMode="auto">
          <a:xfrm>
            <a:off x="2554094" y="2341067"/>
            <a:ext cx="146050" cy="3984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" name="Oval 64"/>
          <p:cNvSpPr>
            <a:spLocks noChangeArrowheads="1"/>
          </p:cNvSpPr>
          <p:nvPr/>
        </p:nvSpPr>
        <p:spPr bwMode="auto">
          <a:xfrm>
            <a:off x="2611244" y="2136279"/>
            <a:ext cx="42863" cy="412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7" name="Oval 65"/>
          <p:cNvSpPr>
            <a:spLocks noChangeArrowheads="1"/>
          </p:cNvSpPr>
          <p:nvPr/>
        </p:nvSpPr>
        <p:spPr bwMode="auto">
          <a:xfrm>
            <a:off x="1631757" y="3111004"/>
            <a:ext cx="42863" cy="412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" name="Oval 66"/>
          <p:cNvSpPr>
            <a:spLocks noChangeArrowheads="1"/>
          </p:cNvSpPr>
          <p:nvPr/>
        </p:nvSpPr>
        <p:spPr bwMode="auto">
          <a:xfrm>
            <a:off x="1628582" y="4006354"/>
            <a:ext cx="41275" cy="412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Oval 67"/>
          <p:cNvSpPr>
            <a:spLocks noChangeArrowheads="1"/>
          </p:cNvSpPr>
          <p:nvPr/>
        </p:nvSpPr>
        <p:spPr bwMode="auto">
          <a:xfrm>
            <a:off x="2611244" y="4006354"/>
            <a:ext cx="42863" cy="412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" name="Oval 68"/>
          <p:cNvSpPr>
            <a:spLocks noChangeArrowheads="1"/>
          </p:cNvSpPr>
          <p:nvPr/>
        </p:nvSpPr>
        <p:spPr bwMode="auto">
          <a:xfrm>
            <a:off x="2600132" y="2814142"/>
            <a:ext cx="41275" cy="412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" name="Oval 69"/>
          <p:cNvSpPr>
            <a:spLocks noChangeArrowheads="1"/>
          </p:cNvSpPr>
          <p:nvPr/>
        </p:nvSpPr>
        <p:spPr bwMode="auto">
          <a:xfrm>
            <a:off x="2611244" y="3407867"/>
            <a:ext cx="42863" cy="428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2" name="Line 71"/>
          <p:cNvSpPr>
            <a:spLocks noChangeShapeType="1"/>
          </p:cNvSpPr>
          <p:nvPr/>
        </p:nvSpPr>
        <p:spPr bwMode="auto">
          <a:xfrm>
            <a:off x="2531869" y="4158754"/>
            <a:ext cx="2047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Line 72"/>
          <p:cNvSpPr>
            <a:spLocks noChangeShapeType="1"/>
          </p:cNvSpPr>
          <p:nvPr/>
        </p:nvSpPr>
        <p:spPr bwMode="auto">
          <a:xfrm>
            <a:off x="893569" y="4025404"/>
            <a:ext cx="25558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4" name="Rectangle 73"/>
          <p:cNvSpPr>
            <a:spLocks noChangeArrowheads="1"/>
          </p:cNvSpPr>
          <p:nvPr/>
        </p:nvSpPr>
        <p:spPr bwMode="auto">
          <a:xfrm>
            <a:off x="1579369" y="3453904"/>
            <a:ext cx="144463" cy="3984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Line 74"/>
          <p:cNvSpPr>
            <a:spLocks noChangeShapeType="1"/>
          </p:cNvSpPr>
          <p:nvPr/>
        </p:nvSpPr>
        <p:spPr bwMode="auto">
          <a:xfrm>
            <a:off x="920557" y="3130054"/>
            <a:ext cx="3159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7" name="Rectangle 77"/>
          <p:cNvSpPr>
            <a:spLocks noChangeArrowheads="1"/>
          </p:cNvSpPr>
          <p:nvPr/>
        </p:nvSpPr>
        <p:spPr bwMode="auto">
          <a:xfrm>
            <a:off x="2706494" y="1948954"/>
            <a:ext cx="2889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1200"/>
              <a:t>E</a:t>
            </a:r>
            <a:endParaRPr lang="fr-FR"/>
          </a:p>
        </p:txBody>
      </p:sp>
      <p:grpSp>
        <p:nvGrpSpPr>
          <p:cNvPr id="49" name="Group 81"/>
          <p:cNvGrpSpPr>
            <a:grpSpLocks/>
          </p:cNvGrpSpPr>
          <p:nvPr/>
        </p:nvGrpSpPr>
        <p:grpSpPr bwMode="auto">
          <a:xfrm>
            <a:off x="3027169" y="2710954"/>
            <a:ext cx="76200" cy="258763"/>
            <a:chOff x="-10" y="0"/>
            <a:chExt cx="20010" cy="20000"/>
          </a:xfrm>
        </p:grpSpPr>
        <p:sp>
          <p:nvSpPr>
            <p:cNvPr id="74" name="Line 82"/>
            <p:cNvSpPr>
              <a:spLocks noChangeShapeType="1"/>
            </p:cNvSpPr>
            <p:nvPr/>
          </p:nvSpPr>
          <p:spPr bwMode="auto">
            <a:xfrm>
              <a:off x="19826" y="0"/>
              <a:ext cx="174" cy="20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83"/>
            <p:cNvSpPr>
              <a:spLocks noChangeShapeType="1"/>
            </p:cNvSpPr>
            <p:nvPr/>
          </p:nvSpPr>
          <p:spPr bwMode="auto">
            <a:xfrm>
              <a:off x="-10" y="0"/>
              <a:ext cx="174" cy="20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0" name="Freeform 84"/>
          <p:cNvSpPr>
            <a:spLocks/>
          </p:cNvSpPr>
          <p:nvPr/>
        </p:nvSpPr>
        <p:spPr bwMode="auto">
          <a:xfrm>
            <a:off x="2635057" y="3438029"/>
            <a:ext cx="468313" cy="203200"/>
          </a:xfrm>
          <a:custGeom>
            <a:avLst/>
            <a:gdLst>
              <a:gd name="T0" fmla="*/ 0 w 738"/>
              <a:gd name="T1" fmla="*/ 0 h 318"/>
              <a:gd name="T2" fmla="*/ 738 w 738"/>
              <a:gd name="T3" fmla="*/ 0 h 318"/>
              <a:gd name="T4" fmla="*/ 738 w 738"/>
              <a:gd name="T5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8" h="318">
                <a:moveTo>
                  <a:pt x="0" y="0"/>
                </a:moveTo>
                <a:lnTo>
                  <a:pt x="738" y="0"/>
                </a:lnTo>
                <a:lnTo>
                  <a:pt x="738" y="318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Oval 85"/>
          <p:cNvSpPr>
            <a:spLocks noChangeArrowheads="1"/>
          </p:cNvSpPr>
          <p:nvPr/>
        </p:nvSpPr>
        <p:spPr bwMode="auto">
          <a:xfrm>
            <a:off x="3079557" y="3998417"/>
            <a:ext cx="42863" cy="428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2" name="Oval 86"/>
          <p:cNvSpPr>
            <a:spLocks noChangeArrowheads="1"/>
          </p:cNvSpPr>
          <p:nvPr/>
        </p:nvSpPr>
        <p:spPr bwMode="auto">
          <a:xfrm>
            <a:off x="2968554" y="3529859"/>
            <a:ext cx="255588" cy="254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53" name="Freeform 87"/>
          <p:cNvSpPr>
            <a:spLocks/>
          </p:cNvSpPr>
          <p:nvPr/>
        </p:nvSpPr>
        <p:spPr bwMode="auto">
          <a:xfrm>
            <a:off x="702276" y="3128963"/>
            <a:ext cx="236538" cy="895350"/>
          </a:xfrm>
          <a:custGeom>
            <a:avLst/>
            <a:gdLst>
              <a:gd name="T0" fmla="*/ 342 w 372"/>
              <a:gd name="T1" fmla="*/ 0 h 1416"/>
              <a:gd name="T2" fmla="*/ 0 w 372"/>
              <a:gd name="T3" fmla="*/ 0 h 1416"/>
              <a:gd name="T4" fmla="*/ 0 w 372"/>
              <a:gd name="T5" fmla="*/ 1416 h 1416"/>
              <a:gd name="T6" fmla="*/ 372 w 372"/>
              <a:gd name="T7" fmla="*/ 1416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1416">
                <a:moveTo>
                  <a:pt x="342" y="0"/>
                </a:moveTo>
                <a:lnTo>
                  <a:pt x="0" y="0"/>
                </a:lnTo>
                <a:lnTo>
                  <a:pt x="0" y="1416"/>
                </a:lnTo>
                <a:lnTo>
                  <a:pt x="372" y="1416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Oval 88"/>
          <p:cNvSpPr>
            <a:spLocks noChangeArrowheads="1"/>
          </p:cNvSpPr>
          <p:nvPr/>
        </p:nvSpPr>
        <p:spPr bwMode="auto">
          <a:xfrm>
            <a:off x="2881119" y="4007149"/>
            <a:ext cx="49213" cy="492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5" name="Freeform 89"/>
          <p:cNvSpPr>
            <a:spLocks/>
          </p:cNvSpPr>
          <p:nvPr/>
        </p:nvSpPr>
        <p:spPr bwMode="auto">
          <a:xfrm>
            <a:off x="3066795" y="3588414"/>
            <a:ext cx="57150" cy="122238"/>
          </a:xfrm>
          <a:custGeom>
            <a:avLst/>
            <a:gdLst>
              <a:gd name="T0" fmla="*/ 0 w 198"/>
              <a:gd name="T1" fmla="*/ 182 h 353"/>
              <a:gd name="T2" fmla="*/ 60 w 198"/>
              <a:gd name="T3" fmla="*/ 2 h 353"/>
              <a:gd name="T4" fmla="*/ 108 w 198"/>
              <a:gd name="T5" fmla="*/ 194 h 353"/>
              <a:gd name="T6" fmla="*/ 162 w 198"/>
              <a:gd name="T7" fmla="*/ 344 h 353"/>
              <a:gd name="T8" fmla="*/ 198 w 198"/>
              <a:gd name="T9" fmla="*/ 14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353">
                <a:moveTo>
                  <a:pt x="0" y="182"/>
                </a:moveTo>
                <a:cubicBezTo>
                  <a:pt x="21" y="91"/>
                  <a:pt x="42" y="0"/>
                  <a:pt x="60" y="2"/>
                </a:cubicBezTo>
                <a:cubicBezTo>
                  <a:pt x="78" y="4"/>
                  <a:pt x="91" y="137"/>
                  <a:pt x="108" y="194"/>
                </a:cubicBezTo>
                <a:cubicBezTo>
                  <a:pt x="125" y="251"/>
                  <a:pt x="147" y="353"/>
                  <a:pt x="162" y="344"/>
                </a:cubicBezTo>
                <a:cubicBezTo>
                  <a:pt x="177" y="335"/>
                  <a:pt x="192" y="177"/>
                  <a:pt x="198" y="140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" name="Freeform 160"/>
          <p:cNvSpPr>
            <a:spLocks/>
          </p:cNvSpPr>
          <p:nvPr/>
        </p:nvSpPr>
        <p:spPr bwMode="auto">
          <a:xfrm>
            <a:off x="3425632" y="2839542"/>
            <a:ext cx="293688" cy="1198563"/>
          </a:xfrm>
          <a:custGeom>
            <a:avLst/>
            <a:gdLst>
              <a:gd name="T0" fmla="*/ 0 w 185"/>
              <a:gd name="T1" fmla="*/ 0 h 755"/>
              <a:gd name="T2" fmla="*/ 185 w 185"/>
              <a:gd name="T3" fmla="*/ 0 h 755"/>
              <a:gd name="T4" fmla="*/ 185 w 185"/>
              <a:gd name="T5" fmla="*/ 755 h 755"/>
              <a:gd name="T6" fmla="*/ 4 w 185"/>
              <a:gd name="T7" fmla="*/ 755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5" h="755">
                <a:moveTo>
                  <a:pt x="0" y="0"/>
                </a:moveTo>
                <a:lnTo>
                  <a:pt x="185" y="0"/>
                </a:lnTo>
                <a:lnTo>
                  <a:pt x="185" y="755"/>
                </a:lnTo>
                <a:lnTo>
                  <a:pt x="4" y="755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Rectangle 158"/>
          <p:cNvSpPr>
            <a:spLocks noChangeArrowheads="1"/>
          </p:cNvSpPr>
          <p:nvPr/>
        </p:nvSpPr>
        <p:spPr bwMode="auto">
          <a:xfrm>
            <a:off x="3647882" y="3280867"/>
            <a:ext cx="146050" cy="3984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Rectangle 161"/>
          <p:cNvSpPr>
            <a:spLocks noChangeArrowheads="1"/>
          </p:cNvSpPr>
          <p:nvPr/>
        </p:nvSpPr>
        <p:spPr bwMode="auto">
          <a:xfrm>
            <a:off x="3827269" y="3388817"/>
            <a:ext cx="20161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900"/>
              <a:t>R</a:t>
            </a:r>
            <a:r>
              <a:rPr lang="fr-FR" sz="900" baseline="-25000"/>
              <a:t>L</a:t>
            </a:r>
            <a:endParaRPr lang="fr-FR"/>
          </a:p>
        </p:txBody>
      </p:sp>
      <p:sp>
        <p:nvSpPr>
          <p:cNvPr id="59" name="Oval 70"/>
          <p:cNvSpPr>
            <a:spLocks noChangeArrowheads="1"/>
          </p:cNvSpPr>
          <p:nvPr/>
        </p:nvSpPr>
        <p:spPr bwMode="auto">
          <a:xfrm>
            <a:off x="3395469" y="2814142"/>
            <a:ext cx="50800" cy="492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0" name="Oval 76"/>
          <p:cNvSpPr>
            <a:spLocks noChangeArrowheads="1"/>
          </p:cNvSpPr>
          <p:nvPr/>
        </p:nvSpPr>
        <p:spPr bwMode="auto">
          <a:xfrm>
            <a:off x="3400232" y="3998417"/>
            <a:ext cx="49213" cy="492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" name="Freeform 163"/>
          <p:cNvSpPr>
            <a:spLocks/>
          </p:cNvSpPr>
          <p:nvPr/>
        </p:nvSpPr>
        <p:spPr bwMode="auto">
          <a:xfrm>
            <a:off x="3719319" y="3101479"/>
            <a:ext cx="612775" cy="936625"/>
          </a:xfrm>
          <a:custGeom>
            <a:avLst/>
            <a:gdLst>
              <a:gd name="T0" fmla="*/ 0 w 408"/>
              <a:gd name="T1" fmla="*/ 613 h 613"/>
              <a:gd name="T2" fmla="*/ 408 w 408"/>
              <a:gd name="T3" fmla="*/ 613 h 613"/>
              <a:gd name="T4" fmla="*/ 408 w 408"/>
              <a:gd name="T5" fmla="*/ 0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8" h="613">
                <a:moveTo>
                  <a:pt x="0" y="613"/>
                </a:moveTo>
                <a:lnTo>
                  <a:pt x="408" y="613"/>
                </a:lnTo>
                <a:lnTo>
                  <a:pt x="408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Oval 164"/>
          <p:cNvSpPr>
            <a:spLocks noChangeArrowheads="1"/>
          </p:cNvSpPr>
          <p:nvPr/>
        </p:nvSpPr>
        <p:spPr bwMode="auto">
          <a:xfrm>
            <a:off x="3697094" y="4014292"/>
            <a:ext cx="42863" cy="428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63" name="Group 176"/>
          <p:cNvGrpSpPr>
            <a:grpSpLocks/>
          </p:cNvGrpSpPr>
          <p:nvPr/>
        </p:nvGrpSpPr>
        <p:grpSpPr bwMode="auto">
          <a:xfrm>
            <a:off x="4474969" y="3030042"/>
            <a:ext cx="360363" cy="71438"/>
            <a:chOff x="3061" y="1480"/>
            <a:chExt cx="227" cy="45"/>
          </a:xfrm>
        </p:grpSpPr>
        <p:sp>
          <p:nvSpPr>
            <p:cNvPr id="72" name="Line 165"/>
            <p:cNvSpPr>
              <a:spLocks noChangeShapeType="1"/>
            </p:cNvSpPr>
            <p:nvPr/>
          </p:nvSpPr>
          <p:spPr bwMode="auto">
            <a:xfrm>
              <a:off x="3061" y="1480"/>
              <a:ext cx="2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166"/>
            <p:cNvSpPr>
              <a:spLocks noChangeShapeType="1"/>
            </p:cNvSpPr>
            <p:nvPr/>
          </p:nvSpPr>
          <p:spPr bwMode="auto">
            <a:xfrm>
              <a:off x="3107" y="1525"/>
              <a:ext cx="1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4" name="Group 167"/>
          <p:cNvGrpSpPr>
            <a:grpSpLocks/>
          </p:cNvGrpSpPr>
          <p:nvPr/>
        </p:nvGrpSpPr>
        <p:grpSpPr bwMode="auto">
          <a:xfrm rot="5400000">
            <a:off x="4284469" y="2937966"/>
            <a:ext cx="76200" cy="260350"/>
            <a:chOff x="-10" y="0"/>
            <a:chExt cx="20010" cy="20000"/>
          </a:xfrm>
        </p:grpSpPr>
        <p:sp>
          <p:nvSpPr>
            <p:cNvPr id="70" name="Line 168"/>
            <p:cNvSpPr>
              <a:spLocks noChangeShapeType="1"/>
            </p:cNvSpPr>
            <p:nvPr/>
          </p:nvSpPr>
          <p:spPr bwMode="auto">
            <a:xfrm>
              <a:off x="19826" y="0"/>
              <a:ext cx="174" cy="20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169"/>
            <p:cNvSpPr>
              <a:spLocks noChangeShapeType="1"/>
            </p:cNvSpPr>
            <p:nvPr/>
          </p:nvSpPr>
          <p:spPr bwMode="auto">
            <a:xfrm>
              <a:off x="-10" y="0"/>
              <a:ext cx="174" cy="200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5" name="Freeform 171"/>
          <p:cNvSpPr>
            <a:spLocks/>
          </p:cNvSpPr>
          <p:nvPr/>
        </p:nvSpPr>
        <p:spPr bwMode="auto">
          <a:xfrm>
            <a:off x="4332094" y="3101479"/>
            <a:ext cx="323850" cy="936625"/>
          </a:xfrm>
          <a:custGeom>
            <a:avLst/>
            <a:gdLst>
              <a:gd name="T0" fmla="*/ 0 w 204"/>
              <a:gd name="T1" fmla="*/ 590 h 590"/>
              <a:gd name="T2" fmla="*/ 204 w 204"/>
              <a:gd name="T3" fmla="*/ 590 h 590"/>
              <a:gd name="T4" fmla="*/ 204 w 204"/>
              <a:gd name="T5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" h="590">
                <a:moveTo>
                  <a:pt x="0" y="590"/>
                </a:moveTo>
                <a:lnTo>
                  <a:pt x="204" y="590"/>
                </a:lnTo>
                <a:lnTo>
                  <a:pt x="204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6" name="Freeform 172"/>
          <p:cNvSpPr>
            <a:spLocks/>
          </p:cNvSpPr>
          <p:nvPr/>
        </p:nvSpPr>
        <p:spPr bwMode="auto">
          <a:xfrm flipV="1">
            <a:off x="4322569" y="2148979"/>
            <a:ext cx="323850" cy="881063"/>
          </a:xfrm>
          <a:custGeom>
            <a:avLst/>
            <a:gdLst>
              <a:gd name="T0" fmla="*/ 0 w 204"/>
              <a:gd name="T1" fmla="*/ 590 h 590"/>
              <a:gd name="T2" fmla="*/ 204 w 204"/>
              <a:gd name="T3" fmla="*/ 590 h 590"/>
              <a:gd name="T4" fmla="*/ 204 w 204"/>
              <a:gd name="T5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4" h="590">
                <a:moveTo>
                  <a:pt x="0" y="590"/>
                </a:moveTo>
                <a:lnTo>
                  <a:pt x="204" y="590"/>
                </a:lnTo>
                <a:lnTo>
                  <a:pt x="204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" name="Oval 173"/>
          <p:cNvSpPr>
            <a:spLocks noChangeArrowheads="1"/>
          </p:cNvSpPr>
          <p:nvPr/>
        </p:nvSpPr>
        <p:spPr bwMode="auto">
          <a:xfrm>
            <a:off x="4295582" y="2129929"/>
            <a:ext cx="42863" cy="428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8" name="Oval 174"/>
          <p:cNvSpPr>
            <a:spLocks noChangeArrowheads="1"/>
          </p:cNvSpPr>
          <p:nvPr/>
        </p:nvSpPr>
        <p:spPr bwMode="auto">
          <a:xfrm>
            <a:off x="4309869" y="4015879"/>
            <a:ext cx="42863" cy="428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9" name="Rectangle 175"/>
          <p:cNvSpPr>
            <a:spLocks noChangeArrowheads="1"/>
          </p:cNvSpPr>
          <p:nvPr/>
        </p:nvSpPr>
        <p:spPr bwMode="auto">
          <a:xfrm rot="10848300" flipV="1">
            <a:off x="4079682" y="2849067"/>
            <a:ext cx="3270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800"/>
              <a:t>C</a:t>
            </a:r>
            <a:r>
              <a:rPr lang="fr-FR" sz="800" baseline="-25000"/>
              <a:t>D</a:t>
            </a:r>
            <a:endParaRPr lang="fr-FR"/>
          </a:p>
        </p:txBody>
      </p:sp>
      <p:sp>
        <p:nvSpPr>
          <p:cNvPr id="46" name="Oval 75"/>
          <p:cNvSpPr>
            <a:spLocks noChangeArrowheads="1"/>
          </p:cNvSpPr>
          <p:nvPr/>
        </p:nvSpPr>
        <p:spPr bwMode="auto">
          <a:xfrm>
            <a:off x="2878738" y="3416598"/>
            <a:ext cx="49213" cy="4921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2" name="Rectangle 286"/>
          <p:cNvSpPr>
            <a:spLocks noChangeArrowheads="1"/>
          </p:cNvSpPr>
          <p:nvPr/>
        </p:nvSpPr>
        <p:spPr bwMode="auto">
          <a:xfrm>
            <a:off x="6852621" y="5286915"/>
            <a:ext cx="17621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800" dirty="0" smtClean="0"/>
              <a:t>R</a:t>
            </a:r>
            <a:r>
              <a:rPr lang="fr-FR" sz="800" baseline="-25000" dirty="0"/>
              <a:t>E</a:t>
            </a:r>
            <a:endParaRPr lang="fr-FR" dirty="0"/>
          </a:p>
        </p:txBody>
      </p:sp>
      <p:sp>
        <p:nvSpPr>
          <p:cNvPr id="85" name="Rectangle 299"/>
          <p:cNvSpPr>
            <a:spLocks noChangeArrowheads="1"/>
          </p:cNvSpPr>
          <p:nvPr/>
        </p:nvSpPr>
        <p:spPr bwMode="auto">
          <a:xfrm>
            <a:off x="7032008" y="4637627"/>
            <a:ext cx="1936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1200" dirty="0" err="1" smtClean="0">
                <a:latin typeface="Times New Roman" pitchFamily="18" charset="0"/>
              </a:rPr>
              <a:t>i</a:t>
            </a:r>
            <a:r>
              <a:rPr lang="fr-FR" sz="1200" baseline="-25000" dirty="0" err="1">
                <a:latin typeface="Times New Roman" pitchFamily="18" charset="0"/>
              </a:rPr>
              <a:t>b</a:t>
            </a:r>
            <a:endParaRPr lang="fr-FR" sz="1200" dirty="0">
              <a:latin typeface="Times New Roman" pitchFamily="18" charset="0"/>
            </a:endParaRPr>
          </a:p>
        </p:txBody>
      </p:sp>
      <p:sp>
        <p:nvSpPr>
          <p:cNvPr id="86" name="Line 300"/>
          <p:cNvSpPr>
            <a:spLocks noChangeShapeType="1"/>
          </p:cNvSpPr>
          <p:nvPr/>
        </p:nvSpPr>
        <p:spPr bwMode="auto">
          <a:xfrm flipV="1">
            <a:off x="6168408" y="4963065"/>
            <a:ext cx="0" cy="822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7" name="Rectangle 301"/>
          <p:cNvSpPr>
            <a:spLocks noChangeArrowheads="1"/>
          </p:cNvSpPr>
          <p:nvPr/>
        </p:nvSpPr>
        <p:spPr bwMode="auto">
          <a:xfrm>
            <a:off x="5957271" y="5331365"/>
            <a:ext cx="2190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1200" i="1">
                <a:latin typeface="Times New Roman" pitchFamily="18" charset="0"/>
              </a:rPr>
              <a:t>v</a:t>
            </a:r>
            <a:r>
              <a:rPr lang="fr-FR" sz="1200" i="1" baseline="-25000">
                <a:latin typeface="Times New Roman" pitchFamily="18" charset="0"/>
              </a:rPr>
              <a:t>e</a:t>
            </a:r>
            <a:endParaRPr lang="fr-FR">
              <a:latin typeface="Times New Roman" pitchFamily="18" charset="0"/>
            </a:endParaRPr>
          </a:p>
        </p:txBody>
      </p:sp>
      <p:sp>
        <p:nvSpPr>
          <p:cNvPr id="88" name="Line 302"/>
          <p:cNvSpPr>
            <a:spLocks noChangeShapeType="1"/>
          </p:cNvSpPr>
          <p:nvPr/>
        </p:nvSpPr>
        <p:spPr bwMode="auto">
          <a:xfrm flipV="1">
            <a:off x="8678246" y="4941634"/>
            <a:ext cx="0" cy="790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9" name="Rectangle 303"/>
          <p:cNvSpPr>
            <a:spLocks noChangeArrowheads="1"/>
          </p:cNvSpPr>
          <p:nvPr/>
        </p:nvSpPr>
        <p:spPr bwMode="auto">
          <a:xfrm>
            <a:off x="8462346" y="5265484"/>
            <a:ext cx="1873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1200" i="1">
                <a:latin typeface="Times New Roman" pitchFamily="18" charset="0"/>
              </a:rPr>
              <a:t>v</a:t>
            </a:r>
            <a:r>
              <a:rPr lang="fr-FR" sz="1200" i="1" baseline="-25000">
                <a:latin typeface="Times New Roman" pitchFamily="18" charset="0"/>
              </a:rPr>
              <a:t>s</a:t>
            </a:r>
            <a:endParaRPr lang="fr-FR">
              <a:latin typeface="Times New Roman" pitchFamily="18" charset="0"/>
            </a:endParaRPr>
          </a:p>
        </p:txBody>
      </p:sp>
      <p:sp>
        <p:nvSpPr>
          <p:cNvPr id="90" name="Oval 306"/>
          <p:cNvSpPr>
            <a:spLocks noChangeArrowheads="1"/>
          </p:cNvSpPr>
          <p:nvPr/>
        </p:nvSpPr>
        <p:spPr bwMode="auto">
          <a:xfrm>
            <a:off x="6730383" y="4875752"/>
            <a:ext cx="42863" cy="412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1" name="Oval 307"/>
          <p:cNvSpPr>
            <a:spLocks noChangeArrowheads="1"/>
          </p:cNvSpPr>
          <p:nvPr/>
        </p:nvSpPr>
        <p:spPr bwMode="auto">
          <a:xfrm>
            <a:off x="6727208" y="5867940"/>
            <a:ext cx="41275" cy="412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3" name="Line 309"/>
          <p:cNvSpPr>
            <a:spLocks noChangeShapeType="1"/>
          </p:cNvSpPr>
          <p:nvPr/>
        </p:nvSpPr>
        <p:spPr bwMode="auto">
          <a:xfrm>
            <a:off x="6667005" y="6010813"/>
            <a:ext cx="2047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6" name="Oval 319"/>
          <p:cNvSpPr>
            <a:spLocks noChangeArrowheads="1"/>
          </p:cNvSpPr>
          <p:nvPr/>
        </p:nvSpPr>
        <p:spPr bwMode="auto">
          <a:xfrm>
            <a:off x="8225808" y="5860003"/>
            <a:ext cx="42863" cy="428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7" name="Oval 320"/>
          <p:cNvSpPr>
            <a:spLocks noChangeArrowheads="1"/>
          </p:cNvSpPr>
          <p:nvPr/>
        </p:nvSpPr>
        <p:spPr bwMode="auto">
          <a:xfrm>
            <a:off x="5663583" y="5250402"/>
            <a:ext cx="255588" cy="2540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8" name="Freeform 321"/>
          <p:cNvSpPr>
            <a:spLocks/>
          </p:cNvSpPr>
          <p:nvPr/>
        </p:nvSpPr>
        <p:spPr bwMode="auto">
          <a:xfrm>
            <a:off x="5788996" y="4888452"/>
            <a:ext cx="1457325" cy="995363"/>
          </a:xfrm>
          <a:custGeom>
            <a:avLst/>
            <a:gdLst>
              <a:gd name="T0" fmla="*/ 918 w 918"/>
              <a:gd name="T1" fmla="*/ 0 h 627"/>
              <a:gd name="T2" fmla="*/ 0 w 918"/>
              <a:gd name="T3" fmla="*/ 1 h 627"/>
              <a:gd name="T4" fmla="*/ 0 w 918"/>
              <a:gd name="T5" fmla="*/ 627 h 627"/>
              <a:gd name="T6" fmla="*/ 149 w 918"/>
              <a:gd name="T7" fmla="*/ 627 h 6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8" h="627">
                <a:moveTo>
                  <a:pt x="918" y="0"/>
                </a:moveTo>
                <a:lnTo>
                  <a:pt x="0" y="1"/>
                </a:lnTo>
                <a:lnTo>
                  <a:pt x="0" y="627"/>
                </a:lnTo>
                <a:lnTo>
                  <a:pt x="149" y="627"/>
                </a:ln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9" name="Oval 322"/>
          <p:cNvSpPr>
            <a:spLocks noChangeArrowheads="1"/>
          </p:cNvSpPr>
          <p:nvPr/>
        </p:nvSpPr>
        <p:spPr bwMode="auto">
          <a:xfrm>
            <a:off x="5984258" y="5856827"/>
            <a:ext cx="49213" cy="4921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0" name="Freeform 323"/>
          <p:cNvSpPr>
            <a:spLocks/>
          </p:cNvSpPr>
          <p:nvPr/>
        </p:nvSpPr>
        <p:spPr bwMode="auto">
          <a:xfrm>
            <a:off x="5700096" y="5321840"/>
            <a:ext cx="57150" cy="122238"/>
          </a:xfrm>
          <a:custGeom>
            <a:avLst/>
            <a:gdLst>
              <a:gd name="T0" fmla="*/ 0 w 198"/>
              <a:gd name="T1" fmla="*/ 182 h 353"/>
              <a:gd name="T2" fmla="*/ 60 w 198"/>
              <a:gd name="T3" fmla="*/ 2 h 353"/>
              <a:gd name="T4" fmla="*/ 108 w 198"/>
              <a:gd name="T5" fmla="*/ 194 h 353"/>
              <a:gd name="T6" fmla="*/ 162 w 198"/>
              <a:gd name="T7" fmla="*/ 344 h 353"/>
              <a:gd name="T8" fmla="*/ 198 w 198"/>
              <a:gd name="T9" fmla="*/ 14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353">
                <a:moveTo>
                  <a:pt x="0" y="182"/>
                </a:moveTo>
                <a:cubicBezTo>
                  <a:pt x="21" y="91"/>
                  <a:pt x="42" y="0"/>
                  <a:pt x="60" y="2"/>
                </a:cubicBezTo>
                <a:cubicBezTo>
                  <a:pt x="78" y="4"/>
                  <a:pt x="91" y="137"/>
                  <a:pt x="108" y="194"/>
                </a:cubicBezTo>
                <a:cubicBezTo>
                  <a:pt x="125" y="251"/>
                  <a:pt x="147" y="353"/>
                  <a:pt x="162" y="344"/>
                </a:cubicBezTo>
                <a:cubicBezTo>
                  <a:pt x="177" y="335"/>
                  <a:pt x="192" y="177"/>
                  <a:pt x="198" y="140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1" name="Freeform 324"/>
          <p:cNvSpPr>
            <a:spLocks/>
          </p:cNvSpPr>
          <p:nvPr/>
        </p:nvSpPr>
        <p:spPr bwMode="auto">
          <a:xfrm>
            <a:off x="7255013" y="4887659"/>
            <a:ext cx="1561345" cy="996139"/>
          </a:xfrm>
          <a:custGeom>
            <a:avLst/>
            <a:gdLst>
              <a:gd name="T0" fmla="*/ 0 w 634"/>
              <a:gd name="T1" fmla="*/ 0 h 614"/>
              <a:gd name="T2" fmla="*/ 634 w 634"/>
              <a:gd name="T3" fmla="*/ 1 h 614"/>
              <a:gd name="T4" fmla="*/ 634 w 634"/>
              <a:gd name="T5" fmla="*/ 614 h 614"/>
              <a:gd name="T6" fmla="*/ 453 w 634"/>
              <a:gd name="T7" fmla="*/ 614 h 614"/>
              <a:gd name="connsiteX0" fmla="*/ 5513 w 15513"/>
              <a:gd name="connsiteY0" fmla="*/ 0 h 10170"/>
              <a:gd name="connsiteX1" fmla="*/ 15513 w 15513"/>
              <a:gd name="connsiteY1" fmla="*/ 16 h 10170"/>
              <a:gd name="connsiteX2" fmla="*/ 15513 w 15513"/>
              <a:gd name="connsiteY2" fmla="*/ 10000 h 10170"/>
              <a:gd name="connsiteX3" fmla="*/ 0 w 15513"/>
              <a:gd name="connsiteY3" fmla="*/ 10170 h 10170"/>
              <a:gd name="connsiteX0" fmla="*/ 5513 w 15513"/>
              <a:gd name="connsiteY0" fmla="*/ 0 h 10243"/>
              <a:gd name="connsiteX1" fmla="*/ 15513 w 15513"/>
              <a:gd name="connsiteY1" fmla="*/ 16 h 10243"/>
              <a:gd name="connsiteX2" fmla="*/ 15489 w 15513"/>
              <a:gd name="connsiteY2" fmla="*/ 10243 h 10243"/>
              <a:gd name="connsiteX3" fmla="*/ 0 w 15513"/>
              <a:gd name="connsiteY3" fmla="*/ 10170 h 10243"/>
              <a:gd name="connsiteX0" fmla="*/ 5513 w 15513"/>
              <a:gd name="connsiteY0" fmla="*/ 0 h 10170"/>
              <a:gd name="connsiteX1" fmla="*/ 15513 w 15513"/>
              <a:gd name="connsiteY1" fmla="*/ 16 h 10170"/>
              <a:gd name="connsiteX2" fmla="*/ 15489 w 15513"/>
              <a:gd name="connsiteY2" fmla="*/ 10170 h 10170"/>
              <a:gd name="connsiteX3" fmla="*/ 0 w 15513"/>
              <a:gd name="connsiteY3" fmla="*/ 10170 h 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13" h="10170">
                <a:moveTo>
                  <a:pt x="5513" y="0"/>
                </a:moveTo>
                <a:lnTo>
                  <a:pt x="15513" y="16"/>
                </a:lnTo>
                <a:cubicBezTo>
                  <a:pt x="15505" y="3401"/>
                  <a:pt x="15497" y="6785"/>
                  <a:pt x="15489" y="10170"/>
                </a:cubicBezTo>
                <a:lnTo>
                  <a:pt x="0" y="1017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2" name="Rectangle 325"/>
          <p:cNvSpPr>
            <a:spLocks noChangeArrowheads="1"/>
          </p:cNvSpPr>
          <p:nvPr/>
        </p:nvSpPr>
        <p:spPr bwMode="auto">
          <a:xfrm>
            <a:off x="8751271" y="5121021"/>
            <a:ext cx="146050" cy="398463"/>
          </a:xfrm>
          <a:prstGeom prst="rect">
            <a:avLst/>
          </a:prstGeom>
          <a:solidFill>
            <a:srgbClr val="00CC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" name="Rectangle 326"/>
          <p:cNvSpPr>
            <a:spLocks noChangeArrowheads="1"/>
          </p:cNvSpPr>
          <p:nvPr/>
        </p:nvSpPr>
        <p:spPr bwMode="auto">
          <a:xfrm>
            <a:off x="8940183" y="5250402"/>
            <a:ext cx="20161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900"/>
              <a:t>R</a:t>
            </a:r>
            <a:r>
              <a:rPr lang="fr-FR" sz="900" baseline="-25000"/>
              <a:t>L</a:t>
            </a:r>
            <a:endParaRPr lang="fr-FR"/>
          </a:p>
        </p:txBody>
      </p:sp>
      <p:sp>
        <p:nvSpPr>
          <p:cNvPr id="107" name="Oval 347"/>
          <p:cNvSpPr>
            <a:spLocks noChangeArrowheads="1"/>
          </p:cNvSpPr>
          <p:nvPr/>
        </p:nvSpPr>
        <p:spPr bwMode="auto">
          <a:xfrm>
            <a:off x="8225808" y="4863846"/>
            <a:ext cx="38100" cy="381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8" name="Oval 348"/>
          <p:cNvSpPr>
            <a:spLocks noChangeArrowheads="1"/>
          </p:cNvSpPr>
          <p:nvPr/>
        </p:nvSpPr>
        <p:spPr bwMode="auto">
          <a:xfrm>
            <a:off x="7226477" y="5859209"/>
            <a:ext cx="46038" cy="4603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0" name="Rectangle 352"/>
          <p:cNvSpPr>
            <a:spLocks noChangeArrowheads="1"/>
          </p:cNvSpPr>
          <p:nvPr/>
        </p:nvSpPr>
        <p:spPr bwMode="auto">
          <a:xfrm>
            <a:off x="7675007" y="5039081"/>
            <a:ext cx="413916" cy="33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1050" dirty="0"/>
              <a:t>h</a:t>
            </a:r>
            <a:r>
              <a:rPr lang="fr-FR" sz="1050" baseline="-25000" dirty="0"/>
              <a:t>21</a:t>
            </a:r>
            <a:r>
              <a:rPr lang="fr-FR" sz="1050" dirty="0"/>
              <a:t> </a:t>
            </a:r>
            <a:r>
              <a:rPr lang="fr-FR" sz="1200" dirty="0" err="1"/>
              <a:t>i</a:t>
            </a:r>
            <a:r>
              <a:rPr lang="fr-FR" sz="1200" baseline="-25000" dirty="0" err="1"/>
              <a:t>b</a:t>
            </a:r>
            <a:endParaRPr lang="fr-FR" sz="3600" baseline="-25000" dirty="0"/>
          </a:p>
        </p:txBody>
      </p:sp>
      <p:sp>
        <p:nvSpPr>
          <p:cNvPr id="112" name="Rectangle 354"/>
          <p:cNvSpPr>
            <a:spLocks noChangeArrowheads="1"/>
          </p:cNvSpPr>
          <p:nvPr/>
        </p:nvSpPr>
        <p:spPr bwMode="auto">
          <a:xfrm>
            <a:off x="7331252" y="5771103"/>
            <a:ext cx="84138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600" b="1" dirty="0" smtClean="0"/>
              <a:t>B</a:t>
            </a:r>
            <a:endParaRPr lang="fr-FR" dirty="0"/>
          </a:p>
        </p:txBody>
      </p:sp>
      <p:sp>
        <p:nvSpPr>
          <p:cNvPr id="113" name="Rectangle 355"/>
          <p:cNvSpPr>
            <a:spLocks noChangeArrowheads="1"/>
          </p:cNvSpPr>
          <p:nvPr/>
        </p:nvSpPr>
        <p:spPr bwMode="auto">
          <a:xfrm>
            <a:off x="6852621" y="4710652"/>
            <a:ext cx="8413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600" b="1" dirty="0" smtClean="0"/>
              <a:t>E</a:t>
            </a:r>
            <a:endParaRPr lang="fr-FR" dirty="0"/>
          </a:p>
        </p:txBody>
      </p:sp>
      <p:sp>
        <p:nvSpPr>
          <p:cNvPr id="114" name="Rectangle 356"/>
          <p:cNvSpPr>
            <a:spLocks noChangeArrowheads="1"/>
          </p:cNvSpPr>
          <p:nvPr/>
        </p:nvSpPr>
        <p:spPr bwMode="auto">
          <a:xfrm>
            <a:off x="8394877" y="4747958"/>
            <a:ext cx="8413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600" b="1" dirty="0" smtClean="0"/>
              <a:t>C</a:t>
            </a:r>
            <a:endParaRPr lang="fr-FR" dirty="0"/>
          </a:p>
        </p:txBody>
      </p:sp>
      <p:sp>
        <p:nvSpPr>
          <p:cNvPr id="115" name="Line 359"/>
          <p:cNvSpPr>
            <a:spLocks noChangeShapeType="1"/>
          </p:cNvSpPr>
          <p:nvPr/>
        </p:nvSpPr>
        <p:spPr bwMode="auto">
          <a:xfrm rot="16200000" flipH="1">
            <a:off x="7111383" y="4828127"/>
            <a:ext cx="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6" name="Rectangle 360"/>
          <p:cNvSpPr>
            <a:spLocks noChangeArrowheads="1"/>
          </p:cNvSpPr>
          <p:nvPr/>
        </p:nvSpPr>
        <p:spPr bwMode="auto">
          <a:xfrm>
            <a:off x="7355858" y="5250402"/>
            <a:ext cx="2159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1000"/>
              <a:t>h</a:t>
            </a:r>
            <a:r>
              <a:rPr lang="fr-FR" sz="1000" baseline="-25000"/>
              <a:t>11</a:t>
            </a:r>
            <a:endParaRPr lang="fr-FR" sz="1000"/>
          </a:p>
        </p:txBody>
      </p:sp>
      <p:sp>
        <p:nvSpPr>
          <p:cNvPr id="117" name="Oval 362"/>
          <p:cNvSpPr>
            <a:spLocks noChangeArrowheads="1"/>
          </p:cNvSpPr>
          <p:nvPr/>
        </p:nvSpPr>
        <p:spPr bwMode="auto">
          <a:xfrm>
            <a:off x="5987433" y="4863052"/>
            <a:ext cx="49213" cy="49213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8" name="Line 363"/>
          <p:cNvSpPr>
            <a:spLocks noChangeShapeType="1"/>
          </p:cNvSpPr>
          <p:nvPr/>
        </p:nvSpPr>
        <p:spPr bwMode="auto">
          <a:xfrm>
            <a:off x="6744671" y="4890040"/>
            <a:ext cx="1588" cy="10144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9" name="Rectangle 283"/>
          <p:cNvSpPr>
            <a:spLocks noChangeArrowheads="1"/>
          </p:cNvSpPr>
          <p:nvPr/>
        </p:nvSpPr>
        <p:spPr bwMode="auto">
          <a:xfrm>
            <a:off x="6671646" y="5142452"/>
            <a:ext cx="144463" cy="398463"/>
          </a:xfrm>
          <a:prstGeom prst="rect">
            <a:avLst/>
          </a:prstGeom>
          <a:solidFill>
            <a:srgbClr val="FFFF66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1" name="Oval 366"/>
          <p:cNvSpPr>
            <a:spLocks noChangeArrowheads="1"/>
          </p:cNvSpPr>
          <p:nvPr/>
        </p:nvSpPr>
        <p:spPr bwMode="auto">
          <a:xfrm>
            <a:off x="7232033" y="5867940"/>
            <a:ext cx="41275" cy="412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2" name="Line 367"/>
          <p:cNvSpPr>
            <a:spLocks noChangeShapeType="1"/>
          </p:cNvSpPr>
          <p:nvPr/>
        </p:nvSpPr>
        <p:spPr bwMode="auto">
          <a:xfrm>
            <a:off x="7249496" y="4890040"/>
            <a:ext cx="1588" cy="10144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" name="Rectangle 368"/>
          <p:cNvSpPr>
            <a:spLocks noChangeArrowheads="1"/>
          </p:cNvSpPr>
          <p:nvPr/>
        </p:nvSpPr>
        <p:spPr bwMode="auto">
          <a:xfrm>
            <a:off x="7176471" y="5142452"/>
            <a:ext cx="144463" cy="398463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4" name="Line 369"/>
          <p:cNvSpPr>
            <a:spLocks noChangeShapeType="1"/>
          </p:cNvSpPr>
          <p:nvPr/>
        </p:nvSpPr>
        <p:spPr bwMode="auto">
          <a:xfrm>
            <a:off x="8246446" y="4873372"/>
            <a:ext cx="1588" cy="10144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" name="Rectangle 304"/>
          <p:cNvSpPr>
            <a:spLocks noChangeArrowheads="1"/>
          </p:cNvSpPr>
          <p:nvPr/>
        </p:nvSpPr>
        <p:spPr bwMode="auto">
          <a:xfrm>
            <a:off x="8175008" y="5121021"/>
            <a:ext cx="146050" cy="398463"/>
          </a:xfrm>
          <a:prstGeom prst="rect">
            <a:avLst/>
          </a:prstGeom>
          <a:solidFill>
            <a:srgbClr val="00CC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6" name="Rectangle 370"/>
          <p:cNvSpPr>
            <a:spLocks noChangeArrowheads="1"/>
          </p:cNvSpPr>
          <p:nvPr/>
        </p:nvSpPr>
        <p:spPr bwMode="auto">
          <a:xfrm>
            <a:off x="8354396" y="5049584"/>
            <a:ext cx="20161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900"/>
              <a:t>R</a:t>
            </a:r>
            <a:r>
              <a:rPr lang="fr-FR" sz="900" baseline="-25000"/>
              <a:t>C</a:t>
            </a:r>
            <a:endParaRPr lang="fr-FR"/>
          </a:p>
        </p:txBody>
      </p:sp>
      <p:sp>
        <p:nvSpPr>
          <p:cNvPr id="129" name="Line 291"/>
          <p:cNvSpPr>
            <a:spLocks noChangeShapeType="1"/>
          </p:cNvSpPr>
          <p:nvPr/>
        </p:nvSpPr>
        <p:spPr bwMode="auto">
          <a:xfrm flipV="1">
            <a:off x="6031705" y="5881688"/>
            <a:ext cx="122634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1" name="Line 291"/>
          <p:cNvSpPr>
            <a:spLocks noChangeShapeType="1"/>
          </p:cNvSpPr>
          <p:nvPr/>
        </p:nvSpPr>
        <p:spPr bwMode="auto">
          <a:xfrm flipV="1">
            <a:off x="7212807" y="4888705"/>
            <a:ext cx="76914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2" name="Rectangle 356"/>
          <p:cNvSpPr>
            <a:spLocks noChangeArrowheads="1"/>
          </p:cNvSpPr>
          <p:nvPr/>
        </p:nvSpPr>
        <p:spPr bwMode="auto">
          <a:xfrm>
            <a:off x="7961489" y="5719509"/>
            <a:ext cx="8413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/>
          <a:p>
            <a:r>
              <a:rPr lang="fr-FR" sz="600" b="1" dirty="0"/>
              <a:t>B</a:t>
            </a:r>
            <a:endParaRPr lang="fr-FR" dirty="0"/>
          </a:p>
        </p:txBody>
      </p:sp>
      <p:sp>
        <p:nvSpPr>
          <p:cNvPr id="134" name="Line 353"/>
          <p:cNvSpPr>
            <a:spLocks noChangeShapeType="1"/>
          </p:cNvSpPr>
          <p:nvPr/>
        </p:nvSpPr>
        <p:spPr bwMode="auto">
          <a:xfrm flipH="1">
            <a:off x="7465218" y="4891088"/>
            <a:ext cx="71438" cy="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36" name="Groupe 135"/>
          <p:cNvGrpSpPr/>
          <p:nvPr/>
        </p:nvGrpSpPr>
        <p:grpSpPr>
          <a:xfrm>
            <a:off x="7688651" y="4703883"/>
            <a:ext cx="285750" cy="378070"/>
            <a:chOff x="3881582" y="4844560"/>
            <a:chExt cx="285750" cy="378070"/>
          </a:xfrm>
        </p:grpSpPr>
        <p:sp>
          <p:nvSpPr>
            <p:cNvPr id="133" name="Rectangle 216"/>
            <p:cNvSpPr>
              <a:spLocks noChangeArrowheads="1"/>
            </p:cNvSpPr>
            <p:nvPr/>
          </p:nvSpPr>
          <p:spPr bwMode="auto">
            <a:xfrm rot="13554876">
              <a:off x="3881582" y="4896032"/>
              <a:ext cx="285750" cy="28575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Line 344"/>
            <p:cNvSpPr>
              <a:spLocks noChangeShapeType="1"/>
            </p:cNvSpPr>
            <p:nvPr/>
          </p:nvSpPr>
          <p:spPr bwMode="auto">
            <a:xfrm flipH="1" flipV="1">
              <a:off x="4018085" y="4844560"/>
              <a:ext cx="0" cy="3780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137" name="Objet 13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48069524"/>
              </p:ext>
            </p:extLst>
          </p:nvPr>
        </p:nvGraphicFramePr>
        <p:xfrm>
          <a:off x="1125416" y="4397131"/>
          <a:ext cx="2690446" cy="2049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2" name="Equation" r:id="rId3" imgW="2120760" imgH="1828800" progId="Equation.DSMT4">
                  <p:embed/>
                </p:oleObj>
              </mc:Choice>
              <mc:Fallback>
                <p:oleObj name="Equation" r:id="rId3" imgW="2120760" imgH="1828800" progId="Equation.DSMT4">
                  <p:embed/>
                  <p:pic>
                    <p:nvPicPr>
                      <p:cNvPr id="0" name="Espace réservé du contenu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416" y="4397131"/>
                        <a:ext cx="2690446" cy="20496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Rectangle à coins arrondis 137"/>
          <p:cNvSpPr/>
          <p:nvPr/>
        </p:nvSpPr>
        <p:spPr>
          <a:xfrm>
            <a:off x="5125916" y="1793630"/>
            <a:ext cx="4484077" cy="24706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0" name="Connecteur droit 139"/>
          <p:cNvCxnSpPr/>
          <p:nvPr/>
        </p:nvCxnSpPr>
        <p:spPr>
          <a:xfrm>
            <a:off x="6743699" y="5890845"/>
            <a:ext cx="1" cy="1230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8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Synthèse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Transistors Bipolaires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champs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Structures différentielles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8824546" cy="817685"/>
          </a:xfrm>
        </p:spPr>
        <p:txBody>
          <a:bodyPr/>
          <a:lstStyle/>
          <a:p>
            <a:r>
              <a:rPr lang="fr-FR" sz="2400" dirty="0" smtClean="0"/>
              <a:t>Ordres de grandeurs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Group 13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333522"/>
              </p:ext>
            </p:extLst>
          </p:nvPr>
        </p:nvGraphicFramePr>
        <p:xfrm>
          <a:off x="539750" y="1960683"/>
          <a:ext cx="7988788" cy="4417894"/>
        </p:xfrm>
        <a:graphic>
          <a:graphicData uri="http://schemas.openxmlformats.org/drawingml/2006/table">
            <a:tbl>
              <a:tblPr/>
              <a:tblGrid>
                <a:gridCol w="1997197"/>
                <a:gridCol w="1997197"/>
                <a:gridCol w="1997197"/>
                <a:gridCol w="1997197"/>
              </a:tblGrid>
              <a:tr h="736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Montage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EC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Av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-100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+100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+50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+80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Ap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5 000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3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1 000 </a:t>
                      </a: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10 000 </a:t>
                      </a: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10 </a:t>
                      </a: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1 000 </a:t>
                      </a:r>
                      <a:r>
                        <a:rPr kumimoji="0" lang="fr-F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</a:rPr>
                        <a:t>10 </a:t>
                      </a: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</a:rPr>
                        <a:t>1 000 </a:t>
                      </a:r>
                      <a:r>
                        <a:rPr kumimoji="0" lang="fr-F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84C6A"/>
                          </a:solidFill>
                          <a:effectLst/>
                          <a:latin typeface="Trebuchet MS" pitchFamily="34" charset="0"/>
                          <a:sym typeface="Symbol" pitchFamily="18" charset="2"/>
                        </a:rPr>
                        <a:t>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3811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1" y="1647532"/>
            <a:ext cx="9826869" cy="484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Synthèse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Transistors Bipolaires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champs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Structures différentielles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Applications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65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prstClr val="white"/>
                </a:solidFill>
              </a:rPr>
              <a:t>Rappels: caractéristiques </a:t>
            </a:r>
            <a:r>
              <a:rPr lang="fr-FR" dirty="0">
                <a:solidFill>
                  <a:prstClr val="white"/>
                </a:solidFill>
              </a:rPr>
              <a:t>externes du JFET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Bipolaires</a:t>
            </a:r>
          </a:p>
          <a:p>
            <a:r>
              <a:rPr lang="fr-FR" dirty="0">
                <a:solidFill>
                  <a:prstClr val="white"/>
                </a:solidFill>
              </a:rPr>
              <a:t>Transistors à Effets de champs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Structures différentielles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Réseau de caractéristiques</a:t>
                </a:r>
              </a:p>
              <a:p>
                <a:pPr lvl="1"/>
                <a:r>
                  <a:rPr lang="fr-FR" dirty="0" smtClean="0"/>
                  <a:t>Comportement 1: zone de résistance commandé en tension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𝑑𝑠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</m:t>
                    </m:r>
                    <m:r>
                      <a:rPr lang="fr-FR" b="0" i="1" smtClean="0">
                        <a:latin typeface="Cambria Math"/>
                      </a:rPr>
                      <m:t>h</m:t>
                    </m:r>
                    <m:r>
                      <a:rPr lang="fr-F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𝐺𝑆</m:t>
                        </m:r>
                        <m:r>
                          <a:rPr lang="fr-FR" b="0" i="1" smtClean="0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)</m:t>
                    </m:r>
                  </m:oMath>
                </a14:m>
                <a:endParaRPr lang="fr-FR" dirty="0" smtClean="0"/>
              </a:p>
              <a:p>
                <a:pPr lvl="1"/>
                <a:r>
                  <a:rPr lang="fr-FR" dirty="0"/>
                  <a:t>Comportement </a:t>
                </a:r>
                <a:r>
                  <a:rPr lang="fr-FR" dirty="0" smtClean="0"/>
                  <a:t>2: source de courant commandé en tension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=</m:t>
                    </m:r>
                    <m:r>
                      <a:rPr lang="fr-FR" i="1">
                        <a:latin typeface="Cambria Math"/>
                      </a:rPr>
                      <m:t>𝑓</m:t>
                    </m:r>
                    <m:r>
                      <a:rPr lang="fr-FR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/>
                          </a:rPr>
                          <m:t>𝐺𝑆</m:t>
                        </m:r>
                        <m:r>
                          <a:rPr lang="fr-FR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fr-FR" i="1">
                        <a:latin typeface="Cambria Math"/>
                      </a:rPr>
                      <m:t>)</m:t>
                    </m:r>
                  </m:oMath>
                </a14:m>
                <a:endParaRPr lang="fr-FR" dirty="0"/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lvl="1"/>
                <a:endParaRPr lang="fr-FR" dirty="0" smtClean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1" name="Groupe 10"/>
          <p:cNvGrpSpPr/>
          <p:nvPr/>
        </p:nvGrpSpPr>
        <p:grpSpPr>
          <a:xfrm>
            <a:off x="992558" y="2736704"/>
            <a:ext cx="7960285" cy="3858094"/>
            <a:chOff x="812540" y="2276872"/>
            <a:chExt cx="7960285" cy="3858094"/>
          </a:xfrm>
        </p:grpSpPr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40" y="2276872"/>
              <a:ext cx="7960285" cy="3858094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4292353" y="3537012"/>
              <a:ext cx="1416731" cy="396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3915052" y="2743200"/>
              <a:ext cx="754602" cy="2833400"/>
            </a:xfrm>
            <a:custGeom>
              <a:avLst/>
              <a:gdLst>
                <a:gd name="connsiteX0" fmla="*/ 0 w 754602"/>
                <a:gd name="connsiteY0" fmla="*/ 2831977 h 2833400"/>
                <a:gd name="connsiteX1" fmla="*/ 319597 w 754602"/>
                <a:gd name="connsiteY1" fmla="*/ 2743200 h 2833400"/>
                <a:gd name="connsiteX2" fmla="*/ 541538 w 754602"/>
                <a:gd name="connsiteY2" fmla="*/ 2254928 h 2833400"/>
                <a:gd name="connsiteX3" fmla="*/ 674703 w 754602"/>
                <a:gd name="connsiteY3" fmla="*/ 1518082 h 2833400"/>
                <a:gd name="connsiteX4" fmla="*/ 754602 w 754602"/>
                <a:gd name="connsiteY4" fmla="*/ 0 h 2833400"/>
                <a:gd name="connsiteX5" fmla="*/ 754602 w 754602"/>
                <a:gd name="connsiteY5" fmla="*/ 0 h 2833400"/>
                <a:gd name="connsiteX6" fmla="*/ 754602 w 754602"/>
                <a:gd name="connsiteY6" fmla="*/ 0 h 2833400"/>
                <a:gd name="connsiteX7" fmla="*/ 745725 w 754602"/>
                <a:gd name="connsiteY7" fmla="*/ 8878 h 2833400"/>
                <a:gd name="connsiteX8" fmla="*/ 745725 w 754602"/>
                <a:gd name="connsiteY8" fmla="*/ 8878 h 28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4602" h="2833400">
                  <a:moveTo>
                    <a:pt x="0" y="2831977"/>
                  </a:moveTo>
                  <a:cubicBezTo>
                    <a:pt x="114670" y="2835676"/>
                    <a:pt x="229341" y="2839375"/>
                    <a:pt x="319597" y="2743200"/>
                  </a:cubicBezTo>
                  <a:cubicBezTo>
                    <a:pt x="409853" y="2647025"/>
                    <a:pt x="482354" y="2459114"/>
                    <a:pt x="541538" y="2254928"/>
                  </a:cubicBezTo>
                  <a:cubicBezTo>
                    <a:pt x="600722" y="2050742"/>
                    <a:pt x="639192" y="1893903"/>
                    <a:pt x="674703" y="1518082"/>
                  </a:cubicBezTo>
                  <a:cubicBezTo>
                    <a:pt x="710214" y="1142261"/>
                    <a:pt x="754602" y="0"/>
                    <a:pt x="754602" y="0"/>
                  </a:cubicBezTo>
                  <a:lnTo>
                    <a:pt x="754602" y="0"/>
                  </a:lnTo>
                  <a:lnTo>
                    <a:pt x="754602" y="0"/>
                  </a:lnTo>
                  <a:lnTo>
                    <a:pt x="745725" y="8878"/>
                  </a:lnTo>
                  <a:lnTo>
                    <a:pt x="745725" y="8878"/>
                  </a:lnTo>
                </a:path>
              </a:pathLst>
            </a:cu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436069" y="2747432"/>
            <a:ext cx="4167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0733" y="2759245"/>
            <a:ext cx="4167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96516" y="3951656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JFET en zone pincée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80492" y="432098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4500" algn="l"/>
              </a:tabLst>
            </a:pPr>
            <a:r>
              <a:rPr lang="fr-FR" sz="1400" b="1" dirty="0" smtClean="0">
                <a:solidFill>
                  <a:schemeClr val="accent1"/>
                </a:solidFill>
              </a:rPr>
              <a:t>Mise en évidence:</a:t>
            </a:r>
          </a:p>
          <a:p>
            <a:pPr marL="285750" indent="-285750">
              <a:buFont typeface="Arial" pitchFamily="34" charset="0"/>
              <a:buChar char="•"/>
              <a:tabLst>
                <a:tab pos="444500" algn="l"/>
              </a:tabLst>
            </a:pPr>
            <a:r>
              <a:rPr lang="fr-FR" sz="1400" b="1" dirty="0" smtClean="0">
                <a:solidFill>
                  <a:schemeClr val="accent1"/>
                </a:solidFill>
              </a:rPr>
              <a:t>Du contrôle de </a:t>
            </a:r>
            <a:r>
              <a:rPr lang="fr-FR" sz="1400" b="1" dirty="0" err="1" smtClean="0">
                <a:solidFill>
                  <a:schemeClr val="accent1"/>
                </a:solidFill>
              </a:rPr>
              <a:t>Vgs</a:t>
            </a:r>
            <a:r>
              <a:rPr lang="fr-FR" sz="1400" b="1" dirty="0" smtClean="0">
                <a:solidFill>
                  <a:schemeClr val="accent1"/>
                </a:solidFill>
              </a:rPr>
              <a:t> sur 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772980" y="3996844"/>
                <a:ext cx="2008405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𝑑𝑠</m:t>
                          </m:r>
                        </m:sub>
                      </m:sSub>
                      <m:r>
                        <a:rPr lang="fr-FR" i="1" smtClean="0"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fr-FR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𝑔𝑠</m:t>
                          </m:r>
                        </m:sub>
                      </m:sSub>
                      <m:r>
                        <a:rPr lang="fr-FR" b="0" i="0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fr-FR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980" y="3996844"/>
                <a:ext cx="2008405" cy="391902"/>
              </a:xfrm>
              <a:prstGeom prst="rect">
                <a:avLst/>
              </a:prstGeom>
              <a:blipFill rotWithShape="1">
                <a:blip r:embed="rId5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654863"/>
              </p:ext>
            </p:extLst>
          </p:nvPr>
        </p:nvGraphicFramePr>
        <p:xfrm>
          <a:off x="5973646" y="4665751"/>
          <a:ext cx="18192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4" name="Equation" r:id="rId6" imgW="1104840" imgH="253800" progId="Equation.DSMT4">
                  <p:embed/>
                </p:oleObj>
              </mc:Choice>
              <mc:Fallback>
                <p:oleObj name="Equation" r:id="rId6" imgW="1104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3646" y="4665751"/>
                        <a:ext cx="181927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399024"/>
              </p:ext>
            </p:extLst>
          </p:nvPr>
        </p:nvGraphicFramePr>
        <p:xfrm>
          <a:off x="1163638" y="5008563"/>
          <a:ext cx="18192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5" name="Equation" r:id="rId8" imgW="1104900" imgH="254000" progId="Equation.DSMT4">
                  <p:embed/>
                </p:oleObj>
              </mc:Choice>
              <mc:Fallback>
                <p:oleObj name="Equation" r:id="rId8" imgW="1104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3638" y="5008563"/>
                        <a:ext cx="181927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0022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Polarisation et modèle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Bipolaires</a:t>
            </a:r>
          </a:p>
          <a:p>
            <a:r>
              <a:rPr lang="fr-FR" dirty="0">
                <a:solidFill>
                  <a:prstClr val="white"/>
                </a:solidFill>
              </a:rPr>
              <a:t>Transistors à Effets de champs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Structures différentielles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Polarisation du transistor FET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Modèle petit signal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7" name="Group 296"/>
          <p:cNvGrpSpPr>
            <a:grpSpLocks/>
          </p:cNvGrpSpPr>
          <p:nvPr/>
        </p:nvGrpSpPr>
        <p:grpSpPr bwMode="auto">
          <a:xfrm>
            <a:off x="579315" y="2028092"/>
            <a:ext cx="2632075" cy="2541588"/>
            <a:chOff x="376" y="984"/>
            <a:chExt cx="1658" cy="1601"/>
          </a:xfrm>
        </p:grpSpPr>
        <p:sp>
          <p:nvSpPr>
            <p:cNvPr id="8" name="Rectangle 198"/>
            <p:cNvSpPr>
              <a:spLocks noChangeArrowheads="1"/>
            </p:cNvSpPr>
            <p:nvPr/>
          </p:nvSpPr>
          <p:spPr bwMode="auto">
            <a:xfrm>
              <a:off x="1442" y="1262"/>
              <a:ext cx="14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D</a:t>
              </a:r>
              <a:endParaRPr lang="fr-FR"/>
            </a:p>
          </p:txBody>
        </p:sp>
        <p:sp>
          <p:nvSpPr>
            <p:cNvPr id="9" name="Rectangle 199"/>
            <p:cNvSpPr>
              <a:spLocks noChangeArrowheads="1"/>
            </p:cNvSpPr>
            <p:nvPr/>
          </p:nvSpPr>
          <p:spPr bwMode="auto">
            <a:xfrm>
              <a:off x="1375" y="1589"/>
              <a:ext cx="67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600" b="1"/>
                <a:t>D</a:t>
              </a:r>
              <a:endParaRPr lang="fr-FR"/>
            </a:p>
          </p:txBody>
        </p:sp>
        <p:sp>
          <p:nvSpPr>
            <p:cNvPr id="10" name="Rectangle 200"/>
            <p:cNvSpPr>
              <a:spLocks noChangeArrowheads="1"/>
            </p:cNvSpPr>
            <p:nvPr/>
          </p:nvSpPr>
          <p:spPr bwMode="auto">
            <a:xfrm>
              <a:off x="1766" y="984"/>
              <a:ext cx="129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E</a:t>
              </a:r>
              <a:endParaRPr lang="fr-FR"/>
            </a:p>
          </p:txBody>
        </p:sp>
        <p:sp>
          <p:nvSpPr>
            <p:cNvPr id="11" name="Rectangle 201"/>
            <p:cNvSpPr>
              <a:spLocks noChangeArrowheads="1"/>
            </p:cNvSpPr>
            <p:nvPr/>
          </p:nvSpPr>
          <p:spPr bwMode="auto">
            <a:xfrm>
              <a:off x="686" y="2075"/>
              <a:ext cx="16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G</a:t>
              </a:r>
              <a:endParaRPr lang="fr-FR"/>
            </a:p>
          </p:txBody>
        </p:sp>
        <p:sp>
          <p:nvSpPr>
            <p:cNvPr id="12" name="Line 202"/>
            <p:cNvSpPr>
              <a:spLocks noChangeShapeType="1"/>
            </p:cNvSpPr>
            <p:nvPr/>
          </p:nvSpPr>
          <p:spPr bwMode="auto">
            <a:xfrm>
              <a:off x="1259" y="2585"/>
              <a:ext cx="1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203"/>
            <p:cNvSpPr>
              <a:spLocks noChangeShapeType="1"/>
            </p:cNvSpPr>
            <p:nvPr/>
          </p:nvSpPr>
          <p:spPr bwMode="auto">
            <a:xfrm>
              <a:off x="1351" y="2516"/>
              <a:ext cx="0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Rectangle 208"/>
            <p:cNvSpPr>
              <a:spLocks noChangeArrowheads="1"/>
            </p:cNvSpPr>
            <p:nvPr/>
          </p:nvSpPr>
          <p:spPr bwMode="auto">
            <a:xfrm>
              <a:off x="854" y="2013"/>
              <a:ext cx="91" cy="25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209"/>
            <p:cNvSpPr>
              <a:spLocks noChangeShapeType="1"/>
            </p:cNvSpPr>
            <p:nvPr/>
          </p:nvSpPr>
          <p:spPr bwMode="auto">
            <a:xfrm>
              <a:off x="1214" y="1604"/>
              <a:ext cx="0" cy="25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210"/>
            <p:cNvSpPr>
              <a:spLocks noChangeShapeType="1"/>
            </p:cNvSpPr>
            <p:nvPr/>
          </p:nvSpPr>
          <p:spPr bwMode="auto">
            <a:xfrm>
              <a:off x="1214" y="1650"/>
              <a:ext cx="1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Line 211"/>
            <p:cNvSpPr>
              <a:spLocks noChangeShapeType="1"/>
            </p:cNvSpPr>
            <p:nvPr/>
          </p:nvSpPr>
          <p:spPr bwMode="auto">
            <a:xfrm>
              <a:off x="1214" y="1809"/>
              <a:ext cx="13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212"/>
            <p:cNvSpPr>
              <a:spLocks noChangeShapeType="1"/>
            </p:cNvSpPr>
            <p:nvPr/>
          </p:nvSpPr>
          <p:spPr bwMode="auto">
            <a:xfrm>
              <a:off x="1065" y="1811"/>
              <a:ext cx="13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Rectangle 213"/>
            <p:cNvSpPr>
              <a:spLocks noChangeArrowheads="1"/>
            </p:cNvSpPr>
            <p:nvPr/>
          </p:nvSpPr>
          <p:spPr bwMode="auto">
            <a:xfrm>
              <a:off x="1413" y="2191"/>
              <a:ext cx="15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S</a:t>
              </a:r>
              <a:endParaRPr lang="fr-FR"/>
            </a:p>
          </p:txBody>
        </p:sp>
        <p:sp>
          <p:nvSpPr>
            <p:cNvPr id="20" name="Rectangle 214"/>
            <p:cNvSpPr>
              <a:spLocks noChangeArrowheads="1"/>
            </p:cNvSpPr>
            <p:nvPr/>
          </p:nvSpPr>
          <p:spPr bwMode="auto">
            <a:xfrm>
              <a:off x="1305" y="2015"/>
              <a:ext cx="92" cy="2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216"/>
            <p:cNvSpPr>
              <a:spLocks noChangeArrowheads="1"/>
            </p:cNvSpPr>
            <p:nvPr/>
          </p:nvSpPr>
          <p:spPr bwMode="auto">
            <a:xfrm>
              <a:off x="1305" y="1194"/>
              <a:ext cx="92" cy="2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217"/>
            <p:cNvSpPr>
              <a:spLocks noChangeShapeType="1"/>
            </p:cNvSpPr>
            <p:nvPr/>
          </p:nvSpPr>
          <p:spPr bwMode="auto">
            <a:xfrm flipV="1">
              <a:off x="682" y="1812"/>
              <a:ext cx="39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218"/>
            <p:cNvSpPr>
              <a:spLocks noChangeShapeType="1"/>
            </p:cNvSpPr>
            <p:nvPr/>
          </p:nvSpPr>
          <p:spPr bwMode="auto">
            <a:xfrm>
              <a:off x="1351" y="1809"/>
              <a:ext cx="0" cy="2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219"/>
            <p:cNvSpPr>
              <a:spLocks noChangeShapeType="1"/>
            </p:cNvSpPr>
            <p:nvPr/>
          </p:nvSpPr>
          <p:spPr bwMode="auto">
            <a:xfrm>
              <a:off x="1351" y="2265"/>
              <a:ext cx="0" cy="2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220"/>
            <p:cNvSpPr>
              <a:spLocks noChangeShapeType="1"/>
            </p:cNvSpPr>
            <p:nvPr/>
          </p:nvSpPr>
          <p:spPr bwMode="auto">
            <a:xfrm>
              <a:off x="897" y="1809"/>
              <a:ext cx="0" cy="2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221"/>
            <p:cNvSpPr>
              <a:spLocks noChangeShapeType="1"/>
            </p:cNvSpPr>
            <p:nvPr/>
          </p:nvSpPr>
          <p:spPr bwMode="auto">
            <a:xfrm>
              <a:off x="899" y="2265"/>
              <a:ext cx="1" cy="2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222"/>
            <p:cNvSpPr>
              <a:spLocks noChangeShapeType="1"/>
            </p:cNvSpPr>
            <p:nvPr/>
          </p:nvSpPr>
          <p:spPr bwMode="auto">
            <a:xfrm>
              <a:off x="1351" y="1445"/>
              <a:ext cx="0" cy="2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Rectangle 226"/>
            <p:cNvSpPr>
              <a:spLocks noChangeArrowheads="1"/>
            </p:cNvSpPr>
            <p:nvPr/>
          </p:nvSpPr>
          <p:spPr bwMode="auto">
            <a:xfrm>
              <a:off x="1075" y="1670"/>
              <a:ext cx="92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600" b="1"/>
                <a:t>G</a:t>
              </a:r>
              <a:endParaRPr lang="fr-FR"/>
            </a:p>
          </p:txBody>
        </p:sp>
        <p:sp>
          <p:nvSpPr>
            <p:cNvPr id="29" name="Rectangle 227"/>
            <p:cNvSpPr>
              <a:spLocks noChangeArrowheads="1"/>
            </p:cNvSpPr>
            <p:nvPr/>
          </p:nvSpPr>
          <p:spPr bwMode="auto">
            <a:xfrm>
              <a:off x="1353" y="1776"/>
              <a:ext cx="94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600" b="1"/>
                <a:t>S</a:t>
              </a:r>
              <a:endParaRPr lang="fr-FR"/>
            </a:p>
          </p:txBody>
        </p:sp>
        <p:sp>
          <p:nvSpPr>
            <p:cNvPr id="30" name="Line 228"/>
            <p:cNvSpPr>
              <a:spLocks noChangeShapeType="1"/>
            </p:cNvSpPr>
            <p:nvPr/>
          </p:nvSpPr>
          <p:spPr bwMode="auto">
            <a:xfrm>
              <a:off x="1351" y="1034"/>
              <a:ext cx="0" cy="1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Oval 236"/>
            <p:cNvSpPr>
              <a:spLocks noChangeArrowheads="1"/>
            </p:cNvSpPr>
            <p:nvPr/>
          </p:nvSpPr>
          <p:spPr bwMode="auto">
            <a:xfrm>
              <a:off x="1334" y="1905"/>
              <a:ext cx="33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Oval 237"/>
            <p:cNvSpPr>
              <a:spLocks noChangeArrowheads="1"/>
            </p:cNvSpPr>
            <p:nvPr/>
          </p:nvSpPr>
          <p:spPr bwMode="auto">
            <a:xfrm>
              <a:off x="883" y="1797"/>
              <a:ext cx="33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Oval 238"/>
            <p:cNvSpPr>
              <a:spLocks noChangeArrowheads="1"/>
            </p:cNvSpPr>
            <p:nvPr/>
          </p:nvSpPr>
          <p:spPr bwMode="auto">
            <a:xfrm>
              <a:off x="885" y="2496"/>
              <a:ext cx="34" cy="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Oval 240"/>
            <p:cNvSpPr>
              <a:spLocks noChangeArrowheads="1"/>
            </p:cNvSpPr>
            <p:nvPr/>
          </p:nvSpPr>
          <p:spPr bwMode="auto">
            <a:xfrm>
              <a:off x="1334" y="2493"/>
              <a:ext cx="33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241"/>
            <p:cNvSpPr>
              <a:spLocks noChangeShapeType="1"/>
            </p:cNvSpPr>
            <p:nvPr/>
          </p:nvSpPr>
          <p:spPr bwMode="auto">
            <a:xfrm>
              <a:off x="1043" y="1037"/>
              <a:ext cx="69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Oval 242"/>
            <p:cNvSpPr>
              <a:spLocks noChangeArrowheads="1"/>
            </p:cNvSpPr>
            <p:nvPr/>
          </p:nvSpPr>
          <p:spPr bwMode="auto">
            <a:xfrm>
              <a:off x="1339" y="1018"/>
              <a:ext cx="33" cy="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244"/>
            <p:cNvSpPr>
              <a:spLocks noChangeShapeType="1"/>
            </p:cNvSpPr>
            <p:nvPr/>
          </p:nvSpPr>
          <p:spPr bwMode="auto">
            <a:xfrm>
              <a:off x="403" y="2508"/>
              <a:ext cx="1629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Oval 254"/>
            <p:cNvSpPr>
              <a:spLocks noChangeArrowheads="1"/>
            </p:cNvSpPr>
            <p:nvPr/>
          </p:nvSpPr>
          <p:spPr bwMode="auto">
            <a:xfrm>
              <a:off x="376" y="2484"/>
              <a:ext cx="41" cy="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Oval 255"/>
            <p:cNvSpPr>
              <a:spLocks noChangeArrowheads="1"/>
            </p:cNvSpPr>
            <p:nvPr/>
          </p:nvSpPr>
          <p:spPr bwMode="auto">
            <a:xfrm>
              <a:off x="1994" y="2486"/>
              <a:ext cx="40" cy="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288"/>
            <p:cNvSpPr>
              <a:spLocks noChangeShapeType="1"/>
            </p:cNvSpPr>
            <p:nvPr/>
          </p:nvSpPr>
          <p:spPr bwMode="auto">
            <a:xfrm flipV="1">
              <a:off x="1257" y="1958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Line 289"/>
            <p:cNvSpPr>
              <a:spLocks noChangeShapeType="1"/>
            </p:cNvSpPr>
            <p:nvPr/>
          </p:nvSpPr>
          <p:spPr bwMode="auto">
            <a:xfrm flipV="1">
              <a:off x="1505" y="1600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290"/>
            <p:cNvSpPr>
              <a:spLocks noChangeShapeType="1"/>
            </p:cNvSpPr>
            <p:nvPr/>
          </p:nvSpPr>
          <p:spPr bwMode="auto">
            <a:xfrm flipH="1">
              <a:off x="1355" y="1493"/>
              <a:ext cx="0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Rectangle 291"/>
            <p:cNvSpPr>
              <a:spLocks noChangeArrowheads="1"/>
            </p:cNvSpPr>
            <p:nvPr/>
          </p:nvSpPr>
          <p:spPr bwMode="auto">
            <a:xfrm>
              <a:off x="1584" y="1651"/>
              <a:ext cx="2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V</a:t>
              </a:r>
              <a:r>
                <a:rPr lang="fr-FR" sz="1200" baseline="-25000"/>
                <a:t>DS</a:t>
              </a:r>
              <a:endParaRPr lang="fr-FR"/>
            </a:p>
          </p:txBody>
        </p:sp>
        <p:sp>
          <p:nvSpPr>
            <p:cNvPr id="44" name="Rectangle 292"/>
            <p:cNvSpPr>
              <a:spLocks noChangeArrowheads="1"/>
            </p:cNvSpPr>
            <p:nvPr/>
          </p:nvSpPr>
          <p:spPr bwMode="auto">
            <a:xfrm>
              <a:off x="1011" y="2086"/>
              <a:ext cx="2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V</a:t>
              </a:r>
              <a:r>
                <a:rPr lang="fr-FR" sz="1200" baseline="-25000"/>
                <a:t>SG</a:t>
              </a:r>
              <a:endParaRPr lang="fr-FR"/>
            </a:p>
          </p:txBody>
        </p:sp>
        <p:sp>
          <p:nvSpPr>
            <p:cNvPr id="45" name="Line 293"/>
            <p:cNvSpPr>
              <a:spLocks noChangeShapeType="1"/>
            </p:cNvSpPr>
            <p:nvPr/>
          </p:nvSpPr>
          <p:spPr bwMode="auto">
            <a:xfrm rot="16200000" flipH="1">
              <a:off x="1012" y="1750"/>
              <a:ext cx="0" cy="1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Rectangle 294"/>
            <p:cNvSpPr>
              <a:spLocks noChangeArrowheads="1"/>
            </p:cNvSpPr>
            <p:nvPr/>
          </p:nvSpPr>
          <p:spPr bwMode="auto">
            <a:xfrm>
              <a:off x="1419" y="1433"/>
              <a:ext cx="10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i</a:t>
              </a:r>
              <a:r>
                <a:rPr lang="fr-FR" sz="1200" baseline="-25000"/>
                <a:t>D</a:t>
              </a:r>
              <a:endParaRPr lang="fr-FR"/>
            </a:p>
          </p:txBody>
        </p:sp>
        <p:sp>
          <p:nvSpPr>
            <p:cNvPr id="47" name="Rectangle 295"/>
            <p:cNvSpPr>
              <a:spLocks noChangeArrowheads="1"/>
            </p:cNvSpPr>
            <p:nvPr/>
          </p:nvSpPr>
          <p:spPr bwMode="auto">
            <a:xfrm>
              <a:off x="735" y="1560"/>
              <a:ext cx="31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i</a:t>
              </a:r>
              <a:r>
                <a:rPr lang="fr-FR" sz="1200" baseline="-25000"/>
                <a:t>G </a:t>
              </a:r>
              <a:r>
                <a:rPr lang="fr-FR" sz="1200"/>
                <a:t>= 0</a:t>
              </a:r>
              <a:endParaRPr lang="fr-FR"/>
            </a:p>
          </p:txBody>
        </p:sp>
      </p:grpSp>
      <p:sp>
        <p:nvSpPr>
          <p:cNvPr id="57" name="Line 71"/>
          <p:cNvSpPr>
            <a:spLocks noChangeShapeType="1"/>
          </p:cNvSpPr>
          <p:nvPr/>
        </p:nvSpPr>
        <p:spPr bwMode="auto">
          <a:xfrm flipH="1" flipV="1">
            <a:off x="5004411" y="3339002"/>
            <a:ext cx="3319462" cy="9032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Oval 72"/>
          <p:cNvSpPr>
            <a:spLocks noChangeArrowheads="1"/>
          </p:cNvSpPr>
          <p:nvPr/>
        </p:nvSpPr>
        <p:spPr bwMode="auto">
          <a:xfrm>
            <a:off x="6172811" y="3616814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9" name="Text Box 74"/>
          <p:cNvSpPr txBox="1">
            <a:spLocks noChangeArrowheads="1"/>
          </p:cNvSpPr>
          <p:nvPr/>
        </p:nvSpPr>
        <p:spPr bwMode="auto">
          <a:xfrm>
            <a:off x="6293827" y="3353045"/>
            <a:ext cx="1439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/>
              <a:t>Point de repos</a:t>
            </a:r>
          </a:p>
        </p:txBody>
      </p:sp>
      <p:graphicFrame>
        <p:nvGraphicFramePr>
          <p:cNvPr id="60" name="Object 2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888500"/>
              </p:ext>
            </p:extLst>
          </p:nvPr>
        </p:nvGraphicFramePr>
        <p:xfrm>
          <a:off x="3812198" y="1970577"/>
          <a:ext cx="4770438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3" name="Graphique" r:id="rId4" imgW="4762444" imgH="2714580" progId="Excel.Chart.8">
                  <p:embed/>
                </p:oleObj>
              </mc:Choice>
              <mc:Fallback>
                <p:oleObj name="Graphique" r:id="rId4" imgW="4762444" imgH="271458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2198" y="1970577"/>
                        <a:ext cx="4770438" cy="270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Oval 285"/>
          <p:cNvSpPr>
            <a:spLocks noChangeArrowheads="1"/>
          </p:cNvSpPr>
          <p:nvPr/>
        </p:nvSpPr>
        <p:spPr bwMode="auto">
          <a:xfrm>
            <a:off x="4447198" y="3616814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Line 284"/>
          <p:cNvSpPr>
            <a:spLocks noChangeShapeType="1"/>
          </p:cNvSpPr>
          <p:nvPr/>
        </p:nvSpPr>
        <p:spPr bwMode="auto">
          <a:xfrm flipH="1" flipV="1">
            <a:off x="4134461" y="3245339"/>
            <a:ext cx="1004887" cy="116205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 flipV="1">
            <a:off x="4554415" y="3666392"/>
            <a:ext cx="1626577" cy="8793"/>
          </a:xfrm>
          <a:prstGeom prst="line">
            <a:avLst/>
          </a:prstGeom>
          <a:ln w="38100" cmpd="sng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6236676" y="3660532"/>
            <a:ext cx="14655" cy="612530"/>
          </a:xfrm>
          <a:prstGeom prst="line">
            <a:avLst/>
          </a:prstGeom>
          <a:ln w="38100" cmpd="sng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286"/>
          <p:cNvGrpSpPr>
            <a:grpSpLocks/>
          </p:cNvGrpSpPr>
          <p:nvPr/>
        </p:nvGrpSpPr>
        <p:grpSpPr bwMode="auto">
          <a:xfrm>
            <a:off x="3039208" y="5143135"/>
            <a:ext cx="2623038" cy="1240080"/>
            <a:chOff x="912" y="3201"/>
            <a:chExt cx="1067" cy="485"/>
          </a:xfrm>
        </p:grpSpPr>
        <p:sp>
          <p:nvSpPr>
            <p:cNvPr id="71" name="Freeform 260"/>
            <p:cNvSpPr>
              <a:spLocks/>
            </p:cNvSpPr>
            <p:nvPr/>
          </p:nvSpPr>
          <p:spPr bwMode="auto">
            <a:xfrm>
              <a:off x="1517" y="3347"/>
              <a:ext cx="235" cy="305"/>
            </a:xfrm>
            <a:custGeom>
              <a:avLst/>
              <a:gdLst>
                <a:gd name="T0" fmla="*/ 810 w 810"/>
                <a:gd name="T1" fmla="*/ 0 h 762"/>
                <a:gd name="T2" fmla="*/ 0 w 810"/>
                <a:gd name="T3" fmla="*/ 0 h 762"/>
                <a:gd name="T4" fmla="*/ 0 w 810"/>
                <a:gd name="T5" fmla="*/ 762 h 762"/>
                <a:gd name="T6" fmla="*/ 804 w 810"/>
                <a:gd name="T7" fmla="*/ 762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762">
                  <a:moveTo>
                    <a:pt x="81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804" y="762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72" name="Group 261"/>
            <p:cNvGrpSpPr>
              <a:grpSpLocks/>
            </p:cNvGrpSpPr>
            <p:nvPr/>
          </p:nvGrpSpPr>
          <p:grpSpPr bwMode="auto">
            <a:xfrm>
              <a:off x="1438" y="3434"/>
              <a:ext cx="163" cy="122"/>
              <a:chOff x="7587" y="2585"/>
              <a:chExt cx="408" cy="306"/>
            </a:xfrm>
          </p:grpSpPr>
          <p:sp>
            <p:nvSpPr>
              <p:cNvPr id="92" name="Rectangle 262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" name="Line 263"/>
              <p:cNvSpPr>
                <a:spLocks noChangeShapeType="1"/>
              </p:cNvSpPr>
              <p:nvPr/>
            </p:nvSpPr>
            <p:spPr bwMode="auto">
              <a:xfrm>
                <a:off x="7587" y="2741"/>
                <a:ext cx="40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73" name="Line 264"/>
            <p:cNvSpPr>
              <a:spLocks noChangeShapeType="1"/>
            </p:cNvSpPr>
            <p:nvPr/>
          </p:nvSpPr>
          <p:spPr bwMode="auto">
            <a:xfrm>
              <a:off x="1015" y="3652"/>
              <a:ext cx="50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Oval 265"/>
            <p:cNvSpPr>
              <a:spLocks noChangeArrowheads="1"/>
            </p:cNvSpPr>
            <p:nvPr/>
          </p:nvSpPr>
          <p:spPr bwMode="auto">
            <a:xfrm>
              <a:off x="1507" y="3640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Oval 266"/>
            <p:cNvSpPr>
              <a:spLocks noChangeArrowheads="1"/>
            </p:cNvSpPr>
            <p:nvPr/>
          </p:nvSpPr>
          <p:spPr bwMode="auto">
            <a:xfrm>
              <a:off x="1733" y="3328"/>
              <a:ext cx="28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Oval 267"/>
            <p:cNvSpPr>
              <a:spLocks noChangeArrowheads="1"/>
            </p:cNvSpPr>
            <p:nvPr/>
          </p:nvSpPr>
          <p:spPr bwMode="auto">
            <a:xfrm>
              <a:off x="989" y="3335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Oval 268"/>
            <p:cNvSpPr>
              <a:spLocks noChangeArrowheads="1"/>
            </p:cNvSpPr>
            <p:nvPr/>
          </p:nvSpPr>
          <p:spPr bwMode="auto">
            <a:xfrm>
              <a:off x="1737" y="3640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Oval 269"/>
            <p:cNvSpPr>
              <a:spLocks noChangeArrowheads="1"/>
            </p:cNvSpPr>
            <p:nvPr/>
          </p:nvSpPr>
          <p:spPr bwMode="auto">
            <a:xfrm>
              <a:off x="1003" y="3636"/>
              <a:ext cx="29" cy="2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270"/>
            <p:cNvSpPr>
              <a:spLocks noChangeShapeType="1"/>
            </p:cNvSpPr>
            <p:nvPr/>
          </p:nvSpPr>
          <p:spPr bwMode="auto">
            <a:xfrm flipV="1">
              <a:off x="1178" y="3379"/>
              <a:ext cx="0" cy="2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Line 271"/>
            <p:cNvSpPr>
              <a:spLocks noChangeShapeType="1"/>
            </p:cNvSpPr>
            <p:nvPr/>
          </p:nvSpPr>
          <p:spPr bwMode="auto">
            <a:xfrm flipV="1">
              <a:off x="1735" y="3376"/>
              <a:ext cx="0" cy="2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Rectangle 272"/>
            <p:cNvSpPr>
              <a:spLocks noChangeArrowheads="1"/>
            </p:cNvSpPr>
            <p:nvPr/>
          </p:nvSpPr>
          <p:spPr bwMode="auto">
            <a:xfrm>
              <a:off x="1773" y="3436"/>
              <a:ext cx="20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600" b="1" i="1" dirty="0"/>
                <a:t>V</a:t>
              </a:r>
              <a:r>
                <a:rPr lang="fr-FR" sz="1600" b="1" i="1" baseline="-25000" dirty="0"/>
                <a:t>DS</a:t>
              </a:r>
              <a:endParaRPr lang="fr-FR" sz="3200" b="1" dirty="0"/>
            </a:p>
          </p:txBody>
        </p:sp>
        <p:sp>
          <p:nvSpPr>
            <p:cNvPr id="82" name="Rectangle 273"/>
            <p:cNvSpPr>
              <a:spLocks noChangeArrowheads="1"/>
            </p:cNvSpPr>
            <p:nvPr/>
          </p:nvSpPr>
          <p:spPr bwMode="auto">
            <a:xfrm>
              <a:off x="986" y="3434"/>
              <a:ext cx="149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b="1" i="1" dirty="0"/>
                <a:t>V</a:t>
              </a:r>
              <a:r>
                <a:rPr lang="fr-FR" sz="1200" b="1" i="1" baseline="-25000" dirty="0"/>
                <a:t>GS </a:t>
              </a:r>
              <a:endParaRPr lang="fr-FR" sz="3600" b="1" dirty="0"/>
            </a:p>
          </p:txBody>
        </p:sp>
        <p:sp>
          <p:nvSpPr>
            <p:cNvPr id="83" name="Line 274"/>
            <p:cNvSpPr>
              <a:spLocks noChangeShapeType="1"/>
            </p:cNvSpPr>
            <p:nvPr/>
          </p:nvSpPr>
          <p:spPr bwMode="auto">
            <a:xfrm rot="5400000">
              <a:off x="1605" y="3311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4" name="Rectangle 275"/>
            <p:cNvSpPr>
              <a:spLocks noChangeArrowheads="1"/>
            </p:cNvSpPr>
            <p:nvPr/>
          </p:nvSpPr>
          <p:spPr bwMode="auto">
            <a:xfrm>
              <a:off x="1507" y="3201"/>
              <a:ext cx="3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400" b="1" i="1" dirty="0"/>
                <a:t>I</a:t>
              </a:r>
              <a:r>
                <a:rPr lang="fr-FR" sz="1400" b="1" i="1" baseline="-25000" dirty="0"/>
                <a:t>D </a:t>
              </a:r>
              <a:r>
                <a:rPr lang="fr-FR" sz="1400" b="1" dirty="0"/>
                <a:t>= </a:t>
              </a:r>
              <a:r>
                <a:rPr lang="fr-FR" sz="1400" b="1" dirty="0" err="1"/>
                <a:t>g</a:t>
              </a:r>
              <a:r>
                <a:rPr lang="fr-FR" sz="1400" b="1" baseline="-25000" dirty="0" err="1"/>
                <a:t>m</a:t>
              </a:r>
              <a:r>
                <a:rPr lang="fr-FR" sz="1400" b="1" dirty="0"/>
                <a:t> </a:t>
              </a:r>
              <a:r>
                <a:rPr lang="fr-FR" sz="1400" b="1" i="1" dirty="0"/>
                <a:t>V</a:t>
              </a:r>
              <a:r>
                <a:rPr lang="fr-FR" sz="1400" b="1" baseline="-25000" dirty="0"/>
                <a:t>GS</a:t>
              </a:r>
              <a:endParaRPr lang="fr-FR" sz="4000" b="1" dirty="0"/>
            </a:p>
          </p:txBody>
        </p:sp>
        <p:sp>
          <p:nvSpPr>
            <p:cNvPr id="85" name="Rectangle 276"/>
            <p:cNvSpPr>
              <a:spLocks noChangeArrowheads="1"/>
            </p:cNvSpPr>
            <p:nvPr/>
          </p:nvSpPr>
          <p:spPr bwMode="auto">
            <a:xfrm>
              <a:off x="941" y="3609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 b="1" dirty="0"/>
                <a:t>S</a:t>
              </a:r>
              <a:endParaRPr lang="fr-FR" sz="2800" dirty="0"/>
            </a:p>
          </p:txBody>
        </p:sp>
        <p:sp>
          <p:nvSpPr>
            <p:cNvPr id="86" name="Rectangle 277"/>
            <p:cNvSpPr>
              <a:spLocks noChangeArrowheads="1"/>
            </p:cNvSpPr>
            <p:nvPr/>
          </p:nvSpPr>
          <p:spPr bwMode="auto">
            <a:xfrm>
              <a:off x="912" y="3304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 b="1"/>
                <a:t>G</a:t>
              </a:r>
              <a:endParaRPr lang="fr-FR" sz="2800"/>
            </a:p>
          </p:txBody>
        </p:sp>
        <p:sp>
          <p:nvSpPr>
            <p:cNvPr id="87" name="Rectangle 278"/>
            <p:cNvSpPr>
              <a:spLocks noChangeArrowheads="1"/>
            </p:cNvSpPr>
            <p:nvPr/>
          </p:nvSpPr>
          <p:spPr bwMode="auto">
            <a:xfrm>
              <a:off x="1786" y="3326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050" b="1" dirty="0"/>
                <a:t>D</a:t>
              </a:r>
              <a:endParaRPr lang="fr-FR" sz="3600" dirty="0"/>
            </a:p>
          </p:txBody>
        </p:sp>
        <p:sp>
          <p:nvSpPr>
            <p:cNvPr id="88" name="Rectangle 279"/>
            <p:cNvSpPr>
              <a:spLocks noChangeArrowheads="1"/>
            </p:cNvSpPr>
            <p:nvPr/>
          </p:nvSpPr>
          <p:spPr bwMode="auto">
            <a:xfrm>
              <a:off x="1771" y="3609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000" b="1"/>
                <a:t>S</a:t>
              </a:r>
              <a:endParaRPr lang="fr-FR" sz="3200"/>
            </a:p>
          </p:txBody>
        </p:sp>
        <p:sp>
          <p:nvSpPr>
            <p:cNvPr id="89" name="Line 281"/>
            <p:cNvSpPr>
              <a:spLocks noChangeShapeType="1"/>
            </p:cNvSpPr>
            <p:nvPr/>
          </p:nvSpPr>
          <p:spPr bwMode="auto">
            <a:xfrm rot="16200000" flipH="1">
              <a:off x="1121" y="3311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Rectangle 282"/>
            <p:cNvSpPr>
              <a:spLocks noChangeArrowheads="1"/>
            </p:cNvSpPr>
            <p:nvPr/>
          </p:nvSpPr>
          <p:spPr bwMode="auto">
            <a:xfrm>
              <a:off x="1046" y="3220"/>
              <a:ext cx="200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400" b="1" i="1" dirty="0"/>
                <a:t>I</a:t>
              </a:r>
              <a:r>
                <a:rPr lang="fr-FR" sz="1400" b="1" i="1" baseline="-25000" dirty="0"/>
                <a:t>G </a:t>
              </a:r>
              <a:r>
                <a:rPr lang="fr-FR" sz="1400" b="1" dirty="0"/>
                <a:t>= 0</a:t>
              </a:r>
              <a:endParaRPr lang="fr-FR" sz="4000" b="1" dirty="0"/>
            </a:p>
          </p:txBody>
        </p:sp>
        <p:sp>
          <p:nvSpPr>
            <p:cNvPr id="91" name="Line 283"/>
            <p:cNvSpPr>
              <a:spLocks noChangeShapeType="1"/>
            </p:cNvSpPr>
            <p:nvPr/>
          </p:nvSpPr>
          <p:spPr bwMode="auto">
            <a:xfrm>
              <a:off x="1006" y="3347"/>
              <a:ext cx="2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aphicFrame>
        <p:nvGraphicFramePr>
          <p:cNvPr id="94" name="Obje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095139"/>
              </p:ext>
            </p:extLst>
          </p:nvPr>
        </p:nvGraphicFramePr>
        <p:xfrm>
          <a:off x="6104792" y="5151438"/>
          <a:ext cx="18192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4" name="Equation" r:id="rId6" imgW="1104840" imgH="253800" progId="Equation.DSMT4">
                  <p:embed/>
                </p:oleObj>
              </mc:Choice>
              <mc:Fallback>
                <p:oleObj name="Equation" r:id="rId6" imgW="1104840" imgH="253800" progId="Equation.DSMT4">
                  <p:embed/>
                  <p:pic>
                    <p:nvPicPr>
                      <p:cNvPr id="0" name="Obje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4792" y="5151438"/>
                        <a:ext cx="181927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63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/>
      <p:bldOleChart spid="60" grpId="0"/>
      <p:bldP spid="62" grpId="0" animBg="1"/>
      <p:bldP spid="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Montage à source commune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Bipolaires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Transistors à Effets de champs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Structures différentielles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7" name="Group 347"/>
          <p:cNvGrpSpPr>
            <a:grpSpLocks/>
          </p:cNvGrpSpPr>
          <p:nvPr/>
        </p:nvGrpSpPr>
        <p:grpSpPr bwMode="auto">
          <a:xfrm>
            <a:off x="226484" y="1362604"/>
            <a:ext cx="4675188" cy="2487612"/>
            <a:chOff x="225" y="653"/>
            <a:chExt cx="2945" cy="1567"/>
          </a:xfrm>
        </p:grpSpPr>
        <p:sp>
          <p:nvSpPr>
            <p:cNvPr id="8" name="Oval 245"/>
            <p:cNvSpPr>
              <a:spLocks noChangeArrowheads="1"/>
            </p:cNvSpPr>
            <p:nvPr/>
          </p:nvSpPr>
          <p:spPr bwMode="auto">
            <a:xfrm>
              <a:off x="225" y="1673"/>
              <a:ext cx="161" cy="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464" y="897"/>
              <a:ext cx="14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D</a:t>
              </a:r>
              <a:endParaRPr lang="fr-FR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397" y="1224"/>
              <a:ext cx="67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600" b="1"/>
                <a:t>D</a:t>
              </a:r>
              <a:endParaRPr lang="fr-FR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041" y="1478"/>
              <a:ext cx="129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dirty="0"/>
                <a:t>E</a:t>
              </a:r>
              <a:endParaRPr lang="fr-FR" dirty="0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986" y="1701"/>
              <a:ext cx="16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G</a:t>
              </a:r>
              <a:endParaRPr lang="fr-FR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281" y="2220"/>
              <a:ext cx="1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1373" y="2151"/>
              <a:ext cx="0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638" y="1308"/>
              <a:ext cx="46" cy="274"/>
              <a:chOff x="9" y="0"/>
              <a:chExt cx="19991" cy="20000"/>
            </a:xfrm>
          </p:grpSpPr>
          <p:sp>
            <p:nvSpPr>
              <p:cNvPr id="83" name="Line 16"/>
              <p:cNvSpPr>
                <a:spLocks noChangeShapeType="1"/>
              </p:cNvSpPr>
              <p:nvPr/>
            </p:nvSpPr>
            <p:spPr bwMode="auto">
              <a:xfrm>
                <a:off x="19809" y="0"/>
                <a:ext cx="191" cy="20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" name="Line 17"/>
              <p:cNvSpPr>
                <a:spLocks noChangeShapeType="1"/>
              </p:cNvSpPr>
              <p:nvPr/>
            </p:nvSpPr>
            <p:spPr bwMode="auto">
              <a:xfrm>
                <a:off x="9" y="0"/>
                <a:ext cx="127" cy="20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710" y="1231"/>
              <a:ext cx="12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r"/>
              <a:r>
                <a:rPr lang="fr-FR" sz="1200"/>
                <a:t>C</a:t>
              </a:r>
              <a:r>
                <a:rPr lang="fr-FR" sz="1200" baseline="-25000"/>
                <a:t>1</a:t>
              </a:r>
              <a:endParaRPr lang="fr-FR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1236" y="1239"/>
              <a:ext cx="0" cy="25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1236" y="1285"/>
              <a:ext cx="13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>
              <a:off x="1236" y="1444"/>
              <a:ext cx="13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1087" y="1446"/>
              <a:ext cx="137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1435" y="1826"/>
              <a:ext cx="15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S</a:t>
              </a:r>
              <a:endParaRPr lang="fr-FR"/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1327" y="1719"/>
              <a:ext cx="92" cy="2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1567" y="1605"/>
              <a:ext cx="19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C</a:t>
              </a:r>
              <a:r>
                <a:rPr lang="fr-FR" sz="1200" baseline="-25000"/>
                <a:t>S</a:t>
              </a:r>
              <a:endParaRPr lang="fr-FR"/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1327" y="829"/>
              <a:ext cx="92" cy="25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694" y="1446"/>
              <a:ext cx="40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 flipH="1">
              <a:off x="1370" y="1444"/>
              <a:ext cx="3" cy="2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>
              <a:off x="1372" y="1970"/>
              <a:ext cx="0" cy="18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>
              <a:off x="919" y="1444"/>
              <a:ext cx="3" cy="7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2332" y="1169"/>
              <a:ext cx="1" cy="9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1373" y="1080"/>
              <a:ext cx="0" cy="2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1373" y="1181"/>
              <a:ext cx="3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 flipV="1">
              <a:off x="1706" y="1556"/>
              <a:ext cx="1" cy="2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1701" y="1802"/>
              <a:ext cx="1" cy="3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1097" y="1305"/>
              <a:ext cx="92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600" b="1"/>
                <a:t>G</a:t>
              </a:r>
              <a:endParaRPr lang="fr-FR"/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1375" y="1411"/>
              <a:ext cx="94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600" b="1"/>
                <a:t>S</a:t>
              </a:r>
              <a:endParaRPr lang="fr-FR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1373" y="669"/>
              <a:ext cx="0" cy="1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1807" y="953"/>
              <a:ext cx="14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1200"/>
                <a:t>C</a:t>
              </a:r>
              <a:r>
                <a:rPr lang="fr-FR" sz="1200" baseline="-25000"/>
                <a:t>D</a:t>
              </a:r>
              <a:endParaRPr lang="fr-FR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1373" y="1558"/>
              <a:ext cx="33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 flipV="1">
              <a:off x="468" y="1483"/>
              <a:ext cx="0" cy="6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Line 44"/>
            <p:cNvSpPr>
              <a:spLocks noChangeShapeType="1"/>
            </p:cNvSpPr>
            <p:nvPr/>
          </p:nvSpPr>
          <p:spPr bwMode="auto">
            <a:xfrm flipV="1">
              <a:off x="2011" y="1277"/>
              <a:ext cx="0" cy="7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Rectangle 45"/>
            <p:cNvSpPr>
              <a:spLocks noChangeArrowheads="1"/>
            </p:cNvSpPr>
            <p:nvPr/>
          </p:nvSpPr>
          <p:spPr bwMode="auto">
            <a:xfrm>
              <a:off x="2088" y="1603"/>
              <a:ext cx="114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i="1" baseline="-25000">
                  <a:latin typeface="Times New Roman" pitchFamily="18" charset="0"/>
                </a:rPr>
                <a:t>s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42" name="Oval 46"/>
            <p:cNvSpPr>
              <a:spLocks noChangeArrowheads="1"/>
            </p:cNvSpPr>
            <p:nvPr/>
          </p:nvSpPr>
          <p:spPr bwMode="auto">
            <a:xfrm>
              <a:off x="1682" y="2122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Oval 47"/>
            <p:cNvSpPr>
              <a:spLocks noChangeArrowheads="1"/>
            </p:cNvSpPr>
            <p:nvPr/>
          </p:nvSpPr>
          <p:spPr bwMode="auto">
            <a:xfrm>
              <a:off x="1356" y="1540"/>
              <a:ext cx="33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Oval 48"/>
            <p:cNvSpPr>
              <a:spLocks noChangeArrowheads="1"/>
            </p:cNvSpPr>
            <p:nvPr/>
          </p:nvSpPr>
          <p:spPr bwMode="auto">
            <a:xfrm>
              <a:off x="905" y="1432"/>
              <a:ext cx="33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Oval 49"/>
            <p:cNvSpPr>
              <a:spLocks noChangeArrowheads="1"/>
            </p:cNvSpPr>
            <p:nvPr/>
          </p:nvSpPr>
          <p:spPr bwMode="auto">
            <a:xfrm>
              <a:off x="907" y="2131"/>
              <a:ext cx="34" cy="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Oval 50"/>
            <p:cNvSpPr>
              <a:spLocks noChangeArrowheads="1"/>
            </p:cNvSpPr>
            <p:nvPr/>
          </p:nvSpPr>
          <p:spPr bwMode="auto">
            <a:xfrm>
              <a:off x="1361" y="1157"/>
              <a:ext cx="33" cy="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Oval 51"/>
            <p:cNvSpPr>
              <a:spLocks noChangeArrowheads="1"/>
            </p:cNvSpPr>
            <p:nvPr/>
          </p:nvSpPr>
          <p:spPr bwMode="auto">
            <a:xfrm>
              <a:off x="1356" y="2128"/>
              <a:ext cx="33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Line 52"/>
            <p:cNvSpPr>
              <a:spLocks noChangeShapeType="1"/>
            </p:cNvSpPr>
            <p:nvPr/>
          </p:nvSpPr>
          <p:spPr bwMode="auto">
            <a:xfrm>
              <a:off x="1065" y="672"/>
              <a:ext cx="19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Oval 53"/>
            <p:cNvSpPr>
              <a:spLocks noChangeArrowheads="1"/>
            </p:cNvSpPr>
            <p:nvPr/>
          </p:nvSpPr>
          <p:spPr bwMode="auto">
            <a:xfrm>
              <a:off x="1361" y="653"/>
              <a:ext cx="33" cy="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Line 54"/>
            <p:cNvSpPr>
              <a:spLocks noChangeShapeType="1"/>
            </p:cNvSpPr>
            <p:nvPr/>
          </p:nvSpPr>
          <p:spPr bwMode="auto">
            <a:xfrm flipV="1">
              <a:off x="1752" y="1178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Line 55"/>
            <p:cNvSpPr>
              <a:spLocks noChangeShapeType="1"/>
            </p:cNvSpPr>
            <p:nvPr/>
          </p:nvSpPr>
          <p:spPr bwMode="auto">
            <a:xfrm flipV="1">
              <a:off x="307" y="2128"/>
              <a:ext cx="2694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52" name="Group 56"/>
            <p:cNvGrpSpPr>
              <a:grpSpLocks/>
            </p:cNvGrpSpPr>
            <p:nvPr/>
          </p:nvGrpSpPr>
          <p:grpSpPr bwMode="auto">
            <a:xfrm>
              <a:off x="1694" y="1046"/>
              <a:ext cx="46" cy="274"/>
              <a:chOff x="9" y="0"/>
              <a:chExt cx="19991" cy="20000"/>
            </a:xfrm>
          </p:grpSpPr>
          <p:sp>
            <p:nvSpPr>
              <p:cNvPr id="81" name="Line 57"/>
              <p:cNvSpPr>
                <a:spLocks noChangeShapeType="1"/>
              </p:cNvSpPr>
              <p:nvPr/>
            </p:nvSpPr>
            <p:spPr bwMode="auto">
              <a:xfrm>
                <a:off x="19809" y="0"/>
                <a:ext cx="191" cy="20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Line 58"/>
              <p:cNvSpPr>
                <a:spLocks noChangeShapeType="1"/>
              </p:cNvSpPr>
              <p:nvPr/>
            </p:nvSpPr>
            <p:spPr bwMode="auto">
              <a:xfrm>
                <a:off x="9" y="0"/>
                <a:ext cx="127" cy="20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53" name="Group 59"/>
            <p:cNvGrpSpPr>
              <a:grpSpLocks/>
            </p:cNvGrpSpPr>
            <p:nvPr/>
          </p:nvGrpSpPr>
          <p:grpSpPr bwMode="auto">
            <a:xfrm rot="5400000">
              <a:off x="1678" y="1645"/>
              <a:ext cx="46" cy="274"/>
              <a:chOff x="9" y="0"/>
              <a:chExt cx="19991" cy="20000"/>
            </a:xfrm>
          </p:grpSpPr>
          <p:sp>
            <p:nvSpPr>
              <p:cNvPr id="79" name="Line 60"/>
              <p:cNvSpPr>
                <a:spLocks noChangeShapeType="1"/>
              </p:cNvSpPr>
              <p:nvPr/>
            </p:nvSpPr>
            <p:spPr bwMode="auto">
              <a:xfrm>
                <a:off x="19809" y="0"/>
                <a:ext cx="191" cy="20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Line 61"/>
              <p:cNvSpPr>
                <a:spLocks noChangeShapeType="1"/>
              </p:cNvSpPr>
              <p:nvPr/>
            </p:nvSpPr>
            <p:spPr bwMode="auto">
              <a:xfrm>
                <a:off x="9" y="0"/>
                <a:ext cx="127" cy="2000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4" name="Line 62"/>
            <p:cNvSpPr>
              <a:spLocks noChangeShapeType="1"/>
            </p:cNvSpPr>
            <p:nvPr/>
          </p:nvSpPr>
          <p:spPr bwMode="auto">
            <a:xfrm flipV="1">
              <a:off x="303" y="1444"/>
              <a:ext cx="333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Oval 63"/>
            <p:cNvSpPr>
              <a:spLocks noChangeArrowheads="1"/>
            </p:cNvSpPr>
            <p:nvPr/>
          </p:nvSpPr>
          <p:spPr bwMode="auto">
            <a:xfrm>
              <a:off x="2008" y="1157"/>
              <a:ext cx="41" cy="4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403" y="1425"/>
              <a:ext cx="41" cy="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Oval 65"/>
            <p:cNvSpPr>
              <a:spLocks noChangeArrowheads="1"/>
            </p:cNvSpPr>
            <p:nvPr/>
          </p:nvSpPr>
          <p:spPr bwMode="auto">
            <a:xfrm>
              <a:off x="398" y="2119"/>
              <a:ext cx="41" cy="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Oval 66"/>
            <p:cNvSpPr>
              <a:spLocks noChangeArrowheads="1"/>
            </p:cNvSpPr>
            <p:nvPr/>
          </p:nvSpPr>
          <p:spPr bwMode="auto">
            <a:xfrm>
              <a:off x="2016" y="2121"/>
              <a:ext cx="40" cy="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Rectangle 244"/>
            <p:cNvSpPr>
              <a:spLocks noChangeArrowheads="1"/>
            </p:cNvSpPr>
            <p:nvPr/>
          </p:nvSpPr>
          <p:spPr bwMode="auto">
            <a:xfrm>
              <a:off x="531" y="1692"/>
              <a:ext cx="1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i="1" baseline="-250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60" name="Line 247"/>
            <p:cNvSpPr>
              <a:spLocks noChangeShapeType="1"/>
            </p:cNvSpPr>
            <p:nvPr/>
          </p:nvSpPr>
          <p:spPr bwMode="auto">
            <a:xfrm>
              <a:off x="305" y="1448"/>
              <a:ext cx="6" cy="6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246"/>
            <p:cNvSpPr>
              <a:spLocks/>
            </p:cNvSpPr>
            <p:nvPr/>
          </p:nvSpPr>
          <p:spPr bwMode="auto">
            <a:xfrm flipH="1" flipV="1">
              <a:off x="275" y="1704"/>
              <a:ext cx="60" cy="112"/>
            </a:xfrm>
            <a:custGeom>
              <a:avLst/>
              <a:gdLst>
                <a:gd name="T0" fmla="*/ 0 w 198"/>
                <a:gd name="T1" fmla="*/ 58 h 353"/>
                <a:gd name="T2" fmla="*/ 18 w 198"/>
                <a:gd name="T3" fmla="*/ 1 h 353"/>
                <a:gd name="T4" fmla="*/ 33 w 198"/>
                <a:gd name="T5" fmla="*/ 62 h 353"/>
                <a:gd name="T6" fmla="*/ 49 w 198"/>
                <a:gd name="T7" fmla="*/ 109 h 353"/>
                <a:gd name="T8" fmla="*/ 60 w 198"/>
                <a:gd name="T9" fmla="*/ 44 h 3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353">
                  <a:moveTo>
                    <a:pt x="0" y="182"/>
                  </a:moveTo>
                  <a:cubicBezTo>
                    <a:pt x="21" y="91"/>
                    <a:pt x="42" y="0"/>
                    <a:pt x="60" y="2"/>
                  </a:cubicBezTo>
                  <a:cubicBezTo>
                    <a:pt x="78" y="4"/>
                    <a:pt x="91" y="137"/>
                    <a:pt x="108" y="194"/>
                  </a:cubicBezTo>
                  <a:cubicBezTo>
                    <a:pt x="125" y="251"/>
                    <a:pt x="147" y="353"/>
                    <a:pt x="162" y="344"/>
                  </a:cubicBezTo>
                  <a:cubicBezTo>
                    <a:pt x="177" y="335"/>
                    <a:pt x="192" y="177"/>
                    <a:pt x="198" y="14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Rectangle 248"/>
            <p:cNvSpPr>
              <a:spLocks noChangeArrowheads="1"/>
            </p:cNvSpPr>
            <p:nvPr/>
          </p:nvSpPr>
          <p:spPr bwMode="auto">
            <a:xfrm>
              <a:off x="2286" y="1604"/>
              <a:ext cx="91" cy="2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Rectangle 19"/>
            <p:cNvSpPr>
              <a:spLocks noChangeArrowheads="1"/>
            </p:cNvSpPr>
            <p:nvPr/>
          </p:nvSpPr>
          <p:spPr bwMode="auto">
            <a:xfrm>
              <a:off x="875" y="1642"/>
              <a:ext cx="91" cy="25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Rectangle 249"/>
            <p:cNvSpPr>
              <a:spLocks noChangeArrowheads="1"/>
            </p:cNvSpPr>
            <p:nvPr/>
          </p:nvSpPr>
          <p:spPr bwMode="auto">
            <a:xfrm>
              <a:off x="2142" y="1459"/>
              <a:ext cx="16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L</a:t>
              </a:r>
              <a:endParaRPr lang="fr-FR"/>
            </a:p>
          </p:txBody>
        </p:sp>
        <p:grpSp>
          <p:nvGrpSpPr>
            <p:cNvPr id="65" name="Group 257"/>
            <p:cNvGrpSpPr>
              <a:grpSpLocks/>
            </p:cNvGrpSpPr>
            <p:nvPr/>
          </p:nvGrpSpPr>
          <p:grpSpPr bwMode="auto">
            <a:xfrm>
              <a:off x="2545" y="673"/>
              <a:ext cx="274" cy="1456"/>
              <a:chOff x="2674" y="673"/>
              <a:chExt cx="274" cy="1456"/>
            </a:xfrm>
          </p:grpSpPr>
          <p:sp>
            <p:nvSpPr>
              <p:cNvPr id="74" name="Line 252"/>
              <p:cNvSpPr>
                <a:spLocks noChangeShapeType="1"/>
              </p:cNvSpPr>
              <p:nvPr/>
            </p:nvSpPr>
            <p:spPr bwMode="auto">
              <a:xfrm>
                <a:off x="2805" y="673"/>
                <a:ext cx="3" cy="70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Line 253"/>
              <p:cNvSpPr>
                <a:spLocks noChangeShapeType="1"/>
              </p:cNvSpPr>
              <p:nvPr/>
            </p:nvSpPr>
            <p:spPr bwMode="auto">
              <a:xfrm>
                <a:off x="2811" y="1427"/>
                <a:ext cx="3" cy="70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76" name="Group 254"/>
              <p:cNvGrpSpPr>
                <a:grpSpLocks/>
              </p:cNvGrpSpPr>
              <p:nvPr/>
            </p:nvGrpSpPr>
            <p:grpSpPr bwMode="auto">
              <a:xfrm rot="5400000">
                <a:off x="2788" y="1258"/>
                <a:ext cx="46" cy="274"/>
                <a:chOff x="9" y="0"/>
                <a:chExt cx="19991" cy="20000"/>
              </a:xfrm>
            </p:grpSpPr>
            <p:sp>
              <p:nvSpPr>
                <p:cNvPr id="77" name="Line 255"/>
                <p:cNvSpPr>
                  <a:spLocks noChangeShapeType="1"/>
                </p:cNvSpPr>
                <p:nvPr/>
              </p:nvSpPr>
              <p:spPr bwMode="auto">
                <a:xfrm>
                  <a:off x="19809" y="0"/>
                  <a:ext cx="191" cy="200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78" name="Line 256"/>
                <p:cNvSpPr>
                  <a:spLocks noChangeShapeType="1"/>
                </p:cNvSpPr>
                <p:nvPr/>
              </p:nvSpPr>
              <p:spPr bwMode="auto">
                <a:xfrm>
                  <a:off x="9" y="0"/>
                  <a:ext cx="127" cy="2000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sp>
          <p:nvSpPr>
            <p:cNvPr id="66" name="Line 259"/>
            <p:cNvSpPr>
              <a:spLocks noChangeShapeType="1"/>
            </p:cNvSpPr>
            <p:nvPr/>
          </p:nvSpPr>
          <p:spPr bwMode="auto">
            <a:xfrm>
              <a:off x="2985" y="671"/>
              <a:ext cx="3" cy="7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260"/>
            <p:cNvSpPr>
              <a:spLocks noChangeShapeType="1"/>
            </p:cNvSpPr>
            <p:nvPr/>
          </p:nvSpPr>
          <p:spPr bwMode="auto">
            <a:xfrm>
              <a:off x="2991" y="1425"/>
              <a:ext cx="3" cy="7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262"/>
            <p:cNvSpPr>
              <a:spLocks noChangeShapeType="1"/>
            </p:cNvSpPr>
            <p:nvPr/>
          </p:nvSpPr>
          <p:spPr bwMode="auto">
            <a:xfrm rot="5400000">
              <a:off x="2991" y="1340"/>
              <a:ext cx="0" cy="1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263"/>
            <p:cNvSpPr>
              <a:spLocks noChangeShapeType="1"/>
            </p:cNvSpPr>
            <p:nvPr/>
          </p:nvSpPr>
          <p:spPr bwMode="auto">
            <a:xfrm rot="5400000">
              <a:off x="2991" y="1233"/>
              <a:ext cx="0" cy="2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Rectangle 264"/>
            <p:cNvSpPr>
              <a:spLocks noChangeArrowheads="1"/>
            </p:cNvSpPr>
            <p:nvPr/>
          </p:nvSpPr>
          <p:spPr bwMode="auto">
            <a:xfrm>
              <a:off x="2708" y="1187"/>
              <a:ext cx="14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1200"/>
                <a:t>C</a:t>
              </a:r>
              <a:r>
                <a:rPr lang="fr-FR" sz="1200" baseline="-25000"/>
                <a:t>E</a:t>
              </a:r>
              <a:endParaRPr lang="fr-FR"/>
            </a:p>
          </p:txBody>
        </p:sp>
        <p:sp>
          <p:nvSpPr>
            <p:cNvPr id="71" name="Oval 265"/>
            <p:cNvSpPr>
              <a:spLocks noChangeArrowheads="1"/>
            </p:cNvSpPr>
            <p:nvPr/>
          </p:nvSpPr>
          <p:spPr bwMode="auto">
            <a:xfrm>
              <a:off x="2307" y="2117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Oval 266"/>
            <p:cNvSpPr>
              <a:spLocks noChangeArrowheads="1"/>
            </p:cNvSpPr>
            <p:nvPr/>
          </p:nvSpPr>
          <p:spPr bwMode="auto">
            <a:xfrm>
              <a:off x="2667" y="2115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Oval 267"/>
            <p:cNvSpPr>
              <a:spLocks noChangeArrowheads="1"/>
            </p:cNvSpPr>
            <p:nvPr/>
          </p:nvSpPr>
          <p:spPr bwMode="auto">
            <a:xfrm>
              <a:off x="2661" y="660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5" name="Group 505"/>
          <p:cNvGrpSpPr>
            <a:grpSpLocks/>
          </p:cNvGrpSpPr>
          <p:nvPr/>
        </p:nvGrpSpPr>
        <p:grpSpPr bwMode="auto">
          <a:xfrm>
            <a:off x="5081324" y="1337204"/>
            <a:ext cx="4692650" cy="2487612"/>
            <a:chOff x="265" y="2407"/>
            <a:chExt cx="2956" cy="1567"/>
          </a:xfrm>
        </p:grpSpPr>
        <p:sp>
          <p:nvSpPr>
            <p:cNvPr id="86" name="Rectangle 352"/>
            <p:cNvSpPr>
              <a:spLocks noChangeArrowheads="1"/>
            </p:cNvSpPr>
            <p:nvPr/>
          </p:nvSpPr>
          <p:spPr bwMode="auto">
            <a:xfrm>
              <a:off x="3092" y="2981"/>
              <a:ext cx="129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E</a:t>
              </a:r>
              <a:endParaRPr lang="fr-FR"/>
            </a:p>
          </p:txBody>
        </p:sp>
        <p:sp>
          <p:nvSpPr>
            <p:cNvPr id="87" name="Rectangle 350"/>
            <p:cNvSpPr>
              <a:spLocks noChangeArrowheads="1"/>
            </p:cNvSpPr>
            <p:nvPr/>
          </p:nvSpPr>
          <p:spPr bwMode="auto">
            <a:xfrm>
              <a:off x="1504" y="2651"/>
              <a:ext cx="141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D</a:t>
              </a:r>
              <a:endParaRPr lang="fr-FR"/>
            </a:p>
          </p:txBody>
        </p:sp>
        <p:sp>
          <p:nvSpPr>
            <p:cNvPr id="88" name="Rectangle 351"/>
            <p:cNvSpPr>
              <a:spLocks noChangeArrowheads="1"/>
            </p:cNvSpPr>
            <p:nvPr/>
          </p:nvSpPr>
          <p:spPr bwMode="auto">
            <a:xfrm>
              <a:off x="1437" y="2978"/>
              <a:ext cx="67" cy="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600" b="1"/>
                <a:t>D</a:t>
              </a:r>
              <a:endParaRPr lang="fr-FR"/>
            </a:p>
          </p:txBody>
        </p:sp>
        <p:sp>
          <p:nvSpPr>
            <p:cNvPr id="89" name="Rectangle 353"/>
            <p:cNvSpPr>
              <a:spLocks noChangeArrowheads="1"/>
            </p:cNvSpPr>
            <p:nvPr/>
          </p:nvSpPr>
          <p:spPr bwMode="auto">
            <a:xfrm>
              <a:off x="1026" y="3455"/>
              <a:ext cx="16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G</a:t>
              </a:r>
              <a:endParaRPr lang="fr-FR"/>
            </a:p>
          </p:txBody>
        </p:sp>
        <p:sp>
          <p:nvSpPr>
            <p:cNvPr id="90" name="Line 354"/>
            <p:cNvSpPr>
              <a:spLocks noChangeShapeType="1"/>
            </p:cNvSpPr>
            <p:nvPr/>
          </p:nvSpPr>
          <p:spPr bwMode="auto">
            <a:xfrm>
              <a:off x="1321" y="3974"/>
              <a:ext cx="1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Line 355"/>
            <p:cNvSpPr>
              <a:spLocks noChangeShapeType="1"/>
            </p:cNvSpPr>
            <p:nvPr/>
          </p:nvSpPr>
          <p:spPr bwMode="auto">
            <a:xfrm>
              <a:off x="1413" y="3905"/>
              <a:ext cx="0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92" name="Group 356"/>
            <p:cNvGrpSpPr>
              <a:grpSpLocks/>
            </p:cNvGrpSpPr>
            <p:nvPr/>
          </p:nvGrpSpPr>
          <p:grpSpPr bwMode="auto">
            <a:xfrm>
              <a:off x="678" y="3062"/>
              <a:ext cx="46" cy="274"/>
              <a:chOff x="9" y="0"/>
              <a:chExt cx="19991" cy="20000"/>
            </a:xfrm>
          </p:grpSpPr>
          <p:sp>
            <p:nvSpPr>
              <p:cNvPr id="165" name="Line 357"/>
              <p:cNvSpPr>
                <a:spLocks noChangeShapeType="1"/>
              </p:cNvSpPr>
              <p:nvPr/>
            </p:nvSpPr>
            <p:spPr bwMode="auto">
              <a:xfrm>
                <a:off x="19809" y="0"/>
                <a:ext cx="191" cy="2000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6" name="Line 358"/>
              <p:cNvSpPr>
                <a:spLocks noChangeShapeType="1"/>
              </p:cNvSpPr>
              <p:nvPr/>
            </p:nvSpPr>
            <p:spPr bwMode="auto">
              <a:xfrm>
                <a:off x="9" y="0"/>
                <a:ext cx="127" cy="2000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3" name="Rectangle 359"/>
            <p:cNvSpPr>
              <a:spLocks noChangeArrowheads="1"/>
            </p:cNvSpPr>
            <p:nvPr/>
          </p:nvSpPr>
          <p:spPr bwMode="auto">
            <a:xfrm>
              <a:off x="750" y="2985"/>
              <a:ext cx="12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r"/>
              <a:r>
                <a:rPr lang="fr-FR" sz="1200"/>
                <a:t>C</a:t>
              </a:r>
              <a:r>
                <a:rPr lang="fr-FR" sz="1200" baseline="-25000"/>
                <a:t>1</a:t>
              </a:r>
              <a:endParaRPr lang="fr-FR"/>
            </a:p>
          </p:txBody>
        </p:sp>
        <p:sp>
          <p:nvSpPr>
            <p:cNvPr id="94" name="Rectangle 364"/>
            <p:cNvSpPr>
              <a:spLocks noChangeArrowheads="1"/>
            </p:cNvSpPr>
            <p:nvPr/>
          </p:nvSpPr>
          <p:spPr bwMode="auto">
            <a:xfrm>
              <a:off x="1475" y="3580"/>
              <a:ext cx="15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S</a:t>
              </a:r>
              <a:endParaRPr lang="fr-FR"/>
            </a:p>
          </p:txBody>
        </p:sp>
        <p:sp>
          <p:nvSpPr>
            <p:cNvPr id="95" name="Rectangle 365"/>
            <p:cNvSpPr>
              <a:spLocks noChangeArrowheads="1"/>
            </p:cNvSpPr>
            <p:nvPr/>
          </p:nvSpPr>
          <p:spPr bwMode="auto">
            <a:xfrm>
              <a:off x="1367" y="3473"/>
              <a:ext cx="92" cy="251"/>
            </a:xfrm>
            <a:prstGeom prst="rect">
              <a:avLst/>
            </a:prstGeom>
            <a:noFill/>
            <a:ln w="12700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6" name="Rectangle 366"/>
            <p:cNvSpPr>
              <a:spLocks noChangeArrowheads="1"/>
            </p:cNvSpPr>
            <p:nvPr/>
          </p:nvSpPr>
          <p:spPr bwMode="auto">
            <a:xfrm>
              <a:off x="1607" y="3359"/>
              <a:ext cx="198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C</a:t>
              </a:r>
              <a:r>
                <a:rPr lang="fr-FR" sz="1200" baseline="-25000"/>
                <a:t>S</a:t>
              </a:r>
              <a:endParaRPr lang="fr-FR"/>
            </a:p>
          </p:txBody>
        </p:sp>
        <p:sp>
          <p:nvSpPr>
            <p:cNvPr id="97" name="Rectangle 367"/>
            <p:cNvSpPr>
              <a:spLocks noChangeArrowheads="1"/>
            </p:cNvSpPr>
            <p:nvPr/>
          </p:nvSpPr>
          <p:spPr bwMode="auto">
            <a:xfrm>
              <a:off x="1367" y="2583"/>
              <a:ext cx="92" cy="251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8" name="Line 368"/>
            <p:cNvSpPr>
              <a:spLocks noChangeShapeType="1"/>
            </p:cNvSpPr>
            <p:nvPr/>
          </p:nvSpPr>
          <p:spPr bwMode="auto">
            <a:xfrm>
              <a:off x="734" y="3200"/>
              <a:ext cx="405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9" name="Line 369"/>
            <p:cNvSpPr>
              <a:spLocks noChangeShapeType="1"/>
            </p:cNvSpPr>
            <p:nvPr/>
          </p:nvSpPr>
          <p:spPr bwMode="auto">
            <a:xfrm>
              <a:off x="1413" y="3198"/>
              <a:ext cx="0" cy="1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Line 370"/>
            <p:cNvSpPr>
              <a:spLocks noChangeShapeType="1"/>
            </p:cNvSpPr>
            <p:nvPr/>
          </p:nvSpPr>
          <p:spPr bwMode="auto">
            <a:xfrm>
              <a:off x="1412" y="3724"/>
              <a:ext cx="0" cy="182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Line 371"/>
            <p:cNvSpPr>
              <a:spLocks noChangeShapeType="1"/>
            </p:cNvSpPr>
            <p:nvPr/>
          </p:nvSpPr>
          <p:spPr bwMode="auto">
            <a:xfrm>
              <a:off x="959" y="3198"/>
              <a:ext cx="3" cy="7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Line 372"/>
            <p:cNvSpPr>
              <a:spLocks noChangeShapeType="1"/>
            </p:cNvSpPr>
            <p:nvPr/>
          </p:nvSpPr>
          <p:spPr bwMode="auto">
            <a:xfrm>
              <a:off x="2372" y="2923"/>
              <a:ext cx="1" cy="97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Line 373"/>
            <p:cNvSpPr>
              <a:spLocks noChangeShapeType="1"/>
            </p:cNvSpPr>
            <p:nvPr/>
          </p:nvSpPr>
          <p:spPr bwMode="auto">
            <a:xfrm>
              <a:off x="1413" y="2834"/>
              <a:ext cx="0" cy="20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Line 374"/>
            <p:cNvSpPr>
              <a:spLocks noChangeShapeType="1"/>
            </p:cNvSpPr>
            <p:nvPr/>
          </p:nvSpPr>
          <p:spPr bwMode="auto">
            <a:xfrm flipV="1">
              <a:off x="1413" y="2932"/>
              <a:ext cx="39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Line 375"/>
            <p:cNvSpPr>
              <a:spLocks noChangeShapeType="1"/>
            </p:cNvSpPr>
            <p:nvPr/>
          </p:nvSpPr>
          <p:spPr bwMode="auto">
            <a:xfrm flipH="1" flipV="1">
              <a:off x="1741" y="3310"/>
              <a:ext cx="0" cy="2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Line 376"/>
            <p:cNvSpPr>
              <a:spLocks noChangeShapeType="1"/>
            </p:cNvSpPr>
            <p:nvPr/>
          </p:nvSpPr>
          <p:spPr bwMode="auto">
            <a:xfrm>
              <a:off x="1741" y="3556"/>
              <a:ext cx="1" cy="3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Rectangle 377"/>
            <p:cNvSpPr>
              <a:spLocks noChangeArrowheads="1"/>
            </p:cNvSpPr>
            <p:nvPr/>
          </p:nvSpPr>
          <p:spPr bwMode="auto">
            <a:xfrm>
              <a:off x="1147" y="3097"/>
              <a:ext cx="92" cy="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600" b="1"/>
                <a:t>G</a:t>
              </a:r>
              <a:endParaRPr lang="fr-FR"/>
            </a:p>
          </p:txBody>
        </p:sp>
        <p:sp>
          <p:nvSpPr>
            <p:cNvPr id="108" name="Rectangle 378"/>
            <p:cNvSpPr>
              <a:spLocks noChangeArrowheads="1"/>
            </p:cNvSpPr>
            <p:nvPr/>
          </p:nvSpPr>
          <p:spPr bwMode="auto">
            <a:xfrm>
              <a:off x="1418" y="3165"/>
              <a:ext cx="94" cy="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600" b="1"/>
                <a:t>S</a:t>
              </a:r>
              <a:endParaRPr lang="fr-FR"/>
            </a:p>
          </p:txBody>
        </p:sp>
        <p:sp>
          <p:nvSpPr>
            <p:cNvPr id="109" name="Line 379"/>
            <p:cNvSpPr>
              <a:spLocks noChangeShapeType="1"/>
            </p:cNvSpPr>
            <p:nvPr/>
          </p:nvSpPr>
          <p:spPr bwMode="auto">
            <a:xfrm>
              <a:off x="1413" y="2423"/>
              <a:ext cx="0" cy="1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Rectangle 380"/>
            <p:cNvSpPr>
              <a:spLocks noChangeArrowheads="1"/>
            </p:cNvSpPr>
            <p:nvPr/>
          </p:nvSpPr>
          <p:spPr bwMode="auto">
            <a:xfrm>
              <a:off x="1847" y="2707"/>
              <a:ext cx="14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1200"/>
                <a:t>C</a:t>
              </a:r>
              <a:r>
                <a:rPr lang="fr-FR" sz="1200" baseline="-25000"/>
                <a:t>D</a:t>
              </a:r>
              <a:endParaRPr lang="fr-FR"/>
            </a:p>
          </p:txBody>
        </p:sp>
        <p:sp>
          <p:nvSpPr>
            <p:cNvPr id="111" name="Line 381"/>
            <p:cNvSpPr>
              <a:spLocks noChangeShapeType="1"/>
            </p:cNvSpPr>
            <p:nvPr/>
          </p:nvSpPr>
          <p:spPr bwMode="auto">
            <a:xfrm>
              <a:off x="1413" y="3312"/>
              <a:ext cx="33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Line 382"/>
            <p:cNvSpPr>
              <a:spLocks noChangeShapeType="1"/>
            </p:cNvSpPr>
            <p:nvPr/>
          </p:nvSpPr>
          <p:spPr bwMode="auto">
            <a:xfrm flipV="1">
              <a:off x="508" y="3237"/>
              <a:ext cx="0" cy="6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Line 383"/>
            <p:cNvSpPr>
              <a:spLocks noChangeShapeType="1"/>
            </p:cNvSpPr>
            <p:nvPr/>
          </p:nvSpPr>
          <p:spPr bwMode="auto">
            <a:xfrm flipV="1">
              <a:off x="2051" y="3031"/>
              <a:ext cx="0" cy="7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Rectangle 384"/>
            <p:cNvSpPr>
              <a:spLocks noChangeArrowheads="1"/>
            </p:cNvSpPr>
            <p:nvPr/>
          </p:nvSpPr>
          <p:spPr bwMode="auto">
            <a:xfrm>
              <a:off x="2128" y="3357"/>
              <a:ext cx="114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i="1" baseline="-25000">
                  <a:latin typeface="Times New Roman" pitchFamily="18" charset="0"/>
                </a:rPr>
                <a:t>s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115" name="Oval 385"/>
            <p:cNvSpPr>
              <a:spLocks noChangeArrowheads="1"/>
            </p:cNvSpPr>
            <p:nvPr/>
          </p:nvSpPr>
          <p:spPr bwMode="auto">
            <a:xfrm>
              <a:off x="1722" y="3876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Oval 386"/>
            <p:cNvSpPr>
              <a:spLocks noChangeArrowheads="1"/>
            </p:cNvSpPr>
            <p:nvPr/>
          </p:nvSpPr>
          <p:spPr bwMode="auto">
            <a:xfrm>
              <a:off x="1396" y="3294"/>
              <a:ext cx="33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Oval 387"/>
            <p:cNvSpPr>
              <a:spLocks noChangeArrowheads="1"/>
            </p:cNvSpPr>
            <p:nvPr/>
          </p:nvSpPr>
          <p:spPr bwMode="auto">
            <a:xfrm>
              <a:off x="945" y="3186"/>
              <a:ext cx="33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Oval 388"/>
            <p:cNvSpPr>
              <a:spLocks noChangeArrowheads="1"/>
            </p:cNvSpPr>
            <p:nvPr/>
          </p:nvSpPr>
          <p:spPr bwMode="auto">
            <a:xfrm>
              <a:off x="947" y="3885"/>
              <a:ext cx="34" cy="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Oval 389"/>
            <p:cNvSpPr>
              <a:spLocks noChangeArrowheads="1"/>
            </p:cNvSpPr>
            <p:nvPr/>
          </p:nvSpPr>
          <p:spPr bwMode="auto">
            <a:xfrm>
              <a:off x="1401" y="2911"/>
              <a:ext cx="33" cy="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Oval 390"/>
            <p:cNvSpPr>
              <a:spLocks noChangeArrowheads="1"/>
            </p:cNvSpPr>
            <p:nvPr/>
          </p:nvSpPr>
          <p:spPr bwMode="auto">
            <a:xfrm>
              <a:off x="1396" y="3882"/>
              <a:ext cx="33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Line 391"/>
            <p:cNvSpPr>
              <a:spLocks noChangeShapeType="1"/>
            </p:cNvSpPr>
            <p:nvPr/>
          </p:nvSpPr>
          <p:spPr bwMode="auto">
            <a:xfrm>
              <a:off x="1105" y="2426"/>
              <a:ext cx="192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Oval 392"/>
            <p:cNvSpPr>
              <a:spLocks noChangeArrowheads="1"/>
            </p:cNvSpPr>
            <p:nvPr/>
          </p:nvSpPr>
          <p:spPr bwMode="auto">
            <a:xfrm>
              <a:off x="1401" y="2407"/>
              <a:ext cx="33" cy="3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Line 393"/>
            <p:cNvSpPr>
              <a:spLocks noChangeShapeType="1"/>
            </p:cNvSpPr>
            <p:nvPr/>
          </p:nvSpPr>
          <p:spPr bwMode="auto">
            <a:xfrm flipV="1">
              <a:off x="1792" y="293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Line 394"/>
            <p:cNvSpPr>
              <a:spLocks noChangeShapeType="1"/>
            </p:cNvSpPr>
            <p:nvPr/>
          </p:nvSpPr>
          <p:spPr bwMode="auto">
            <a:xfrm flipV="1">
              <a:off x="347" y="3882"/>
              <a:ext cx="2694" cy="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5" name="Group 395"/>
            <p:cNvGrpSpPr>
              <a:grpSpLocks/>
            </p:cNvGrpSpPr>
            <p:nvPr/>
          </p:nvGrpSpPr>
          <p:grpSpPr bwMode="auto">
            <a:xfrm>
              <a:off x="1734" y="2800"/>
              <a:ext cx="46" cy="274"/>
              <a:chOff x="9" y="0"/>
              <a:chExt cx="19991" cy="20000"/>
            </a:xfrm>
          </p:grpSpPr>
          <p:sp>
            <p:nvSpPr>
              <p:cNvPr id="163" name="Line 396"/>
              <p:cNvSpPr>
                <a:spLocks noChangeShapeType="1"/>
              </p:cNvSpPr>
              <p:nvPr/>
            </p:nvSpPr>
            <p:spPr bwMode="auto">
              <a:xfrm>
                <a:off x="19809" y="0"/>
                <a:ext cx="191" cy="2000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" name="Line 397"/>
              <p:cNvSpPr>
                <a:spLocks noChangeShapeType="1"/>
              </p:cNvSpPr>
              <p:nvPr/>
            </p:nvSpPr>
            <p:spPr bwMode="auto">
              <a:xfrm>
                <a:off x="9" y="0"/>
                <a:ext cx="127" cy="2000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6" name="Group 398"/>
            <p:cNvGrpSpPr>
              <a:grpSpLocks/>
            </p:cNvGrpSpPr>
            <p:nvPr/>
          </p:nvGrpSpPr>
          <p:grpSpPr bwMode="auto">
            <a:xfrm rot="5400000">
              <a:off x="1718" y="3399"/>
              <a:ext cx="46" cy="274"/>
              <a:chOff x="9" y="0"/>
              <a:chExt cx="19991" cy="20000"/>
            </a:xfrm>
          </p:grpSpPr>
          <p:sp>
            <p:nvSpPr>
              <p:cNvPr id="161" name="Line 399"/>
              <p:cNvSpPr>
                <a:spLocks noChangeShapeType="1"/>
              </p:cNvSpPr>
              <p:nvPr/>
            </p:nvSpPr>
            <p:spPr bwMode="auto">
              <a:xfrm>
                <a:off x="19809" y="0"/>
                <a:ext cx="191" cy="2000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2" name="Line 400"/>
              <p:cNvSpPr>
                <a:spLocks noChangeShapeType="1"/>
              </p:cNvSpPr>
              <p:nvPr/>
            </p:nvSpPr>
            <p:spPr bwMode="auto">
              <a:xfrm>
                <a:off x="9" y="0"/>
                <a:ext cx="127" cy="2000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7" name="Line 401"/>
            <p:cNvSpPr>
              <a:spLocks noChangeShapeType="1"/>
            </p:cNvSpPr>
            <p:nvPr/>
          </p:nvSpPr>
          <p:spPr bwMode="auto">
            <a:xfrm>
              <a:off x="343" y="3198"/>
              <a:ext cx="410" cy="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Oval 402"/>
            <p:cNvSpPr>
              <a:spLocks noChangeArrowheads="1"/>
            </p:cNvSpPr>
            <p:nvPr/>
          </p:nvSpPr>
          <p:spPr bwMode="auto">
            <a:xfrm>
              <a:off x="2048" y="2911"/>
              <a:ext cx="41" cy="4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Oval 403"/>
            <p:cNvSpPr>
              <a:spLocks noChangeArrowheads="1"/>
            </p:cNvSpPr>
            <p:nvPr/>
          </p:nvSpPr>
          <p:spPr bwMode="auto">
            <a:xfrm>
              <a:off x="443" y="3179"/>
              <a:ext cx="41" cy="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Oval 404"/>
            <p:cNvSpPr>
              <a:spLocks noChangeArrowheads="1"/>
            </p:cNvSpPr>
            <p:nvPr/>
          </p:nvSpPr>
          <p:spPr bwMode="auto">
            <a:xfrm>
              <a:off x="438" y="3873"/>
              <a:ext cx="41" cy="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Oval 405"/>
            <p:cNvSpPr>
              <a:spLocks noChangeArrowheads="1"/>
            </p:cNvSpPr>
            <p:nvPr/>
          </p:nvSpPr>
          <p:spPr bwMode="auto">
            <a:xfrm>
              <a:off x="2056" y="3875"/>
              <a:ext cx="40" cy="4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Rectangle 406"/>
            <p:cNvSpPr>
              <a:spLocks noChangeArrowheads="1"/>
            </p:cNvSpPr>
            <p:nvPr/>
          </p:nvSpPr>
          <p:spPr bwMode="auto">
            <a:xfrm>
              <a:off x="571" y="3446"/>
              <a:ext cx="1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i="1" baseline="-250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33" name="Line 407"/>
            <p:cNvSpPr>
              <a:spLocks noChangeShapeType="1"/>
            </p:cNvSpPr>
            <p:nvPr/>
          </p:nvSpPr>
          <p:spPr bwMode="auto">
            <a:xfrm>
              <a:off x="345" y="3202"/>
              <a:ext cx="6" cy="6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Rectangle 409"/>
            <p:cNvSpPr>
              <a:spLocks noChangeArrowheads="1"/>
            </p:cNvSpPr>
            <p:nvPr/>
          </p:nvSpPr>
          <p:spPr bwMode="auto">
            <a:xfrm>
              <a:off x="2326" y="3358"/>
              <a:ext cx="91" cy="252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5" name="Rectangle 410"/>
            <p:cNvSpPr>
              <a:spLocks noChangeArrowheads="1"/>
            </p:cNvSpPr>
            <p:nvPr/>
          </p:nvSpPr>
          <p:spPr bwMode="auto">
            <a:xfrm>
              <a:off x="915" y="3396"/>
              <a:ext cx="91" cy="252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6" name="Rectangle 411"/>
            <p:cNvSpPr>
              <a:spLocks noChangeArrowheads="1"/>
            </p:cNvSpPr>
            <p:nvPr/>
          </p:nvSpPr>
          <p:spPr bwMode="auto">
            <a:xfrm>
              <a:off x="2182" y="3213"/>
              <a:ext cx="167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/>
                <a:t>R</a:t>
              </a:r>
              <a:r>
                <a:rPr lang="fr-FR" sz="1200" baseline="-25000"/>
                <a:t>L</a:t>
              </a:r>
              <a:endParaRPr lang="fr-FR"/>
            </a:p>
          </p:txBody>
        </p:sp>
        <p:sp>
          <p:nvSpPr>
            <p:cNvPr id="137" name="Line 413"/>
            <p:cNvSpPr>
              <a:spLocks noChangeShapeType="1"/>
            </p:cNvSpPr>
            <p:nvPr/>
          </p:nvSpPr>
          <p:spPr bwMode="auto">
            <a:xfrm flipH="1">
              <a:off x="2722" y="2427"/>
              <a:ext cx="0" cy="76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8" name="Line 414"/>
            <p:cNvSpPr>
              <a:spLocks noChangeShapeType="1"/>
            </p:cNvSpPr>
            <p:nvPr/>
          </p:nvSpPr>
          <p:spPr bwMode="auto">
            <a:xfrm>
              <a:off x="2722" y="3181"/>
              <a:ext cx="3" cy="70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9" name="Group 415"/>
            <p:cNvGrpSpPr>
              <a:grpSpLocks/>
            </p:cNvGrpSpPr>
            <p:nvPr/>
          </p:nvGrpSpPr>
          <p:grpSpPr bwMode="auto">
            <a:xfrm rot="5400000">
              <a:off x="2699" y="3012"/>
              <a:ext cx="46" cy="274"/>
              <a:chOff x="9" y="0"/>
              <a:chExt cx="19991" cy="20000"/>
            </a:xfrm>
          </p:grpSpPr>
          <p:sp>
            <p:nvSpPr>
              <p:cNvPr id="159" name="Line 416"/>
              <p:cNvSpPr>
                <a:spLocks noChangeShapeType="1"/>
              </p:cNvSpPr>
              <p:nvPr/>
            </p:nvSpPr>
            <p:spPr bwMode="auto">
              <a:xfrm>
                <a:off x="19809" y="0"/>
                <a:ext cx="191" cy="2000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0" name="Line 417"/>
              <p:cNvSpPr>
                <a:spLocks noChangeShapeType="1"/>
              </p:cNvSpPr>
              <p:nvPr/>
            </p:nvSpPr>
            <p:spPr bwMode="auto">
              <a:xfrm>
                <a:off x="9" y="0"/>
                <a:ext cx="127" cy="20000"/>
              </a:xfrm>
              <a:prstGeom prst="line">
                <a:avLst/>
              </a:prstGeom>
              <a:noFill/>
              <a:ln w="25400" cap="rnd">
                <a:solidFill>
                  <a:srgbClr val="000000"/>
                </a:solidFill>
                <a:prstDash val="sysDot"/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40" name="Line 418"/>
            <p:cNvSpPr>
              <a:spLocks noChangeShapeType="1"/>
            </p:cNvSpPr>
            <p:nvPr/>
          </p:nvSpPr>
          <p:spPr bwMode="auto">
            <a:xfrm>
              <a:off x="3025" y="2425"/>
              <a:ext cx="3" cy="702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1" name="Line 419"/>
            <p:cNvSpPr>
              <a:spLocks noChangeShapeType="1"/>
            </p:cNvSpPr>
            <p:nvPr/>
          </p:nvSpPr>
          <p:spPr bwMode="auto">
            <a:xfrm>
              <a:off x="3031" y="3179"/>
              <a:ext cx="3" cy="702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2" name="Line 420"/>
            <p:cNvSpPr>
              <a:spLocks noChangeShapeType="1"/>
            </p:cNvSpPr>
            <p:nvPr/>
          </p:nvSpPr>
          <p:spPr bwMode="auto">
            <a:xfrm rot="5400000">
              <a:off x="3031" y="3094"/>
              <a:ext cx="0" cy="15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3" name="Line 421"/>
            <p:cNvSpPr>
              <a:spLocks noChangeShapeType="1"/>
            </p:cNvSpPr>
            <p:nvPr/>
          </p:nvSpPr>
          <p:spPr bwMode="auto">
            <a:xfrm rot="5400000">
              <a:off x="3031" y="2987"/>
              <a:ext cx="0" cy="27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4" name="Rectangle 422"/>
            <p:cNvSpPr>
              <a:spLocks noChangeArrowheads="1"/>
            </p:cNvSpPr>
            <p:nvPr/>
          </p:nvSpPr>
          <p:spPr bwMode="auto">
            <a:xfrm>
              <a:off x="2748" y="2941"/>
              <a:ext cx="14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pPr algn="ctr"/>
              <a:r>
                <a:rPr lang="fr-FR" sz="1200"/>
                <a:t>C</a:t>
              </a:r>
              <a:r>
                <a:rPr lang="fr-FR" sz="1200" baseline="-25000"/>
                <a:t>E</a:t>
              </a:r>
              <a:endParaRPr lang="fr-FR"/>
            </a:p>
          </p:txBody>
        </p:sp>
        <p:sp>
          <p:nvSpPr>
            <p:cNvPr id="145" name="Oval 423"/>
            <p:cNvSpPr>
              <a:spLocks noChangeArrowheads="1"/>
            </p:cNvSpPr>
            <p:nvPr/>
          </p:nvSpPr>
          <p:spPr bwMode="auto">
            <a:xfrm>
              <a:off x="2347" y="3871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Oval 424"/>
            <p:cNvSpPr>
              <a:spLocks noChangeArrowheads="1"/>
            </p:cNvSpPr>
            <p:nvPr/>
          </p:nvSpPr>
          <p:spPr bwMode="auto">
            <a:xfrm>
              <a:off x="2707" y="3869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7" name="Oval 425"/>
            <p:cNvSpPr>
              <a:spLocks noChangeArrowheads="1"/>
            </p:cNvSpPr>
            <p:nvPr/>
          </p:nvSpPr>
          <p:spPr bwMode="auto">
            <a:xfrm>
              <a:off x="2701" y="2414"/>
              <a:ext cx="34" cy="3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8" name="Oval 349"/>
            <p:cNvSpPr>
              <a:spLocks noChangeArrowheads="1"/>
            </p:cNvSpPr>
            <p:nvPr/>
          </p:nvSpPr>
          <p:spPr bwMode="auto">
            <a:xfrm>
              <a:off x="265" y="3427"/>
              <a:ext cx="161" cy="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9" name="Freeform 408"/>
            <p:cNvSpPr>
              <a:spLocks/>
            </p:cNvSpPr>
            <p:nvPr/>
          </p:nvSpPr>
          <p:spPr bwMode="auto">
            <a:xfrm flipH="1" flipV="1">
              <a:off x="306" y="3452"/>
              <a:ext cx="60" cy="112"/>
            </a:xfrm>
            <a:custGeom>
              <a:avLst/>
              <a:gdLst>
                <a:gd name="T0" fmla="*/ 0 w 198"/>
                <a:gd name="T1" fmla="*/ 58 h 353"/>
                <a:gd name="T2" fmla="*/ 18 w 198"/>
                <a:gd name="T3" fmla="*/ 1 h 353"/>
                <a:gd name="T4" fmla="*/ 33 w 198"/>
                <a:gd name="T5" fmla="*/ 62 h 353"/>
                <a:gd name="T6" fmla="*/ 49 w 198"/>
                <a:gd name="T7" fmla="*/ 109 h 353"/>
                <a:gd name="T8" fmla="*/ 60 w 198"/>
                <a:gd name="T9" fmla="*/ 44 h 3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353">
                  <a:moveTo>
                    <a:pt x="0" y="182"/>
                  </a:moveTo>
                  <a:cubicBezTo>
                    <a:pt x="21" y="91"/>
                    <a:pt x="42" y="0"/>
                    <a:pt x="60" y="2"/>
                  </a:cubicBezTo>
                  <a:cubicBezTo>
                    <a:pt x="78" y="4"/>
                    <a:pt x="91" y="137"/>
                    <a:pt x="108" y="194"/>
                  </a:cubicBezTo>
                  <a:cubicBezTo>
                    <a:pt x="125" y="251"/>
                    <a:pt x="147" y="353"/>
                    <a:pt x="162" y="344"/>
                  </a:cubicBezTo>
                  <a:cubicBezTo>
                    <a:pt x="177" y="335"/>
                    <a:pt x="192" y="177"/>
                    <a:pt x="198" y="14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0" name="Line 426"/>
            <p:cNvSpPr>
              <a:spLocks noChangeShapeType="1"/>
            </p:cNvSpPr>
            <p:nvPr/>
          </p:nvSpPr>
          <p:spPr bwMode="auto">
            <a:xfrm flipH="1">
              <a:off x="1410" y="3318"/>
              <a:ext cx="3" cy="163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51" name="Group 480"/>
            <p:cNvGrpSpPr>
              <a:grpSpLocks/>
            </p:cNvGrpSpPr>
            <p:nvPr/>
          </p:nvGrpSpPr>
          <p:grpSpPr bwMode="auto">
            <a:xfrm>
              <a:off x="1330" y="3053"/>
              <a:ext cx="163" cy="122"/>
              <a:chOff x="7587" y="2585"/>
              <a:chExt cx="408" cy="306"/>
            </a:xfrm>
          </p:grpSpPr>
          <p:sp>
            <p:nvSpPr>
              <p:cNvPr id="157" name="Rectangle 481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8" name="Line 482"/>
              <p:cNvSpPr>
                <a:spLocks noChangeShapeType="1"/>
              </p:cNvSpPr>
              <p:nvPr/>
            </p:nvSpPr>
            <p:spPr bwMode="auto">
              <a:xfrm>
                <a:off x="7587" y="2741"/>
                <a:ext cx="40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2" name="Line 489"/>
            <p:cNvSpPr>
              <a:spLocks noChangeShapeType="1"/>
            </p:cNvSpPr>
            <p:nvPr/>
          </p:nvSpPr>
          <p:spPr bwMode="auto">
            <a:xfrm flipV="1">
              <a:off x="1237" y="3190"/>
              <a:ext cx="0" cy="2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Rectangle 492"/>
            <p:cNvSpPr>
              <a:spLocks noChangeArrowheads="1"/>
            </p:cNvSpPr>
            <p:nvPr/>
          </p:nvSpPr>
          <p:spPr bwMode="auto">
            <a:xfrm>
              <a:off x="1043" y="3261"/>
              <a:ext cx="149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 i="1">
                  <a:latin typeface="Times New Roman" pitchFamily="18" charset="0"/>
                </a:rPr>
                <a:t>V</a:t>
              </a:r>
              <a:r>
                <a:rPr lang="fr-FR" sz="800" i="1" baseline="-25000">
                  <a:latin typeface="Times New Roman" pitchFamily="18" charset="0"/>
                </a:rPr>
                <a:t>GS 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154" name="Rectangle 494"/>
            <p:cNvSpPr>
              <a:spLocks noChangeArrowheads="1"/>
            </p:cNvSpPr>
            <p:nvPr/>
          </p:nvSpPr>
          <p:spPr bwMode="auto">
            <a:xfrm>
              <a:off x="1552" y="3085"/>
              <a:ext cx="367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 i="1"/>
                <a:t>I</a:t>
              </a:r>
              <a:r>
                <a:rPr lang="fr-FR" sz="800" i="1" baseline="-25000"/>
                <a:t>D </a:t>
              </a:r>
              <a:r>
                <a:rPr lang="fr-FR" sz="800"/>
                <a:t>= g</a:t>
              </a:r>
              <a:r>
                <a:rPr lang="fr-FR" sz="800" baseline="-25000"/>
                <a:t>m</a:t>
              </a:r>
              <a:r>
                <a:rPr lang="fr-FR" sz="800"/>
                <a:t> </a:t>
              </a:r>
              <a:r>
                <a:rPr lang="fr-FR" sz="800" i="1"/>
                <a:t>V</a:t>
              </a:r>
              <a:r>
                <a:rPr lang="fr-FR" sz="800" baseline="-25000"/>
                <a:t>GS</a:t>
              </a:r>
              <a:endParaRPr lang="fr-FR"/>
            </a:p>
          </p:txBody>
        </p:sp>
        <p:sp>
          <p:nvSpPr>
            <p:cNvPr id="155" name="Line 499"/>
            <p:cNvSpPr>
              <a:spLocks noChangeShapeType="1"/>
            </p:cNvSpPr>
            <p:nvPr/>
          </p:nvSpPr>
          <p:spPr bwMode="auto">
            <a:xfrm rot="16200000" flipH="1">
              <a:off x="1090" y="3160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Rectangle 500"/>
            <p:cNvSpPr>
              <a:spLocks noChangeArrowheads="1"/>
            </p:cNvSpPr>
            <p:nvPr/>
          </p:nvSpPr>
          <p:spPr bwMode="auto">
            <a:xfrm>
              <a:off x="979" y="3024"/>
              <a:ext cx="235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 i="1"/>
                <a:t>I</a:t>
              </a:r>
              <a:r>
                <a:rPr lang="fr-FR" sz="800" i="1" baseline="-25000"/>
                <a:t>G </a:t>
              </a:r>
              <a:r>
                <a:rPr lang="fr-FR" sz="800"/>
                <a:t>= 0</a:t>
              </a:r>
              <a:endParaRPr lang="fr-FR"/>
            </a:p>
          </p:txBody>
        </p:sp>
      </p:grpSp>
      <p:grpSp>
        <p:nvGrpSpPr>
          <p:cNvPr id="194" name="Group 478"/>
          <p:cNvGrpSpPr>
            <a:grpSpLocks/>
          </p:cNvGrpSpPr>
          <p:nvPr/>
        </p:nvGrpSpPr>
        <p:grpSpPr bwMode="auto">
          <a:xfrm>
            <a:off x="5998899" y="4845842"/>
            <a:ext cx="3478213" cy="1382713"/>
            <a:chOff x="3288" y="3022"/>
            <a:chExt cx="2191" cy="871"/>
          </a:xfrm>
        </p:grpSpPr>
        <p:sp>
          <p:nvSpPr>
            <p:cNvPr id="195" name="Rectangle 429"/>
            <p:cNvSpPr>
              <a:spLocks noChangeArrowheads="1"/>
            </p:cNvSpPr>
            <p:nvPr/>
          </p:nvSpPr>
          <p:spPr bwMode="auto">
            <a:xfrm>
              <a:off x="3810" y="3408"/>
              <a:ext cx="100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/>
                <a:t>R</a:t>
              </a:r>
              <a:r>
                <a:rPr lang="fr-FR" sz="800" baseline="-25000"/>
                <a:t>G</a:t>
              </a:r>
              <a:endParaRPr lang="fr-FR"/>
            </a:p>
          </p:txBody>
        </p:sp>
        <p:sp>
          <p:nvSpPr>
            <p:cNvPr id="196" name="Rectangle 430"/>
            <p:cNvSpPr>
              <a:spLocks noChangeArrowheads="1"/>
            </p:cNvSpPr>
            <p:nvPr/>
          </p:nvSpPr>
          <p:spPr bwMode="auto">
            <a:xfrm>
              <a:off x="4037" y="3431"/>
              <a:ext cx="226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baseline="-25000">
                  <a:latin typeface="Times New Roman" pitchFamily="18" charset="0"/>
                </a:rPr>
                <a:t>GS</a:t>
              </a:r>
            </a:p>
          </p:txBody>
        </p:sp>
        <p:sp>
          <p:nvSpPr>
            <p:cNvPr id="197" name="Line 431"/>
            <p:cNvSpPr>
              <a:spLocks noChangeShapeType="1"/>
            </p:cNvSpPr>
            <p:nvPr/>
          </p:nvSpPr>
          <p:spPr bwMode="auto">
            <a:xfrm>
              <a:off x="3765" y="3181"/>
              <a:ext cx="1" cy="6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8" name="Line 432"/>
            <p:cNvSpPr>
              <a:spLocks noChangeShapeType="1"/>
            </p:cNvSpPr>
            <p:nvPr/>
          </p:nvSpPr>
          <p:spPr bwMode="auto">
            <a:xfrm>
              <a:off x="4649" y="3204"/>
              <a:ext cx="0" cy="6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9" name="Rectangle 433"/>
            <p:cNvSpPr>
              <a:spLocks noChangeArrowheads="1"/>
            </p:cNvSpPr>
            <p:nvPr/>
          </p:nvSpPr>
          <p:spPr bwMode="auto">
            <a:xfrm>
              <a:off x="4150" y="3022"/>
              <a:ext cx="26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i</a:t>
              </a:r>
              <a:r>
                <a:rPr lang="fr-FR" sz="1200" i="1" baseline="-25000">
                  <a:latin typeface="Times New Roman" pitchFamily="18" charset="0"/>
                </a:rPr>
                <a:t>G = 0</a:t>
              </a:r>
              <a:endParaRPr lang="fr-FR" sz="1200" i="1">
                <a:latin typeface="Times New Roman" pitchFamily="18" charset="0"/>
              </a:endParaRPr>
            </a:p>
          </p:txBody>
        </p:sp>
        <p:sp>
          <p:nvSpPr>
            <p:cNvPr id="200" name="Line 434"/>
            <p:cNvSpPr>
              <a:spLocks noChangeShapeType="1"/>
            </p:cNvSpPr>
            <p:nvPr/>
          </p:nvSpPr>
          <p:spPr bwMode="auto">
            <a:xfrm flipV="1">
              <a:off x="3606" y="3227"/>
              <a:ext cx="0" cy="5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1" name="Rectangle 435"/>
            <p:cNvSpPr>
              <a:spLocks noChangeArrowheads="1"/>
            </p:cNvSpPr>
            <p:nvPr/>
          </p:nvSpPr>
          <p:spPr bwMode="auto">
            <a:xfrm>
              <a:off x="3473" y="3459"/>
              <a:ext cx="13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i="1" baseline="-25000">
                  <a:latin typeface="Times New Roman" pitchFamily="18" charset="0"/>
                </a:rPr>
                <a:t>e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202" name="Line 436"/>
            <p:cNvSpPr>
              <a:spLocks noChangeShapeType="1"/>
            </p:cNvSpPr>
            <p:nvPr/>
          </p:nvSpPr>
          <p:spPr bwMode="auto">
            <a:xfrm flipV="1">
              <a:off x="5193" y="3227"/>
              <a:ext cx="0" cy="4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3" name="Rectangle 437"/>
            <p:cNvSpPr>
              <a:spLocks noChangeArrowheads="1"/>
            </p:cNvSpPr>
            <p:nvPr/>
          </p:nvSpPr>
          <p:spPr bwMode="auto">
            <a:xfrm>
              <a:off x="5057" y="3431"/>
              <a:ext cx="118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1200" i="1">
                  <a:latin typeface="Times New Roman" pitchFamily="18" charset="0"/>
                </a:rPr>
                <a:t>v</a:t>
              </a:r>
              <a:r>
                <a:rPr lang="fr-FR" sz="1200" i="1" baseline="-25000">
                  <a:latin typeface="Times New Roman" pitchFamily="18" charset="0"/>
                </a:rPr>
                <a:t>s</a:t>
              </a:r>
              <a:endParaRPr lang="fr-FR">
                <a:latin typeface="Times New Roman" pitchFamily="18" charset="0"/>
              </a:endParaRPr>
            </a:p>
          </p:txBody>
        </p:sp>
        <p:sp>
          <p:nvSpPr>
            <p:cNvPr id="204" name="Oval 440"/>
            <p:cNvSpPr>
              <a:spLocks noChangeArrowheads="1"/>
            </p:cNvSpPr>
            <p:nvPr/>
          </p:nvSpPr>
          <p:spPr bwMode="auto">
            <a:xfrm>
              <a:off x="4636" y="3795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5" name="Line 441"/>
            <p:cNvSpPr>
              <a:spLocks noChangeShapeType="1"/>
            </p:cNvSpPr>
            <p:nvPr/>
          </p:nvSpPr>
          <p:spPr bwMode="auto">
            <a:xfrm>
              <a:off x="4581" y="3884"/>
              <a:ext cx="12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" name="Line 442"/>
            <p:cNvSpPr>
              <a:spLocks noChangeShapeType="1"/>
            </p:cNvSpPr>
            <p:nvPr/>
          </p:nvSpPr>
          <p:spPr bwMode="auto">
            <a:xfrm>
              <a:off x="3515" y="3809"/>
              <a:ext cx="16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" name="Rectangle 443"/>
            <p:cNvSpPr>
              <a:spLocks noChangeArrowheads="1"/>
            </p:cNvSpPr>
            <p:nvPr/>
          </p:nvSpPr>
          <p:spPr bwMode="auto">
            <a:xfrm>
              <a:off x="3719" y="3340"/>
              <a:ext cx="91" cy="251"/>
            </a:xfrm>
            <a:prstGeom prst="rect">
              <a:avLst/>
            </a:prstGeom>
            <a:solidFill>
              <a:srgbClr val="FFFF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" name="Oval 444"/>
            <p:cNvSpPr>
              <a:spLocks noChangeArrowheads="1"/>
            </p:cNvSpPr>
            <p:nvPr/>
          </p:nvSpPr>
          <p:spPr bwMode="auto">
            <a:xfrm>
              <a:off x="4908" y="3795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9" name="Freeform 446"/>
            <p:cNvSpPr>
              <a:spLocks/>
            </p:cNvSpPr>
            <p:nvPr/>
          </p:nvSpPr>
          <p:spPr bwMode="auto">
            <a:xfrm>
              <a:off x="3367" y="3180"/>
              <a:ext cx="918" cy="627"/>
            </a:xfrm>
            <a:custGeom>
              <a:avLst/>
              <a:gdLst>
                <a:gd name="T0" fmla="*/ 918 w 918"/>
                <a:gd name="T1" fmla="*/ 0 h 627"/>
                <a:gd name="T2" fmla="*/ 0 w 918"/>
                <a:gd name="T3" fmla="*/ 1 h 627"/>
                <a:gd name="T4" fmla="*/ 0 w 918"/>
                <a:gd name="T5" fmla="*/ 627 h 627"/>
                <a:gd name="T6" fmla="*/ 149 w 918"/>
                <a:gd name="T7" fmla="*/ 627 h 6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8" h="627">
                  <a:moveTo>
                    <a:pt x="918" y="0"/>
                  </a:moveTo>
                  <a:lnTo>
                    <a:pt x="0" y="1"/>
                  </a:lnTo>
                  <a:lnTo>
                    <a:pt x="0" y="627"/>
                  </a:lnTo>
                  <a:lnTo>
                    <a:pt x="149" y="627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" name="Oval 447"/>
            <p:cNvSpPr>
              <a:spLocks noChangeArrowheads="1"/>
            </p:cNvSpPr>
            <p:nvPr/>
          </p:nvSpPr>
          <p:spPr bwMode="auto">
            <a:xfrm>
              <a:off x="3490" y="3790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1" name="Freeform 449"/>
            <p:cNvSpPr>
              <a:spLocks/>
            </p:cNvSpPr>
            <p:nvPr/>
          </p:nvSpPr>
          <p:spPr bwMode="auto">
            <a:xfrm>
              <a:off x="4649" y="3193"/>
              <a:ext cx="634" cy="617"/>
            </a:xfrm>
            <a:custGeom>
              <a:avLst/>
              <a:gdLst>
                <a:gd name="T0" fmla="*/ 0 w 634"/>
                <a:gd name="T1" fmla="*/ 0 h 614"/>
                <a:gd name="T2" fmla="*/ 634 w 634"/>
                <a:gd name="T3" fmla="*/ 1 h 614"/>
                <a:gd name="T4" fmla="*/ 634 w 634"/>
                <a:gd name="T5" fmla="*/ 617 h 614"/>
                <a:gd name="T6" fmla="*/ 453 w 634"/>
                <a:gd name="T7" fmla="*/ 617 h 6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4" h="614">
                  <a:moveTo>
                    <a:pt x="0" y="0"/>
                  </a:moveTo>
                  <a:lnTo>
                    <a:pt x="634" y="1"/>
                  </a:lnTo>
                  <a:lnTo>
                    <a:pt x="634" y="614"/>
                  </a:lnTo>
                  <a:lnTo>
                    <a:pt x="453" y="614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" name="Rectangle 450"/>
            <p:cNvSpPr>
              <a:spLocks noChangeArrowheads="1"/>
            </p:cNvSpPr>
            <p:nvPr/>
          </p:nvSpPr>
          <p:spPr bwMode="auto">
            <a:xfrm>
              <a:off x="5239" y="3340"/>
              <a:ext cx="92" cy="251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3" name="Rectangle 451"/>
            <p:cNvSpPr>
              <a:spLocks noChangeArrowheads="1"/>
            </p:cNvSpPr>
            <p:nvPr/>
          </p:nvSpPr>
          <p:spPr bwMode="auto">
            <a:xfrm>
              <a:off x="5352" y="3408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L</a:t>
              </a:r>
              <a:endParaRPr lang="fr-FR"/>
            </a:p>
          </p:txBody>
        </p:sp>
        <p:sp>
          <p:nvSpPr>
            <p:cNvPr id="214" name="Oval 452"/>
            <p:cNvSpPr>
              <a:spLocks noChangeArrowheads="1"/>
            </p:cNvSpPr>
            <p:nvPr/>
          </p:nvSpPr>
          <p:spPr bwMode="auto">
            <a:xfrm>
              <a:off x="4445" y="3794"/>
              <a:ext cx="31" cy="3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5" name="Oval 453"/>
            <p:cNvSpPr>
              <a:spLocks noChangeArrowheads="1"/>
            </p:cNvSpPr>
            <p:nvPr/>
          </p:nvSpPr>
          <p:spPr bwMode="auto">
            <a:xfrm>
              <a:off x="3751" y="3794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216" name="Group 454"/>
            <p:cNvGrpSpPr>
              <a:grpSpLocks/>
            </p:cNvGrpSpPr>
            <p:nvPr/>
          </p:nvGrpSpPr>
          <p:grpSpPr bwMode="auto">
            <a:xfrm>
              <a:off x="4536" y="3363"/>
              <a:ext cx="240" cy="180"/>
              <a:chOff x="7587" y="2585"/>
              <a:chExt cx="408" cy="306"/>
            </a:xfrm>
          </p:grpSpPr>
          <p:sp>
            <p:nvSpPr>
              <p:cNvPr id="234" name="Rectangle 455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" name="Line 456"/>
              <p:cNvSpPr>
                <a:spLocks noChangeShapeType="1"/>
              </p:cNvSpPr>
              <p:nvPr/>
            </p:nvSpPr>
            <p:spPr bwMode="auto">
              <a:xfrm>
                <a:off x="7587" y="2741"/>
                <a:ext cx="40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7" name="Oval 457"/>
            <p:cNvSpPr>
              <a:spLocks noChangeArrowheads="1"/>
            </p:cNvSpPr>
            <p:nvPr/>
          </p:nvSpPr>
          <p:spPr bwMode="auto">
            <a:xfrm>
              <a:off x="4908" y="3178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8" name="Oval 458"/>
            <p:cNvSpPr>
              <a:spLocks noChangeArrowheads="1"/>
            </p:cNvSpPr>
            <p:nvPr/>
          </p:nvSpPr>
          <p:spPr bwMode="auto">
            <a:xfrm>
              <a:off x="4763" y="3181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9" name="Oval 459"/>
            <p:cNvSpPr>
              <a:spLocks noChangeArrowheads="1"/>
            </p:cNvSpPr>
            <p:nvPr/>
          </p:nvSpPr>
          <p:spPr bwMode="auto">
            <a:xfrm>
              <a:off x="4060" y="3167"/>
              <a:ext cx="29" cy="2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0" name="Rectangle 460"/>
            <p:cNvSpPr>
              <a:spLocks noChangeArrowheads="1"/>
            </p:cNvSpPr>
            <p:nvPr/>
          </p:nvSpPr>
          <p:spPr bwMode="auto">
            <a:xfrm>
              <a:off x="4695" y="3227"/>
              <a:ext cx="25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>
                  <a:latin typeface="Times New Roman" pitchFamily="18" charset="0"/>
                </a:rPr>
                <a:t>g</a:t>
              </a:r>
              <a:r>
                <a:rPr lang="fr-FR" sz="800" baseline="-25000">
                  <a:latin typeface="Times New Roman" pitchFamily="18" charset="0"/>
                </a:rPr>
                <a:t>m</a:t>
              </a:r>
              <a:r>
                <a:rPr lang="fr-FR" sz="800">
                  <a:latin typeface="Times New Roman" pitchFamily="18" charset="0"/>
                </a:rPr>
                <a:t> </a:t>
              </a:r>
              <a:r>
                <a:rPr lang="fr-FR" sz="800" i="1">
                  <a:latin typeface="Times New Roman" pitchFamily="18" charset="0"/>
                </a:rPr>
                <a:t>v</a:t>
              </a:r>
              <a:r>
                <a:rPr lang="fr-FR" sz="800" baseline="-25000">
                  <a:latin typeface="Times New Roman" pitchFamily="18" charset="0"/>
                </a:rPr>
                <a:t>GS</a:t>
              </a:r>
              <a:endParaRPr lang="fr-FR" baseline="-25000">
                <a:latin typeface="Times New Roman" pitchFamily="18" charset="0"/>
              </a:endParaRPr>
            </a:p>
          </p:txBody>
        </p:sp>
        <p:sp>
          <p:nvSpPr>
            <p:cNvPr id="221" name="Line 461"/>
            <p:cNvSpPr>
              <a:spLocks noChangeShapeType="1"/>
            </p:cNvSpPr>
            <p:nvPr/>
          </p:nvSpPr>
          <p:spPr bwMode="auto">
            <a:xfrm>
              <a:off x="4649" y="3181"/>
              <a:ext cx="0" cy="1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2" name="Rectangle 462"/>
            <p:cNvSpPr>
              <a:spLocks noChangeArrowheads="1"/>
            </p:cNvSpPr>
            <p:nvPr/>
          </p:nvSpPr>
          <p:spPr bwMode="auto">
            <a:xfrm>
              <a:off x="4400" y="3703"/>
              <a:ext cx="53" cy="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S</a:t>
              </a:r>
              <a:endParaRPr lang="fr-FR"/>
            </a:p>
          </p:txBody>
        </p:sp>
        <p:sp>
          <p:nvSpPr>
            <p:cNvPr id="223" name="Rectangle 463"/>
            <p:cNvSpPr>
              <a:spLocks noChangeArrowheads="1"/>
            </p:cNvSpPr>
            <p:nvPr/>
          </p:nvSpPr>
          <p:spPr bwMode="auto">
            <a:xfrm>
              <a:off x="4037" y="3068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G</a:t>
              </a:r>
              <a:endParaRPr lang="fr-FR"/>
            </a:p>
          </p:txBody>
        </p:sp>
        <p:sp>
          <p:nvSpPr>
            <p:cNvPr id="224" name="Rectangle 464"/>
            <p:cNvSpPr>
              <a:spLocks noChangeArrowheads="1"/>
            </p:cNvSpPr>
            <p:nvPr/>
          </p:nvSpPr>
          <p:spPr bwMode="auto">
            <a:xfrm>
              <a:off x="4740" y="3090"/>
              <a:ext cx="53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600" b="1"/>
                <a:t>D</a:t>
              </a:r>
              <a:endParaRPr lang="fr-FR"/>
            </a:p>
          </p:txBody>
        </p:sp>
        <p:sp>
          <p:nvSpPr>
            <p:cNvPr id="225" name="Line 465"/>
            <p:cNvSpPr>
              <a:spLocks noChangeShapeType="1"/>
            </p:cNvSpPr>
            <p:nvPr/>
          </p:nvSpPr>
          <p:spPr bwMode="auto">
            <a:xfrm rot="16200000" flipH="1">
              <a:off x="4209" y="3145"/>
              <a:ext cx="0" cy="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6" name="Oval 467"/>
            <p:cNvSpPr>
              <a:spLocks noChangeArrowheads="1"/>
            </p:cNvSpPr>
            <p:nvPr/>
          </p:nvSpPr>
          <p:spPr bwMode="auto">
            <a:xfrm>
              <a:off x="3492" y="3164"/>
              <a:ext cx="31" cy="3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7" name="Oval 470"/>
            <p:cNvSpPr>
              <a:spLocks noChangeArrowheads="1"/>
            </p:cNvSpPr>
            <p:nvPr/>
          </p:nvSpPr>
          <p:spPr bwMode="auto">
            <a:xfrm>
              <a:off x="3750" y="3166"/>
              <a:ext cx="27" cy="2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8" name="Line 474"/>
            <p:cNvSpPr>
              <a:spLocks noChangeShapeType="1"/>
            </p:cNvSpPr>
            <p:nvPr/>
          </p:nvSpPr>
          <p:spPr bwMode="auto">
            <a:xfrm>
              <a:off x="4921" y="3181"/>
              <a:ext cx="1" cy="6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9" name="Rectangle 475"/>
            <p:cNvSpPr>
              <a:spLocks noChangeArrowheads="1"/>
            </p:cNvSpPr>
            <p:nvPr/>
          </p:nvSpPr>
          <p:spPr bwMode="auto">
            <a:xfrm>
              <a:off x="4876" y="3340"/>
              <a:ext cx="92" cy="251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0" name="Rectangle 476"/>
            <p:cNvSpPr>
              <a:spLocks noChangeArrowheads="1"/>
            </p:cNvSpPr>
            <p:nvPr/>
          </p:nvSpPr>
          <p:spPr bwMode="auto">
            <a:xfrm>
              <a:off x="4989" y="3295"/>
              <a:ext cx="12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900"/>
                <a:t>R</a:t>
              </a:r>
              <a:r>
                <a:rPr lang="fr-FR" sz="900" baseline="-25000"/>
                <a:t>D</a:t>
              </a:r>
              <a:endParaRPr lang="fr-FR"/>
            </a:p>
          </p:txBody>
        </p:sp>
        <p:sp>
          <p:nvSpPr>
            <p:cNvPr id="231" name="Line 477"/>
            <p:cNvSpPr>
              <a:spLocks noChangeShapeType="1"/>
            </p:cNvSpPr>
            <p:nvPr/>
          </p:nvSpPr>
          <p:spPr bwMode="auto">
            <a:xfrm flipV="1">
              <a:off x="4282" y="3221"/>
              <a:ext cx="0" cy="5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lg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2" name="Oval 445"/>
            <p:cNvSpPr>
              <a:spLocks noChangeArrowheads="1"/>
            </p:cNvSpPr>
            <p:nvPr/>
          </p:nvSpPr>
          <p:spPr bwMode="auto">
            <a:xfrm>
              <a:off x="3288" y="3408"/>
              <a:ext cx="161" cy="16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3" name="Freeform 448"/>
            <p:cNvSpPr>
              <a:spLocks/>
            </p:cNvSpPr>
            <p:nvPr/>
          </p:nvSpPr>
          <p:spPr bwMode="auto">
            <a:xfrm>
              <a:off x="3349" y="3456"/>
              <a:ext cx="36" cy="77"/>
            </a:xfrm>
            <a:custGeom>
              <a:avLst/>
              <a:gdLst>
                <a:gd name="T0" fmla="*/ 0 w 198"/>
                <a:gd name="T1" fmla="*/ 40 h 353"/>
                <a:gd name="T2" fmla="*/ 11 w 198"/>
                <a:gd name="T3" fmla="*/ 0 h 353"/>
                <a:gd name="T4" fmla="*/ 20 w 198"/>
                <a:gd name="T5" fmla="*/ 42 h 353"/>
                <a:gd name="T6" fmla="*/ 29 w 198"/>
                <a:gd name="T7" fmla="*/ 75 h 353"/>
                <a:gd name="T8" fmla="*/ 36 w 198"/>
                <a:gd name="T9" fmla="*/ 31 h 3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8" h="353">
                  <a:moveTo>
                    <a:pt x="0" y="182"/>
                  </a:moveTo>
                  <a:cubicBezTo>
                    <a:pt x="21" y="91"/>
                    <a:pt x="42" y="0"/>
                    <a:pt x="60" y="2"/>
                  </a:cubicBezTo>
                  <a:cubicBezTo>
                    <a:pt x="78" y="4"/>
                    <a:pt x="91" y="137"/>
                    <a:pt x="108" y="194"/>
                  </a:cubicBezTo>
                  <a:cubicBezTo>
                    <a:pt x="125" y="251"/>
                    <a:pt x="147" y="353"/>
                    <a:pt x="162" y="344"/>
                  </a:cubicBezTo>
                  <a:cubicBezTo>
                    <a:pt x="177" y="335"/>
                    <a:pt x="192" y="177"/>
                    <a:pt x="198" y="140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36" name="Flèche droite 235"/>
          <p:cNvSpPr/>
          <p:nvPr/>
        </p:nvSpPr>
        <p:spPr>
          <a:xfrm rot="5400000">
            <a:off x="7046962" y="4149169"/>
            <a:ext cx="746823" cy="417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7" name="ZoneTexte 236"/>
          <p:cNvSpPr txBox="1"/>
          <p:nvPr/>
        </p:nvSpPr>
        <p:spPr>
          <a:xfrm>
            <a:off x="7671331" y="3993932"/>
            <a:ext cx="187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1">
                    <a:lumMod val="75000"/>
                  </a:schemeClr>
                </a:solidFill>
              </a:rPr>
              <a:t>Remise en forme plus lisible</a:t>
            </a:r>
            <a:endParaRPr lang="fr-FR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8" name="Flèche droite 237"/>
          <p:cNvSpPr/>
          <p:nvPr/>
        </p:nvSpPr>
        <p:spPr>
          <a:xfrm>
            <a:off x="4533393" y="3293313"/>
            <a:ext cx="684456" cy="371166"/>
          </a:xfrm>
          <a:prstGeom prst="rightArrow">
            <a:avLst>
              <a:gd name="adj1" fmla="val 50000"/>
              <a:gd name="adj2" fmla="val 51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7" name="Group 503"/>
          <p:cNvGrpSpPr>
            <a:grpSpLocks/>
          </p:cNvGrpSpPr>
          <p:nvPr/>
        </p:nvGrpSpPr>
        <p:grpSpPr bwMode="auto">
          <a:xfrm>
            <a:off x="4189943" y="3861699"/>
            <a:ext cx="1693862" cy="992188"/>
            <a:chOff x="3932" y="985"/>
            <a:chExt cx="1067" cy="625"/>
          </a:xfrm>
        </p:grpSpPr>
        <p:sp>
          <p:nvSpPr>
            <p:cNvPr id="168" name="Rectangle 69"/>
            <p:cNvSpPr>
              <a:spLocks noChangeArrowheads="1"/>
            </p:cNvSpPr>
            <p:nvPr/>
          </p:nvSpPr>
          <p:spPr bwMode="auto">
            <a:xfrm>
              <a:off x="3954" y="1482"/>
              <a:ext cx="1008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/>
            <a:p>
              <a:r>
                <a:rPr lang="fr-FR" sz="800" dirty="0"/>
                <a:t>Schéma équivalent du transistor</a:t>
              </a:r>
              <a:endParaRPr lang="fr-FR" dirty="0"/>
            </a:p>
          </p:txBody>
        </p:sp>
        <p:grpSp>
          <p:nvGrpSpPr>
            <p:cNvPr id="169" name="Group 502"/>
            <p:cNvGrpSpPr>
              <a:grpSpLocks/>
            </p:cNvGrpSpPr>
            <p:nvPr/>
          </p:nvGrpSpPr>
          <p:grpSpPr bwMode="auto">
            <a:xfrm>
              <a:off x="3932" y="985"/>
              <a:ext cx="1067" cy="485"/>
              <a:chOff x="3932" y="985"/>
              <a:chExt cx="1067" cy="485"/>
            </a:xfrm>
          </p:grpSpPr>
          <p:sp>
            <p:nvSpPr>
              <p:cNvPr id="170" name="Freeform 71"/>
              <p:cNvSpPr>
                <a:spLocks/>
              </p:cNvSpPr>
              <p:nvPr/>
            </p:nvSpPr>
            <p:spPr bwMode="auto">
              <a:xfrm>
                <a:off x="4537" y="1131"/>
                <a:ext cx="235" cy="305"/>
              </a:xfrm>
              <a:custGeom>
                <a:avLst/>
                <a:gdLst>
                  <a:gd name="T0" fmla="*/ 235 w 810"/>
                  <a:gd name="T1" fmla="*/ 0 h 762"/>
                  <a:gd name="T2" fmla="*/ 0 w 810"/>
                  <a:gd name="T3" fmla="*/ 0 h 762"/>
                  <a:gd name="T4" fmla="*/ 0 w 810"/>
                  <a:gd name="T5" fmla="*/ 305 h 762"/>
                  <a:gd name="T6" fmla="*/ 233 w 810"/>
                  <a:gd name="T7" fmla="*/ 305 h 7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10" h="762">
                    <a:moveTo>
                      <a:pt x="810" y="0"/>
                    </a:moveTo>
                    <a:lnTo>
                      <a:pt x="0" y="0"/>
                    </a:lnTo>
                    <a:lnTo>
                      <a:pt x="0" y="762"/>
                    </a:lnTo>
                    <a:lnTo>
                      <a:pt x="804" y="762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71" name="Group 72"/>
              <p:cNvGrpSpPr>
                <a:grpSpLocks/>
              </p:cNvGrpSpPr>
              <p:nvPr/>
            </p:nvGrpSpPr>
            <p:grpSpPr bwMode="auto">
              <a:xfrm>
                <a:off x="4458" y="1218"/>
                <a:ext cx="163" cy="122"/>
                <a:chOff x="7587" y="2585"/>
                <a:chExt cx="408" cy="306"/>
              </a:xfrm>
            </p:grpSpPr>
            <p:sp>
              <p:nvSpPr>
                <p:cNvPr id="191" name="Rectangle 73"/>
                <p:cNvSpPr>
                  <a:spLocks noChangeArrowheads="1"/>
                </p:cNvSpPr>
                <p:nvPr/>
              </p:nvSpPr>
              <p:spPr bwMode="auto">
                <a:xfrm rot="-2662769">
                  <a:off x="7629" y="2585"/>
                  <a:ext cx="306" cy="306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2" name="Line 74"/>
                <p:cNvSpPr>
                  <a:spLocks noChangeShapeType="1"/>
                </p:cNvSpPr>
                <p:nvPr/>
              </p:nvSpPr>
              <p:spPr bwMode="auto">
                <a:xfrm>
                  <a:off x="7587" y="2741"/>
                  <a:ext cx="40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72" name="Line 75"/>
              <p:cNvSpPr>
                <a:spLocks noChangeShapeType="1"/>
              </p:cNvSpPr>
              <p:nvPr/>
            </p:nvSpPr>
            <p:spPr bwMode="auto">
              <a:xfrm>
                <a:off x="4035" y="1436"/>
                <a:ext cx="50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Oval 76"/>
              <p:cNvSpPr>
                <a:spLocks noChangeArrowheads="1"/>
              </p:cNvSpPr>
              <p:nvPr/>
            </p:nvSpPr>
            <p:spPr bwMode="auto">
              <a:xfrm>
                <a:off x="4527" y="1424"/>
                <a:ext cx="24" cy="2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4" name="Oval 77"/>
              <p:cNvSpPr>
                <a:spLocks noChangeArrowheads="1"/>
              </p:cNvSpPr>
              <p:nvPr/>
            </p:nvSpPr>
            <p:spPr bwMode="auto">
              <a:xfrm>
                <a:off x="4753" y="1112"/>
                <a:ext cx="28" cy="2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" name="Oval 78"/>
              <p:cNvSpPr>
                <a:spLocks noChangeArrowheads="1"/>
              </p:cNvSpPr>
              <p:nvPr/>
            </p:nvSpPr>
            <p:spPr bwMode="auto">
              <a:xfrm>
                <a:off x="4009" y="1119"/>
                <a:ext cx="29" cy="2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6" name="Oval 79"/>
              <p:cNvSpPr>
                <a:spLocks noChangeArrowheads="1"/>
              </p:cNvSpPr>
              <p:nvPr/>
            </p:nvSpPr>
            <p:spPr bwMode="auto">
              <a:xfrm>
                <a:off x="4757" y="1424"/>
                <a:ext cx="29" cy="2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" name="Oval 80"/>
              <p:cNvSpPr>
                <a:spLocks noChangeArrowheads="1"/>
              </p:cNvSpPr>
              <p:nvPr/>
            </p:nvSpPr>
            <p:spPr bwMode="auto">
              <a:xfrm>
                <a:off x="4023" y="1420"/>
                <a:ext cx="29" cy="2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8" name="Line 81"/>
              <p:cNvSpPr>
                <a:spLocks noChangeShapeType="1"/>
              </p:cNvSpPr>
              <p:nvPr/>
            </p:nvSpPr>
            <p:spPr bwMode="auto">
              <a:xfrm flipV="1">
                <a:off x="4198" y="1163"/>
                <a:ext cx="0" cy="2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9" name="Line 82"/>
              <p:cNvSpPr>
                <a:spLocks noChangeShapeType="1"/>
              </p:cNvSpPr>
              <p:nvPr/>
            </p:nvSpPr>
            <p:spPr bwMode="auto">
              <a:xfrm flipV="1">
                <a:off x="4755" y="1160"/>
                <a:ext cx="0" cy="24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lg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Rectangle 83"/>
              <p:cNvSpPr>
                <a:spLocks noChangeArrowheads="1"/>
              </p:cNvSpPr>
              <p:nvPr/>
            </p:nvSpPr>
            <p:spPr bwMode="auto">
              <a:xfrm>
                <a:off x="4793" y="1220"/>
                <a:ext cx="206" cy="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800" i="1"/>
                  <a:t>V</a:t>
                </a:r>
                <a:r>
                  <a:rPr lang="fr-FR" sz="800" i="1" baseline="-25000"/>
                  <a:t>DS</a:t>
                </a:r>
                <a:endParaRPr lang="fr-FR"/>
              </a:p>
            </p:txBody>
          </p:sp>
          <p:sp>
            <p:nvSpPr>
              <p:cNvPr id="181" name="Rectangle 84"/>
              <p:cNvSpPr>
                <a:spLocks noChangeArrowheads="1"/>
              </p:cNvSpPr>
              <p:nvPr/>
            </p:nvSpPr>
            <p:spPr bwMode="auto">
              <a:xfrm>
                <a:off x="3985" y="1218"/>
                <a:ext cx="149" cy="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800" i="1"/>
                  <a:t>V</a:t>
                </a:r>
                <a:r>
                  <a:rPr lang="fr-FR" sz="800" i="1" baseline="-25000"/>
                  <a:t>GS </a:t>
                </a:r>
                <a:endParaRPr lang="fr-FR"/>
              </a:p>
            </p:txBody>
          </p:sp>
          <p:sp>
            <p:nvSpPr>
              <p:cNvPr id="182" name="Line 85"/>
              <p:cNvSpPr>
                <a:spLocks noChangeShapeType="1"/>
              </p:cNvSpPr>
              <p:nvPr/>
            </p:nvSpPr>
            <p:spPr bwMode="auto">
              <a:xfrm rot="5400000">
                <a:off x="4625" y="1095"/>
                <a:ext cx="0" cy="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" name="Rectangle 86"/>
              <p:cNvSpPr>
                <a:spLocks noChangeArrowheads="1"/>
              </p:cNvSpPr>
              <p:nvPr/>
            </p:nvSpPr>
            <p:spPr bwMode="auto">
              <a:xfrm>
                <a:off x="4527" y="985"/>
                <a:ext cx="367" cy="1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800" i="1"/>
                  <a:t>I</a:t>
                </a:r>
                <a:r>
                  <a:rPr lang="fr-FR" sz="800" i="1" baseline="-25000"/>
                  <a:t>D </a:t>
                </a:r>
                <a:r>
                  <a:rPr lang="fr-FR" sz="800"/>
                  <a:t>= g</a:t>
                </a:r>
                <a:r>
                  <a:rPr lang="fr-FR" sz="800" baseline="-25000"/>
                  <a:t>m</a:t>
                </a:r>
                <a:r>
                  <a:rPr lang="fr-FR" sz="800"/>
                  <a:t> </a:t>
                </a:r>
                <a:r>
                  <a:rPr lang="fr-FR" sz="800" i="1"/>
                  <a:t>V</a:t>
                </a:r>
                <a:r>
                  <a:rPr lang="fr-FR" sz="800" baseline="-25000"/>
                  <a:t>GS</a:t>
                </a:r>
                <a:endParaRPr lang="fr-FR"/>
              </a:p>
            </p:txBody>
          </p:sp>
          <p:sp>
            <p:nvSpPr>
              <p:cNvPr id="184" name="Rectangle 87"/>
              <p:cNvSpPr>
                <a:spLocks noChangeArrowheads="1"/>
              </p:cNvSpPr>
              <p:nvPr/>
            </p:nvSpPr>
            <p:spPr bwMode="auto">
              <a:xfrm>
                <a:off x="3961" y="1393"/>
                <a:ext cx="53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600" b="1"/>
                  <a:t>S</a:t>
                </a:r>
                <a:endParaRPr lang="fr-FR"/>
              </a:p>
            </p:txBody>
          </p:sp>
          <p:sp>
            <p:nvSpPr>
              <p:cNvPr id="185" name="Rectangle 88"/>
              <p:cNvSpPr>
                <a:spLocks noChangeArrowheads="1"/>
              </p:cNvSpPr>
              <p:nvPr/>
            </p:nvSpPr>
            <p:spPr bwMode="auto">
              <a:xfrm>
                <a:off x="3932" y="1088"/>
                <a:ext cx="53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600" b="1"/>
                  <a:t>G</a:t>
                </a:r>
                <a:endParaRPr lang="fr-FR"/>
              </a:p>
            </p:txBody>
          </p:sp>
          <p:sp>
            <p:nvSpPr>
              <p:cNvPr id="186" name="Rectangle 89"/>
              <p:cNvSpPr>
                <a:spLocks noChangeArrowheads="1"/>
              </p:cNvSpPr>
              <p:nvPr/>
            </p:nvSpPr>
            <p:spPr bwMode="auto">
              <a:xfrm>
                <a:off x="4810" y="1076"/>
                <a:ext cx="53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600" b="1"/>
                  <a:t>D</a:t>
                </a:r>
                <a:endParaRPr lang="fr-FR"/>
              </a:p>
            </p:txBody>
          </p:sp>
          <p:sp>
            <p:nvSpPr>
              <p:cNvPr id="187" name="Rectangle 90"/>
              <p:cNvSpPr>
                <a:spLocks noChangeArrowheads="1"/>
              </p:cNvSpPr>
              <p:nvPr/>
            </p:nvSpPr>
            <p:spPr bwMode="auto">
              <a:xfrm>
                <a:off x="4791" y="1393"/>
                <a:ext cx="53" cy="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600" b="1"/>
                  <a:t>S</a:t>
                </a:r>
                <a:endParaRPr lang="fr-FR"/>
              </a:p>
            </p:txBody>
          </p:sp>
          <p:sp>
            <p:nvSpPr>
              <p:cNvPr id="188" name="Line 91"/>
              <p:cNvSpPr>
                <a:spLocks noChangeShapeType="1"/>
              </p:cNvSpPr>
              <p:nvPr/>
            </p:nvSpPr>
            <p:spPr bwMode="auto">
              <a:xfrm rot="16200000" flipH="1">
                <a:off x="4141" y="1095"/>
                <a:ext cx="0" cy="7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" name="Rectangle 92"/>
              <p:cNvSpPr>
                <a:spLocks noChangeArrowheads="1"/>
              </p:cNvSpPr>
              <p:nvPr/>
            </p:nvSpPr>
            <p:spPr bwMode="auto">
              <a:xfrm>
                <a:off x="4066" y="1004"/>
                <a:ext cx="200" cy="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2700" tIns="12700" rIns="12700" bIns="12700"/>
              <a:lstStyle/>
              <a:p>
                <a:r>
                  <a:rPr lang="fr-FR" sz="800" i="1"/>
                  <a:t>I</a:t>
                </a:r>
                <a:r>
                  <a:rPr lang="fr-FR" sz="800" i="1" baseline="-25000"/>
                  <a:t>G </a:t>
                </a:r>
                <a:r>
                  <a:rPr lang="fr-FR" sz="800"/>
                  <a:t>= 0</a:t>
                </a:r>
                <a:endParaRPr lang="fr-FR"/>
              </a:p>
            </p:txBody>
          </p:sp>
          <p:sp>
            <p:nvSpPr>
              <p:cNvPr id="190" name="Line 93"/>
              <p:cNvSpPr>
                <a:spLocks noChangeShapeType="1"/>
              </p:cNvSpPr>
              <p:nvPr/>
            </p:nvSpPr>
            <p:spPr bwMode="auto">
              <a:xfrm>
                <a:off x="4026" y="1131"/>
                <a:ext cx="24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aphicFrame>
        <p:nvGraphicFramePr>
          <p:cNvPr id="239" name="Espace réservé du contenu 23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872706"/>
              </p:ext>
            </p:extLst>
          </p:nvPr>
        </p:nvGraphicFramePr>
        <p:xfrm>
          <a:off x="1875897" y="4625710"/>
          <a:ext cx="1816363" cy="158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1" name="Equation" r:id="rId3" imgW="1308100" imgH="1143000" progId="Equation.3">
                  <p:embed/>
                </p:oleObj>
              </mc:Choice>
              <mc:Fallback>
                <p:oleObj name="Equation" r:id="rId3" imgW="1308100" imgH="1143000" progId="Equation.3">
                  <p:embed/>
                  <p:pic>
                    <p:nvPicPr>
                      <p:cNvPr id="0" name="Object 5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897" y="4625710"/>
                        <a:ext cx="1816363" cy="158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" name="ZoneTexte 239"/>
          <p:cNvSpPr txBox="1"/>
          <p:nvPr/>
        </p:nvSpPr>
        <p:spPr>
          <a:xfrm>
            <a:off x="676277" y="4845842"/>
            <a:ext cx="180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résultats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7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Intérêt des structures différentielles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Bipolaires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champs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Structures différentielles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Pourquoi utiliser un amplificateur différentiel </a:t>
            </a:r>
            <a:r>
              <a:rPr lang="fr-FR" dirty="0" smtClean="0"/>
              <a:t>?</a:t>
            </a:r>
          </a:p>
          <a:p>
            <a:pPr lvl="1"/>
            <a:r>
              <a:rPr lang="fr-FR" dirty="0"/>
              <a:t>Un amplificateur normal amplifie le </a:t>
            </a:r>
            <a:r>
              <a:rPr lang="fr-FR" b="1" dirty="0"/>
              <a:t>signal </a:t>
            </a:r>
            <a:r>
              <a:rPr lang="fr-FR" dirty="0"/>
              <a:t>et le </a:t>
            </a:r>
            <a:r>
              <a:rPr lang="fr-FR" b="1" dirty="0"/>
              <a:t>bruit </a:t>
            </a:r>
            <a:r>
              <a:rPr lang="fr-FR" dirty="0" smtClean="0"/>
              <a:t>: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sz="2000" dirty="0" smtClean="0"/>
          </a:p>
          <a:p>
            <a:pPr lvl="1"/>
            <a:r>
              <a:rPr lang="fr-FR" sz="2000" dirty="0" smtClean="0"/>
              <a:t>Un </a:t>
            </a:r>
            <a:r>
              <a:rPr lang="fr-FR" sz="2000" dirty="0"/>
              <a:t>amplificateur différentiel amplifie la </a:t>
            </a:r>
            <a:r>
              <a:rPr lang="fr-FR" sz="2000" b="1" dirty="0"/>
              <a:t>différence </a:t>
            </a:r>
            <a:r>
              <a:rPr lang="fr-FR" sz="2000" dirty="0"/>
              <a:t>entre </a:t>
            </a:r>
            <a:r>
              <a:rPr lang="fr-FR" sz="2000" dirty="0" smtClean="0"/>
              <a:t>2 signaux</a:t>
            </a:r>
            <a:r>
              <a:rPr lang="fr-FR" sz="2000" dirty="0"/>
              <a:t>, le </a:t>
            </a:r>
            <a:r>
              <a:rPr lang="fr-FR" sz="2000" b="1" dirty="0"/>
              <a:t>bruit n’est donc pas amplifié </a:t>
            </a:r>
            <a:r>
              <a:rPr lang="fr-FR" sz="2000" dirty="0" smtClean="0"/>
              <a:t>: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486869" y="2461819"/>
            <a:ext cx="1612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u</a:t>
            </a:r>
            <a:r>
              <a:rPr lang="fr-FR" i="1" baseline="-25000" dirty="0"/>
              <a:t>s</a:t>
            </a:r>
            <a:r>
              <a:rPr lang="fr-FR" dirty="0"/>
              <a:t>(</a:t>
            </a:r>
            <a:r>
              <a:rPr lang="fr-FR" i="1" dirty="0"/>
              <a:t>t</a:t>
            </a:r>
            <a:r>
              <a:rPr lang="fr-FR" dirty="0"/>
              <a:t>) = </a:t>
            </a:r>
            <a:r>
              <a:rPr lang="fr-FR" i="1" dirty="0" smtClean="0"/>
              <a:t>A</a:t>
            </a:r>
            <a:r>
              <a:rPr lang="fr-FR" dirty="0" smtClean="0"/>
              <a:t>(</a:t>
            </a:r>
            <a:r>
              <a:rPr lang="fr-FR" i="1" dirty="0" smtClean="0"/>
              <a:t>u</a:t>
            </a:r>
            <a:r>
              <a:rPr lang="fr-FR" i="1" baseline="-25000" dirty="0"/>
              <a:t>1</a:t>
            </a:r>
            <a:r>
              <a:rPr lang="fr-FR" i="1" dirty="0" smtClean="0"/>
              <a:t> </a:t>
            </a:r>
            <a:r>
              <a:rPr lang="fr-FR" dirty="0"/>
              <a:t>+ </a:t>
            </a:r>
            <a:r>
              <a:rPr lang="fr-FR" i="1" dirty="0"/>
              <a:t>b</a:t>
            </a:r>
            <a:r>
              <a:rPr lang="fr-FR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51347" y="5032104"/>
                <a:ext cx="3798604" cy="415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i="1" dirty="0"/>
                  <a:t>u</a:t>
                </a:r>
                <a:r>
                  <a:rPr lang="fr-FR" i="1" baseline="-25000" dirty="0"/>
                  <a:t>s</a:t>
                </a:r>
                <a:r>
                  <a:rPr lang="fr-FR" dirty="0"/>
                  <a:t>(</a:t>
                </a:r>
                <a:r>
                  <a:rPr lang="fr-FR" i="1" dirty="0"/>
                  <a:t>t</a:t>
                </a:r>
                <a:r>
                  <a:rPr lang="fr-FR" dirty="0"/>
                  <a:t>) = </a:t>
                </a:r>
                <a:r>
                  <a:rPr lang="fr-FR" i="1" dirty="0" smtClean="0"/>
                  <a:t>A</a:t>
                </a:r>
                <a:r>
                  <a:rPr lang="fr-FR" i="1" baseline="-25000" dirty="0" smtClean="0"/>
                  <a:t>d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fr-FR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dirty="0"/>
                          <m:t>(</m:t>
                        </m:r>
                        <m:r>
                          <m:rPr>
                            <m:nor/>
                          </m:rPr>
                          <a:rPr lang="fr-FR" i="1" dirty="0" smtClean="0"/>
                          <m:t>u</m:t>
                        </m:r>
                        <m:r>
                          <m:rPr>
                            <m:nor/>
                          </m:rPr>
                          <a:rPr lang="fr-FR" i="1" baseline="-25000" dirty="0" smtClean="0"/>
                          <m:t>11</m:t>
                        </m:r>
                        <m:r>
                          <m:rPr>
                            <m:nor/>
                          </m:rPr>
                          <a:rPr lang="fr-FR" i="1" dirty="0" smtClean="0"/>
                          <m:t> </m:t>
                        </m:r>
                        <m:r>
                          <m:rPr>
                            <m:nor/>
                          </m:rPr>
                          <a:rPr lang="fr-FR" dirty="0"/>
                          <m:t>+ </m:t>
                        </m:r>
                        <m:r>
                          <m:rPr>
                            <m:nor/>
                          </m:rPr>
                          <a:rPr lang="fr-FR" i="1" dirty="0"/>
                          <m:t>b</m:t>
                        </m:r>
                        <m:r>
                          <m:rPr>
                            <m:nor/>
                          </m:rPr>
                          <a:rPr lang="fr-FR" i="1" dirty="0"/>
                          <m:t>)−(</m:t>
                        </m:r>
                        <m:r>
                          <m:rPr>
                            <m:nor/>
                          </m:rPr>
                          <a:rPr lang="fr-FR" i="1" dirty="0"/>
                          <m:t>u</m:t>
                        </m:r>
                        <m:r>
                          <m:rPr>
                            <m:nor/>
                          </m:rPr>
                          <a:rPr lang="fr-FR" i="1" baseline="-25000" dirty="0"/>
                          <m:t>12</m:t>
                        </m:r>
                        <m:r>
                          <m:rPr>
                            <m:nor/>
                          </m:rPr>
                          <a:rPr lang="fr-FR" i="1" dirty="0"/>
                          <m:t>+</m:t>
                        </m:r>
                        <m:r>
                          <m:rPr>
                            <m:nor/>
                          </m:rPr>
                          <a:rPr lang="fr-FR" i="1" dirty="0"/>
                          <m:t>b</m:t>
                        </m:r>
                        <m:r>
                          <m:rPr>
                            <m:nor/>
                          </m:rPr>
                          <a:rPr lang="fr-FR" i="1" dirty="0"/>
                          <m:t>)</m:t>
                        </m:r>
                      </m:e>
                    </m:d>
                  </m:oMath>
                </a14:m>
                <a:r>
                  <a:rPr lang="fr-FR" dirty="0" smtClean="0"/>
                  <a:t>=</a:t>
                </a:r>
                <a:r>
                  <a:rPr lang="fr-FR" i="1" dirty="0"/>
                  <a:t> </a:t>
                </a:r>
                <a:r>
                  <a:rPr lang="fr-FR" i="1" dirty="0" smtClean="0"/>
                  <a:t>A</a:t>
                </a:r>
                <a:r>
                  <a:rPr lang="fr-FR" i="1" baseline="-25000" dirty="0" smtClean="0"/>
                  <a:t>d</a:t>
                </a:r>
                <a:r>
                  <a:rPr lang="fr-FR" i="1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i="1" dirty="0"/>
                      <m:t>u</m:t>
                    </m:r>
                    <m:r>
                      <m:rPr>
                        <m:nor/>
                      </m:rPr>
                      <a:rPr lang="fr-FR" i="1" baseline="-25000" dirty="0"/>
                      <m:t>11</m:t>
                    </m:r>
                  </m:oMath>
                </a14:m>
                <a:r>
                  <a:rPr lang="fr-FR" dirty="0" smtClean="0"/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i="1" dirty="0"/>
                      <m:t>u</m:t>
                    </m:r>
                    <m:r>
                      <m:rPr>
                        <m:nor/>
                      </m:rPr>
                      <a:rPr lang="fr-FR" i="1" baseline="-25000" dirty="0"/>
                      <m:t>12</m:t>
                    </m:r>
                  </m:oMath>
                </a14:m>
                <a:r>
                  <a:rPr lang="fr-FR" dirty="0" smtClean="0"/>
                  <a:t>)</a:t>
                </a:r>
                <a:endParaRPr lang="fr-F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347" y="5032104"/>
                <a:ext cx="3798604" cy="415755"/>
              </a:xfrm>
              <a:prstGeom prst="rect">
                <a:avLst/>
              </a:prstGeom>
              <a:blipFill rotWithShape="1">
                <a:blip r:embed="rId2"/>
                <a:stretch>
                  <a:fillRect l="-1445" r="-803" b="-188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e 8"/>
          <p:cNvGrpSpPr/>
          <p:nvPr/>
        </p:nvGrpSpPr>
        <p:grpSpPr>
          <a:xfrm>
            <a:off x="1137504" y="2198077"/>
            <a:ext cx="3735058" cy="1396878"/>
            <a:chOff x="1515573" y="2162908"/>
            <a:chExt cx="3735058" cy="1396878"/>
          </a:xfrm>
        </p:grpSpPr>
        <p:pic>
          <p:nvPicPr>
            <p:cNvPr id="573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573" y="2162908"/>
              <a:ext cx="3735058" cy="1396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4255478" y="2505809"/>
              <a:ext cx="13188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dirty="0" smtClean="0"/>
                <a:t>A</a:t>
              </a:r>
              <a:endParaRPr lang="fr-FR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811456" y="4536928"/>
            <a:ext cx="4560644" cy="1663846"/>
            <a:chOff x="811456" y="4536928"/>
            <a:chExt cx="4560644" cy="1663846"/>
          </a:xfrm>
        </p:grpSpPr>
        <p:pic>
          <p:nvPicPr>
            <p:cNvPr id="5734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456" y="4536928"/>
              <a:ext cx="4560644" cy="16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4188071" y="5076094"/>
              <a:ext cx="26083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dirty="0" smtClean="0"/>
                <a:t>A</a:t>
              </a:r>
              <a:r>
                <a:rPr lang="fr-FR" baseline="-25000" dirty="0" smtClean="0"/>
                <a:t>d</a:t>
              </a:r>
              <a:endParaRPr lang="fr-FR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5599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Modèles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Bipolaires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champs</a:t>
            </a:r>
          </a:p>
          <a:p>
            <a:r>
              <a:rPr lang="fr-FR" dirty="0">
                <a:solidFill>
                  <a:prstClr val="white"/>
                </a:solidFill>
              </a:rPr>
              <a:t>Structures différentielles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481120" cy="5261756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Modèle d’un amplificateur différentiel parfait</a:t>
            </a:r>
          </a:p>
          <a:p>
            <a:pPr lvl="1"/>
            <a:r>
              <a:rPr lang="fr-FR" dirty="0" smtClean="0"/>
              <a:t>Les grandeurs </a:t>
            </a:r>
            <a:r>
              <a:rPr lang="fr-FR" dirty="0"/>
              <a:t>« </a:t>
            </a:r>
            <a:r>
              <a:rPr lang="fr-FR" dirty="0" smtClean="0"/>
              <a:t>utiles</a:t>
            </a:r>
            <a:r>
              <a:rPr lang="fr-FR" dirty="0"/>
              <a:t> » </a:t>
            </a:r>
            <a:r>
              <a:rPr lang="fr-FR" dirty="0" smtClean="0"/>
              <a:t>sont les tensions différentielles</a:t>
            </a:r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914400" lvl="2" indent="0">
              <a:buNone/>
            </a:pPr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marL="914400" lvl="2" indent="0">
              <a:buNone/>
            </a:pPr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914400" lvl="2" indent="0">
              <a:buNone/>
            </a:pPr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1"/>
            <a:r>
              <a:rPr lang="fr-FR" dirty="0"/>
              <a:t>Amplificateur parfait </a:t>
            </a:r>
            <a:r>
              <a:rPr lang="fr-FR" i="1" dirty="0"/>
              <a:t>( 1 seule sortie)</a:t>
            </a:r>
          </a:p>
          <a:p>
            <a:pPr lvl="2"/>
            <a:r>
              <a:rPr lang="fr-FR" dirty="0"/>
              <a:t>amplifier la différence des tensions en entrée</a:t>
            </a:r>
          </a:p>
          <a:p>
            <a:pPr lvl="2"/>
            <a:r>
              <a:rPr lang="fr-FR" dirty="0"/>
              <a:t>Supprime le mode commun</a:t>
            </a:r>
          </a:p>
          <a:p>
            <a:pPr lvl="2"/>
            <a:r>
              <a:rPr lang="fr-FR" dirty="0"/>
              <a:t>Ne gêne pas les sources d’entrées</a:t>
            </a:r>
          </a:p>
          <a:p>
            <a:pPr lvl="2"/>
            <a:r>
              <a:rPr lang="fr-FR" dirty="0"/>
              <a:t>N’est pas gêné par la charge</a:t>
            </a: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1"/>
            <a:endParaRPr lang="fr-FR" dirty="0">
              <a:solidFill>
                <a:srgbClr val="FF0000"/>
              </a:solidFill>
            </a:endParaRPr>
          </a:p>
          <a:p>
            <a:pPr lvl="2"/>
            <a:endParaRPr lang="fr-FR" dirty="0"/>
          </a:p>
          <a:p>
            <a:pPr marL="914400" lvl="2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1" name="Groupe 10"/>
          <p:cNvGrpSpPr/>
          <p:nvPr/>
        </p:nvGrpSpPr>
        <p:grpSpPr>
          <a:xfrm>
            <a:off x="676794" y="2116458"/>
            <a:ext cx="3406948" cy="1663401"/>
            <a:chOff x="263555" y="2371438"/>
            <a:chExt cx="3406948" cy="1663401"/>
          </a:xfrm>
        </p:grpSpPr>
        <p:cxnSp>
          <p:nvCxnSpPr>
            <p:cNvPr id="123" name="Connecteur droit avec flèche 122"/>
            <p:cNvCxnSpPr/>
            <p:nvPr/>
          </p:nvCxnSpPr>
          <p:spPr>
            <a:xfrm flipV="1">
              <a:off x="1117446" y="3018009"/>
              <a:ext cx="0" cy="395737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e 118"/>
            <p:cNvGrpSpPr/>
            <p:nvPr/>
          </p:nvGrpSpPr>
          <p:grpSpPr>
            <a:xfrm>
              <a:off x="263555" y="2371438"/>
              <a:ext cx="3406948" cy="1663401"/>
              <a:chOff x="1557411" y="3224285"/>
              <a:chExt cx="3040126" cy="1436687"/>
            </a:xfrm>
          </p:grpSpPr>
          <p:sp>
            <p:nvSpPr>
              <p:cNvPr id="122" name="Rectangle 65"/>
              <p:cNvSpPr>
                <a:spLocks noChangeArrowheads="1"/>
              </p:cNvSpPr>
              <p:nvPr/>
            </p:nvSpPr>
            <p:spPr bwMode="auto">
              <a:xfrm>
                <a:off x="2835279" y="3596583"/>
                <a:ext cx="1019526" cy="74459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Text Box 66"/>
              <p:cNvSpPr txBox="1">
                <a:spLocks noChangeArrowheads="1"/>
              </p:cNvSpPr>
              <p:nvPr/>
            </p:nvSpPr>
            <p:spPr bwMode="auto">
              <a:xfrm>
                <a:off x="3218178" y="3749320"/>
                <a:ext cx="286021" cy="31024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125" name="Line 67"/>
              <p:cNvSpPr>
                <a:spLocks noChangeShapeType="1"/>
              </p:cNvSpPr>
              <p:nvPr/>
            </p:nvSpPr>
            <p:spPr bwMode="auto">
              <a:xfrm>
                <a:off x="2484673" y="4126391"/>
                <a:ext cx="341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Line 68"/>
              <p:cNvSpPr>
                <a:spLocks noChangeShapeType="1"/>
              </p:cNvSpPr>
              <p:nvPr/>
            </p:nvSpPr>
            <p:spPr bwMode="auto">
              <a:xfrm flipV="1">
                <a:off x="2484673" y="4614832"/>
                <a:ext cx="1832225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Text Box 69"/>
              <p:cNvSpPr txBox="1">
                <a:spLocks noChangeArrowheads="1"/>
              </p:cNvSpPr>
              <p:nvPr/>
            </p:nvSpPr>
            <p:spPr bwMode="auto">
              <a:xfrm>
                <a:off x="2576938" y="4226417"/>
                <a:ext cx="156850" cy="1813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dirty="0"/>
              </a:p>
            </p:txBody>
          </p:sp>
          <p:sp>
            <p:nvSpPr>
              <p:cNvPr id="139" name="Text Box 70"/>
              <p:cNvSpPr txBox="1">
                <a:spLocks noChangeArrowheads="1"/>
              </p:cNvSpPr>
              <p:nvPr/>
            </p:nvSpPr>
            <p:spPr bwMode="auto">
              <a:xfrm>
                <a:off x="2545059" y="3933094"/>
                <a:ext cx="156850" cy="1479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sz="1200" dirty="0"/>
              </a:p>
            </p:txBody>
          </p:sp>
          <p:sp>
            <p:nvSpPr>
              <p:cNvPr id="145" name="Line 71"/>
              <p:cNvSpPr>
                <a:spLocks noChangeShapeType="1"/>
              </p:cNvSpPr>
              <p:nvPr/>
            </p:nvSpPr>
            <p:spPr bwMode="auto">
              <a:xfrm>
                <a:off x="2521578" y="4174917"/>
                <a:ext cx="0" cy="3579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Line 72"/>
              <p:cNvSpPr>
                <a:spLocks noChangeShapeType="1"/>
              </p:cNvSpPr>
              <p:nvPr/>
            </p:nvSpPr>
            <p:spPr bwMode="auto">
              <a:xfrm>
                <a:off x="2544644" y="4126391"/>
                <a:ext cx="12455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7" name="Line 78"/>
              <p:cNvSpPr>
                <a:spLocks noChangeShapeType="1"/>
              </p:cNvSpPr>
              <p:nvPr/>
            </p:nvSpPr>
            <p:spPr bwMode="auto">
              <a:xfrm>
                <a:off x="3854805" y="3820329"/>
                <a:ext cx="341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4" name="Text Box 80"/>
              <p:cNvSpPr txBox="1">
                <a:spLocks noChangeArrowheads="1"/>
              </p:cNvSpPr>
              <p:nvPr/>
            </p:nvSpPr>
            <p:spPr bwMode="auto">
              <a:xfrm>
                <a:off x="4301879" y="3834642"/>
                <a:ext cx="156850" cy="18137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73" name="Text Box 81"/>
              <p:cNvSpPr txBox="1">
                <a:spLocks noChangeArrowheads="1"/>
              </p:cNvSpPr>
              <p:nvPr/>
            </p:nvSpPr>
            <p:spPr bwMode="auto">
              <a:xfrm>
                <a:off x="3978957" y="3601355"/>
                <a:ext cx="156850" cy="1813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80" name="Line 82"/>
              <p:cNvSpPr>
                <a:spLocks noChangeShapeType="1"/>
              </p:cNvSpPr>
              <p:nvPr/>
            </p:nvSpPr>
            <p:spPr bwMode="auto">
              <a:xfrm>
                <a:off x="4252313" y="3852737"/>
                <a:ext cx="0" cy="722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Line 83"/>
              <p:cNvSpPr>
                <a:spLocks noChangeShapeType="1"/>
              </p:cNvSpPr>
              <p:nvPr/>
            </p:nvSpPr>
            <p:spPr bwMode="auto">
              <a:xfrm flipH="1">
                <a:off x="4049330" y="3820329"/>
                <a:ext cx="12455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" name="Line 88"/>
              <p:cNvSpPr>
                <a:spLocks noChangeShapeType="1"/>
              </p:cNvSpPr>
              <p:nvPr/>
            </p:nvSpPr>
            <p:spPr bwMode="auto">
              <a:xfrm>
                <a:off x="2941383" y="3281562"/>
                <a:ext cx="0" cy="3102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" name="Line 89"/>
              <p:cNvSpPr>
                <a:spLocks noChangeShapeType="1"/>
              </p:cNvSpPr>
              <p:nvPr/>
            </p:nvSpPr>
            <p:spPr bwMode="auto">
              <a:xfrm>
                <a:off x="3056714" y="3281562"/>
                <a:ext cx="0" cy="3102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" name="Oval 90"/>
              <p:cNvSpPr>
                <a:spLocks noChangeArrowheads="1"/>
              </p:cNvSpPr>
              <p:nvPr/>
            </p:nvSpPr>
            <p:spPr bwMode="auto">
              <a:xfrm>
                <a:off x="2904478" y="3224285"/>
                <a:ext cx="64585" cy="6682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Oval 91"/>
              <p:cNvSpPr>
                <a:spLocks noChangeArrowheads="1"/>
              </p:cNvSpPr>
              <p:nvPr/>
            </p:nvSpPr>
            <p:spPr bwMode="auto">
              <a:xfrm>
                <a:off x="3019809" y="3229058"/>
                <a:ext cx="64585" cy="6682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Text Box 92"/>
              <p:cNvSpPr txBox="1">
                <a:spLocks noChangeArrowheads="1"/>
              </p:cNvSpPr>
              <p:nvPr/>
            </p:nvSpPr>
            <p:spPr bwMode="auto">
              <a:xfrm>
                <a:off x="3148979" y="3295881"/>
                <a:ext cx="1448558" cy="1718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alimentation en </a:t>
                </a:r>
                <a:r>
                  <a:rPr lang="en-US" sz="800" dirty="0" err="1">
                    <a:latin typeface="Calibri" pitchFamily="34" charset="0"/>
                  </a:rPr>
                  <a:t>énergie</a:t>
                </a:r>
                <a:endParaRPr lang="en-US" dirty="0"/>
              </a:p>
            </p:txBody>
          </p:sp>
          <p:sp>
            <p:nvSpPr>
              <p:cNvPr id="187" name="Text Box 93"/>
              <p:cNvSpPr txBox="1">
                <a:spLocks noChangeArrowheads="1"/>
              </p:cNvSpPr>
              <p:nvPr/>
            </p:nvSpPr>
            <p:spPr bwMode="auto">
              <a:xfrm>
                <a:off x="1741941" y="4489142"/>
                <a:ext cx="498230" cy="1718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sources</a:t>
                </a:r>
                <a:endParaRPr lang="en-US" dirty="0"/>
              </a:p>
            </p:txBody>
          </p:sp>
          <p:sp>
            <p:nvSpPr>
              <p:cNvPr id="188" name="Text Box 95"/>
              <p:cNvSpPr txBox="1">
                <a:spLocks noChangeArrowheads="1"/>
              </p:cNvSpPr>
              <p:nvPr/>
            </p:nvSpPr>
            <p:spPr bwMode="auto">
              <a:xfrm>
                <a:off x="3007327" y="3819999"/>
                <a:ext cx="770411" cy="35797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050" dirty="0" err="1" smtClean="0">
                    <a:latin typeface="Calibri" pitchFamily="34" charset="0"/>
                  </a:rPr>
                  <a:t>amplificateur</a:t>
                </a:r>
                <a:endParaRPr lang="en-US" sz="1050" dirty="0">
                  <a:latin typeface="Calibri" pitchFamily="34" charset="0"/>
                </a:endParaRPr>
              </a:p>
            </p:txBody>
          </p:sp>
          <p:sp>
            <p:nvSpPr>
              <p:cNvPr id="189" name="Text Box 97"/>
              <p:cNvSpPr txBox="1">
                <a:spLocks noChangeArrowheads="1"/>
              </p:cNvSpPr>
              <p:nvPr/>
            </p:nvSpPr>
            <p:spPr bwMode="auto">
              <a:xfrm>
                <a:off x="1991055" y="3806597"/>
                <a:ext cx="225047" cy="2004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</a:p>
            </p:txBody>
          </p:sp>
          <p:sp>
            <p:nvSpPr>
              <p:cNvPr id="190" name="Text Box 98"/>
              <p:cNvSpPr txBox="1">
                <a:spLocks noChangeArrowheads="1"/>
              </p:cNvSpPr>
              <p:nvPr/>
            </p:nvSpPr>
            <p:spPr bwMode="auto">
              <a:xfrm>
                <a:off x="2556426" y="3550630"/>
                <a:ext cx="156850" cy="1813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  <a:endParaRPr lang="en-US" sz="3600" dirty="0"/>
              </a:p>
            </p:txBody>
          </p:sp>
          <p:sp>
            <p:nvSpPr>
              <p:cNvPr id="191" name="Line 99"/>
              <p:cNvSpPr>
                <a:spLocks noChangeShapeType="1"/>
              </p:cNvSpPr>
              <p:nvPr/>
            </p:nvSpPr>
            <p:spPr bwMode="auto">
              <a:xfrm>
                <a:off x="1935697" y="3840008"/>
                <a:ext cx="0" cy="6901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2" name="Line 100"/>
              <p:cNvSpPr>
                <a:spLocks noChangeShapeType="1"/>
              </p:cNvSpPr>
              <p:nvPr/>
            </p:nvSpPr>
            <p:spPr bwMode="auto">
              <a:xfrm>
                <a:off x="2540031" y="3758866"/>
                <a:ext cx="12455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Oval 103"/>
              <p:cNvSpPr>
                <a:spLocks noChangeArrowheads="1"/>
              </p:cNvSpPr>
              <p:nvPr/>
            </p:nvSpPr>
            <p:spPr bwMode="auto">
              <a:xfrm>
                <a:off x="2137911" y="4595740"/>
                <a:ext cx="36906" cy="38184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73"/>
              <p:cNvSpPr>
                <a:spLocks/>
              </p:cNvSpPr>
              <p:nvPr/>
            </p:nvSpPr>
            <p:spPr bwMode="auto">
              <a:xfrm>
                <a:off x="2149444" y="4121618"/>
                <a:ext cx="339842" cy="493215"/>
              </a:xfrm>
              <a:custGeom>
                <a:avLst/>
                <a:gdLst>
                  <a:gd name="T0" fmla="*/ 360 w 408"/>
                  <a:gd name="T1" fmla="*/ 0 h 564"/>
                  <a:gd name="T2" fmla="*/ 0 w 408"/>
                  <a:gd name="T3" fmla="*/ 0 h 564"/>
                  <a:gd name="T4" fmla="*/ 0 w 408"/>
                  <a:gd name="T5" fmla="*/ 465 h 564"/>
                  <a:gd name="T6" fmla="*/ 408 w 408"/>
                  <a:gd name="T7" fmla="*/ 465 h 5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564"/>
                  <a:gd name="T14" fmla="*/ 408 w 408"/>
                  <a:gd name="T15" fmla="*/ 564 h 5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564">
                    <a:moveTo>
                      <a:pt x="360" y="0"/>
                    </a:moveTo>
                    <a:lnTo>
                      <a:pt x="0" y="0"/>
                    </a:lnTo>
                    <a:lnTo>
                      <a:pt x="0" y="564"/>
                    </a:lnTo>
                    <a:lnTo>
                      <a:pt x="408" y="56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01"/>
              <p:cNvSpPr>
                <a:spLocks/>
              </p:cNvSpPr>
              <p:nvPr/>
            </p:nvSpPr>
            <p:spPr bwMode="auto">
              <a:xfrm>
                <a:off x="1700421" y="3758866"/>
                <a:ext cx="1118711" cy="859148"/>
              </a:xfrm>
              <a:custGeom>
                <a:avLst/>
                <a:gdLst>
                  <a:gd name="T0" fmla="*/ 1451 w 1451"/>
                  <a:gd name="T1" fmla="*/ 1 h 828"/>
                  <a:gd name="T2" fmla="*/ 0 w 1451"/>
                  <a:gd name="T3" fmla="*/ 0 h 828"/>
                  <a:gd name="T4" fmla="*/ 0 w 1451"/>
                  <a:gd name="T5" fmla="*/ 828 h 828"/>
                  <a:gd name="T6" fmla="*/ 408 w 1451"/>
                  <a:gd name="T7" fmla="*/ 828 h 8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1"/>
                  <a:gd name="T13" fmla="*/ 0 h 828"/>
                  <a:gd name="T14" fmla="*/ 1451 w 1451"/>
                  <a:gd name="T15" fmla="*/ 828 h 828"/>
                  <a:gd name="connsiteX0" fmla="*/ 6800 w 6800"/>
                  <a:gd name="connsiteY0" fmla="*/ 62 h 10000"/>
                  <a:gd name="connsiteX1" fmla="*/ 0 w 6800"/>
                  <a:gd name="connsiteY1" fmla="*/ 0 h 10000"/>
                  <a:gd name="connsiteX2" fmla="*/ 0 w 6800"/>
                  <a:gd name="connsiteY2" fmla="*/ 10000 h 10000"/>
                  <a:gd name="connsiteX3" fmla="*/ 2812 w 6800"/>
                  <a:gd name="connsiteY3" fmla="*/ 10000 h 10000"/>
                  <a:gd name="connsiteX0" fmla="*/ 10000 w 10000"/>
                  <a:gd name="connsiteY0" fmla="*/ 62 h 10000"/>
                  <a:gd name="connsiteX1" fmla="*/ 0 w 10000"/>
                  <a:gd name="connsiteY1" fmla="*/ 0 h 10000"/>
                  <a:gd name="connsiteX2" fmla="*/ 0 w 10000"/>
                  <a:gd name="connsiteY2" fmla="*/ 10000 h 10000"/>
                  <a:gd name="connsiteX3" fmla="*/ 4135 w 1000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62"/>
                    </a:moveTo>
                    <a:lnTo>
                      <a:pt x="0" y="0"/>
                    </a:lnTo>
                    <a:lnTo>
                      <a:pt x="0" y="10000"/>
                    </a:lnTo>
                    <a:lnTo>
                      <a:pt x="4135" y="1000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Oval 74"/>
              <p:cNvSpPr>
                <a:spLocks noChangeArrowheads="1"/>
              </p:cNvSpPr>
              <p:nvPr/>
            </p:nvSpPr>
            <p:spPr bwMode="auto">
              <a:xfrm>
                <a:off x="2006433" y="4201169"/>
                <a:ext cx="286021" cy="2911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Oval 76"/>
              <p:cNvSpPr>
                <a:spLocks noChangeArrowheads="1"/>
              </p:cNvSpPr>
              <p:nvPr/>
            </p:nvSpPr>
            <p:spPr bwMode="auto">
              <a:xfrm>
                <a:off x="2424700" y="4092184"/>
                <a:ext cx="64585" cy="6682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Oval 104"/>
              <p:cNvSpPr>
                <a:spLocks noChangeArrowheads="1"/>
              </p:cNvSpPr>
              <p:nvPr/>
            </p:nvSpPr>
            <p:spPr bwMode="auto">
              <a:xfrm>
                <a:off x="2420087" y="3730228"/>
                <a:ext cx="64585" cy="6682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Oval 102"/>
              <p:cNvSpPr>
                <a:spLocks noChangeArrowheads="1"/>
              </p:cNvSpPr>
              <p:nvPr/>
            </p:nvSpPr>
            <p:spPr bwMode="auto">
              <a:xfrm>
                <a:off x="1557411" y="4050022"/>
                <a:ext cx="286021" cy="29115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Text Box 80"/>
              <p:cNvSpPr txBox="1">
                <a:spLocks noChangeArrowheads="1"/>
              </p:cNvSpPr>
              <p:nvPr/>
            </p:nvSpPr>
            <p:spPr bwMode="auto">
              <a:xfrm>
                <a:off x="4057382" y="4264809"/>
                <a:ext cx="156850" cy="18137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s2</a:t>
                </a:r>
                <a:endParaRPr lang="en-US" sz="3600" dirty="0"/>
              </a:p>
            </p:txBody>
          </p:sp>
          <p:sp>
            <p:nvSpPr>
              <p:cNvPr id="201" name="Text Box 81"/>
              <p:cNvSpPr txBox="1">
                <a:spLocks noChangeArrowheads="1"/>
              </p:cNvSpPr>
              <p:nvPr/>
            </p:nvSpPr>
            <p:spPr bwMode="auto">
              <a:xfrm>
                <a:off x="3954758" y="3910807"/>
                <a:ext cx="156850" cy="1813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s2</a:t>
                </a:r>
                <a:endParaRPr lang="en-US" sz="3600" dirty="0"/>
              </a:p>
            </p:txBody>
          </p:sp>
          <p:sp>
            <p:nvSpPr>
              <p:cNvPr id="202" name="Line 83"/>
              <p:cNvSpPr>
                <a:spLocks noChangeShapeType="1"/>
              </p:cNvSpPr>
              <p:nvPr/>
            </p:nvSpPr>
            <p:spPr bwMode="auto">
              <a:xfrm flipH="1">
                <a:off x="4040981" y="4121618"/>
                <a:ext cx="12455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3" name="Line 82"/>
              <p:cNvSpPr>
                <a:spLocks noChangeShapeType="1"/>
              </p:cNvSpPr>
              <p:nvPr/>
            </p:nvSpPr>
            <p:spPr bwMode="auto">
              <a:xfrm>
                <a:off x="3987123" y="4159007"/>
                <a:ext cx="0" cy="4427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4" name="Text Box 93"/>
              <p:cNvSpPr txBox="1">
                <a:spLocks noChangeArrowheads="1"/>
              </p:cNvSpPr>
              <p:nvPr/>
            </p:nvSpPr>
            <p:spPr bwMode="auto">
              <a:xfrm>
                <a:off x="2873958" y="4487711"/>
                <a:ext cx="356286" cy="17183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05" name="Line 79"/>
              <p:cNvSpPr>
                <a:spLocks noChangeShapeType="1"/>
              </p:cNvSpPr>
              <p:nvPr/>
            </p:nvSpPr>
            <p:spPr bwMode="auto">
              <a:xfrm flipV="1">
                <a:off x="3854804" y="4124531"/>
                <a:ext cx="341381" cy="2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9" name="ZoneTexte 8"/>
          <p:cNvSpPr txBox="1"/>
          <p:nvPr/>
        </p:nvSpPr>
        <p:spPr>
          <a:xfrm>
            <a:off x="4208643" y="2654754"/>
            <a:ext cx="42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fr-FR" b="1" dirty="0" err="1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b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fr-FR" b="1" baseline="-25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= 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(V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e1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 – 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e2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)  et 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sd </a:t>
            </a:r>
            <a:r>
              <a:rPr lang="fr-FR" b="1" dirty="0">
                <a:solidFill>
                  <a:srgbClr val="FF0000"/>
                </a:solidFill>
              </a:rPr>
              <a:t>= 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(V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s1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 – 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s2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</a:p>
          <a:p>
            <a:endParaRPr lang="fr-FR" dirty="0"/>
          </a:p>
        </p:txBody>
      </p:sp>
      <p:grpSp>
        <p:nvGrpSpPr>
          <p:cNvPr id="226" name="Groupe 225"/>
          <p:cNvGrpSpPr/>
          <p:nvPr/>
        </p:nvGrpSpPr>
        <p:grpSpPr>
          <a:xfrm>
            <a:off x="4948890" y="3892977"/>
            <a:ext cx="4690168" cy="2163021"/>
            <a:chOff x="5151113" y="4183123"/>
            <a:chExt cx="4690168" cy="2163021"/>
          </a:xfrm>
        </p:grpSpPr>
        <p:grpSp>
          <p:nvGrpSpPr>
            <p:cNvPr id="227" name="Groupe 226"/>
            <p:cNvGrpSpPr/>
            <p:nvPr/>
          </p:nvGrpSpPr>
          <p:grpSpPr>
            <a:xfrm>
              <a:off x="5151113" y="4183123"/>
              <a:ext cx="4310063" cy="2163021"/>
              <a:chOff x="5151113" y="4183123"/>
              <a:chExt cx="4310063" cy="2163021"/>
            </a:xfrm>
          </p:grpSpPr>
          <p:sp>
            <p:nvSpPr>
              <p:cNvPr id="229" name="Rectangle 33"/>
              <p:cNvSpPr>
                <a:spLocks noChangeArrowheads="1"/>
              </p:cNvSpPr>
              <p:nvPr/>
            </p:nvSpPr>
            <p:spPr bwMode="auto">
              <a:xfrm>
                <a:off x="6653434" y="4398414"/>
                <a:ext cx="2095578" cy="194773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" name="Line 34"/>
              <p:cNvSpPr>
                <a:spLocks noChangeShapeType="1"/>
              </p:cNvSpPr>
              <p:nvPr/>
            </p:nvSpPr>
            <p:spPr bwMode="auto">
              <a:xfrm>
                <a:off x="8906276" y="5077519"/>
                <a:ext cx="0" cy="10533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1" name="Text Box 35"/>
              <p:cNvSpPr txBox="1">
                <a:spLocks noChangeArrowheads="1"/>
              </p:cNvSpPr>
              <p:nvPr/>
            </p:nvSpPr>
            <p:spPr bwMode="auto">
              <a:xfrm>
                <a:off x="8971483" y="5401177"/>
                <a:ext cx="271057" cy="312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2000" b="1" i="1" dirty="0">
                    <a:latin typeface="Times New Roman" pitchFamily="18" charset="0"/>
                  </a:rPr>
                  <a:t>v</a:t>
                </a:r>
                <a:r>
                  <a:rPr lang="fr-FR" sz="2000" b="1" i="1" baseline="-25000" dirty="0">
                    <a:latin typeface="Times New Roman" pitchFamily="18" charset="0"/>
                  </a:rPr>
                  <a:t>s</a:t>
                </a:r>
                <a:endParaRPr lang="fr-FR" sz="2000" dirty="0">
                  <a:latin typeface="Times New Roman" pitchFamily="18" charset="0"/>
                </a:endParaRPr>
              </a:p>
            </p:txBody>
          </p:sp>
          <p:sp>
            <p:nvSpPr>
              <p:cNvPr id="232" name="Text Box 36"/>
              <p:cNvSpPr txBox="1">
                <a:spLocks noChangeArrowheads="1"/>
              </p:cNvSpPr>
              <p:nvPr/>
            </p:nvSpPr>
            <p:spPr bwMode="auto">
              <a:xfrm>
                <a:off x="6240455" y="4183123"/>
                <a:ext cx="271057" cy="312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2000" b="1" i="1">
                    <a:latin typeface="Times New Roman" pitchFamily="18" charset="0"/>
                  </a:rPr>
                  <a:t>i</a:t>
                </a:r>
                <a:r>
                  <a:rPr lang="fr-FR" sz="2000" b="1" i="1" baseline="-25000">
                    <a:latin typeface="Times New Roman" pitchFamily="18" charset="0"/>
                  </a:rPr>
                  <a:t>e1</a:t>
                </a:r>
                <a:endParaRPr lang="fr-FR" sz="2000">
                  <a:latin typeface="Times New Roman" pitchFamily="18" charset="0"/>
                </a:endParaRPr>
              </a:p>
            </p:txBody>
          </p:sp>
          <p:sp>
            <p:nvSpPr>
              <p:cNvPr id="233" name="Text Box 37"/>
              <p:cNvSpPr txBox="1">
                <a:spLocks noChangeArrowheads="1"/>
              </p:cNvSpPr>
              <p:nvPr/>
            </p:nvSpPr>
            <p:spPr bwMode="auto">
              <a:xfrm>
                <a:off x="8950536" y="4447540"/>
                <a:ext cx="269779" cy="312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2000" b="1" i="1" dirty="0" err="1">
                    <a:latin typeface="Times New Roman" pitchFamily="18" charset="0"/>
                  </a:rPr>
                  <a:t>i</a:t>
                </a:r>
                <a:r>
                  <a:rPr lang="fr-FR" sz="2000" b="1" i="1" baseline="-25000" dirty="0" err="1">
                    <a:latin typeface="Times New Roman" pitchFamily="18" charset="0"/>
                  </a:rPr>
                  <a:t>s</a:t>
                </a:r>
                <a:endParaRPr lang="fr-FR" sz="2000" dirty="0">
                  <a:latin typeface="Times New Roman" pitchFamily="18" charset="0"/>
                </a:endParaRPr>
              </a:p>
            </p:txBody>
          </p:sp>
          <p:sp>
            <p:nvSpPr>
              <p:cNvPr id="234" name="Line 38"/>
              <p:cNvSpPr>
                <a:spLocks noChangeShapeType="1"/>
              </p:cNvSpPr>
              <p:nvPr/>
            </p:nvSpPr>
            <p:spPr bwMode="auto">
              <a:xfrm flipH="1" flipV="1">
                <a:off x="8846968" y="4964400"/>
                <a:ext cx="311402" cy="117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" name="AutoShape 39"/>
              <p:cNvSpPr>
                <a:spLocks noChangeArrowheads="1"/>
              </p:cNvSpPr>
              <p:nvPr/>
            </p:nvSpPr>
            <p:spPr bwMode="auto">
              <a:xfrm>
                <a:off x="7728712" y="5392508"/>
                <a:ext cx="323479" cy="364116"/>
              </a:xfrm>
              <a:prstGeom prst="diamond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" name="Rectangle 40"/>
              <p:cNvSpPr>
                <a:spLocks noChangeArrowheads="1"/>
              </p:cNvSpPr>
              <p:nvPr/>
            </p:nvSpPr>
            <p:spPr bwMode="auto">
              <a:xfrm>
                <a:off x="7891091" y="4983600"/>
                <a:ext cx="1497207" cy="119638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" name="Rectangle 42"/>
              <p:cNvSpPr>
                <a:spLocks noChangeArrowheads="1"/>
              </p:cNvSpPr>
              <p:nvPr/>
            </p:nvSpPr>
            <p:spPr bwMode="auto">
              <a:xfrm>
                <a:off x="9309026" y="5302924"/>
                <a:ext cx="152150" cy="52161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8" name="Line 43"/>
              <p:cNvSpPr>
                <a:spLocks noChangeShapeType="1"/>
              </p:cNvSpPr>
              <p:nvPr/>
            </p:nvSpPr>
            <p:spPr bwMode="auto">
              <a:xfrm>
                <a:off x="8118677" y="5245128"/>
                <a:ext cx="0" cy="683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9" name="Text Box 44"/>
              <p:cNvSpPr txBox="1">
                <a:spLocks noChangeArrowheads="1"/>
              </p:cNvSpPr>
              <p:nvPr/>
            </p:nvSpPr>
            <p:spPr bwMode="auto">
              <a:xfrm>
                <a:off x="8190275" y="5405511"/>
                <a:ext cx="461801" cy="3077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2000" b="1" i="1" dirty="0" err="1">
                    <a:latin typeface="Times New Roman" pitchFamily="18" charset="0"/>
                  </a:rPr>
                  <a:t>v</a:t>
                </a:r>
                <a:r>
                  <a:rPr lang="fr-FR" sz="2000" b="1" i="1" baseline="-25000" dirty="0" err="1">
                    <a:latin typeface="Times New Roman" pitchFamily="18" charset="0"/>
                  </a:rPr>
                  <a:t>so</a:t>
                </a:r>
                <a:endParaRPr lang="fr-FR" sz="2000" dirty="0">
                  <a:latin typeface="Times New Roman" pitchFamily="18" charset="0"/>
                </a:endParaRPr>
              </a:p>
            </p:txBody>
          </p:sp>
          <p:sp>
            <p:nvSpPr>
              <p:cNvPr id="240" name="Line 46"/>
              <p:cNvSpPr>
                <a:spLocks noChangeShapeType="1"/>
              </p:cNvSpPr>
              <p:nvPr/>
            </p:nvSpPr>
            <p:spPr bwMode="auto">
              <a:xfrm>
                <a:off x="6258355" y="5401177"/>
                <a:ext cx="0" cy="7065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" name="Text Box 47"/>
              <p:cNvSpPr txBox="1">
                <a:spLocks noChangeArrowheads="1"/>
              </p:cNvSpPr>
              <p:nvPr/>
            </p:nvSpPr>
            <p:spPr bwMode="auto">
              <a:xfrm>
                <a:off x="6332513" y="5593349"/>
                <a:ext cx="296628" cy="313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2000" b="1" i="1">
                    <a:latin typeface="Times New Roman" pitchFamily="18" charset="0"/>
                  </a:rPr>
                  <a:t>v</a:t>
                </a:r>
                <a:r>
                  <a:rPr lang="fr-FR" sz="2000" b="1" i="1" baseline="-25000">
                    <a:latin typeface="Times New Roman" pitchFamily="18" charset="0"/>
                  </a:rPr>
                  <a:t>e2</a:t>
                </a:r>
                <a:endParaRPr lang="fr-FR" sz="2000">
                  <a:latin typeface="Times New Roman" pitchFamily="18" charset="0"/>
                </a:endParaRPr>
              </a:p>
            </p:txBody>
          </p:sp>
          <p:sp>
            <p:nvSpPr>
              <p:cNvPr id="242" name="Line 48"/>
              <p:cNvSpPr>
                <a:spLocks noChangeShapeType="1"/>
              </p:cNvSpPr>
              <p:nvPr/>
            </p:nvSpPr>
            <p:spPr bwMode="auto">
              <a:xfrm>
                <a:off x="6300549" y="5363610"/>
                <a:ext cx="19050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3" name="Rectangle 49"/>
              <p:cNvSpPr>
                <a:spLocks noChangeArrowheads="1"/>
              </p:cNvSpPr>
              <p:nvPr/>
            </p:nvSpPr>
            <p:spPr bwMode="auto">
              <a:xfrm>
                <a:off x="6019263" y="5375169"/>
                <a:ext cx="893721" cy="804812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4" name="Rectangle 50"/>
              <p:cNvSpPr>
                <a:spLocks noChangeArrowheads="1"/>
              </p:cNvSpPr>
              <p:nvPr/>
            </p:nvSpPr>
            <p:spPr bwMode="auto">
              <a:xfrm>
                <a:off x="6846498" y="5405512"/>
                <a:ext cx="157265" cy="7253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5" name="Oval 52"/>
              <p:cNvSpPr>
                <a:spLocks noChangeArrowheads="1"/>
              </p:cNvSpPr>
              <p:nvPr/>
            </p:nvSpPr>
            <p:spPr bwMode="auto">
              <a:xfrm>
                <a:off x="5837706" y="5574566"/>
                <a:ext cx="356722" cy="40312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" name="Freeform 53"/>
              <p:cNvSpPr>
                <a:spLocks/>
              </p:cNvSpPr>
              <p:nvPr/>
            </p:nvSpPr>
            <p:spPr bwMode="auto">
              <a:xfrm>
                <a:off x="5957892" y="5706051"/>
                <a:ext cx="125300" cy="200842"/>
              </a:xfrm>
              <a:custGeom>
                <a:avLst/>
                <a:gdLst>
                  <a:gd name="T0" fmla="*/ 0 w 354"/>
                  <a:gd name="T1" fmla="*/ 171 h 319"/>
                  <a:gd name="T2" fmla="*/ 55 w 354"/>
                  <a:gd name="T3" fmla="*/ 64 h 319"/>
                  <a:gd name="T4" fmla="*/ 108 w 354"/>
                  <a:gd name="T5" fmla="*/ 3 h 319"/>
                  <a:gd name="T6" fmla="*/ 169 w 354"/>
                  <a:gd name="T7" fmla="*/ 82 h 319"/>
                  <a:gd name="T8" fmla="*/ 217 w 354"/>
                  <a:gd name="T9" fmla="*/ 244 h 319"/>
                  <a:gd name="T10" fmla="*/ 253 w 354"/>
                  <a:gd name="T11" fmla="*/ 316 h 319"/>
                  <a:gd name="T12" fmla="*/ 319 w 354"/>
                  <a:gd name="T13" fmla="*/ 226 h 319"/>
                  <a:gd name="T14" fmla="*/ 354 w 354"/>
                  <a:gd name="T15" fmla="*/ 135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4" h="319">
                    <a:moveTo>
                      <a:pt x="0" y="171"/>
                    </a:moveTo>
                    <a:cubicBezTo>
                      <a:pt x="9" y="153"/>
                      <a:pt x="37" y="92"/>
                      <a:pt x="55" y="64"/>
                    </a:cubicBezTo>
                    <a:cubicBezTo>
                      <a:pt x="73" y="36"/>
                      <a:pt x="89" y="0"/>
                      <a:pt x="108" y="3"/>
                    </a:cubicBezTo>
                    <a:cubicBezTo>
                      <a:pt x="127" y="6"/>
                      <a:pt x="151" y="42"/>
                      <a:pt x="169" y="82"/>
                    </a:cubicBezTo>
                    <a:cubicBezTo>
                      <a:pt x="187" y="122"/>
                      <a:pt x="203" y="205"/>
                      <a:pt x="217" y="244"/>
                    </a:cubicBezTo>
                    <a:cubicBezTo>
                      <a:pt x="231" y="283"/>
                      <a:pt x="236" y="319"/>
                      <a:pt x="253" y="316"/>
                    </a:cubicBezTo>
                    <a:cubicBezTo>
                      <a:pt x="270" y="313"/>
                      <a:pt x="302" y="256"/>
                      <a:pt x="319" y="226"/>
                    </a:cubicBezTo>
                    <a:cubicBezTo>
                      <a:pt x="336" y="196"/>
                      <a:pt x="347" y="154"/>
                      <a:pt x="354" y="135"/>
                    </a:cubicBez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" name="Line 54"/>
              <p:cNvSpPr>
                <a:spLocks noChangeShapeType="1"/>
              </p:cNvSpPr>
              <p:nvPr/>
            </p:nvSpPr>
            <p:spPr bwMode="auto">
              <a:xfrm>
                <a:off x="5330113" y="4606480"/>
                <a:ext cx="0" cy="7065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" name="Text Box 55"/>
              <p:cNvSpPr txBox="1">
                <a:spLocks noChangeArrowheads="1"/>
              </p:cNvSpPr>
              <p:nvPr/>
            </p:nvSpPr>
            <p:spPr bwMode="auto">
              <a:xfrm>
                <a:off x="5621627" y="5022612"/>
                <a:ext cx="296628" cy="313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2000" b="1" i="1" dirty="0">
                    <a:latin typeface="Times New Roman" pitchFamily="18" charset="0"/>
                  </a:rPr>
                  <a:t>v</a:t>
                </a:r>
                <a:r>
                  <a:rPr lang="fr-FR" sz="2000" b="1" i="1" baseline="-25000" dirty="0">
                    <a:latin typeface="Times New Roman" pitchFamily="18" charset="0"/>
                  </a:rPr>
                  <a:t>e1</a:t>
                </a:r>
                <a:endParaRPr lang="fr-FR" sz="2000" dirty="0">
                  <a:latin typeface="Times New Roman" pitchFamily="18" charset="0"/>
                </a:endParaRPr>
              </a:p>
            </p:txBody>
          </p:sp>
          <p:sp>
            <p:nvSpPr>
              <p:cNvPr id="249" name="Line 56"/>
              <p:cNvSpPr>
                <a:spLocks noChangeShapeType="1"/>
              </p:cNvSpPr>
              <p:nvPr/>
            </p:nvSpPr>
            <p:spPr bwMode="auto">
              <a:xfrm>
                <a:off x="6236620" y="4606480"/>
                <a:ext cx="19050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stealth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" name="Rectangle 57"/>
              <p:cNvSpPr>
                <a:spLocks noChangeArrowheads="1"/>
              </p:cNvSpPr>
              <p:nvPr/>
            </p:nvSpPr>
            <p:spPr bwMode="auto">
              <a:xfrm>
                <a:off x="5330113" y="4606480"/>
                <a:ext cx="2021421" cy="15735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" name="Rectangle 58"/>
              <p:cNvSpPr>
                <a:spLocks noChangeArrowheads="1"/>
              </p:cNvSpPr>
              <p:nvPr/>
            </p:nvSpPr>
            <p:spPr bwMode="auto">
              <a:xfrm>
                <a:off x="7279935" y="4603591"/>
                <a:ext cx="141746" cy="155471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" name="Oval 60"/>
              <p:cNvSpPr>
                <a:spLocks noChangeArrowheads="1"/>
              </p:cNvSpPr>
              <p:nvPr/>
            </p:nvSpPr>
            <p:spPr bwMode="auto">
              <a:xfrm>
                <a:off x="5151113" y="5190221"/>
                <a:ext cx="356722" cy="403129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" name="Freeform 61"/>
              <p:cNvSpPr>
                <a:spLocks/>
              </p:cNvSpPr>
              <p:nvPr/>
            </p:nvSpPr>
            <p:spPr bwMode="auto">
              <a:xfrm>
                <a:off x="5267463" y="5274026"/>
                <a:ext cx="125300" cy="200842"/>
              </a:xfrm>
              <a:custGeom>
                <a:avLst/>
                <a:gdLst>
                  <a:gd name="T0" fmla="*/ 0 w 354"/>
                  <a:gd name="T1" fmla="*/ 171 h 319"/>
                  <a:gd name="T2" fmla="*/ 55 w 354"/>
                  <a:gd name="T3" fmla="*/ 64 h 319"/>
                  <a:gd name="T4" fmla="*/ 108 w 354"/>
                  <a:gd name="T5" fmla="*/ 3 h 319"/>
                  <a:gd name="T6" fmla="*/ 169 w 354"/>
                  <a:gd name="T7" fmla="*/ 82 h 319"/>
                  <a:gd name="T8" fmla="*/ 217 w 354"/>
                  <a:gd name="T9" fmla="*/ 244 h 319"/>
                  <a:gd name="T10" fmla="*/ 253 w 354"/>
                  <a:gd name="T11" fmla="*/ 316 h 319"/>
                  <a:gd name="T12" fmla="*/ 319 w 354"/>
                  <a:gd name="T13" fmla="*/ 226 h 319"/>
                  <a:gd name="T14" fmla="*/ 354 w 354"/>
                  <a:gd name="T15" fmla="*/ 135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4" h="319">
                    <a:moveTo>
                      <a:pt x="0" y="171"/>
                    </a:moveTo>
                    <a:cubicBezTo>
                      <a:pt x="9" y="153"/>
                      <a:pt x="37" y="92"/>
                      <a:pt x="55" y="64"/>
                    </a:cubicBezTo>
                    <a:cubicBezTo>
                      <a:pt x="73" y="36"/>
                      <a:pt x="89" y="0"/>
                      <a:pt x="108" y="3"/>
                    </a:cubicBezTo>
                    <a:cubicBezTo>
                      <a:pt x="127" y="6"/>
                      <a:pt x="151" y="42"/>
                      <a:pt x="169" y="82"/>
                    </a:cubicBezTo>
                    <a:cubicBezTo>
                      <a:pt x="187" y="122"/>
                      <a:pt x="203" y="205"/>
                      <a:pt x="217" y="244"/>
                    </a:cubicBezTo>
                    <a:cubicBezTo>
                      <a:pt x="231" y="283"/>
                      <a:pt x="236" y="319"/>
                      <a:pt x="253" y="316"/>
                    </a:cubicBezTo>
                    <a:cubicBezTo>
                      <a:pt x="270" y="313"/>
                      <a:pt x="302" y="256"/>
                      <a:pt x="319" y="226"/>
                    </a:cubicBezTo>
                    <a:cubicBezTo>
                      <a:pt x="336" y="196"/>
                      <a:pt x="347" y="154"/>
                      <a:pt x="354" y="135"/>
                    </a:cubicBez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" name="Line 62"/>
              <p:cNvSpPr>
                <a:spLocks noChangeShapeType="1"/>
              </p:cNvSpPr>
              <p:nvPr/>
            </p:nvSpPr>
            <p:spPr bwMode="auto">
              <a:xfrm>
                <a:off x="6912984" y="4606480"/>
                <a:ext cx="0" cy="79469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55" name="Rectangle 64"/>
              <p:cNvSpPr>
                <a:spLocks noChangeArrowheads="1"/>
              </p:cNvSpPr>
              <p:nvPr/>
            </p:nvSpPr>
            <p:spPr bwMode="auto">
              <a:xfrm>
                <a:off x="6837548" y="4638268"/>
                <a:ext cx="150519" cy="69788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" name="Oval 65"/>
              <p:cNvSpPr>
                <a:spLocks noChangeArrowheads="1"/>
              </p:cNvSpPr>
              <p:nvPr/>
            </p:nvSpPr>
            <p:spPr bwMode="auto">
              <a:xfrm>
                <a:off x="6888691" y="5336156"/>
                <a:ext cx="57536" cy="650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7" name="Oval 66"/>
              <p:cNvSpPr>
                <a:spLocks noChangeArrowheads="1"/>
              </p:cNvSpPr>
              <p:nvPr/>
            </p:nvSpPr>
            <p:spPr bwMode="auto">
              <a:xfrm>
                <a:off x="6888691" y="4573247"/>
                <a:ext cx="57536" cy="650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8" name="Oval 67"/>
              <p:cNvSpPr>
                <a:spLocks noChangeArrowheads="1"/>
              </p:cNvSpPr>
              <p:nvPr/>
            </p:nvSpPr>
            <p:spPr bwMode="auto">
              <a:xfrm>
                <a:off x="6888691" y="6130853"/>
                <a:ext cx="57536" cy="650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9" name="Oval 68"/>
              <p:cNvSpPr>
                <a:spLocks noChangeArrowheads="1"/>
              </p:cNvSpPr>
              <p:nvPr/>
            </p:nvSpPr>
            <p:spPr bwMode="auto">
              <a:xfrm>
                <a:off x="5989856" y="6142412"/>
                <a:ext cx="57536" cy="650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0" name="Line 69"/>
              <p:cNvSpPr>
                <a:spLocks noChangeShapeType="1"/>
              </p:cNvSpPr>
              <p:nvPr/>
            </p:nvSpPr>
            <p:spPr bwMode="auto">
              <a:xfrm>
                <a:off x="7351534" y="6179980"/>
                <a:ext cx="53955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61" name="Oval 71"/>
              <p:cNvSpPr>
                <a:spLocks noChangeArrowheads="1"/>
              </p:cNvSpPr>
              <p:nvPr/>
            </p:nvSpPr>
            <p:spPr bwMode="auto">
              <a:xfrm>
                <a:off x="7861683" y="6130853"/>
                <a:ext cx="57536" cy="6502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62" name="Line 72"/>
              <p:cNvSpPr>
                <a:spLocks noChangeShapeType="1"/>
              </p:cNvSpPr>
              <p:nvPr/>
            </p:nvSpPr>
            <p:spPr bwMode="auto">
              <a:xfrm>
                <a:off x="5542356" y="4804432"/>
                <a:ext cx="0" cy="107211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3" name="Line 73"/>
              <p:cNvSpPr>
                <a:spLocks noChangeShapeType="1"/>
              </p:cNvSpPr>
              <p:nvPr/>
            </p:nvSpPr>
            <p:spPr bwMode="auto">
              <a:xfrm>
                <a:off x="6019263" y="6179980"/>
                <a:ext cx="0" cy="16616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64" name="Line 74"/>
              <p:cNvSpPr>
                <a:spLocks noChangeShapeType="1"/>
              </p:cNvSpPr>
              <p:nvPr/>
            </p:nvSpPr>
            <p:spPr bwMode="auto">
              <a:xfrm>
                <a:off x="5860720" y="6346144"/>
                <a:ext cx="3337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fr-FR"/>
              </a:p>
            </p:txBody>
          </p:sp>
          <p:sp>
            <p:nvSpPr>
              <p:cNvPr id="265" name="Text Box 75"/>
              <p:cNvSpPr txBox="1">
                <a:spLocks noChangeArrowheads="1"/>
              </p:cNvSpPr>
              <p:nvPr/>
            </p:nvSpPr>
            <p:spPr bwMode="auto">
              <a:xfrm>
                <a:off x="6441191" y="5071739"/>
                <a:ext cx="228865" cy="333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800" b="1"/>
                  <a:t>-</a:t>
                </a:r>
              </a:p>
            </p:txBody>
          </p:sp>
          <p:sp>
            <p:nvSpPr>
              <p:cNvPr id="266" name="Text Box 76"/>
              <p:cNvSpPr txBox="1">
                <a:spLocks noChangeArrowheads="1"/>
              </p:cNvSpPr>
              <p:nvPr/>
            </p:nvSpPr>
            <p:spPr bwMode="auto">
              <a:xfrm>
                <a:off x="6396441" y="4327613"/>
                <a:ext cx="291514" cy="3337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800"/>
                  <a:t>+</a:t>
                </a:r>
              </a:p>
            </p:txBody>
          </p:sp>
          <p:sp>
            <p:nvSpPr>
              <p:cNvPr id="267" name="Line 79"/>
              <p:cNvSpPr>
                <a:spLocks noChangeShapeType="1"/>
              </p:cNvSpPr>
              <p:nvPr/>
            </p:nvSpPr>
            <p:spPr bwMode="auto">
              <a:xfrm>
                <a:off x="6085475" y="4678817"/>
                <a:ext cx="0" cy="58952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stealth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" name="Text Box 80"/>
              <p:cNvSpPr txBox="1">
                <a:spLocks noChangeArrowheads="1"/>
              </p:cNvSpPr>
              <p:nvPr/>
            </p:nvSpPr>
            <p:spPr bwMode="auto">
              <a:xfrm>
                <a:off x="5806701" y="4756128"/>
                <a:ext cx="366310" cy="313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2000" b="1" i="1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v</a:t>
                </a:r>
                <a:r>
                  <a:rPr lang="fr-FR" sz="2000" b="1" i="1" baseline="-25000" dirty="0" err="1" smtClean="0">
                    <a:solidFill>
                      <a:srgbClr val="FF0000"/>
                    </a:solidFill>
                    <a:latin typeface="Times New Roman" pitchFamily="18" charset="0"/>
                  </a:rPr>
                  <a:t>D</a:t>
                </a:r>
                <a:endParaRPr lang="fr-FR" sz="2000" baseline="-25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" name="Rectangle 50"/>
              <p:cNvSpPr>
                <a:spLocks noChangeArrowheads="1"/>
              </p:cNvSpPr>
              <p:nvPr/>
            </p:nvSpPr>
            <p:spPr bwMode="auto">
              <a:xfrm rot="5400000">
                <a:off x="7240232" y="4245626"/>
                <a:ext cx="157265" cy="7253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" name="Text Box 36"/>
              <p:cNvSpPr txBox="1">
                <a:spLocks noChangeArrowheads="1"/>
              </p:cNvSpPr>
              <p:nvPr/>
            </p:nvSpPr>
            <p:spPr bwMode="auto">
              <a:xfrm>
                <a:off x="6330594" y="4878122"/>
                <a:ext cx="271057" cy="312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r>
                  <a:rPr lang="fr-FR" sz="2000" b="1" i="1" dirty="0" smtClean="0">
                    <a:latin typeface="Times New Roman" pitchFamily="18" charset="0"/>
                  </a:rPr>
                  <a:t>i</a:t>
                </a:r>
                <a:r>
                  <a:rPr lang="fr-FR" sz="2000" b="1" i="1" baseline="-25000" dirty="0" smtClean="0">
                    <a:latin typeface="Times New Roman" pitchFamily="18" charset="0"/>
                  </a:rPr>
                  <a:t>e2</a:t>
                </a:r>
                <a:endParaRPr lang="fr-FR" sz="2000" dirty="0">
                  <a:latin typeface="Times New Roman" pitchFamily="18" charset="0"/>
                </a:endParaRPr>
              </a:p>
            </p:txBody>
          </p:sp>
        </p:grpSp>
        <p:sp>
          <p:nvSpPr>
            <p:cNvPr id="228" name="Text Box 35"/>
            <p:cNvSpPr txBox="1">
              <a:spLocks noChangeArrowheads="1"/>
            </p:cNvSpPr>
            <p:nvPr/>
          </p:nvSpPr>
          <p:spPr bwMode="auto">
            <a:xfrm>
              <a:off x="9570224" y="4647157"/>
              <a:ext cx="271057" cy="312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err="1" smtClean="0">
                  <a:latin typeface="Times New Roman" pitchFamily="18" charset="0"/>
                </a:rPr>
                <a:t>Z</a:t>
              </a:r>
              <a:r>
                <a:rPr lang="fr-FR" sz="2000" b="1" i="1" baseline="-25000" dirty="0" err="1">
                  <a:latin typeface="Times New Roman" pitchFamily="18" charset="0"/>
                </a:rPr>
                <a:t>c</a:t>
              </a:r>
              <a:endParaRPr lang="fr-FR" sz="2000" dirty="0">
                <a:latin typeface="Times New Roman" pitchFamily="18" charset="0"/>
              </a:endParaRPr>
            </a:p>
          </p:txBody>
        </p:sp>
      </p:grp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491181"/>
              </p:ext>
            </p:extLst>
          </p:nvPr>
        </p:nvGraphicFramePr>
        <p:xfrm>
          <a:off x="3252910" y="5563577"/>
          <a:ext cx="15525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2" name="Equation" r:id="rId3" imgW="1282680" imgH="253800" progId="Equation.DSMT4">
                  <p:embed/>
                </p:oleObj>
              </mc:Choice>
              <mc:Fallback>
                <p:oleObj name="Equation" r:id="rId3" imgW="1282680" imgH="253800" progId="Equation.DSMT4">
                  <p:embed/>
                  <p:pic>
                    <p:nvPicPr>
                      <p:cNvPr id="0" name="Obje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910" y="5563577"/>
                        <a:ext cx="15525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98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Modèles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Bipolaires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champs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Structures différentielles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9372600" cy="4897316"/>
              </a:xfrm>
            </p:spPr>
            <p:txBody>
              <a:bodyPr/>
              <a:lstStyle/>
              <a:p>
                <a:r>
                  <a:rPr lang="fr-FR" dirty="0" smtClean="0"/>
                  <a:t>Mode commun et différentiel</a:t>
                </a:r>
              </a:p>
              <a:p>
                <a:pPr lvl="1"/>
                <a:r>
                  <a:rPr lang="fr-FR" dirty="0" smtClean="0"/>
                  <a:t>Définitions</a:t>
                </a:r>
              </a:p>
              <a:p>
                <a:pPr lvl="1"/>
                <a:endParaRPr lang="fr-FR" dirty="0" smtClean="0"/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pPr lvl="1"/>
                <a:r>
                  <a:rPr lang="fr-FR" dirty="0" smtClean="0"/>
                  <a:t>Interprétation</a:t>
                </a:r>
              </a:p>
              <a:p>
                <a:pPr lvl="2"/>
                <a:r>
                  <a:rPr lang="fr-FR" dirty="0" smtClean="0"/>
                  <a:t>La tension de sortie s’exprime en fonction de la grandeur utile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dirty="0"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fr-FR" b="1" i="1" dirty="0">
                            <a:latin typeface="Cambria Math"/>
                          </a:rPr>
                          <m:t>𝑫</m:t>
                        </m:r>
                      </m:sub>
                    </m:sSub>
                  </m:oMath>
                </a14:m>
                <a:r>
                  <a:rPr lang="fr-FR" dirty="0" smtClean="0"/>
                  <a:t> mais aussi d’une grandeur parasite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</a:rPr>
                      <m:t>𝐴</m:t>
                    </m:r>
                    <m:r>
                      <a:rPr lang="fr-FR" i="1" baseline="-25000">
                        <a:latin typeface="Cambria Math"/>
                      </a:rPr>
                      <m:t>𝑀𝐶</m:t>
                    </m:r>
                    <m:r>
                      <a:rPr lang="fr-FR" i="1">
                        <a:latin typeface="Cambria Math"/>
                      </a:rPr>
                      <m:t>𝑉</m:t>
                    </m:r>
                    <m:r>
                      <a:rPr lang="fr-FR" i="1" baseline="-25000">
                        <a:latin typeface="Cambria Math"/>
                      </a:rPr>
                      <m:t>𝑀</m:t>
                    </m:r>
                  </m:oMath>
                </a14:m>
                <a:r>
                  <a:rPr lang="fr-FR" baseline="-25000" dirty="0" smtClean="0"/>
                  <a:t>C </a:t>
                </a:r>
                <a:r>
                  <a:rPr lang="fr-FR" dirty="0" smtClean="0"/>
                  <a:t>que l’on veut la plus petite possible</a:t>
                </a:r>
              </a:p>
              <a:p>
                <a:pPr lvl="2"/>
                <a:endParaRPr lang="fr-FR" baseline="-25000" dirty="0"/>
              </a:p>
              <a:p>
                <a:pPr lvl="2"/>
                <a:endParaRPr lang="fr-FR" baseline="-25000" dirty="0" smtClean="0"/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pPr lvl="1">
                  <a:spcBef>
                    <a:spcPts val="1200"/>
                  </a:spcBef>
                </a:pPr>
                <a:r>
                  <a:rPr lang="fr-FR" dirty="0" smtClean="0"/>
                  <a:t>Imperfections de la réjection du mode commun</a:t>
                </a:r>
              </a:p>
              <a:p>
                <a:pPr lvl="2"/>
                <a:r>
                  <a:rPr lang="fr-FR" dirty="0" smtClean="0"/>
                  <a:t>En réalité A</a:t>
                </a:r>
                <a:r>
                  <a:rPr lang="fr-FR" baseline="-25000" dirty="0" smtClean="0"/>
                  <a:t>+</a:t>
                </a:r>
                <a:r>
                  <a:rPr lang="fr-FR" dirty="0" smtClean="0"/>
                  <a:t>=A</a:t>
                </a:r>
                <a:r>
                  <a:rPr lang="fr-FR" baseline="-25000" dirty="0" smtClean="0"/>
                  <a:t>-</a:t>
                </a:r>
                <a:r>
                  <a:rPr lang="fr-FR" dirty="0" smtClean="0"/>
                  <a:t> +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fr-FR" dirty="0" smtClean="0"/>
                  <a:t> =&gt; A</a:t>
                </a:r>
                <a14:m>
                  <m:oMath xmlns:m="http://schemas.openxmlformats.org/officeDocument/2006/math">
                    <m:r>
                      <a:rPr lang="fr-FR" i="1" baseline="-25000">
                        <a:latin typeface="Cambria Math"/>
                      </a:rPr>
                      <m:t>𝑀𝐶</m:t>
                    </m:r>
                  </m:oMath>
                </a14:m>
                <a:r>
                  <a:rPr lang="fr-FR" dirty="0" smtClean="0"/>
                  <a:t>=</a:t>
                </a:r>
                <a:r>
                  <a:rPr lang="fr-FR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fr-FR" dirty="0" smtClean="0"/>
                  <a:t>  présente une valeur faible </a:t>
                </a:r>
                <a:r>
                  <a:rPr lang="fr-FR" dirty="0"/>
                  <a:t> </a:t>
                </a:r>
                <a:r>
                  <a:rPr lang="fr-FR" dirty="0" smtClean="0"/>
                  <a:t>mais non nulle</a:t>
                </a:r>
              </a:p>
              <a:p>
                <a:pPr lvl="2"/>
                <a:r>
                  <a:rPr lang="fr-FR" dirty="0" smtClean="0"/>
                  <a:t>On quantifie la qualité de l’ampli avec un taux de rejection de mode commun </a:t>
                </a:r>
                <a:endParaRPr lang="fr-FR" dirty="0"/>
              </a:p>
              <a:p>
                <a:pPr lvl="1"/>
                <a:endParaRPr lang="fr-FR" baseline="-25000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9372600" cy="4897316"/>
              </a:xfrm>
              <a:blipFill rotWithShape="1">
                <a:blip r:embed="rId2"/>
                <a:stretch>
                  <a:fillRect t="-7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56592" y="4275966"/>
                <a:ext cx="8932985" cy="653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i="1" dirty="0" smtClean="0"/>
                  <a:t>u</a:t>
                </a:r>
                <a:r>
                  <a:rPr lang="fr-FR" sz="1400" i="1" baseline="-25000" dirty="0"/>
                  <a:t>s</a:t>
                </a:r>
                <a:r>
                  <a:rPr lang="fr-FR" sz="1400" dirty="0"/>
                  <a:t>(</a:t>
                </a:r>
                <a:r>
                  <a:rPr lang="fr-FR" sz="1400" i="1" dirty="0"/>
                  <a:t>t</a:t>
                </a:r>
                <a:r>
                  <a:rPr lang="fr-FR" sz="1400" dirty="0"/>
                  <a:t>) = </a:t>
                </a:r>
                <a:r>
                  <a:rPr lang="fr-FR" sz="1400" i="1" dirty="0" smtClean="0"/>
                  <a:t>A</a:t>
                </a:r>
                <a:r>
                  <a:rPr lang="fr-FR" sz="1400" i="1" baseline="-25000" dirty="0" smtClean="0"/>
                  <a:t>+</a:t>
                </a:r>
                <a:r>
                  <a:rPr lang="fr-FR" sz="1400" i="1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1400" b="0" i="1" dirty="0" smtClean="0"/>
                      <m:t>V</m:t>
                    </m:r>
                    <m:r>
                      <m:rPr>
                        <m:nor/>
                      </m:rPr>
                      <a:rPr lang="fr-FR" sz="1400" b="0" i="1" baseline="-25000" dirty="0" smtClean="0"/>
                      <m:t>MC</m:t>
                    </m:r>
                    <m:r>
                      <m:rPr>
                        <m:nor/>
                      </m:rPr>
                      <a:rPr lang="fr-FR" sz="1400" b="0" i="1" baseline="-25000" dirty="0" smtClean="0"/>
                      <m:t>  </m:t>
                    </m:r>
                    <m:r>
                      <m:rPr>
                        <m:nor/>
                      </m:rPr>
                      <a:rPr lang="fr-FR" sz="1400" b="1" i="1" dirty="0" smtClean="0"/>
                      <m:t>+  </m:t>
                    </m:r>
                    <m:f>
                      <m:fPr>
                        <m:ctrlPr>
                          <a:rPr lang="fr-FR" sz="1400" b="1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400" b="1" i="1" dirty="0" smtClean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fr-FR" sz="1400" b="1" i="1" dirty="0" smtClean="0">
                                <a:latin typeface="Cambria Math"/>
                              </a:rPr>
                              <m:t>𝑫</m:t>
                            </m:r>
                          </m:sub>
                        </m:sSub>
                      </m:num>
                      <m:den>
                        <m:r>
                          <a:rPr lang="fr-FR" sz="1400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fr-FR" sz="1400" i="1" dirty="0">
                        <a:latin typeface="Cambria Math"/>
                      </a:rPr>
                      <m:t> </m:t>
                    </m:r>
                    <m:r>
                      <a:rPr lang="fr-FR" sz="1400" b="0" i="1" dirty="0" smtClean="0">
                        <a:latin typeface="Cambria Math"/>
                      </a:rPr>
                      <m:t>)−</m:t>
                    </m:r>
                    <m:r>
                      <m:rPr>
                        <m:nor/>
                      </m:rPr>
                      <a:rPr lang="fr-FR" sz="1400" i="1" dirty="0"/>
                      <m:t>A</m:t>
                    </m:r>
                    <m:r>
                      <m:rPr>
                        <m:nor/>
                      </m:rPr>
                      <a:rPr lang="fr-FR" sz="1400" b="0" i="1" baseline="-25000" dirty="0" smtClean="0"/>
                      <m:t>−</m:t>
                    </m:r>
                  </m:oMath>
                </a14:m>
                <a:r>
                  <a:rPr lang="fr-FR" sz="1400" i="1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1400" i="1" dirty="0"/>
                      <m:t>V</m:t>
                    </m:r>
                    <m:r>
                      <m:rPr>
                        <m:nor/>
                      </m:rPr>
                      <a:rPr lang="fr-FR" sz="1400" i="1" baseline="-25000" dirty="0"/>
                      <m:t>MC</m:t>
                    </m:r>
                    <m:r>
                      <m:rPr>
                        <m:nor/>
                      </m:rPr>
                      <a:rPr lang="fr-FR" sz="1400" b="0" i="1" baseline="-25000" dirty="0" smtClean="0"/>
                      <m:t>  </m:t>
                    </m:r>
                    <m:r>
                      <m:rPr>
                        <m:nor/>
                      </m:rPr>
                      <a:rPr lang="fr-FR" sz="1400" b="1" i="1" dirty="0" smtClean="0"/>
                      <m:t>−  </m:t>
                    </m:r>
                    <m:f>
                      <m:fPr>
                        <m:ctrlPr>
                          <a:rPr lang="fr-FR" sz="1400" b="1" i="1" dirty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b="1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400" b="1" i="1" dirty="0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fr-FR" sz="1400" b="1" i="1" dirty="0">
                                <a:latin typeface="Cambria Math"/>
                              </a:rPr>
                              <m:t>𝑫</m:t>
                            </m:r>
                          </m:sub>
                        </m:sSub>
                      </m:num>
                      <m:den>
                        <m:r>
                          <a:rPr lang="fr-FR" sz="1400" b="1" i="1" dirty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fr-FR" sz="1400" dirty="0" smtClean="0"/>
                  <a:t>) avec si on tient compte du bruit V</a:t>
                </a:r>
                <a:r>
                  <a:rPr lang="fr-FR" sz="1400" baseline="-25000" dirty="0" smtClean="0"/>
                  <a:t>MC</a:t>
                </a:r>
                <a:r>
                  <a:rPr lang="fr-FR" sz="1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1400" dirty="0"/>
                          <m:t>(</m:t>
                        </m:r>
                        <m:r>
                          <m:rPr>
                            <m:nor/>
                          </m:rPr>
                          <a:rPr lang="fr-FR" sz="1400" dirty="0"/>
                          <m:t>Ve</m:t>
                        </m:r>
                        <m:r>
                          <m:rPr>
                            <m:nor/>
                          </m:rPr>
                          <a:rPr lang="fr-FR" sz="1400" baseline="-25000" dirty="0"/>
                          <m:t>1</m:t>
                        </m:r>
                        <m:r>
                          <m:rPr>
                            <m:nor/>
                          </m:rPr>
                          <a:rPr lang="fr-FR" sz="1400" dirty="0"/>
                          <m:t>+</m:t>
                        </m:r>
                        <m:r>
                          <m:rPr>
                            <m:nor/>
                          </m:rPr>
                          <a:rPr lang="fr-FR" sz="1400" dirty="0"/>
                          <m:t>Ve</m:t>
                        </m:r>
                        <m:r>
                          <m:rPr>
                            <m:nor/>
                          </m:rPr>
                          <a:rPr lang="fr-FR" sz="1400" baseline="-25000" dirty="0"/>
                          <m:t>2) </m:t>
                        </m:r>
                        <m:r>
                          <m:rPr>
                            <m:nor/>
                          </m:rPr>
                          <a:rPr lang="fr-FR" sz="1400" dirty="0"/>
                          <m:t> </m:t>
                        </m:r>
                      </m:num>
                      <m:den>
                        <m:r>
                          <a:rPr lang="fr-FR" sz="1400" b="0" i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fr-FR" sz="1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fr-FR" sz="1400" b="0" i="0" smtClean="0">
                        <a:latin typeface="Cambria Math"/>
                      </a:rPr>
                      <m:t>b</m:t>
                    </m:r>
                  </m:oMath>
                </a14:m>
                <a:endParaRPr lang="fr-FR" sz="1400" dirty="0"/>
              </a:p>
              <a:p>
                <a:r>
                  <a:rPr lang="fr-FR" sz="1400" i="1" dirty="0" smtClean="0"/>
                  <a:t>u</a:t>
                </a:r>
                <a:r>
                  <a:rPr lang="fr-FR" sz="1400" i="1" baseline="-25000" dirty="0" smtClean="0"/>
                  <a:t>s</a:t>
                </a:r>
                <a:r>
                  <a:rPr lang="fr-FR" sz="1400" dirty="0" smtClean="0"/>
                  <a:t>(</a:t>
                </a:r>
                <a:r>
                  <a:rPr lang="fr-FR" sz="1400" i="1" dirty="0" smtClean="0"/>
                  <a:t>t</a:t>
                </a:r>
                <a:r>
                  <a:rPr lang="fr-FR" sz="1400" dirty="0"/>
                  <a:t>) </a:t>
                </a:r>
                <a:r>
                  <a:rPr lang="fr-FR" sz="1400" dirty="0" smtClean="0"/>
                  <a:t>=</a:t>
                </a:r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1400" i="1" dirty="0"/>
                          <m:t>A</m:t>
                        </m:r>
                        <m:r>
                          <m:rPr>
                            <m:nor/>
                          </m:rPr>
                          <a:rPr lang="fr-FR" sz="1400" i="1" baseline="-25000" dirty="0"/>
                          <m:t>+</m:t>
                        </m:r>
                        <m:r>
                          <m:rPr>
                            <m:nor/>
                          </m:rPr>
                          <a:rPr lang="fr-FR" sz="1400" i="1" dirty="0"/>
                          <m:t>+</m:t>
                        </m:r>
                        <m:r>
                          <m:rPr>
                            <m:nor/>
                          </m:rPr>
                          <a:rPr lang="fr-FR" sz="1400" i="1" dirty="0"/>
                          <m:t>A</m:t>
                        </m:r>
                        <m:r>
                          <m:rPr>
                            <m:nor/>
                          </m:rPr>
                          <a:rPr lang="fr-FR" sz="1400" i="1" baseline="-25000" dirty="0"/>
                          <m:t>−</m:t>
                        </m:r>
                        <m:r>
                          <a:rPr lang="fr-FR" sz="1400" i="1" baseline="-25000" dirty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fr-FR" sz="1400" b="0" i="1" smtClean="0">
                        <a:latin typeface="Cambria Math"/>
                      </a:rPr>
                      <m:t>𝑉</m:t>
                    </m:r>
                    <m:r>
                      <a:rPr lang="fr-FR" sz="1400" b="0" i="1" baseline="-25000" smtClean="0">
                        <a:latin typeface="Cambria Math"/>
                      </a:rPr>
                      <m:t>𝑀𝐷</m:t>
                    </m:r>
                  </m:oMath>
                </a14:m>
                <a:r>
                  <a:rPr lang="fr-FR" sz="1400" dirty="0" smtClean="0"/>
                  <a:t>+</a:t>
                </a:r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400" i="1" dirty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fr-FR" sz="1400" i="1" dirty="0"/>
                          <m:t>A</m:t>
                        </m:r>
                        <m:r>
                          <m:rPr>
                            <m:nor/>
                          </m:rPr>
                          <a:rPr lang="fr-FR" sz="1400" i="1" baseline="-25000" dirty="0"/>
                          <m:t>+</m:t>
                        </m:r>
                        <m:r>
                          <m:rPr>
                            <m:nor/>
                          </m:rPr>
                          <a:rPr lang="fr-FR" sz="1400" b="0" i="1" dirty="0" smtClean="0"/>
                          <m:t>−</m:t>
                        </m:r>
                        <m:r>
                          <m:rPr>
                            <m:nor/>
                          </m:rPr>
                          <a:rPr lang="fr-FR" sz="1400" i="1" dirty="0"/>
                          <m:t>A</m:t>
                        </m:r>
                        <m:r>
                          <m:rPr>
                            <m:nor/>
                          </m:rPr>
                          <a:rPr lang="fr-FR" sz="1400" i="1" baseline="-25000" dirty="0"/>
                          <m:t>−</m:t>
                        </m:r>
                        <m:r>
                          <a:rPr lang="fr-FR" sz="1400" i="1" baseline="-25000" dirty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1400" i="1" dirty="0"/>
                      <m:t>V</m:t>
                    </m:r>
                    <m:r>
                      <m:rPr>
                        <m:nor/>
                      </m:rPr>
                      <a:rPr lang="fr-FR" sz="1400" i="1" baseline="-25000" dirty="0"/>
                      <m:t>MC</m:t>
                    </m:r>
                  </m:oMath>
                </a14:m>
                <a:r>
                  <a:rPr lang="fr-FR" sz="1400" dirty="0" smtClean="0"/>
                  <a:t> =</a:t>
                </a:r>
                <a:r>
                  <a:rPr lang="fr-FR" sz="1400" dirty="0"/>
                  <a:t> </a:t>
                </a:r>
                <a14:m>
                  <m:oMath xmlns:m="http://schemas.openxmlformats.org/officeDocument/2006/math">
                    <m:r>
                      <a:rPr lang="fr-FR" sz="1400" i="1" smtClean="0">
                        <a:latin typeface="Cambria Math"/>
                      </a:rPr>
                      <m:t>𝐴</m:t>
                    </m:r>
                    <m:r>
                      <a:rPr lang="fr-FR" sz="1400" b="0" i="1" baseline="-25000" smtClean="0">
                        <a:latin typeface="Cambria Math"/>
                      </a:rPr>
                      <m:t>𝐷</m:t>
                    </m:r>
                    <m:r>
                      <a:rPr lang="fr-FR" sz="1400" i="1">
                        <a:latin typeface="Cambria Math"/>
                      </a:rPr>
                      <m:t>𝑉</m:t>
                    </m:r>
                    <m:r>
                      <a:rPr lang="fr-FR" sz="1400" i="1" baseline="-25000">
                        <a:latin typeface="Cambria Math"/>
                      </a:rPr>
                      <m:t>𝐷</m:t>
                    </m:r>
                    <m:r>
                      <a:rPr lang="fr-FR" sz="1400" b="0" i="1" smtClean="0">
                        <a:latin typeface="Cambria Math"/>
                      </a:rPr>
                      <m:t>+</m:t>
                    </m:r>
                    <m:r>
                      <a:rPr lang="fr-FR" sz="1400" b="0" i="1" smtClean="0">
                        <a:latin typeface="Cambria Math"/>
                      </a:rPr>
                      <m:t>𝐴𝑀𝐶𝑉𝑀𝐶</m:t>
                    </m:r>
                  </m:oMath>
                </a14:m>
                <a:endParaRPr lang="fr-FR" sz="1400" baseline="-25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592" y="4275966"/>
                <a:ext cx="8932985" cy="653962"/>
              </a:xfrm>
              <a:prstGeom prst="rect">
                <a:avLst/>
              </a:prstGeom>
              <a:blipFill rotWithShape="1">
                <a:blip r:embed="rId3"/>
                <a:stretch>
                  <a:fillRect l="-205" b="-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4"/>
          <p:cNvSpPr txBox="1">
            <a:spLocks noChangeArrowheads="1"/>
          </p:cNvSpPr>
          <p:nvPr/>
        </p:nvSpPr>
        <p:spPr bwMode="auto">
          <a:xfrm>
            <a:off x="923410" y="2108599"/>
            <a:ext cx="50113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Ve1 et ve2 s’exprime  en fonction de:</a:t>
            </a:r>
          </a:p>
          <a:p>
            <a:pPr>
              <a:spcBef>
                <a:spcPct val="50000"/>
              </a:spcBef>
            </a:pPr>
            <a:r>
              <a:rPr lang="fr-FR" sz="1200" b="1" dirty="0" smtClean="0">
                <a:solidFill>
                  <a:srgbClr val="00B050"/>
                </a:solidFill>
                <a:latin typeface="Comic Sans MS" pitchFamily="66" charset="0"/>
              </a:rPr>
              <a:t>la </a:t>
            </a:r>
            <a:r>
              <a:rPr lang="fr-FR" sz="1200" b="1" dirty="0">
                <a:solidFill>
                  <a:srgbClr val="00B050"/>
                </a:solidFill>
                <a:latin typeface="Comic Sans MS" pitchFamily="66" charset="0"/>
              </a:rPr>
              <a:t>tension de mode </a:t>
            </a:r>
            <a:r>
              <a:rPr lang="fr-FR" sz="1200" b="1" dirty="0" smtClean="0">
                <a:solidFill>
                  <a:srgbClr val="00B050"/>
                </a:solidFill>
                <a:latin typeface="Comic Sans MS" pitchFamily="66" charset="0"/>
              </a:rPr>
              <a:t>commun:</a:t>
            </a:r>
            <a:r>
              <a:rPr lang="fr-FR" sz="1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sz="1400" b="1" baseline="-25000" dirty="0">
                <a:solidFill>
                  <a:srgbClr val="FF0000"/>
                </a:solidFill>
                <a:latin typeface="Comic Sans MS" pitchFamily="66" charset="0"/>
              </a:rPr>
              <a:t>MC</a:t>
            </a: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=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½ (</a:t>
            </a:r>
            <a:r>
              <a:rPr lang="fr-FR" sz="1400" b="1" dirty="0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e1</a:t>
            </a:r>
            <a:r>
              <a:rPr lang="fr-FR" sz="1400" b="1" dirty="0" smtClean="0">
                <a:solidFill>
                  <a:srgbClr val="FF0000"/>
                </a:solidFill>
                <a:latin typeface="Comic Sans MS" pitchFamily="66" charset="0"/>
              </a:rPr>
              <a:t>+V</a:t>
            </a:r>
            <a:r>
              <a:rPr lang="fr-FR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e2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endParaRPr lang="fr-FR" sz="12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fr-FR" sz="1200" b="1" dirty="0">
                <a:solidFill>
                  <a:srgbClr val="00B050"/>
                </a:solidFill>
                <a:latin typeface="Comic Sans MS" pitchFamily="66" charset="0"/>
              </a:rPr>
              <a:t>la tension de mode </a:t>
            </a:r>
            <a:r>
              <a:rPr lang="fr-FR" sz="1200" b="1" dirty="0" smtClean="0">
                <a:solidFill>
                  <a:srgbClr val="00B050"/>
                </a:solidFill>
                <a:latin typeface="Comic Sans MS" pitchFamily="66" charset="0"/>
              </a:rPr>
              <a:t>différentiel: </a:t>
            </a:r>
            <a:r>
              <a:rPr lang="fr-FR" sz="1400" b="1" dirty="0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sz="1400" b="1" baseline="-25000" dirty="0" smtClean="0">
                <a:solidFill>
                  <a:srgbClr val="FF0000"/>
                </a:solidFill>
                <a:latin typeface="Comic Sans MS" pitchFamily="66" charset="0"/>
              </a:rPr>
              <a:t>MD</a:t>
            </a:r>
            <a:r>
              <a:rPr lang="fr-FR" sz="1400" b="1" dirty="0" smtClean="0">
                <a:solidFill>
                  <a:srgbClr val="FF0000"/>
                </a:solidFill>
                <a:latin typeface="Comic Sans MS" pitchFamily="66" charset="0"/>
              </a:rPr>
              <a:t>= </a:t>
            </a:r>
            <a:r>
              <a:rPr lang="fr-FR" sz="1400" b="1" dirty="0">
                <a:solidFill>
                  <a:srgbClr val="FF0000"/>
                </a:solidFill>
                <a:latin typeface="Comic Sans MS" pitchFamily="66" charset="0"/>
              </a:rPr>
              <a:t>½ </a:t>
            </a:r>
            <a:r>
              <a:rPr lang="fr-FR" sz="1400" b="1" dirty="0" err="1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sz="1400" b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fr-FR" sz="1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r-FR" sz="1200" b="1" dirty="0" smtClean="0">
                <a:solidFill>
                  <a:srgbClr val="FF0000"/>
                </a:solidFill>
                <a:latin typeface="Comic Sans MS" pitchFamily="66" charset="0"/>
              </a:rPr>
              <a:t>	Avec </a:t>
            </a:r>
            <a:r>
              <a:rPr lang="fr-FR" sz="1200" b="1" dirty="0" err="1" smtClean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sz="1200" b="1" baseline="-25000" dirty="0" err="1" smtClean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fr-FR" sz="1200" b="1" dirty="0" smtClean="0">
                <a:solidFill>
                  <a:srgbClr val="FF0000"/>
                </a:solidFill>
                <a:latin typeface="Comic Sans MS" pitchFamily="66" charset="0"/>
              </a:rPr>
              <a:t> appelée tension différentielle</a:t>
            </a:r>
            <a:endParaRPr lang="fr-FR" sz="12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grpSp>
        <p:nvGrpSpPr>
          <p:cNvPr id="9" name="Group 104"/>
          <p:cNvGrpSpPr>
            <a:grpSpLocks/>
          </p:cNvGrpSpPr>
          <p:nvPr/>
        </p:nvGrpSpPr>
        <p:grpSpPr bwMode="auto">
          <a:xfrm>
            <a:off x="5742320" y="1233916"/>
            <a:ext cx="2232248" cy="2022574"/>
            <a:chOff x="158" y="1253"/>
            <a:chExt cx="1426" cy="1276"/>
          </a:xfrm>
        </p:grpSpPr>
        <p:sp>
          <p:nvSpPr>
            <p:cNvPr id="10" name="Text Box 97"/>
            <p:cNvSpPr txBox="1">
              <a:spLocks noChangeArrowheads="1"/>
            </p:cNvSpPr>
            <p:nvPr/>
          </p:nvSpPr>
          <p:spPr bwMode="auto">
            <a:xfrm>
              <a:off x="158" y="1968"/>
              <a:ext cx="392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err="1" smtClean="0"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latin typeface="Times New Roman" pitchFamily="18" charset="0"/>
                </a:rPr>
                <a:t>MC</a:t>
              </a:r>
              <a:endParaRPr lang="fr-FR" sz="2000" baseline="-25000" dirty="0">
                <a:latin typeface="Times New Roman" pitchFamily="18" charset="0"/>
              </a:endParaRPr>
            </a:p>
          </p:txBody>
        </p:sp>
        <p:sp>
          <p:nvSpPr>
            <p:cNvPr id="11" name="Oval 82"/>
            <p:cNvSpPr>
              <a:spLocks noChangeArrowheads="1"/>
            </p:cNvSpPr>
            <p:nvPr/>
          </p:nvSpPr>
          <p:spPr bwMode="auto">
            <a:xfrm>
              <a:off x="423" y="2066"/>
              <a:ext cx="22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Oval 83"/>
            <p:cNvSpPr>
              <a:spLocks noChangeArrowheads="1"/>
            </p:cNvSpPr>
            <p:nvPr/>
          </p:nvSpPr>
          <p:spPr bwMode="auto">
            <a:xfrm>
              <a:off x="792" y="1456"/>
              <a:ext cx="229" cy="2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Oval 84"/>
            <p:cNvSpPr>
              <a:spLocks noChangeArrowheads="1"/>
            </p:cNvSpPr>
            <p:nvPr/>
          </p:nvSpPr>
          <p:spPr bwMode="auto">
            <a:xfrm>
              <a:off x="792" y="1862"/>
              <a:ext cx="229" cy="2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Freeform 85"/>
            <p:cNvSpPr>
              <a:spLocks/>
            </p:cNvSpPr>
            <p:nvPr/>
          </p:nvSpPr>
          <p:spPr bwMode="auto">
            <a:xfrm>
              <a:off x="537" y="1786"/>
              <a:ext cx="128" cy="737"/>
            </a:xfrm>
            <a:custGeom>
              <a:avLst/>
              <a:gdLst>
                <a:gd name="T0" fmla="*/ 0 w 226"/>
                <a:gd name="T1" fmla="*/ 822 h 822"/>
                <a:gd name="T2" fmla="*/ 0 w 226"/>
                <a:gd name="T3" fmla="*/ 0 h 822"/>
                <a:gd name="T4" fmla="*/ 226 w 226"/>
                <a:gd name="T5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" h="822">
                  <a:moveTo>
                    <a:pt x="0" y="822"/>
                  </a:moveTo>
                  <a:lnTo>
                    <a:pt x="0" y="0"/>
                  </a:lnTo>
                  <a:lnTo>
                    <a:pt x="226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5" name="Line 86"/>
            <p:cNvSpPr>
              <a:spLocks noChangeShapeType="1"/>
            </p:cNvSpPr>
            <p:nvPr/>
          </p:nvSpPr>
          <p:spPr bwMode="auto">
            <a:xfrm>
              <a:off x="435" y="2523"/>
              <a:ext cx="2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6" name="Freeform 87"/>
            <p:cNvSpPr>
              <a:spLocks/>
            </p:cNvSpPr>
            <p:nvPr/>
          </p:nvSpPr>
          <p:spPr bwMode="auto">
            <a:xfrm>
              <a:off x="665" y="1583"/>
              <a:ext cx="508" cy="407"/>
            </a:xfrm>
            <a:custGeom>
              <a:avLst/>
              <a:gdLst>
                <a:gd name="T0" fmla="*/ 567 w 567"/>
                <a:gd name="T1" fmla="*/ 0 h 340"/>
                <a:gd name="T2" fmla="*/ 0 w 567"/>
                <a:gd name="T3" fmla="*/ 0 h 340"/>
                <a:gd name="T4" fmla="*/ 0 w 567"/>
                <a:gd name="T5" fmla="*/ 340 h 340"/>
                <a:gd name="T6" fmla="*/ 567 w 567"/>
                <a:gd name="T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340">
                  <a:moveTo>
                    <a:pt x="567" y="0"/>
                  </a:moveTo>
                  <a:lnTo>
                    <a:pt x="0" y="0"/>
                  </a:lnTo>
                  <a:lnTo>
                    <a:pt x="0" y="340"/>
                  </a:lnTo>
                  <a:lnTo>
                    <a:pt x="567" y="34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7" name="Oval 88"/>
            <p:cNvSpPr>
              <a:spLocks noChangeArrowheads="1"/>
            </p:cNvSpPr>
            <p:nvPr/>
          </p:nvSpPr>
          <p:spPr bwMode="auto">
            <a:xfrm>
              <a:off x="639" y="1761"/>
              <a:ext cx="41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89"/>
            <p:cNvSpPr>
              <a:spLocks noChangeShapeType="1"/>
            </p:cNvSpPr>
            <p:nvPr/>
          </p:nvSpPr>
          <p:spPr bwMode="auto">
            <a:xfrm>
              <a:off x="1325" y="1634"/>
              <a:ext cx="0" cy="8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 Box 90"/>
            <p:cNvSpPr txBox="1">
              <a:spLocks noChangeArrowheads="1"/>
            </p:cNvSpPr>
            <p:nvPr/>
          </p:nvSpPr>
          <p:spPr bwMode="auto">
            <a:xfrm>
              <a:off x="1376" y="2041"/>
              <a:ext cx="2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>
                  <a:latin typeface="Times New Roman" pitchFamily="18" charset="0"/>
                </a:rPr>
                <a:t>v</a:t>
              </a:r>
              <a:r>
                <a:rPr lang="fr-FR" sz="2000" b="1" i="1" baseline="-25000">
                  <a:latin typeface="Times New Roman" pitchFamily="18" charset="0"/>
                </a:rPr>
                <a:t>e1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20" name="Line 91"/>
            <p:cNvSpPr>
              <a:spLocks noChangeShapeType="1"/>
            </p:cNvSpPr>
            <p:nvPr/>
          </p:nvSpPr>
          <p:spPr bwMode="auto">
            <a:xfrm>
              <a:off x="1097" y="2091"/>
              <a:ext cx="0" cy="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 Box 92"/>
            <p:cNvSpPr txBox="1">
              <a:spLocks noChangeArrowheads="1"/>
            </p:cNvSpPr>
            <p:nvPr/>
          </p:nvSpPr>
          <p:spPr bwMode="auto">
            <a:xfrm>
              <a:off x="1117" y="2193"/>
              <a:ext cx="2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>
                  <a:latin typeface="Times New Roman" pitchFamily="18" charset="0"/>
                </a:rPr>
                <a:t>v</a:t>
              </a:r>
              <a:r>
                <a:rPr lang="fr-FR" sz="2000" b="1" i="1" baseline="-25000">
                  <a:latin typeface="Times New Roman" pitchFamily="18" charset="0"/>
                </a:rPr>
                <a:t>e2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22" name="Line 93"/>
            <p:cNvSpPr>
              <a:spLocks noChangeShapeType="1"/>
            </p:cNvSpPr>
            <p:nvPr/>
          </p:nvSpPr>
          <p:spPr bwMode="auto">
            <a:xfrm>
              <a:off x="1097" y="1634"/>
              <a:ext cx="0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 Box 95"/>
            <p:cNvSpPr txBox="1">
              <a:spLocks noChangeArrowheads="1"/>
            </p:cNvSpPr>
            <p:nvPr/>
          </p:nvSpPr>
          <p:spPr bwMode="auto">
            <a:xfrm>
              <a:off x="1122" y="1710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err="1" smtClean="0"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latin typeface="Times New Roman" pitchFamily="18" charset="0"/>
                </a:rPr>
                <a:t>D</a:t>
              </a:r>
              <a:endParaRPr lang="fr-FR" sz="2000" baseline="-25000" dirty="0">
                <a:latin typeface="Times New Roman" pitchFamily="18" charset="0"/>
              </a:endParaRPr>
            </a:p>
          </p:txBody>
        </p:sp>
        <p:sp>
          <p:nvSpPr>
            <p:cNvPr id="24" name="Line 96"/>
            <p:cNvSpPr>
              <a:spLocks noChangeShapeType="1"/>
            </p:cNvSpPr>
            <p:nvPr/>
          </p:nvSpPr>
          <p:spPr bwMode="auto">
            <a:xfrm>
              <a:off x="385" y="1964"/>
              <a:ext cx="0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98"/>
            <p:cNvSpPr>
              <a:spLocks noChangeShapeType="1"/>
            </p:cNvSpPr>
            <p:nvPr/>
          </p:nvSpPr>
          <p:spPr bwMode="auto">
            <a:xfrm rot="-5400000">
              <a:off x="881" y="2002"/>
              <a:ext cx="0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99"/>
            <p:cNvSpPr>
              <a:spLocks noChangeShapeType="1"/>
            </p:cNvSpPr>
            <p:nvPr/>
          </p:nvSpPr>
          <p:spPr bwMode="auto">
            <a:xfrm rot="5400000" flipH="1">
              <a:off x="907" y="1315"/>
              <a:ext cx="0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100"/>
            <p:cNvSpPr txBox="1">
              <a:spLocks noChangeArrowheads="1"/>
            </p:cNvSpPr>
            <p:nvPr/>
          </p:nvSpPr>
          <p:spPr bwMode="auto">
            <a:xfrm>
              <a:off x="792" y="1253"/>
              <a:ext cx="46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>
                  <a:latin typeface="Times New Roman" pitchFamily="18" charset="0"/>
                </a:rPr>
                <a:t>½ </a:t>
              </a:r>
              <a:r>
                <a:rPr lang="fr-FR" sz="1600" b="1" i="1" dirty="0" err="1" smtClean="0">
                  <a:latin typeface="Times New Roman" pitchFamily="18" charset="0"/>
                </a:rPr>
                <a:t>v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D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28" name="Text Box 101"/>
            <p:cNvSpPr txBox="1">
              <a:spLocks noChangeArrowheads="1"/>
            </p:cNvSpPr>
            <p:nvPr/>
          </p:nvSpPr>
          <p:spPr bwMode="auto">
            <a:xfrm>
              <a:off x="766" y="2142"/>
              <a:ext cx="407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>
                  <a:latin typeface="Times New Roman" pitchFamily="18" charset="0"/>
                </a:rPr>
                <a:t>½ </a:t>
              </a:r>
              <a:r>
                <a:rPr lang="fr-FR" sz="1600" b="1" i="1" dirty="0" err="1" smtClean="0">
                  <a:latin typeface="Times New Roman" pitchFamily="18" charset="0"/>
                </a:rPr>
                <a:t>v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D</a:t>
              </a:r>
              <a:endParaRPr lang="fr-FR" sz="1600" dirty="0"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3481754" y="5996353"/>
                <a:ext cx="2258952" cy="5355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err="1" smtClean="0">
                    <a:solidFill>
                      <a:srgbClr val="7030A0"/>
                    </a:solidFill>
                  </a:rPr>
                  <a:t>CMRR</a:t>
                </a:r>
                <a:r>
                  <a:rPr lang="fr-FR" b="1" baseline="-25000" dirty="0" err="1" smtClean="0">
                    <a:solidFill>
                      <a:srgbClr val="7030A0"/>
                    </a:solidFill>
                  </a:rPr>
                  <a:t>dB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𝟐𝟎</m:t>
                    </m:r>
                    <m:r>
                      <a:rPr lang="fr-FR" sz="2000" b="1" i="0" smtClean="0">
                        <a:solidFill>
                          <a:srgbClr val="7030A0"/>
                        </a:solidFill>
                        <a:latin typeface="Cambria Math"/>
                      </a:rPr>
                      <m:t>𝐥𝐨𝐠</m:t>
                    </m:r>
                    <m:r>
                      <a:rPr lang="fr-FR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⁡(</m:t>
                    </m:r>
                    <m:f>
                      <m:fPr>
                        <m:ctrlPr>
                          <a:rPr lang="fr-FR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fr-FR" sz="2000" b="1" i="1" baseline="-25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fr-FR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𝑨</m:t>
                        </m:r>
                        <m:r>
                          <a:rPr lang="fr-FR" sz="2000" b="1" i="1" baseline="-25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𝑴𝑪</m:t>
                        </m:r>
                      </m:den>
                    </m:f>
                    <m:r>
                      <a:rPr lang="fr-FR" sz="2000" b="1" i="1" smtClean="0">
                        <a:solidFill>
                          <a:srgbClr val="7030A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754" y="5996353"/>
                <a:ext cx="2258952" cy="535596"/>
              </a:xfrm>
              <a:prstGeom prst="rect">
                <a:avLst/>
              </a:prstGeom>
              <a:blipFill rotWithShape="1">
                <a:blip r:embed="rId4"/>
                <a:stretch>
                  <a:fillRect l="-2156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Modèles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Bipolaires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champs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Structures différentielles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Amplificateur </a:t>
            </a:r>
            <a:r>
              <a:rPr lang="fr-FR" dirty="0" smtClean="0"/>
              <a:t>différentiel imparfait</a:t>
            </a:r>
          </a:p>
          <a:p>
            <a:pPr lvl="1"/>
            <a:r>
              <a:rPr lang="fr-FR" dirty="0" smtClean="0"/>
              <a:t>Amplifie la tension différentielle</a:t>
            </a:r>
          </a:p>
          <a:p>
            <a:pPr lvl="1"/>
            <a:r>
              <a:rPr lang="fr-FR" dirty="0" smtClean="0"/>
              <a:t>Mais malheureusement aussi la tension de mode commun!</a:t>
            </a:r>
          </a:p>
          <a:p>
            <a:pPr lvl="1"/>
            <a:r>
              <a:rPr lang="fr-FR" dirty="0"/>
              <a:t>impédance différentielle et de mode </a:t>
            </a:r>
            <a:r>
              <a:rPr lang="fr-FR" dirty="0" smtClean="0"/>
              <a:t>commun non infinie</a:t>
            </a:r>
          </a:p>
          <a:p>
            <a:pPr lvl="1"/>
            <a:r>
              <a:rPr lang="fr-FR" dirty="0"/>
              <a:t>impédance différentielle et de mode commun non </a:t>
            </a:r>
            <a:r>
              <a:rPr lang="fr-FR" dirty="0" smtClean="0"/>
              <a:t>nulle</a:t>
            </a:r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l</a:t>
            </a:r>
          </a:p>
          <a:p>
            <a:pPr lvl="2"/>
            <a:endParaRPr lang="fr-FR" dirty="0" smtClean="0"/>
          </a:p>
          <a:p>
            <a:pPr lvl="3"/>
            <a:endParaRPr lang="fr-FR" dirty="0" smtClean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7" name="Group 136"/>
          <p:cNvGrpSpPr>
            <a:grpSpLocks/>
          </p:cNvGrpSpPr>
          <p:nvPr/>
        </p:nvGrpSpPr>
        <p:grpSpPr bwMode="auto">
          <a:xfrm>
            <a:off x="7143916" y="1436504"/>
            <a:ext cx="2489161" cy="1782530"/>
            <a:chOff x="423" y="2688"/>
            <a:chExt cx="1708" cy="1330"/>
          </a:xfrm>
        </p:grpSpPr>
        <p:sp>
          <p:nvSpPr>
            <p:cNvPr id="8" name="Text Box 106"/>
            <p:cNvSpPr txBox="1">
              <a:spLocks noChangeArrowheads="1"/>
            </p:cNvSpPr>
            <p:nvPr/>
          </p:nvSpPr>
          <p:spPr bwMode="auto">
            <a:xfrm>
              <a:off x="839" y="3478"/>
              <a:ext cx="23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>
                  <a:latin typeface="Times New Roman" pitchFamily="18" charset="0"/>
                </a:rPr>
                <a:t>v</a:t>
              </a:r>
              <a:r>
                <a:rPr lang="fr-FR" sz="2000" b="1" i="1" baseline="-25000">
                  <a:latin typeface="Times New Roman" pitchFamily="18" charset="0"/>
                </a:rPr>
                <a:t>e2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9" name="Freeform 110"/>
            <p:cNvSpPr>
              <a:spLocks/>
            </p:cNvSpPr>
            <p:nvPr/>
          </p:nvSpPr>
          <p:spPr bwMode="auto">
            <a:xfrm>
              <a:off x="588" y="3157"/>
              <a:ext cx="1182" cy="727"/>
            </a:xfrm>
            <a:custGeom>
              <a:avLst/>
              <a:gdLst>
                <a:gd name="T0" fmla="*/ 0 w 1182"/>
                <a:gd name="T1" fmla="*/ 727 h 727"/>
                <a:gd name="T2" fmla="*/ 1182 w 1182"/>
                <a:gd name="T3" fmla="*/ 719 h 727"/>
                <a:gd name="T4" fmla="*/ 1181 w 1182"/>
                <a:gd name="T5" fmla="*/ 0 h 727"/>
                <a:gd name="T6" fmla="*/ 1005 w 1182"/>
                <a:gd name="T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2" h="727">
                  <a:moveTo>
                    <a:pt x="0" y="727"/>
                  </a:moveTo>
                  <a:lnTo>
                    <a:pt x="1182" y="719"/>
                  </a:lnTo>
                  <a:lnTo>
                    <a:pt x="1181" y="0"/>
                  </a:lnTo>
                  <a:lnTo>
                    <a:pt x="1005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0" name="Line 111"/>
            <p:cNvSpPr>
              <a:spLocks noChangeShapeType="1"/>
            </p:cNvSpPr>
            <p:nvPr/>
          </p:nvSpPr>
          <p:spPr bwMode="auto">
            <a:xfrm flipH="1">
              <a:off x="1666" y="4018"/>
              <a:ext cx="22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1" name="Freeform 112"/>
            <p:cNvSpPr>
              <a:spLocks/>
            </p:cNvSpPr>
            <p:nvPr/>
          </p:nvSpPr>
          <p:spPr bwMode="auto">
            <a:xfrm flipH="1">
              <a:off x="680" y="2954"/>
              <a:ext cx="913" cy="407"/>
            </a:xfrm>
            <a:custGeom>
              <a:avLst/>
              <a:gdLst>
                <a:gd name="T0" fmla="*/ 567 w 567"/>
                <a:gd name="T1" fmla="*/ 0 h 340"/>
                <a:gd name="T2" fmla="*/ 0 w 567"/>
                <a:gd name="T3" fmla="*/ 0 h 340"/>
                <a:gd name="T4" fmla="*/ 0 w 567"/>
                <a:gd name="T5" fmla="*/ 340 h 340"/>
                <a:gd name="T6" fmla="*/ 567 w 567"/>
                <a:gd name="T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340">
                  <a:moveTo>
                    <a:pt x="567" y="0"/>
                  </a:moveTo>
                  <a:lnTo>
                    <a:pt x="0" y="0"/>
                  </a:lnTo>
                  <a:lnTo>
                    <a:pt x="0" y="340"/>
                  </a:lnTo>
                  <a:lnTo>
                    <a:pt x="567" y="34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2" name="Oval 113"/>
            <p:cNvSpPr>
              <a:spLocks noChangeArrowheads="1"/>
            </p:cNvSpPr>
            <p:nvPr/>
          </p:nvSpPr>
          <p:spPr bwMode="auto">
            <a:xfrm flipH="1">
              <a:off x="1573" y="313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114"/>
            <p:cNvSpPr>
              <a:spLocks noChangeShapeType="1"/>
            </p:cNvSpPr>
            <p:nvPr/>
          </p:nvSpPr>
          <p:spPr bwMode="auto">
            <a:xfrm>
              <a:off x="612" y="2964"/>
              <a:ext cx="0" cy="8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 Box 115"/>
            <p:cNvSpPr txBox="1">
              <a:spLocks noChangeArrowheads="1"/>
            </p:cNvSpPr>
            <p:nvPr/>
          </p:nvSpPr>
          <p:spPr bwMode="auto">
            <a:xfrm>
              <a:off x="423" y="3284"/>
              <a:ext cx="20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>
                  <a:latin typeface="Times New Roman" pitchFamily="18" charset="0"/>
                </a:rPr>
                <a:t>v</a:t>
              </a:r>
              <a:r>
                <a:rPr lang="fr-FR" sz="2000" b="1" i="1" baseline="-25000">
                  <a:latin typeface="Times New Roman" pitchFamily="18" charset="0"/>
                </a:rPr>
                <a:t>e1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15" name="Line 116"/>
            <p:cNvSpPr>
              <a:spLocks noChangeShapeType="1"/>
            </p:cNvSpPr>
            <p:nvPr/>
          </p:nvSpPr>
          <p:spPr bwMode="auto">
            <a:xfrm>
              <a:off x="780" y="3412"/>
              <a:ext cx="0" cy="4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 Box 117"/>
            <p:cNvSpPr txBox="1">
              <a:spLocks noChangeArrowheads="1"/>
            </p:cNvSpPr>
            <p:nvPr/>
          </p:nvSpPr>
          <p:spPr bwMode="auto">
            <a:xfrm>
              <a:off x="1835" y="3440"/>
              <a:ext cx="296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err="1" smtClean="0">
                  <a:latin typeface="Times New Roman" pitchFamily="18" charset="0"/>
                </a:rPr>
                <a:t>z</a:t>
              </a:r>
              <a:r>
                <a:rPr lang="fr-FR" sz="2000" b="1" i="1" baseline="-25000" dirty="0" err="1" smtClean="0">
                  <a:latin typeface="Times New Roman" pitchFamily="18" charset="0"/>
                </a:rPr>
                <a:t>MC</a:t>
              </a:r>
              <a:endParaRPr lang="fr-FR" sz="2000" baseline="-25000" dirty="0">
                <a:latin typeface="Times New Roman" pitchFamily="18" charset="0"/>
              </a:endParaRPr>
            </a:p>
          </p:txBody>
        </p:sp>
        <p:sp>
          <p:nvSpPr>
            <p:cNvPr id="17" name="Text Box 119"/>
            <p:cNvSpPr txBox="1">
              <a:spLocks noChangeArrowheads="1"/>
            </p:cNvSpPr>
            <p:nvPr/>
          </p:nvSpPr>
          <p:spPr bwMode="auto">
            <a:xfrm>
              <a:off x="839" y="3035"/>
              <a:ext cx="18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>
                  <a:latin typeface="Times New Roman" pitchFamily="18" charset="0"/>
                </a:rPr>
                <a:t>v</a:t>
              </a:r>
              <a:r>
                <a:rPr lang="fr-FR" sz="2000" b="1" i="1" baseline="-25000">
                  <a:latin typeface="Times New Roman" pitchFamily="18" charset="0"/>
                </a:rPr>
                <a:t>D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18" name="Line 120"/>
            <p:cNvSpPr>
              <a:spLocks noChangeShapeType="1"/>
            </p:cNvSpPr>
            <p:nvPr/>
          </p:nvSpPr>
          <p:spPr bwMode="auto">
            <a:xfrm>
              <a:off x="780" y="2980"/>
              <a:ext cx="0" cy="3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 Box 123"/>
            <p:cNvSpPr txBox="1">
              <a:spLocks noChangeArrowheads="1"/>
            </p:cNvSpPr>
            <p:nvPr/>
          </p:nvSpPr>
          <p:spPr bwMode="auto">
            <a:xfrm>
              <a:off x="1117" y="2688"/>
              <a:ext cx="718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>
                  <a:latin typeface="Times New Roman" pitchFamily="18" charset="0"/>
                </a:rPr>
                <a:t>½ </a:t>
              </a:r>
              <a:r>
                <a:rPr lang="fr-FR" sz="1600" b="1" i="1" dirty="0" err="1" smtClean="0">
                  <a:latin typeface="Times New Roman" pitchFamily="18" charset="0"/>
                </a:rPr>
                <a:t>z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D</a:t>
              </a:r>
              <a:r>
                <a:rPr lang="fr-FR" sz="1600" b="1" i="1" dirty="0" smtClean="0">
                  <a:latin typeface="Times New Roman" pitchFamily="18" charset="0"/>
                </a:rPr>
                <a:t>=</a:t>
              </a:r>
              <a:r>
                <a:rPr lang="fr-FR" sz="1600" b="1" i="1" dirty="0" err="1" smtClean="0">
                  <a:latin typeface="Times New Roman" pitchFamily="18" charset="0"/>
                </a:rPr>
                <a:t>z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MD</a:t>
              </a:r>
              <a:endParaRPr lang="fr-FR" sz="1600" baseline="-25000" dirty="0">
                <a:latin typeface="Times New Roman" pitchFamily="18" charset="0"/>
              </a:endParaRPr>
            </a:p>
          </p:txBody>
        </p:sp>
        <p:sp>
          <p:nvSpPr>
            <p:cNvPr id="20" name="Text Box 124"/>
            <p:cNvSpPr txBox="1">
              <a:spLocks noChangeArrowheads="1"/>
            </p:cNvSpPr>
            <p:nvPr/>
          </p:nvSpPr>
          <p:spPr bwMode="auto">
            <a:xfrm>
              <a:off x="1122" y="3132"/>
              <a:ext cx="30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½ z</a:t>
              </a:r>
              <a:r>
                <a:rPr lang="fr-FR" sz="1600" b="1" i="1" baseline="-25000">
                  <a:latin typeface="Times New Roman" pitchFamily="18" charset="0"/>
                </a:rPr>
                <a:t>D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21" name="Rectangle 126"/>
            <p:cNvSpPr>
              <a:spLocks noChangeArrowheads="1"/>
            </p:cNvSpPr>
            <p:nvPr/>
          </p:nvSpPr>
          <p:spPr bwMode="auto">
            <a:xfrm>
              <a:off x="1718" y="3310"/>
              <a:ext cx="102" cy="3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Rectangle 127"/>
            <p:cNvSpPr>
              <a:spLocks noChangeArrowheads="1"/>
            </p:cNvSpPr>
            <p:nvPr/>
          </p:nvSpPr>
          <p:spPr bwMode="auto">
            <a:xfrm rot="-5400000">
              <a:off x="1207" y="2767"/>
              <a:ext cx="102" cy="3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Rectangle 128"/>
            <p:cNvSpPr>
              <a:spLocks noChangeArrowheads="1"/>
            </p:cNvSpPr>
            <p:nvPr/>
          </p:nvSpPr>
          <p:spPr bwMode="auto">
            <a:xfrm rot="-5400000">
              <a:off x="1207" y="3174"/>
              <a:ext cx="102" cy="37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Text Box 129"/>
            <p:cNvSpPr txBox="1">
              <a:spLocks noChangeArrowheads="1"/>
            </p:cNvSpPr>
            <p:nvPr/>
          </p:nvSpPr>
          <p:spPr bwMode="auto">
            <a:xfrm>
              <a:off x="631" y="2749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/>
                <a:t>+</a:t>
              </a:r>
            </a:p>
          </p:txBody>
        </p:sp>
        <p:sp>
          <p:nvSpPr>
            <p:cNvPr id="25" name="Text Box 132"/>
            <p:cNvSpPr txBox="1">
              <a:spLocks noChangeArrowheads="1"/>
            </p:cNvSpPr>
            <p:nvPr/>
          </p:nvSpPr>
          <p:spPr bwMode="auto">
            <a:xfrm>
              <a:off x="631" y="3181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 b="1"/>
                <a:t>-</a:t>
              </a:r>
            </a:p>
          </p:txBody>
        </p:sp>
        <p:sp>
          <p:nvSpPr>
            <p:cNvPr id="26" name="Line 134"/>
            <p:cNvSpPr>
              <a:spLocks noChangeShapeType="1"/>
            </p:cNvSpPr>
            <p:nvPr/>
          </p:nvSpPr>
          <p:spPr bwMode="auto">
            <a:xfrm>
              <a:off x="1770" y="3876"/>
              <a:ext cx="0" cy="1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27" name="Oval 135"/>
            <p:cNvSpPr>
              <a:spLocks noChangeArrowheads="1"/>
            </p:cNvSpPr>
            <p:nvPr/>
          </p:nvSpPr>
          <p:spPr bwMode="auto">
            <a:xfrm flipH="1">
              <a:off x="1742" y="3856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8" name="Flèche droite 27"/>
          <p:cNvSpPr/>
          <p:nvPr/>
        </p:nvSpPr>
        <p:spPr>
          <a:xfrm>
            <a:off x="6465168" y="2495300"/>
            <a:ext cx="540060" cy="249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5862638" y="3794049"/>
            <a:ext cx="2601913" cy="21399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8659813" y="4540174"/>
            <a:ext cx="0" cy="1157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8740775" y="4895774"/>
            <a:ext cx="336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s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5474494" y="3501948"/>
            <a:ext cx="3365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>
                <a:latin typeface="Times New Roman" pitchFamily="18" charset="0"/>
              </a:rPr>
              <a:t>e1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8742363" y="4019474"/>
            <a:ext cx="3349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i</a:t>
            </a:r>
            <a:r>
              <a:rPr lang="fr-FR" sz="2000" b="1" i="1" baseline="-25000">
                <a:latin typeface="Times New Roman" pitchFamily="18" charset="0"/>
              </a:rPr>
              <a:t>s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34" name="Line 38"/>
          <p:cNvSpPr>
            <a:spLocks noChangeShapeType="1"/>
          </p:cNvSpPr>
          <p:nvPr/>
        </p:nvSpPr>
        <p:spPr bwMode="auto">
          <a:xfrm>
            <a:off x="8742363" y="4424286"/>
            <a:ext cx="238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AutoShape 39"/>
          <p:cNvSpPr>
            <a:spLocks noChangeArrowheads="1"/>
          </p:cNvSpPr>
          <p:nvPr/>
        </p:nvSpPr>
        <p:spPr bwMode="auto">
          <a:xfrm>
            <a:off x="7197725" y="4886249"/>
            <a:ext cx="401638" cy="400050"/>
          </a:xfrm>
          <a:prstGeom prst="diamond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6" name="Rectangle 40"/>
          <p:cNvSpPr>
            <a:spLocks noChangeArrowheads="1"/>
          </p:cNvSpPr>
          <p:nvPr/>
        </p:nvSpPr>
        <p:spPr bwMode="auto">
          <a:xfrm>
            <a:off x="7399338" y="4436986"/>
            <a:ext cx="1858963" cy="13144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 rot="5400000">
            <a:off x="7891463" y="4149649"/>
            <a:ext cx="207963" cy="574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" name="Rectangle 42"/>
          <p:cNvSpPr>
            <a:spLocks noChangeArrowheads="1"/>
          </p:cNvSpPr>
          <p:nvPr/>
        </p:nvSpPr>
        <p:spPr bwMode="auto">
          <a:xfrm>
            <a:off x="9159875" y="4787824"/>
            <a:ext cx="188913" cy="57308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Line 43"/>
          <p:cNvSpPr>
            <a:spLocks noChangeShapeType="1"/>
          </p:cNvSpPr>
          <p:nvPr/>
        </p:nvSpPr>
        <p:spPr bwMode="auto">
          <a:xfrm>
            <a:off x="7681913" y="4724324"/>
            <a:ext cx="0" cy="750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7770813" y="4900536"/>
            <a:ext cx="2952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so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7840663" y="4019474"/>
            <a:ext cx="360363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>
                <a:latin typeface="Times New Roman" pitchFamily="18" charset="0"/>
              </a:rPr>
              <a:t>Z</a:t>
            </a:r>
            <a:r>
              <a:rPr lang="fr-FR" sz="1600" baseline="-25000">
                <a:latin typeface="Times New Roman" pitchFamily="18" charset="0"/>
              </a:rPr>
              <a:t>s</a:t>
            </a:r>
            <a:endParaRPr lang="fr-FR" sz="1600">
              <a:latin typeface="Times New Roman" pitchFamily="18" charset="0"/>
            </a:endParaRPr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>
            <a:off x="5372100" y="4895774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>
            <a:off x="5464175" y="5106911"/>
            <a:ext cx="3683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e2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44" name="Line 48"/>
          <p:cNvSpPr>
            <a:spLocks noChangeShapeType="1"/>
          </p:cNvSpPr>
          <p:nvPr/>
        </p:nvSpPr>
        <p:spPr bwMode="auto">
          <a:xfrm>
            <a:off x="5424488" y="4854499"/>
            <a:ext cx="236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5" name="Rectangle 49"/>
          <p:cNvSpPr>
            <a:spLocks noChangeArrowheads="1"/>
          </p:cNvSpPr>
          <p:nvPr/>
        </p:nvSpPr>
        <p:spPr bwMode="auto">
          <a:xfrm>
            <a:off x="5075238" y="4867199"/>
            <a:ext cx="1109663" cy="8842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Rectangle 50"/>
          <p:cNvSpPr>
            <a:spLocks noChangeArrowheads="1"/>
          </p:cNvSpPr>
          <p:nvPr/>
        </p:nvSpPr>
        <p:spPr bwMode="auto">
          <a:xfrm>
            <a:off x="6102350" y="5010074"/>
            <a:ext cx="187325" cy="573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7" name="Text Box 51"/>
          <p:cNvSpPr txBox="1">
            <a:spLocks noChangeArrowheads="1"/>
          </p:cNvSpPr>
          <p:nvPr/>
        </p:nvSpPr>
        <p:spPr bwMode="auto">
          <a:xfrm>
            <a:off x="6297612" y="5075160"/>
            <a:ext cx="466725" cy="45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smtClean="0">
                <a:latin typeface="Times New Roman" pitchFamily="18" charset="0"/>
              </a:rPr>
              <a:t>2Z</a:t>
            </a:r>
            <a:r>
              <a:rPr lang="fr-FR" sz="1600" baseline="-25000" dirty="0" smtClean="0">
                <a:latin typeface="Times New Roman" pitchFamily="18" charset="0"/>
              </a:rPr>
              <a:t>MC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48" name="Oval 52"/>
          <p:cNvSpPr>
            <a:spLocks noChangeArrowheads="1"/>
          </p:cNvSpPr>
          <p:nvPr/>
        </p:nvSpPr>
        <p:spPr bwMode="auto">
          <a:xfrm>
            <a:off x="4849813" y="5086274"/>
            <a:ext cx="442913" cy="4429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Freeform 53"/>
          <p:cNvSpPr>
            <a:spLocks/>
          </p:cNvSpPr>
          <p:nvPr/>
        </p:nvSpPr>
        <p:spPr bwMode="auto">
          <a:xfrm>
            <a:off x="4999038" y="5230736"/>
            <a:ext cx="155575" cy="220663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>
            <a:off x="4219575" y="4022649"/>
            <a:ext cx="0" cy="776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" name="Text Box 55"/>
          <p:cNvSpPr txBox="1">
            <a:spLocks noChangeArrowheads="1"/>
          </p:cNvSpPr>
          <p:nvPr/>
        </p:nvSpPr>
        <p:spPr bwMode="auto">
          <a:xfrm>
            <a:off x="4581525" y="4479849"/>
            <a:ext cx="3683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e1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52" name="Line 56"/>
          <p:cNvSpPr>
            <a:spLocks noChangeShapeType="1"/>
          </p:cNvSpPr>
          <p:nvPr/>
        </p:nvSpPr>
        <p:spPr bwMode="auto">
          <a:xfrm>
            <a:off x="5345113" y="4022649"/>
            <a:ext cx="2365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3" name="Rectangle 57"/>
          <p:cNvSpPr>
            <a:spLocks noChangeArrowheads="1"/>
          </p:cNvSpPr>
          <p:nvPr/>
        </p:nvSpPr>
        <p:spPr bwMode="auto">
          <a:xfrm>
            <a:off x="4219575" y="4022649"/>
            <a:ext cx="2509838" cy="17287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Rectangle 58"/>
          <p:cNvSpPr>
            <a:spLocks noChangeArrowheads="1"/>
          </p:cNvSpPr>
          <p:nvPr/>
        </p:nvSpPr>
        <p:spPr bwMode="auto">
          <a:xfrm>
            <a:off x="6640513" y="4513186"/>
            <a:ext cx="187325" cy="573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5" name="Text Box 59"/>
          <p:cNvSpPr txBox="1">
            <a:spLocks noChangeArrowheads="1"/>
          </p:cNvSpPr>
          <p:nvPr/>
        </p:nvSpPr>
        <p:spPr bwMode="auto">
          <a:xfrm>
            <a:off x="6859587" y="4436985"/>
            <a:ext cx="524792" cy="42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smtClean="0">
                <a:latin typeface="Times New Roman" pitchFamily="18" charset="0"/>
              </a:rPr>
              <a:t>2Z</a:t>
            </a:r>
            <a:r>
              <a:rPr lang="fr-FR" sz="1600" baseline="-25000" dirty="0" smtClean="0">
                <a:latin typeface="Times New Roman" pitchFamily="18" charset="0"/>
              </a:rPr>
              <a:t>MC</a:t>
            </a:r>
            <a:endParaRPr lang="fr-FR" sz="1600" baseline="-25000" dirty="0">
              <a:latin typeface="Times New Roman" pitchFamily="18" charset="0"/>
            </a:endParaRPr>
          </a:p>
        </p:txBody>
      </p:sp>
      <p:sp>
        <p:nvSpPr>
          <p:cNvPr id="56" name="Oval 60"/>
          <p:cNvSpPr>
            <a:spLocks noChangeArrowheads="1"/>
          </p:cNvSpPr>
          <p:nvPr/>
        </p:nvSpPr>
        <p:spPr bwMode="auto">
          <a:xfrm>
            <a:off x="3997325" y="4663999"/>
            <a:ext cx="442913" cy="4429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7" name="Freeform 61"/>
          <p:cNvSpPr>
            <a:spLocks/>
          </p:cNvSpPr>
          <p:nvPr/>
        </p:nvSpPr>
        <p:spPr bwMode="auto">
          <a:xfrm>
            <a:off x="4141788" y="4756074"/>
            <a:ext cx="155575" cy="220663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>
            <a:off x="6184900" y="4022649"/>
            <a:ext cx="0" cy="87312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59" name="Text Box 63"/>
          <p:cNvSpPr txBox="1">
            <a:spLocks noChangeArrowheads="1"/>
          </p:cNvSpPr>
          <p:nvPr/>
        </p:nvSpPr>
        <p:spPr bwMode="auto">
          <a:xfrm>
            <a:off x="6297613" y="4240136"/>
            <a:ext cx="3429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smtClean="0">
                <a:latin typeface="Times New Roman" pitchFamily="18" charset="0"/>
              </a:rPr>
              <a:t>Z</a:t>
            </a:r>
            <a:r>
              <a:rPr lang="fr-FR" sz="1600" baseline="-25000" dirty="0" smtClean="0">
                <a:latin typeface="Times New Roman" pitchFamily="18" charset="0"/>
              </a:rPr>
              <a:t>D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60" name="Rectangle 64"/>
          <p:cNvSpPr>
            <a:spLocks noChangeArrowheads="1"/>
          </p:cNvSpPr>
          <p:nvPr/>
        </p:nvSpPr>
        <p:spPr bwMode="auto">
          <a:xfrm>
            <a:off x="6091238" y="4157586"/>
            <a:ext cx="187325" cy="5730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" name="Oval 65"/>
          <p:cNvSpPr>
            <a:spLocks noChangeArrowheads="1"/>
          </p:cNvSpPr>
          <p:nvPr/>
        </p:nvSpPr>
        <p:spPr bwMode="auto">
          <a:xfrm>
            <a:off x="6154738" y="4824336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2" name="Oval 66"/>
          <p:cNvSpPr>
            <a:spLocks noChangeArrowheads="1"/>
          </p:cNvSpPr>
          <p:nvPr/>
        </p:nvSpPr>
        <p:spPr bwMode="auto">
          <a:xfrm>
            <a:off x="6154738" y="3986136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3" name="Oval 67"/>
          <p:cNvSpPr>
            <a:spLocks noChangeArrowheads="1"/>
          </p:cNvSpPr>
          <p:nvPr/>
        </p:nvSpPr>
        <p:spPr bwMode="auto">
          <a:xfrm>
            <a:off x="6154738" y="5697461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4" name="Oval 68"/>
          <p:cNvSpPr>
            <a:spLocks noChangeArrowheads="1"/>
          </p:cNvSpPr>
          <p:nvPr/>
        </p:nvSpPr>
        <p:spPr bwMode="auto">
          <a:xfrm>
            <a:off x="5038725" y="5710161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5" name="Line 69"/>
          <p:cNvSpPr>
            <a:spLocks noChangeShapeType="1"/>
          </p:cNvSpPr>
          <p:nvPr/>
        </p:nvSpPr>
        <p:spPr bwMode="auto">
          <a:xfrm>
            <a:off x="6729413" y="5751436"/>
            <a:ext cx="669925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66" name="Oval 70"/>
          <p:cNvSpPr>
            <a:spLocks noChangeArrowheads="1"/>
          </p:cNvSpPr>
          <p:nvPr/>
        </p:nvSpPr>
        <p:spPr bwMode="auto">
          <a:xfrm>
            <a:off x="6692900" y="5727624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7" name="Oval 71"/>
          <p:cNvSpPr>
            <a:spLocks noChangeArrowheads="1"/>
          </p:cNvSpPr>
          <p:nvPr/>
        </p:nvSpPr>
        <p:spPr bwMode="auto">
          <a:xfrm>
            <a:off x="7362825" y="5697461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8" name="Line 72"/>
          <p:cNvSpPr>
            <a:spLocks noChangeShapeType="1"/>
          </p:cNvSpPr>
          <p:nvPr/>
        </p:nvSpPr>
        <p:spPr bwMode="auto">
          <a:xfrm>
            <a:off x="4483100" y="4240136"/>
            <a:ext cx="0" cy="117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Line 73"/>
          <p:cNvSpPr>
            <a:spLocks noChangeShapeType="1"/>
          </p:cNvSpPr>
          <p:nvPr/>
        </p:nvSpPr>
        <p:spPr bwMode="auto">
          <a:xfrm>
            <a:off x="5075238" y="5751436"/>
            <a:ext cx="0" cy="18256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0" name="Line 74"/>
          <p:cNvSpPr>
            <a:spLocks noChangeShapeType="1"/>
          </p:cNvSpPr>
          <p:nvPr/>
        </p:nvSpPr>
        <p:spPr bwMode="auto">
          <a:xfrm>
            <a:off x="4878388" y="5933999"/>
            <a:ext cx="414338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1" name="Text Box 75"/>
          <p:cNvSpPr txBox="1">
            <a:spLocks noChangeArrowheads="1"/>
          </p:cNvSpPr>
          <p:nvPr/>
        </p:nvSpPr>
        <p:spPr bwMode="auto">
          <a:xfrm>
            <a:off x="5599113" y="4533824"/>
            <a:ext cx="284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/>
              <a:t>-</a:t>
            </a:r>
          </a:p>
        </p:txBody>
      </p:sp>
      <p:sp>
        <p:nvSpPr>
          <p:cNvPr id="72" name="Text Box 76"/>
          <p:cNvSpPr txBox="1">
            <a:spLocks noChangeArrowheads="1"/>
          </p:cNvSpPr>
          <p:nvPr/>
        </p:nvSpPr>
        <p:spPr bwMode="auto">
          <a:xfrm>
            <a:off x="5543550" y="3716261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+</a:t>
            </a:r>
          </a:p>
        </p:txBody>
      </p:sp>
      <p:sp>
        <p:nvSpPr>
          <p:cNvPr id="73" name="Line 79"/>
          <p:cNvSpPr>
            <a:spLocks noChangeShapeType="1"/>
          </p:cNvSpPr>
          <p:nvPr/>
        </p:nvSpPr>
        <p:spPr bwMode="auto">
          <a:xfrm flipH="1">
            <a:off x="5388115" y="4094202"/>
            <a:ext cx="12253" cy="62297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4" name="Text Box 80"/>
          <p:cNvSpPr txBox="1">
            <a:spLocks noChangeArrowheads="1"/>
          </p:cNvSpPr>
          <p:nvPr/>
        </p:nvSpPr>
        <p:spPr bwMode="auto">
          <a:xfrm>
            <a:off x="4958210" y="4263949"/>
            <a:ext cx="3222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D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75" name="Text Box 36"/>
          <p:cNvSpPr txBox="1">
            <a:spLocks noChangeArrowheads="1"/>
          </p:cNvSpPr>
          <p:nvPr/>
        </p:nvSpPr>
        <p:spPr bwMode="auto">
          <a:xfrm>
            <a:off x="5493267" y="4333005"/>
            <a:ext cx="3365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e2</a:t>
            </a:r>
            <a:endParaRPr lang="fr-FR" sz="2000" dirty="0">
              <a:latin typeface="Times New Roman" pitchFamily="18" charset="0"/>
            </a:endParaRPr>
          </a:p>
        </p:txBody>
      </p:sp>
      <p:graphicFrame>
        <p:nvGraphicFramePr>
          <p:cNvPr id="76" name="Obje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088080"/>
              </p:ext>
            </p:extLst>
          </p:nvPr>
        </p:nvGraphicFramePr>
        <p:xfrm>
          <a:off x="471488" y="4021138"/>
          <a:ext cx="3005137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0" name="Equation" r:id="rId3" imgW="1815840" imgH="253800" progId="Equation.DSMT4">
                  <p:embed/>
                </p:oleObj>
              </mc:Choice>
              <mc:Fallback>
                <p:oleObj name="Equation" r:id="rId3" imgW="1815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4021138"/>
                        <a:ext cx="3005137" cy="4206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ZoneTexte 76"/>
          <p:cNvSpPr txBox="1"/>
          <p:nvPr/>
        </p:nvSpPr>
        <p:spPr>
          <a:xfrm>
            <a:off x="153603" y="3671225"/>
            <a:ext cx="3843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chemeClr val="accent1">
                    <a:lumMod val="75000"/>
                  </a:schemeClr>
                </a:solidFill>
              </a:rPr>
              <a:t>Nous avons pour la tension de sortie à vide</a:t>
            </a:r>
            <a:endParaRPr lang="fr-FR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8" name="Image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41" y="5006224"/>
            <a:ext cx="460905" cy="475504"/>
          </a:xfrm>
          <a:prstGeom prst="rect">
            <a:avLst/>
          </a:prstGeom>
        </p:spPr>
      </p:pic>
      <p:sp>
        <p:nvSpPr>
          <p:cNvPr id="79" name="ZoneTexte 78"/>
          <p:cNvSpPr txBox="1"/>
          <p:nvPr/>
        </p:nvSpPr>
        <p:spPr>
          <a:xfrm>
            <a:off x="718659" y="5024543"/>
            <a:ext cx="3184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Les constructeurs donne la valeur du taux de réjection de mode commun</a:t>
            </a:r>
            <a:endParaRPr lang="fr-FR" sz="1200" i="1" dirty="0"/>
          </a:p>
        </p:txBody>
      </p:sp>
      <p:graphicFrame>
        <p:nvGraphicFramePr>
          <p:cNvPr id="80" name="Obje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544015"/>
              </p:ext>
            </p:extLst>
          </p:nvPr>
        </p:nvGraphicFramePr>
        <p:xfrm>
          <a:off x="780196" y="5492995"/>
          <a:ext cx="18415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1" name="Equation" r:id="rId6" imgW="1549080" imgH="431640" progId="Equation.DSMT4">
                  <p:embed/>
                </p:oleObj>
              </mc:Choice>
              <mc:Fallback>
                <p:oleObj name="Equation" r:id="rId6" imgW="1549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196" y="5492995"/>
                        <a:ext cx="18415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2" name="Connecteur droit avec flèche 81"/>
          <p:cNvCxnSpPr/>
          <p:nvPr/>
        </p:nvCxnSpPr>
        <p:spPr>
          <a:xfrm flipH="1">
            <a:off x="920552" y="4410793"/>
            <a:ext cx="324036" cy="265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>
            <a:off x="2540732" y="4410793"/>
            <a:ext cx="252028" cy="3198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624875" y="5950666"/>
            <a:ext cx="3184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Ordre de grandeur courant: CCMR=1000 soit </a:t>
            </a:r>
            <a:r>
              <a:rPr lang="fr-FR" sz="1200" i="1" dirty="0" err="1" smtClean="0"/>
              <a:t>CCMR</a:t>
            </a:r>
            <a:r>
              <a:rPr lang="fr-FR" sz="1200" i="1" baseline="-25000" dirty="0" err="1" smtClean="0"/>
              <a:t>dB</a:t>
            </a:r>
            <a:r>
              <a:rPr lang="fr-FR" sz="1200" i="1" dirty="0" smtClean="0"/>
              <a:t>= 60 dB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8961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56" y="1592796"/>
            <a:ext cx="4113768" cy="16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Théorème de superposition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prstClr val="white"/>
                </a:solidFill>
              </a:rPr>
              <a:t>Théorèmes</a:t>
            </a:r>
            <a:endParaRPr lang="fr-FR" dirty="0">
              <a:solidFill>
                <a:prstClr val="white"/>
              </a:solidFill>
            </a:endParaRP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Linéarisation autour d’un point de repos</a:t>
            </a:r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La </a:t>
            </a:r>
            <a:r>
              <a:rPr lang="en-US" dirty="0" err="1">
                <a:solidFill>
                  <a:prstClr val="white"/>
                </a:solidFill>
              </a:rPr>
              <a:t>boite</a:t>
            </a:r>
            <a:r>
              <a:rPr lang="en-US" dirty="0">
                <a:solidFill>
                  <a:prstClr val="white"/>
                </a:solidFill>
              </a:rPr>
              <a:t> à </a:t>
            </a:r>
            <a:r>
              <a:rPr lang="en-US" dirty="0" err="1">
                <a:solidFill>
                  <a:prstClr val="white"/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exemple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40" y="1623891"/>
            <a:ext cx="3551808" cy="14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 rot="5400000">
            <a:off x="4541088" y="2927643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=</a:t>
            </a:r>
            <a:endParaRPr lang="fr-FR" sz="3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530829" y="3770621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+</a:t>
            </a:r>
            <a:endParaRPr lang="fr-FR" sz="3600" b="1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54" y="3284983"/>
            <a:ext cx="3115849" cy="149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3" y="4825198"/>
            <a:ext cx="3860047" cy="1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37" y="3251858"/>
            <a:ext cx="3456385" cy="145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452007" y="3238054"/>
            <a:ext cx="8964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41" y="4860367"/>
            <a:ext cx="4277333" cy="15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188015" y="22236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3.0V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514024" y="149760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3.35V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366792" y="522920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3.0V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601072" y="478325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0.35V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217214" y="541386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6115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La paire différentielle: polarisation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Bipolaires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champs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Structures différentielles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793066" y="1584839"/>
            <a:ext cx="5867400" cy="1945762"/>
          </a:xfrm>
        </p:spPr>
        <p:txBody>
          <a:bodyPr/>
          <a:lstStyle/>
          <a:p>
            <a:r>
              <a:rPr lang="fr-FR" b="1" dirty="0"/>
              <a:t>Entrées </a:t>
            </a:r>
            <a:r>
              <a:rPr lang="fr-FR" dirty="0"/>
              <a:t>: </a:t>
            </a:r>
            <a:r>
              <a:rPr lang="fr-FR" i="1" dirty="0"/>
              <a:t>Ve</a:t>
            </a:r>
            <a:r>
              <a:rPr lang="fr-FR" dirty="0"/>
              <a:t>1 et </a:t>
            </a:r>
            <a:r>
              <a:rPr lang="fr-FR" i="1" dirty="0" smtClean="0"/>
              <a:t>Ve</a:t>
            </a:r>
            <a:r>
              <a:rPr lang="fr-FR" dirty="0" smtClean="0"/>
              <a:t>2</a:t>
            </a:r>
          </a:p>
          <a:p>
            <a:r>
              <a:rPr lang="fr-FR" b="1" dirty="0"/>
              <a:t>Sortie </a:t>
            </a:r>
            <a:r>
              <a:rPr lang="fr-FR" dirty="0"/>
              <a:t>: collecteur d’un </a:t>
            </a:r>
            <a:r>
              <a:rPr lang="fr-FR" dirty="0" smtClean="0"/>
              <a:t>des transistors</a:t>
            </a:r>
          </a:p>
          <a:p>
            <a:r>
              <a:rPr lang="fr-FR" b="1" dirty="0"/>
              <a:t>Hypothèse forte </a:t>
            </a:r>
            <a:r>
              <a:rPr lang="fr-FR" dirty="0"/>
              <a:t>: </a:t>
            </a:r>
            <a:r>
              <a:rPr lang="fr-FR" i="1" dirty="0"/>
              <a:t>T</a:t>
            </a:r>
            <a:r>
              <a:rPr lang="fr-FR" dirty="0"/>
              <a:t>1 et </a:t>
            </a:r>
            <a:r>
              <a:rPr lang="fr-FR" i="1" dirty="0" smtClean="0"/>
              <a:t>T</a:t>
            </a:r>
            <a:r>
              <a:rPr lang="fr-FR" dirty="0" smtClean="0"/>
              <a:t>2 appariés </a:t>
            </a:r>
            <a:r>
              <a:rPr lang="fr-FR" i="1" dirty="0"/>
              <a:t>⇔ </a:t>
            </a:r>
            <a:r>
              <a:rPr lang="fr-FR" dirty="0"/>
              <a:t>même circuit : </a:t>
            </a:r>
            <a:r>
              <a:rPr lang="fr-FR" i="1" dirty="0" smtClean="0"/>
              <a:t> </a:t>
            </a:r>
            <a:r>
              <a:rPr lang="fr-FR" dirty="0" smtClean="0"/>
              <a:t>identiques</a:t>
            </a:r>
            <a:r>
              <a:rPr lang="fr-FR" dirty="0"/>
              <a:t>.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5" y="1784879"/>
            <a:ext cx="3270779" cy="412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51300" y="3677903"/>
                <a:ext cx="5194300" cy="1643207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</a:rPr>
                  <a:t>Pour le calcul de la polarisation </a:t>
                </a:r>
                <a:r>
                  <a:rPr lang="fr-FR" dirty="0"/>
                  <a:t>: </a:t>
                </a:r>
                <a:endParaRPr lang="fr-FR" dirty="0" smtClean="0"/>
              </a:p>
              <a:p>
                <a:r>
                  <a:rPr lang="fr-FR" i="1" dirty="0" smtClean="0"/>
                  <a:t>Ve</a:t>
                </a:r>
                <a:r>
                  <a:rPr lang="fr-FR" dirty="0" smtClean="0"/>
                  <a:t>1 </a:t>
                </a:r>
                <a:r>
                  <a:rPr lang="fr-FR" dirty="0"/>
                  <a:t>= </a:t>
                </a:r>
                <a:r>
                  <a:rPr lang="fr-FR" i="1" dirty="0"/>
                  <a:t>Ve</a:t>
                </a:r>
                <a:r>
                  <a:rPr lang="fr-FR" dirty="0"/>
                  <a:t>2 = 0</a:t>
                </a:r>
              </a:p>
              <a:p>
                <a:r>
                  <a:rPr lang="fr-FR" dirty="0"/>
                  <a:t>Par symétrie : </a:t>
                </a:r>
                <a:r>
                  <a:rPr lang="fr-FR" i="1" dirty="0"/>
                  <a:t>I</a:t>
                </a:r>
                <a:r>
                  <a:rPr lang="fr-FR" i="1" baseline="-25000" dirty="0"/>
                  <a:t>E</a:t>
                </a:r>
                <a:r>
                  <a:rPr lang="fr-FR" baseline="-25000" dirty="0"/>
                  <a:t>1</a:t>
                </a:r>
                <a:r>
                  <a:rPr lang="fr-FR" dirty="0"/>
                  <a:t> = </a:t>
                </a:r>
                <a:r>
                  <a:rPr lang="fr-FR" i="1" dirty="0"/>
                  <a:t>I</a:t>
                </a:r>
                <a:r>
                  <a:rPr lang="fr-FR" i="1" baseline="-25000" dirty="0"/>
                  <a:t>E</a:t>
                </a:r>
                <a:r>
                  <a:rPr lang="fr-FR" baseline="-25000" dirty="0"/>
                  <a:t>2</a:t>
                </a:r>
                <a:r>
                  <a:rPr lang="fr-FR" dirty="0"/>
                  <a:t> = </a:t>
                </a:r>
                <a:r>
                  <a:rPr lang="fr-FR" i="1" dirty="0"/>
                  <a:t>I</a:t>
                </a:r>
                <a:r>
                  <a:rPr lang="fr-FR" i="1" baseline="-25000" dirty="0"/>
                  <a:t>E</a:t>
                </a:r>
              </a:p>
              <a:p>
                <a:r>
                  <a:rPr lang="fr-FR" dirty="0"/>
                  <a:t>Dans une maille </a:t>
                </a:r>
                <a:r>
                  <a:rPr lang="fr-FR" i="1" dirty="0"/>
                  <a:t>{masse − E − B}</a:t>
                </a:r>
                <a:r>
                  <a:rPr lang="fr-FR" dirty="0"/>
                  <a:t>, on a : </a:t>
                </a:r>
                <a:r>
                  <a:rPr lang="fr-FR" i="1" dirty="0"/>
                  <a:t>I</a:t>
                </a:r>
                <a:r>
                  <a:rPr lang="fr-FR" i="1" baseline="-25000" dirty="0"/>
                  <a:t>E</a:t>
                </a:r>
                <a:r>
                  <a:rPr lang="fr-FR" i="1" dirty="0"/>
                  <a:t> </a:t>
                </a:r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i="1" dirty="0"/>
                          <m:t>V</m:t>
                        </m:r>
                        <m:r>
                          <m:rPr>
                            <m:nor/>
                          </m:rPr>
                          <a:rPr lang="fr-FR" i="1" baseline="-25000" dirty="0"/>
                          <m:t>CC</m:t>
                        </m:r>
                        <m:r>
                          <m:rPr>
                            <m:nor/>
                          </m:rPr>
                          <a:rPr lang="fr-FR" b="0" i="1" dirty="0" smtClean="0"/>
                          <m:t>−0,7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fr-FR" i="1" dirty="0"/>
                          <m:t>R</m:t>
                        </m:r>
                        <m:r>
                          <m:rPr>
                            <m:nor/>
                          </m:rPr>
                          <a:rPr lang="fr-FR" b="0" i="1" baseline="-25000" dirty="0" smtClean="0"/>
                          <m:t>E</m:t>
                        </m:r>
                      </m:den>
                    </m:f>
                  </m:oMath>
                </a14:m>
                <a:endParaRPr lang="fr-FR" dirty="0"/>
              </a:p>
              <a:p>
                <a:r>
                  <a:rPr lang="fr-FR" dirty="0" smtClean="0"/>
                  <a:t>Tension </a:t>
                </a:r>
                <a:r>
                  <a:rPr lang="fr-FR" dirty="0"/>
                  <a:t>continue en sortie : </a:t>
                </a:r>
                <a:r>
                  <a:rPr lang="fr-FR" i="1" dirty="0"/>
                  <a:t>V</a:t>
                </a:r>
                <a:r>
                  <a:rPr lang="fr-FR" i="1" baseline="-25000" dirty="0"/>
                  <a:t>S</a:t>
                </a:r>
                <a:r>
                  <a:rPr lang="fr-FR" i="1" dirty="0"/>
                  <a:t> </a:t>
                </a:r>
                <a:r>
                  <a:rPr lang="fr-FR" dirty="0"/>
                  <a:t>= </a:t>
                </a:r>
                <a:r>
                  <a:rPr lang="fr-FR" i="1" dirty="0"/>
                  <a:t>V</a:t>
                </a:r>
                <a:r>
                  <a:rPr lang="fr-FR" i="1" baseline="-25000" dirty="0"/>
                  <a:t>CC</a:t>
                </a:r>
                <a:r>
                  <a:rPr lang="fr-FR" i="1" dirty="0"/>
                  <a:t> − </a:t>
                </a:r>
                <a:r>
                  <a:rPr lang="fr-FR" i="1" dirty="0" smtClean="0"/>
                  <a:t>R</a:t>
                </a:r>
                <a:r>
                  <a:rPr lang="fr-FR" i="1" baseline="-25000" dirty="0" smtClean="0"/>
                  <a:t>C</a:t>
                </a:r>
                <a:r>
                  <a:rPr lang="fr-FR" i="1" dirty="0" smtClean="0"/>
                  <a:t>I</a:t>
                </a:r>
                <a:r>
                  <a:rPr lang="fr-FR" i="1" baseline="-25000" dirty="0" smtClean="0"/>
                  <a:t>E</a:t>
                </a:r>
                <a:endParaRPr lang="fr-FR" baseline="-25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00" y="3677903"/>
                <a:ext cx="5194300" cy="1643207"/>
              </a:xfrm>
              <a:prstGeom prst="rect">
                <a:avLst/>
              </a:prstGeom>
              <a:blipFill rotWithShape="1">
                <a:blip r:embed="rId3"/>
                <a:stretch>
                  <a:fillRect l="-817" t="-1091" b="-3636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662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La paire différentielle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Bipolaires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champs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Structures différentielles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Mode différentiel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5" y="1784879"/>
            <a:ext cx="3270779" cy="412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35400" y="3596916"/>
            <a:ext cx="5740399" cy="2308324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i="1" dirty="0" smtClean="0"/>
              <a:t>Nous réglons v</a:t>
            </a:r>
            <a:r>
              <a:rPr lang="fr-FR" i="1" baseline="-25000" dirty="0" smtClean="0"/>
              <a:t>e</a:t>
            </a:r>
            <a:r>
              <a:rPr lang="fr-FR" baseline="-25000" dirty="0" smtClean="0"/>
              <a:t>1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i="1" dirty="0"/>
              <a:t>−v</a:t>
            </a:r>
            <a:r>
              <a:rPr lang="fr-FR" i="1" baseline="-25000" dirty="0"/>
              <a:t>e</a:t>
            </a:r>
            <a:r>
              <a:rPr lang="fr-FR" baseline="-25000" dirty="0"/>
              <a:t>2</a:t>
            </a:r>
            <a:r>
              <a:rPr lang="fr-FR" dirty="0"/>
              <a:t> = </a:t>
            </a:r>
            <a:r>
              <a:rPr lang="fr-FR" i="1" dirty="0" err="1"/>
              <a:t>v</a:t>
            </a:r>
            <a:r>
              <a:rPr lang="fr-FR" i="1" baseline="-25000" dirty="0" err="1"/>
              <a:t>e</a:t>
            </a:r>
            <a:endParaRPr lang="fr-FR" i="1" baseline="-25000" dirty="0"/>
          </a:p>
          <a:p>
            <a:r>
              <a:rPr lang="fr-FR" i="1" dirty="0" smtClean="0"/>
              <a:t>Le courant devient </a:t>
            </a:r>
          </a:p>
          <a:p>
            <a:r>
              <a:rPr lang="fr-FR" i="1" dirty="0"/>
              <a:t>	</a:t>
            </a:r>
            <a:r>
              <a:rPr lang="fr-FR" i="1" dirty="0" smtClean="0"/>
              <a:t>I</a:t>
            </a:r>
            <a:r>
              <a:rPr lang="fr-FR" i="1" baseline="-25000" dirty="0" smtClean="0"/>
              <a:t>E</a:t>
            </a:r>
            <a:r>
              <a:rPr lang="fr-FR" baseline="-25000" dirty="0" smtClean="0"/>
              <a:t>1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i="1" dirty="0"/>
              <a:t> </a:t>
            </a:r>
            <a:r>
              <a:rPr lang="fr-FR" dirty="0"/>
              <a:t>+ </a:t>
            </a:r>
            <a:r>
              <a:rPr lang="fr-FR" i="1" dirty="0" smtClean="0"/>
              <a:t>i</a:t>
            </a:r>
            <a:r>
              <a:rPr lang="fr-FR" i="1" baseline="-25000" dirty="0" smtClean="0"/>
              <a:t>e</a:t>
            </a:r>
            <a:r>
              <a:rPr lang="fr-FR" baseline="-25000" dirty="0" smtClean="0"/>
              <a:t>1</a:t>
            </a:r>
          </a:p>
          <a:p>
            <a:r>
              <a:rPr lang="fr-FR" i="1" baseline="-25000" dirty="0"/>
              <a:t>	</a:t>
            </a:r>
            <a:r>
              <a:rPr lang="fr-FR" i="1" dirty="0" smtClean="0"/>
              <a:t>I</a:t>
            </a:r>
            <a:r>
              <a:rPr lang="fr-FR" i="1" baseline="-25000" dirty="0" smtClean="0"/>
              <a:t>E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i="1" dirty="0"/>
              <a:t> − i</a:t>
            </a:r>
            <a:r>
              <a:rPr lang="fr-FR" i="1" baseline="-25000" dirty="0"/>
              <a:t>e</a:t>
            </a:r>
            <a:r>
              <a:rPr lang="fr-FR" baseline="-25000" dirty="0"/>
              <a:t>2</a:t>
            </a:r>
            <a:r>
              <a:rPr lang="fr-FR" dirty="0"/>
              <a:t> avec </a:t>
            </a:r>
            <a:r>
              <a:rPr lang="fr-FR" i="1" dirty="0"/>
              <a:t>IE </a:t>
            </a:r>
            <a:r>
              <a:rPr lang="fr-FR" dirty="0"/>
              <a:t>le courant </a:t>
            </a:r>
            <a:r>
              <a:rPr lang="fr-FR" dirty="0" smtClean="0"/>
              <a:t>de polarisation.</a:t>
            </a:r>
            <a:endParaRPr lang="fr-FR" dirty="0"/>
          </a:p>
          <a:p>
            <a:r>
              <a:rPr lang="fr-FR" dirty="0"/>
              <a:t>Pour des signaux de faible amplitude : </a:t>
            </a:r>
            <a:r>
              <a:rPr lang="fr-FR" i="1" dirty="0"/>
              <a:t>ie</a:t>
            </a:r>
            <a:r>
              <a:rPr lang="fr-FR" dirty="0"/>
              <a:t>1 = </a:t>
            </a:r>
            <a:r>
              <a:rPr lang="fr-FR" i="1" dirty="0"/>
              <a:t>ie</a:t>
            </a:r>
            <a:r>
              <a:rPr lang="fr-FR" dirty="0"/>
              <a:t>2 </a:t>
            </a:r>
            <a:endParaRPr lang="fr-FR" dirty="0" smtClean="0"/>
          </a:p>
          <a:p>
            <a:r>
              <a:rPr lang="fr-FR" i="1" dirty="0"/>
              <a:t>	</a:t>
            </a:r>
            <a:r>
              <a:rPr lang="fr-FR" i="1" dirty="0" smtClean="0"/>
              <a:t>I</a:t>
            </a:r>
            <a:r>
              <a:rPr lang="fr-FR" i="1" baseline="-25000" dirty="0" smtClean="0"/>
              <a:t>RE</a:t>
            </a:r>
            <a:r>
              <a:rPr lang="fr-FR" i="1" baseline="30000" dirty="0" smtClean="0"/>
              <a:t> </a:t>
            </a:r>
            <a:r>
              <a:rPr lang="fr-FR" dirty="0"/>
              <a:t>= 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baseline="-25000" dirty="0"/>
              <a:t>1</a:t>
            </a:r>
            <a:r>
              <a:rPr lang="fr-FR" dirty="0"/>
              <a:t> + 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baseline="-25000" dirty="0"/>
              <a:t>2</a:t>
            </a:r>
            <a:r>
              <a:rPr lang="fr-FR" dirty="0"/>
              <a:t> = 2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i="1" dirty="0"/>
              <a:t> </a:t>
            </a:r>
            <a:r>
              <a:rPr lang="fr-FR" dirty="0"/>
              <a:t>= </a:t>
            </a:r>
            <a:r>
              <a:rPr lang="fr-FR" i="1" dirty="0" err="1">
                <a:solidFill>
                  <a:srgbClr val="FF0000"/>
                </a:solidFill>
              </a:rPr>
              <a:t>cte</a:t>
            </a:r>
            <a:endParaRPr lang="fr-FR" i="1" dirty="0">
              <a:solidFill>
                <a:srgbClr val="FF0000"/>
              </a:solidFill>
            </a:endParaRPr>
          </a:p>
          <a:p>
            <a:r>
              <a:rPr lang="fr-FR" dirty="0"/>
              <a:t>On a donc </a:t>
            </a:r>
            <a:r>
              <a:rPr lang="fr-FR" i="1" dirty="0"/>
              <a:t>U</a:t>
            </a:r>
            <a:r>
              <a:rPr lang="fr-FR" i="1" baseline="-25000" dirty="0"/>
              <a:t>RE</a:t>
            </a:r>
            <a:r>
              <a:rPr lang="fr-FR" i="1" dirty="0"/>
              <a:t> </a:t>
            </a:r>
            <a:r>
              <a:rPr lang="fr-FR" dirty="0"/>
              <a:t>= 2</a:t>
            </a:r>
            <a:r>
              <a:rPr lang="fr-FR" i="1" dirty="0"/>
              <a:t>R</a:t>
            </a:r>
            <a:r>
              <a:rPr lang="fr-FR" i="1" baseline="-25000" dirty="0"/>
              <a:t>E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i="1" dirty="0"/>
              <a:t> </a:t>
            </a:r>
            <a:r>
              <a:rPr lang="fr-FR" dirty="0"/>
              <a:t>= </a:t>
            </a:r>
            <a:r>
              <a:rPr lang="fr-FR" i="1" dirty="0" err="1">
                <a:solidFill>
                  <a:srgbClr val="FF0000"/>
                </a:solidFill>
              </a:rPr>
              <a:t>cte</a:t>
            </a:r>
            <a:r>
              <a:rPr lang="fr-FR" i="1" dirty="0"/>
              <a:t> ⇒ </a:t>
            </a:r>
            <a:r>
              <a:rPr lang="fr-FR" dirty="0"/>
              <a:t>E a donc un </a:t>
            </a:r>
            <a:r>
              <a:rPr lang="fr-FR" dirty="0" smtClean="0"/>
              <a:t>potentiel fixe </a:t>
            </a:r>
          </a:p>
          <a:p>
            <a:r>
              <a:rPr lang="fr-FR" i="1" dirty="0"/>
              <a:t>	</a:t>
            </a:r>
            <a:r>
              <a:rPr lang="fr-FR" i="1" dirty="0" smtClean="0"/>
              <a:t>⇒ </a:t>
            </a:r>
            <a:r>
              <a:rPr lang="fr-FR" dirty="0"/>
              <a:t>en petit signaux, c’est </a:t>
            </a:r>
            <a:r>
              <a:rPr lang="fr-FR" b="1" dirty="0">
                <a:solidFill>
                  <a:srgbClr val="FF0000"/>
                </a:solidFill>
              </a:rPr>
              <a:t>une masse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9" name="Group 104"/>
          <p:cNvGrpSpPr>
            <a:grpSpLocks/>
          </p:cNvGrpSpPr>
          <p:nvPr/>
        </p:nvGrpSpPr>
        <p:grpSpPr bwMode="auto">
          <a:xfrm>
            <a:off x="3903708" y="1229160"/>
            <a:ext cx="3476669" cy="2022574"/>
            <a:chOff x="144" y="1253"/>
            <a:chExt cx="1462" cy="1276"/>
          </a:xfrm>
        </p:grpSpPr>
        <p:sp>
          <p:nvSpPr>
            <p:cNvPr id="10" name="Text Box 97"/>
            <p:cNvSpPr txBox="1">
              <a:spLocks noChangeArrowheads="1"/>
            </p:cNvSpPr>
            <p:nvPr/>
          </p:nvSpPr>
          <p:spPr bwMode="auto">
            <a:xfrm>
              <a:off x="144" y="1706"/>
              <a:ext cx="392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solidFill>
                    <a:srgbClr val="FF0000"/>
                  </a:solidFill>
                  <a:latin typeface="Times New Roman" pitchFamily="18" charset="0"/>
                </a:rPr>
                <a:t>MC</a:t>
              </a:r>
              <a:r>
                <a:rPr lang="fr-FR" sz="2000" b="1" i="1" baseline="-25000" dirty="0" smtClean="0">
                  <a:solidFill>
                    <a:srgbClr val="FF0000"/>
                  </a:solidFill>
                  <a:latin typeface="Times New Roman" pitchFamily="18" charset="0"/>
                </a:rPr>
                <a:t>=0</a:t>
              </a:r>
              <a:endParaRPr lang="fr-FR" sz="200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Oval 82"/>
            <p:cNvSpPr>
              <a:spLocks noChangeArrowheads="1"/>
            </p:cNvSpPr>
            <p:nvPr/>
          </p:nvSpPr>
          <p:spPr bwMode="auto">
            <a:xfrm>
              <a:off x="423" y="2066"/>
              <a:ext cx="22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Oval 83"/>
            <p:cNvSpPr>
              <a:spLocks noChangeArrowheads="1"/>
            </p:cNvSpPr>
            <p:nvPr/>
          </p:nvSpPr>
          <p:spPr bwMode="auto">
            <a:xfrm>
              <a:off x="792" y="1456"/>
              <a:ext cx="229" cy="2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Oval 84"/>
            <p:cNvSpPr>
              <a:spLocks noChangeArrowheads="1"/>
            </p:cNvSpPr>
            <p:nvPr/>
          </p:nvSpPr>
          <p:spPr bwMode="auto">
            <a:xfrm>
              <a:off x="792" y="1862"/>
              <a:ext cx="229" cy="2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Freeform 85"/>
            <p:cNvSpPr>
              <a:spLocks/>
            </p:cNvSpPr>
            <p:nvPr/>
          </p:nvSpPr>
          <p:spPr bwMode="auto">
            <a:xfrm>
              <a:off x="537" y="1786"/>
              <a:ext cx="128" cy="737"/>
            </a:xfrm>
            <a:custGeom>
              <a:avLst/>
              <a:gdLst>
                <a:gd name="T0" fmla="*/ 0 w 226"/>
                <a:gd name="T1" fmla="*/ 822 h 822"/>
                <a:gd name="T2" fmla="*/ 0 w 226"/>
                <a:gd name="T3" fmla="*/ 0 h 822"/>
                <a:gd name="T4" fmla="*/ 226 w 226"/>
                <a:gd name="T5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" h="822">
                  <a:moveTo>
                    <a:pt x="0" y="822"/>
                  </a:moveTo>
                  <a:lnTo>
                    <a:pt x="0" y="0"/>
                  </a:lnTo>
                  <a:lnTo>
                    <a:pt x="226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5" name="Line 86"/>
            <p:cNvSpPr>
              <a:spLocks noChangeShapeType="1"/>
            </p:cNvSpPr>
            <p:nvPr/>
          </p:nvSpPr>
          <p:spPr bwMode="auto">
            <a:xfrm>
              <a:off x="435" y="2523"/>
              <a:ext cx="2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6" name="Freeform 87"/>
            <p:cNvSpPr>
              <a:spLocks/>
            </p:cNvSpPr>
            <p:nvPr/>
          </p:nvSpPr>
          <p:spPr bwMode="auto">
            <a:xfrm>
              <a:off x="665" y="1583"/>
              <a:ext cx="508" cy="407"/>
            </a:xfrm>
            <a:custGeom>
              <a:avLst/>
              <a:gdLst>
                <a:gd name="T0" fmla="*/ 567 w 567"/>
                <a:gd name="T1" fmla="*/ 0 h 340"/>
                <a:gd name="T2" fmla="*/ 0 w 567"/>
                <a:gd name="T3" fmla="*/ 0 h 340"/>
                <a:gd name="T4" fmla="*/ 0 w 567"/>
                <a:gd name="T5" fmla="*/ 340 h 340"/>
                <a:gd name="T6" fmla="*/ 567 w 567"/>
                <a:gd name="T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340">
                  <a:moveTo>
                    <a:pt x="567" y="0"/>
                  </a:moveTo>
                  <a:lnTo>
                    <a:pt x="0" y="0"/>
                  </a:lnTo>
                  <a:lnTo>
                    <a:pt x="0" y="340"/>
                  </a:lnTo>
                  <a:lnTo>
                    <a:pt x="567" y="34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7" name="Oval 88"/>
            <p:cNvSpPr>
              <a:spLocks noChangeArrowheads="1"/>
            </p:cNvSpPr>
            <p:nvPr/>
          </p:nvSpPr>
          <p:spPr bwMode="auto">
            <a:xfrm>
              <a:off x="639" y="1761"/>
              <a:ext cx="41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89"/>
            <p:cNvSpPr>
              <a:spLocks noChangeShapeType="1"/>
            </p:cNvSpPr>
            <p:nvPr/>
          </p:nvSpPr>
          <p:spPr bwMode="auto">
            <a:xfrm>
              <a:off x="1243" y="1621"/>
              <a:ext cx="0" cy="8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 Box 90"/>
            <p:cNvSpPr txBox="1">
              <a:spLocks noChangeArrowheads="1"/>
            </p:cNvSpPr>
            <p:nvPr/>
          </p:nvSpPr>
          <p:spPr bwMode="auto">
            <a:xfrm>
              <a:off x="1257" y="2041"/>
              <a:ext cx="3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smtClean="0">
                  <a:solidFill>
                    <a:srgbClr val="7030A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smtClean="0">
                  <a:solidFill>
                    <a:srgbClr val="7030A0"/>
                  </a:solidFill>
                  <a:latin typeface="Times New Roman" pitchFamily="18" charset="0"/>
                </a:rPr>
                <a:t>e1</a:t>
              </a:r>
              <a:r>
                <a:rPr lang="fr-FR" sz="2000" b="1" i="1" dirty="0" smtClean="0">
                  <a:solidFill>
                    <a:srgbClr val="7030A0"/>
                  </a:solidFill>
                  <a:latin typeface="Times New Roman" pitchFamily="18" charset="0"/>
                </a:rPr>
                <a:t>=</a:t>
              </a:r>
              <a:r>
                <a:rPr lang="fr-FR" sz="2000" b="1" i="1" dirty="0" err="1" smtClean="0">
                  <a:solidFill>
                    <a:srgbClr val="7030A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solidFill>
                    <a:srgbClr val="7030A0"/>
                  </a:solidFill>
                  <a:latin typeface="Times New Roman" pitchFamily="18" charset="0"/>
                </a:rPr>
                <a:t>e</a:t>
              </a:r>
              <a:endParaRPr lang="fr-FR" sz="2000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sp>
          <p:nvSpPr>
            <p:cNvPr id="20" name="Line 91"/>
            <p:cNvSpPr>
              <a:spLocks noChangeShapeType="1"/>
            </p:cNvSpPr>
            <p:nvPr/>
          </p:nvSpPr>
          <p:spPr bwMode="auto">
            <a:xfrm>
              <a:off x="1097" y="2091"/>
              <a:ext cx="0" cy="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 Box 92"/>
            <p:cNvSpPr txBox="1">
              <a:spLocks noChangeArrowheads="1"/>
            </p:cNvSpPr>
            <p:nvPr/>
          </p:nvSpPr>
          <p:spPr bwMode="auto">
            <a:xfrm>
              <a:off x="1116" y="2329"/>
              <a:ext cx="3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smtClean="0">
                  <a:solidFill>
                    <a:srgbClr val="7030A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smtClean="0">
                  <a:solidFill>
                    <a:srgbClr val="7030A0"/>
                  </a:solidFill>
                  <a:latin typeface="Times New Roman" pitchFamily="18" charset="0"/>
                </a:rPr>
                <a:t>e2  </a:t>
              </a:r>
              <a:r>
                <a:rPr lang="fr-FR" sz="2000" b="1" i="1" dirty="0" smtClean="0">
                  <a:solidFill>
                    <a:srgbClr val="7030A0"/>
                  </a:solidFill>
                  <a:latin typeface="Times New Roman" pitchFamily="18" charset="0"/>
                </a:rPr>
                <a:t>=-</a:t>
              </a:r>
              <a:r>
                <a:rPr lang="fr-FR" sz="2000" b="1" i="1" dirty="0" err="1" smtClean="0">
                  <a:solidFill>
                    <a:srgbClr val="7030A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solidFill>
                    <a:srgbClr val="7030A0"/>
                  </a:solidFill>
                  <a:latin typeface="Times New Roman" pitchFamily="18" charset="0"/>
                </a:rPr>
                <a:t>e</a:t>
              </a:r>
              <a:endParaRPr lang="fr-FR" sz="2000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sp>
          <p:nvSpPr>
            <p:cNvPr id="22" name="Line 93"/>
            <p:cNvSpPr>
              <a:spLocks noChangeShapeType="1"/>
            </p:cNvSpPr>
            <p:nvPr/>
          </p:nvSpPr>
          <p:spPr bwMode="auto">
            <a:xfrm>
              <a:off x="1097" y="1634"/>
              <a:ext cx="0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Text Box 95"/>
            <p:cNvSpPr txBox="1">
              <a:spLocks noChangeArrowheads="1"/>
            </p:cNvSpPr>
            <p:nvPr/>
          </p:nvSpPr>
          <p:spPr bwMode="auto">
            <a:xfrm>
              <a:off x="1122" y="1710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err="1" smtClean="0"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latin typeface="Times New Roman" pitchFamily="18" charset="0"/>
                </a:rPr>
                <a:t>D</a:t>
              </a:r>
              <a:endParaRPr lang="fr-FR" sz="2000" baseline="-25000" dirty="0">
                <a:latin typeface="Times New Roman" pitchFamily="18" charset="0"/>
              </a:endParaRPr>
            </a:p>
          </p:txBody>
        </p:sp>
        <p:sp>
          <p:nvSpPr>
            <p:cNvPr id="24" name="Line 96"/>
            <p:cNvSpPr>
              <a:spLocks noChangeShapeType="1"/>
            </p:cNvSpPr>
            <p:nvPr/>
          </p:nvSpPr>
          <p:spPr bwMode="auto">
            <a:xfrm>
              <a:off x="385" y="1964"/>
              <a:ext cx="0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98"/>
            <p:cNvSpPr>
              <a:spLocks noChangeShapeType="1"/>
            </p:cNvSpPr>
            <p:nvPr/>
          </p:nvSpPr>
          <p:spPr bwMode="auto">
            <a:xfrm rot="-5400000">
              <a:off x="881" y="2002"/>
              <a:ext cx="0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99"/>
            <p:cNvSpPr>
              <a:spLocks noChangeShapeType="1"/>
            </p:cNvSpPr>
            <p:nvPr/>
          </p:nvSpPr>
          <p:spPr bwMode="auto">
            <a:xfrm rot="5400000" flipH="1">
              <a:off x="907" y="1315"/>
              <a:ext cx="0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100"/>
            <p:cNvSpPr txBox="1">
              <a:spLocks noChangeArrowheads="1"/>
            </p:cNvSpPr>
            <p:nvPr/>
          </p:nvSpPr>
          <p:spPr bwMode="auto">
            <a:xfrm>
              <a:off x="792" y="1253"/>
              <a:ext cx="46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>
                  <a:solidFill>
                    <a:srgbClr val="FF0000"/>
                  </a:solidFill>
                  <a:latin typeface="Times New Roman" pitchFamily="18" charset="0"/>
                </a:rPr>
                <a:t>½ </a:t>
              </a:r>
              <a:r>
                <a:rPr lang="fr-FR" sz="16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fr-FR" sz="1600" b="1" i="1" baseline="-25000" dirty="0" err="1" smtClean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r>
                <a:rPr lang="fr-FR" sz="16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=</a:t>
              </a:r>
              <a:r>
                <a:rPr lang="fr-FR" sz="16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fr-FR" sz="1600" b="1" i="1" baseline="-25000" dirty="0" err="1" smtClean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endParaRPr lang="fr-FR" sz="160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8" name="Text Box 101"/>
            <p:cNvSpPr txBox="1">
              <a:spLocks noChangeArrowheads="1"/>
            </p:cNvSpPr>
            <p:nvPr/>
          </p:nvSpPr>
          <p:spPr bwMode="auto">
            <a:xfrm>
              <a:off x="766" y="2142"/>
              <a:ext cx="407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>
                  <a:solidFill>
                    <a:srgbClr val="FF0000"/>
                  </a:solidFill>
                  <a:latin typeface="Times New Roman" pitchFamily="18" charset="0"/>
                </a:rPr>
                <a:t>½ </a:t>
              </a:r>
              <a:r>
                <a:rPr lang="fr-FR" sz="16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fr-FR" sz="1600" b="1" i="1" baseline="-25000" dirty="0" err="1" smtClean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r>
                <a:rPr lang="fr-FR" sz="16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=</a:t>
              </a:r>
              <a:r>
                <a:rPr lang="fr-FR" sz="16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fr-FR" sz="1600" b="1" i="1" baseline="-25000" dirty="0" err="1" smtClean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endParaRPr lang="fr-FR" sz="1600" baseline="-25000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endParaRPr lang="fr-FR" sz="1600" dirty="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5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La paire différentielle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Bipolaires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champs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Structures différentielles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Mode </a:t>
            </a:r>
            <a:r>
              <a:rPr lang="fr-FR" dirty="0" smtClean="0"/>
              <a:t>différentiel: modèle équivalent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6" y="1937808"/>
            <a:ext cx="37052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50" y="2235201"/>
            <a:ext cx="38481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539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La paire différentielle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Bipolaires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champs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Structures différentielles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Mode commun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5" y="1784879"/>
            <a:ext cx="3270779" cy="412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104"/>
          <p:cNvGrpSpPr>
            <a:grpSpLocks/>
          </p:cNvGrpSpPr>
          <p:nvPr/>
        </p:nvGrpSpPr>
        <p:grpSpPr bwMode="auto">
          <a:xfrm>
            <a:off x="4416170" y="1303880"/>
            <a:ext cx="3476669" cy="2022574"/>
            <a:chOff x="144" y="1253"/>
            <a:chExt cx="1462" cy="1276"/>
          </a:xfrm>
        </p:grpSpPr>
        <p:sp>
          <p:nvSpPr>
            <p:cNvPr id="9" name="Text Box 97"/>
            <p:cNvSpPr txBox="1">
              <a:spLocks noChangeArrowheads="1"/>
            </p:cNvSpPr>
            <p:nvPr/>
          </p:nvSpPr>
          <p:spPr bwMode="auto">
            <a:xfrm>
              <a:off x="144" y="1706"/>
              <a:ext cx="392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solidFill>
                    <a:srgbClr val="FF0000"/>
                  </a:solidFill>
                  <a:latin typeface="Times New Roman" pitchFamily="18" charset="0"/>
                </a:rPr>
                <a:t>MC</a:t>
              </a:r>
              <a:r>
                <a:rPr lang="fr-FR" sz="2000" b="1" i="1" baseline="-25000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fr-FR" sz="20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= </a:t>
              </a:r>
              <a:r>
                <a:rPr lang="fr-FR" sz="20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endParaRPr lang="fr-FR" sz="200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2"/>
            <p:cNvSpPr>
              <a:spLocks noChangeArrowheads="1"/>
            </p:cNvSpPr>
            <p:nvPr/>
          </p:nvSpPr>
          <p:spPr bwMode="auto">
            <a:xfrm>
              <a:off x="423" y="2066"/>
              <a:ext cx="229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Oval 83"/>
            <p:cNvSpPr>
              <a:spLocks noChangeArrowheads="1"/>
            </p:cNvSpPr>
            <p:nvPr/>
          </p:nvSpPr>
          <p:spPr bwMode="auto">
            <a:xfrm>
              <a:off x="792" y="1456"/>
              <a:ext cx="229" cy="2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Oval 84"/>
            <p:cNvSpPr>
              <a:spLocks noChangeArrowheads="1"/>
            </p:cNvSpPr>
            <p:nvPr/>
          </p:nvSpPr>
          <p:spPr bwMode="auto">
            <a:xfrm>
              <a:off x="792" y="1862"/>
              <a:ext cx="229" cy="23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Freeform 85"/>
            <p:cNvSpPr>
              <a:spLocks/>
            </p:cNvSpPr>
            <p:nvPr/>
          </p:nvSpPr>
          <p:spPr bwMode="auto">
            <a:xfrm>
              <a:off x="537" y="1786"/>
              <a:ext cx="128" cy="737"/>
            </a:xfrm>
            <a:custGeom>
              <a:avLst/>
              <a:gdLst>
                <a:gd name="T0" fmla="*/ 0 w 226"/>
                <a:gd name="T1" fmla="*/ 822 h 822"/>
                <a:gd name="T2" fmla="*/ 0 w 226"/>
                <a:gd name="T3" fmla="*/ 0 h 822"/>
                <a:gd name="T4" fmla="*/ 226 w 226"/>
                <a:gd name="T5" fmla="*/ 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6" h="822">
                  <a:moveTo>
                    <a:pt x="0" y="822"/>
                  </a:moveTo>
                  <a:lnTo>
                    <a:pt x="0" y="0"/>
                  </a:lnTo>
                  <a:lnTo>
                    <a:pt x="226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4" name="Line 86"/>
            <p:cNvSpPr>
              <a:spLocks noChangeShapeType="1"/>
            </p:cNvSpPr>
            <p:nvPr/>
          </p:nvSpPr>
          <p:spPr bwMode="auto">
            <a:xfrm>
              <a:off x="435" y="2523"/>
              <a:ext cx="2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5" name="Freeform 87"/>
            <p:cNvSpPr>
              <a:spLocks/>
            </p:cNvSpPr>
            <p:nvPr/>
          </p:nvSpPr>
          <p:spPr bwMode="auto">
            <a:xfrm>
              <a:off x="665" y="1583"/>
              <a:ext cx="508" cy="407"/>
            </a:xfrm>
            <a:custGeom>
              <a:avLst/>
              <a:gdLst>
                <a:gd name="T0" fmla="*/ 567 w 567"/>
                <a:gd name="T1" fmla="*/ 0 h 340"/>
                <a:gd name="T2" fmla="*/ 0 w 567"/>
                <a:gd name="T3" fmla="*/ 0 h 340"/>
                <a:gd name="T4" fmla="*/ 0 w 567"/>
                <a:gd name="T5" fmla="*/ 340 h 340"/>
                <a:gd name="T6" fmla="*/ 567 w 567"/>
                <a:gd name="T7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7" h="340">
                  <a:moveTo>
                    <a:pt x="567" y="0"/>
                  </a:moveTo>
                  <a:lnTo>
                    <a:pt x="0" y="0"/>
                  </a:lnTo>
                  <a:lnTo>
                    <a:pt x="0" y="340"/>
                  </a:lnTo>
                  <a:lnTo>
                    <a:pt x="567" y="34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fr-FR"/>
            </a:p>
          </p:txBody>
        </p:sp>
        <p:sp>
          <p:nvSpPr>
            <p:cNvPr id="16" name="Oval 88"/>
            <p:cNvSpPr>
              <a:spLocks noChangeArrowheads="1"/>
            </p:cNvSpPr>
            <p:nvPr/>
          </p:nvSpPr>
          <p:spPr bwMode="auto">
            <a:xfrm>
              <a:off x="639" y="1761"/>
              <a:ext cx="41" cy="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89"/>
            <p:cNvSpPr>
              <a:spLocks noChangeShapeType="1"/>
            </p:cNvSpPr>
            <p:nvPr/>
          </p:nvSpPr>
          <p:spPr bwMode="auto">
            <a:xfrm>
              <a:off x="1243" y="1621"/>
              <a:ext cx="0" cy="8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Text Box 90"/>
            <p:cNvSpPr txBox="1">
              <a:spLocks noChangeArrowheads="1"/>
            </p:cNvSpPr>
            <p:nvPr/>
          </p:nvSpPr>
          <p:spPr bwMode="auto">
            <a:xfrm>
              <a:off x="1257" y="2041"/>
              <a:ext cx="34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smtClean="0">
                  <a:solidFill>
                    <a:srgbClr val="7030A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smtClean="0">
                  <a:solidFill>
                    <a:srgbClr val="7030A0"/>
                  </a:solidFill>
                  <a:latin typeface="Times New Roman" pitchFamily="18" charset="0"/>
                </a:rPr>
                <a:t>e1</a:t>
              </a:r>
              <a:r>
                <a:rPr lang="fr-FR" sz="2000" b="1" i="1" dirty="0" smtClean="0">
                  <a:solidFill>
                    <a:srgbClr val="7030A0"/>
                  </a:solidFill>
                  <a:latin typeface="Times New Roman" pitchFamily="18" charset="0"/>
                </a:rPr>
                <a:t>=</a:t>
              </a:r>
              <a:r>
                <a:rPr lang="fr-FR" sz="2000" b="1" i="1" dirty="0" err="1" smtClean="0">
                  <a:solidFill>
                    <a:srgbClr val="7030A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solidFill>
                    <a:srgbClr val="7030A0"/>
                  </a:solidFill>
                  <a:latin typeface="Times New Roman" pitchFamily="18" charset="0"/>
                </a:rPr>
                <a:t>e</a:t>
              </a:r>
              <a:endParaRPr lang="fr-FR" sz="2000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sp>
          <p:nvSpPr>
            <p:cNvPr id="19" name="Line 91"/>
            <p:cNvSpPr>
              <a:spLocks noChangeShapeType="1"/>
            </p:cNvSpPr>
            <p:nvPr/>
          </p:nvSpPr>
          <p:spPr bwMode="auto">
            <a:xfrm>
              <a:off x="1097" y="2091"/>
              <a:ext cx="0" cy="4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 Box 92"/>
            <p:cNvSpPr txBox="1">
              <a:spLocks noChangeArrowheads="1"/>
            </p:cNvSpPr>
            <p:nvPr/>
          </p:nvSpPr>
          <p:spPr bwMode="auto">
            <a:xfrm>
              <a:off x="1116" y="2329"/>
              <a:ext cx="39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smtClean="0">
                  <a:solidFill>
                    <a:srgbClr val="7030A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smtClean="0">
                  <a:solidFill>
                    <a:srgbClr val="7030A0"/>
                  </a:solidFill>
                  <a:latin typeface="Times New Roman" pitchFamily="18" charset="0"/>
                </a:rPr>
                <a:t>e2  </a:t>
              </a:r>
              <a:r>
                <a:rPr lang="fr-FR" sz="2000" b="1" i="1" dirty="0" smtClean="0">
                  <a:solidFill>
                    <a:srgbClr val="7030A0"/>
                  </a:solidFill>
                  <a:latin typeface="Times New Roman" pitchFamily="18" charset="0"/>
                </a:rPr>
                <a:t>=</a:t>
              </a:r>
              <a:r>
                <a:rPr lang="fr-FR" sz="2000" b="1" i="1" dirty="0" err="1" smtClean="0">
                  <a:solidFill>
                    <a:srgbClr val="7030A0"/>
                  </a:solidFill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solidFill>
                    <a:srgbClr val="7030A0"/>
                  </a:solidFill>
                  <a:latin typeface="Times New Roman" pitchFamily="18" charset="0"/>
                </a:rPr>
                <a:t>e</a:t>
              </a:r>
              <a:endParaRPr lang="fr-FR" sz="2000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sp>
          <p:nvSpPr>
            <p:cNvPr id="21" name="Line 93"/>
            <p:cNvSpPr>
              <a:spLocks noChangeShapeType="1"/>
            </p:cNvSpPr>
            <p:nvPr/>
          </p:nvSpPr>
          <p:spPr bwMode="auto">
            <a:xfrm>
              <a:off x="1097" y="1634"/>
              <a:ext cx="0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 Box 95"/>
            <p:cNvSpPr txBox="1">
              <a:spLocks noChangeArrowheads="1"/>
            </p:cNvSpPr>
            <p:nvPr/>
          </p:nvSpPr>
          <p:spPr bwMode="auto">
            <a:xfrm>
              <a:off x="1122" y="1710"/>
              <a:ext cx="27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2000" b="1" i="1" dirty="0" err="1" smtClean="0">
                  <a:latin typeface="Times New Roman" pitchFamily="18" charset="0"/>
                </a:rPr>
                <a:t>v</a:t>
              </a:r>
              <a:r>
                <a:rPr lang="fr-FR" sz="2000" b="1" i="1" baseline="-25000" dirty="0" err="1" smtClean="0">
                  <a:latin typeface="Times New Roman" pitchFamily="18" charset="0"/>
                </a:rPr>
                <a:t>D</a:t>
              </a:r>
              <a:r>
                <a:rPr lang="fr-FR" sz="20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=0</a:t>
              </a:r>
              <a:endParaRPr lang="fr-FR" sz="2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3" name="Line 96"/>
            <p:cNvSpPr>
              <a:spLocks noChangeShapeType="1"/>
            </p:cNvSpPr>
            <p:nvPr/>
          </p:nvSpPr>
          <p:spPr bwMode="auto">
            <a:xfrm>
              <a:off x="385" y="1964"/>
              <a:ext cx="0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98"/>
            <p:cNvSpPr>
              <a:spLocks noChangeShapeType="1"/>
            </p:cNvSpPr>
            <p:nvPr/>
          </p:nvSpPr>
          <p:spPr bwMode="auto">
            <a:xfrm rot="-5400000">
              <a:off x="881" y="2002"/>
              <a:ext cx="0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99"/>
            <p:cNvSpPr>
              <a:spLocks noChangeShapeType="1"/>
            </p:cNvSpPr>
            <p:nvPr/>
          </p:nvSpPr>
          <p:spPr bwMode="auto">
            <a:xfrm rot="5400000" flipH="1">
              <a:off x="907" y="1315"/>
              <a:ext cx="0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Text Box 100"/>
            <p:cNvSpPr txBox="1">
              <a:spLocks noChangeArrowheads="1"/>
            </p:cNvSpPr>
            <p:nvPr/>
          </p:nvSpPr>
          <p:spPr bwMode="auto">
            <a:xfrm>
              <a:off x="792" y="1253"/>
              <a:ext cx="46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>
                  <a:solidFill>
                    <a:srgbClr val="FF0000"/>
                  </a:solidFill>
                  <a:latin typeface="Times New Roman" pitchFamily="18" charset="0"/>
                </a:rPr>
                <a:t>½ </a:t>
              </a:r>
              <a:r>
                <a:rPr lang="fr-FR" sz="16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fr-FR" sz="1600" b="1" i="1" baseline="-25000" dirty="0" err="1" smtClean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r>
                <a:rPr lang="fr-FR" sz="16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=0</a:t>
              </a:r>
              <a:endParaRPr lang="fr-FR" sz="1600" baseline="-250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7" name="Text Box 101"/>
            <p:cNvSpPr txBox="1">
              <a:spLocks noChangeArrowheads="1"/>
            </p:cNvSpPr>
            <p:nvPr/>
          </p:nvSpPr>
          <p:spPr bwMode="auto">
            <a:xfrm>
              <a:off x="766" y="2142"/>
              <a:ext cx="407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>
                  <a:solidFill>
                    <a:srgbClr val="FF0000"/>
                  </a:solidFill>
                  <a:latin typeface="Times New Roman" pitchFamily="18" charset="0"/>
                </a:rPr>
                <a:t>½ </a:t>
              </a:r>
              <a:r>
                <a:rPr lang="fr-FR" sz="16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fr-FR" sz="1600" b="1" i="1" baseline="-25000" dirty="0" err="1" smtClean="0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  <a:r>
                <a:rPr lang="fr-FR" sz="16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=0</a:t>
              </a:r>
              <a:endParaRPr lang="fr-FR" sz="1600" baseline="-25000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endParaRPr lang="fr-FR" sz="1600" dirty="0">
                <a:latin typeface="Times New Roman" pitchFamily="18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101266" y="3873769"/>
            <a:ext cx="5523777" cy="236988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i="1" dirty="0" smtClean="0"/>
              <a:t>Nous réglons v</a:t>
            </a:r>
            <a:r>
              <a:rPr lang="fr-FR" i="1" baseline="-25000" dirty="0" smtClean="0"/>
              <a:t>e</a:t>
            </a:r>
            <a:r>
              <a:rPr lang="fr-FR" baseline="-25000" dirty="0" smtClean="0"/>
              <a:t>1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i="1" dirty="0"/>
              <a:t>v</a:t>
            </a:r>
            <a:r>
              <a:rPr lang="fr-FR" i="1" baseline="-25000" dirty="0"/>
              <a:t>e</a:t>
            </a:r>
            <a:r>
              <a:rPr lang="fr-FR" baseline="-25000" dirty="0"/>
              <a:t>2</a:t>
            </a:r>
            <a:r>
              <a:rPr lang="fr-FR" dirty="0"/>
              <a:t> = </a:t>
            </a:r>
            <a:r>
              <a:rPr lang="fr-FR" i="1" dirty="0" err="1"/>
              <a:t>v</a:t>
            </a:r>
            <a:r>
              <a:rPr lang="fr-FR" i="1" baseline="-25000" dirty="0" err="1"/>
              <a:t>e</a:t>
            </a:r>
            <a:endParaRPr lang="fr-FR" i="1" baseline="-25000" dirty="0"/>
          </a:p>
          <a:p>
            <a:pPr lvl="1"/>
            <a:r>
              <a:rPr lang="fr-FR" i="1" dirty="0" smtClean="0"/>
              <a:t>	I</a:t>
            </a:r>
            <a:r>
              <a:rPr lang="fr-FR" i="1" baseline="-25000" dirty="0" smtClean="0"/>
              <a:t>E</a:t>
            </a:r>
            <a:r>
              <a:rPr lang="fr-FR" baseline="-25000" dirty="0" smtClean="0"/>
              <a:t>1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i="1" dirty="0"/>
              <a:t> </a:t>
            </a:r>
            <a:r>
              <a:rPr lang="fr-FR" dirty="0"/>
              <a:t>+ 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baseline="-25000" dirty="0"/>
              <a:t>1</a:t>
            </a:r>
          </a:p>
          <a:p>
            <a:pPr lvl="1"/>
            <a:r>
              <a:rPr lang="fr-FR" i="1" dirty="0" smtClean="0"/>
              <a:t>	I</a:t>
            </a:r>
            <a:r>
              <a:rPr lang="fr-FR" i="1" baseline="-25000" dirty="0" smtClean="0"/>
              <a:t>E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  <a:r>
              <a:rPr lang="fr-FR" dirty="0"/>
              <a:t>= 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i="1" dirty="0"/>
              <a:t> </a:t>
            </a:r>
            <a:r>
              <a:rPr lang="fr-FR" dirty="0"/>
              <a:t>+ 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baseline="-25000" dirty="0"/>
              <a:t>2</a:t>
            </a:r>
            <a:r>
              <a:rPr lang="fr-FR" dirty="0"/>
              <a:t> avec 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i="1" dirty="0"/>
              <a:t> </a:t>
            </a:r>
            <a:r>
              <a:rPr lang="fr-FR" dirty="0"/>
              <a:t>le courant en continu.</a:t>
            </a:r>
          </a:p>
          <a:p>
            <a:r>
              <a:rPr lang="fr-FR" dirty="0"/>
              <a:t>Pour des signaux de faible amplitude : </a:t>
            </a:r>
            <a:r>
              <a:rPr lang="fr-FR" i="1" dirty="0"/>
              <a:t>ie</a:t>
            </a:r>
            <a:r>
              <a:rPr lang="fr-FR" dirty="0"/>
              <a:t>1 = </a:t>
            </a:r>
            <a:r>
              <a:rPr lang="fr-FR" i="1" dirty="0"/>
              <a:t>ie</a:t>
            </a:r>
            <a:r>
              <a:rPr lang="fr-FR" dirty="0"/>
              <a:t>2 </a:t>
            </a:r>
            <a:r>
              <a:rPr lang="fr-FR" dirty="0" smtClean="0"/>
              <a:t>donc </a:t>
            </a:r>
          </a:p>
          <a:p>
            <a:r>
              <a:rPr lang="fr-FR" i="1" dirty="0"/>
              <a:t>	</a:t>
            </a:r>
            <a:r>
              <a:rPr lang="it-IT" i="1" dirty="0" smtClean="0"/>
              <a:t>I</a:t>
            </a:r>
            <a:r>
              <a:rPr lang="it-IT" i="1" baseline="-25000" dirty="0" smtClean="0"/>
              <a:t>RE </a:t>
            </a:r>
            <a:r>
              <a:rPr lang="it-IT" dirty="0"/>
              <a:t>= </a:t>
            </a:r>
            <a:r>
              <a:rPr lang="it-IT" i="1" dirty="0"/>
              <a:t>I</a:t>
            </a:r>
            <a:r>
              <a:rPr lang="it-IT" i="1" baseline="-25000" dirty="0"/>
              <a:t>E</a:t>
            </a:r>
            <a:r>
              <a:rPr lang="it-IT" baseline="-25000" dirty="0"/>
              <a:t>1</a:t>
            </a:r>
            <a:r>
              <a:rPr lang="it-IT" dirty="0"/>
              <a:t> + </a:t>
            </a:r>
            <a:r>
              <a:rPr lang="it-IT" i="1" dirty="0"/>
              <a:t>I</a:t>
            </a:r>
            <a:r>
              <a:rPr lang="it-IT" i="1" baseline="-25000" dirty="0"/>
              <a:t>E</a:t>
            </a:r>
            <a:r>
              <a:rPr lang="it-IT" baseline="-25000" dirty="0"/>
              <a:t>2</a:t>
            </a:r>
            <a:r>
              <a:rPr lang="it-IT" dirty="0"/>
              <a:t> = 2</a:t>
            </a:r>
            <a:r>
              <a:rPr lang="it-IT" i="1" dirty="0"/>
              <a:t>I</a:t>
            </a:r>
            <a:r>
              <a:rPr lang="it-IT" i="1" baseline="-25000" dirty="0"/>
              <a:t>E </a:t>
            </a:r>
            <a:r>
              <a:rPr lang="it-IT" dirty="0"/>
              <a:t>+ 2</a:t>
            </a:r>
            <a:r>
              <a:rPr lang="it-IT" i="1" dirty="0"/>
              <a:t>i</a:t>
            </a:r>
            <a:r>
              <a:rPr lang="it-IT" i="1" baseline="-25000" dirty="0"/>
              <a:t>e</a:t>
            </a:r>
          </a:p>
          <a:p>
            <a:r>
              <a:rPr lang="fr-FR" dirty="0"/>
              <a:t>On a donc </a:t>
            </a:r>
            <a:r>
              <a:rPr lang="fr-FR" i="1" dirty="0"/>
              <a:t>U</a:t>
            </a:r>
            <a:r>
              <a:rPr lang="fr-FR" i="1" baseline="-25000" dirty="0"/>
              <a:t>RE</a:t>
            </a:r>
            <a:r>
              <a:rPr lang="fr-FR" i="1" dirty="0"/>
              <a:t> </a:t>
            </a:r>
            <a:r>
              <a:rPr lang="fr-FR" dirty="0"/>
              <a:t>= 2</a:t>
            </a:r>
            <a:r>
              <a:rPr lang="fr-FR" i="1" dirty="0"/>
              <a:t>R</a:t>
            </a:r>
            <a:r>
              <a:rPr lang="fr-FR" i="1" baseline="-25000" dirty="0"/>
              <a:t>E</a:t>
            </a:r>
            <a:r>
              <a:rPr lang="fr-FR" i="1" dirty="0"/>
              <a:t>I</a:t>
            </a:r>
            <a:r>
              <a:rPr lang="fr-FR" i="1" baseline="-25000" dirty="0"/>
              <a:t>E</a:t>
            </a:r>
            <a:r>
              <a:rPr lang="fr-FR" i="1" dirty="0"/>
              <a:t> </a:t>
            </a:r>
            <a:r>
              <a:rPr lang="fr-FR" dirty="0"/>
              <a:t>+ </a:t>
            </a:r>
            <a:r>
              <a:rPr lang="fr-FR" sz="2000" b="1" dirty="0">
                <a:solidFill>
                  <a:srgbClr val="7030A0"/>
                </a:solidFill>
              </a:rPr>
              <a:t>2</a:t>
            </a:r>
            <a:r>
              <a:rPr lang="fr-FR" sz="2000" b="1" i="1" dirty="0">
                <a:solidFill>
                  <a:srgbClr val="7030A0"/>
                </a:solidFill>
              </a:rPr>
              <a:t>R</a:t>
            </a:r>
            <a:r>
              <a:rPr lang="fr-FR" sz="2000" b="1" i="1" baseline="-25000" dirty="0">
                <a:solidFill>
                  <a:srgbClr val="7030A0"/>
                </a:solidFill>
              </a:rPr>
              <a:t>E</a:t>
            </a:r>
            <a:r>
              <a:rPr lang="fr-FR" i="1" dirty="0"/>
              <a:t>i</a:t>
            </a:r>
            <a:r>
              <a:rPr lang="fr-FR" i="1" baseline="-25000" dirty="0"/>
              <a:t>e </a:t>
            </a:r>
            <a:endParaRPr lang="fr-FR" i="1" baseline="-25000" dirty="0" smtClean="0"/>
          </a:p>
          <a:p>
            <a:r>
              <a:rPr lang="fr-FR" i="1" baseline="-25000" dirty="0"/>
              <a:t>	</a:t>
            </a:r>
            <a:r>
              <a:rPr lang="fr-FR" i="1" dirty="0" smtClean="0"/>
              <a:t>⇒ </a:t>
            </a:r>
            <a:r>
              <a:rPr lang="fr-FR" dirty="0"/>
              <a:t>en petit signaux (</a:t>
            </a:r>
            <a:r>
              <a:rPr lang="fr-FR" i="1" dirty="0" err="1"/>
              <a:t>ie</a:t>
            </a:r>
            <a:r>
              <a:rPr lang="fr-FR" dirty="0"/>
              <a:t>),</a:t>
            </a:r>
          </a:p>
          <a:p>
            <a:r>
              <a:rPr lang="fr-FR" dirty="0" smtClean="0"/>
              <a:t>	on </a:t>
            </a:r>
            <a:r>
              <a:rPr lang="fr-FR" dirty="0"/>
              <a:t>obtient une résistance </a:t>
            </a:r>
            <a:r>
              <a:rPr lang="fr-FR" b="1" dirty="0">
                <a:solidFill>
                  <a:srgbClr val="7030A0"/>
                </a:solidFill>
              </a:rPr>
              <a:t>2</a:t>
            </a:r>
            <a:r>
              <a:rPr lang="fr-FR" b="1" i="1" dirty="0">
                <a:solidFill>
                  <a:srgbClr val="7030A0"/>
                </a:solidFill>
              </a:rPr>
              <a:t>R</a:t>
            </a:r>
            <a:r>
              <a:rPr lang="fr-FR" b="1" i="1" baseline="-25000" dirty="0">
                <a:solidFill>
                  <a:srgbClr val="7030A0"/>
                </a:solidFill>
              </a:rPr>
              <a:t>E</a:t>
            </a:r>
            <a:r>
              <a:rPr lang="fr-FR" i="1" dirty="0" smtClean="0"/>
              <a:t> </a:t>
            </a:r>
            <a:r>
              <a:rPr lang="fr-FR" dirty="0"/>
              <a:t>reliée à la masse.</a:t>
            </a:r>
          </a:p>
        </p:txBody>
      </p:sp>
    </p:spTree>
    <p:extLst>
      <p:ext uri="{BB962C8B-B14F-4D97-AF65-F5344CB8AC3E}">
        <p14:creationId xmlns:p14="http://schemas.microsoft.com/office/powerpoint/2010/main" val="260847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La paire différentielle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Bipolaires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champs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Structures différentielles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Mode </a:t>
            </a:r>
            <a:r>
              <a:rPr lang="fr-FR" dirty="0" smtClean="0"/>
              <a:t>commun: modèle </a:t>
            </a:r>
            <a:r>
              <a:rPr lang="fr-FR" dirty="0"/>
              <a:t>équivalent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5" y="1853671"/>
            <a:ext cx="370522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80" y="2194454"/>
            <a:ext cx="36099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587347" y="3953933"/>
            <a:ext cx="4057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Amplification de mode commun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79" y="5358342"/>
            <a:ext cx="2899643" cy="84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8441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6" y="2666909"/>
            <a:ext cx="2648509" cy="385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La paire différentielle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Bipolaires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champs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Structures différentielles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Intérêt de la paire </a:t>
            </a:r>
            <a:r>
              <a:rPr lang="fr-FR" b="1" dirty="0" smtClean="0"/>
              <a:t>différentielle</a:t>
            </a:r>
          </a:p>
          <a:p>
            <a:pPr lvl="1"/>
            <a:r>
              <a:rPr lang="fr-FR" dirty="0"/>
              <a:t>Impédance d’entrée élevée</a:t>
            </a:r>
            <a:r>
              <a:rPr lang="fr-FR" dirty="0" smtClean="0"/>
              <a:t>.</a:t>
            </a:r>
          </a:p>
          <a:p>
            <a:pPr lvl="1"/>
            <a:r>
              <a:rPr lang="fr-FR" dirty="0"/>
              <a:t>TRMC élevé (&gt; 60dB</a:t>
            </a:r>
            <a:r>
              <a:rPr lang="fr-FR" dirty="0" smtClean="0"/>
              <a:t>)</a:t>
            </a:r>
          </a:p>
          <a:p>
            <a:pPr marL="457200" lvl="1" indent="0">
              <a:buNone/>
            </a:pPr>
            <a:r>
              <a:rPr lang="fr-FR" i="1" dirty="0"/>
              <a:t>	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3533" y="2728447"/>
            <a:ext cx="3403600" cy="60389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Rectangle 106"/>
          <p:cNvSpPr/>
          <p:nvPr/>
        </p:nvSpPr>
        <p:spPr>
          <a:xfrm>
            <a:off x="753533" y="3417005"/>
            <a:ext cx="3403600" cy="1036461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Rectangle 107"/>
          <p:cNvSpPr/>
          <p:nvPr/>
        </p:nvSpPr>
        <p:spPr>
          <a:xfrm>
            <a:off x="759911" y="4579696"/>
            <a:ext cx="3403600" cy="1694104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314296" y="2845727"/>
            <a:ext cx="4270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Source de courant (structure dite 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wilson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4430976" y="3740337"/>
            <a:ext cx="4270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Paire différentielle </a:t>
            </a:r>
            <a:r>
              <a:rPr lang="fr-FR" b="1" dirty="0" err="1" smtClean="0">
                <a:solidFill>
                  <a:srgbClr val="7030A0"/>
                </a:solidFill>
              </a:rPr>
              <a:t>darlington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4478073" y="5035352"/>
            <a:ext cx="483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Charge active (équivalente à des résistances de très grandes valeurs sous forme intégrées)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2988733" y="4679752"/>
            <a:ext cx="503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Sortie ici vers les étages intermédiaires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798742" y="1908233"/>
            <a:ext cx="4903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00B050"/>
                </a:solidFill>
              </a:rPr>
              <a:t>⇒ </a:t>
            </a:r>
            <a:r>
              <a:rPr lang="fr-FR" b="1" dirty="0">
                <a:solidFill>
                  <a:srgbClr val="00B050"/>
                </a:solidFill>
              </a:rPr>
              <a:t>Utilisation comme étage d’entrée des ampli-op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Structure interne </a:t>
            </a:r>
            <a:r>
              <a:rPr lang="fr-FR" dirty="0" smtClean="0"/>
              <a:t>simplifiée d’un </a:t>
            </a:r>
            <a:r>
              <a:rPr lang="fr-FR" dirty="0" err="1" smtClean="0"/>
              <a:t>Aop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Bipolaires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Transistors à Effets de champs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Structures différentielles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>: les </a:t>
            </a:r>
            <a:r>
              <a:rPr lang="en-US" dirty="0" err="1">
                <a:solidFill>
                  <a:prstClr val="white"/>
                </a:solidFill>
              </a:rPr>
              <a:t>classiques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19" y="2155550"/>
            <a:ext cx="4317276" cy="277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52400" y="1371600"/>
            <a:ext cx="6924836" cy="761256"/>
          </a:xfrm>
        </p:spPr>
        <p:txBody>
          <a:bodyPr/>
          <a:lstStyle/>
          <a:p>
            <a:r>
              <a:rPr lang="fr-FR" dirty="0" smtClean="0"/>
              <a:t>Décomposition en schéma blocs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00" y="4761148"/>
            <a:ext cx="4752528" cy="14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92860" y="2204864"/>
            <a:ext cx="1443364" cy="4104456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0712" y="2204864"/>
            <a:ext cx="1246083" cy="410445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5028" y="2204864"/>
            <a:ext cx="1443364" cy="410445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1820652" y="2348880"/>
            <a:ext cx="54006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5290" y="2303584"/>
            <a:ext cx="21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</a:rPr>
              <a:t>Étage d’entrée: amplification différentielle</a:t>
            </a:r>
            <a:endParaRPr lang="fr-FR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1910900" y="4935086"/>
            <a:ext cx="1781960" cy="0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-1" y="4673475"/>
            <a:ext cx="216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3399"/>
                </a:solidFill>
              </a:rPr>
              <a:t>Étage intermédiaire: amplification en tension</a:t>
            </a:r>
            <a:endParaRPr lang="fr-FR" sz="1400" b="1" dirty="0">
              <a:solidFill>
                <a:srgbClr val="003399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6663428" y="2510084"/>
            <a:ext cx="96372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141086" y="2672916"/>
            <a:ext cx="242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Étage de sortie: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Amplification en courant 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5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Théorème de </a:t>
            </a:r>
            <a:r>
              <a:rPr lang="fr-FR" dirty="0" err="1" smtClean="0"/>
              <a:t>Thévenin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Théorèmes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Linéarisation autour d’un point de repos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La </a:t>
            </a:r>
            <a:r>
              <a:rPr lang="en-US" dirty="0" err="1">
                <a:solidFill>
                  <a:prstClr val="white"/>
                </a:solidFill>
              </a:rPr>
              <a:t>boite</a:t>
            </a:r>
            <a:r>
              <a:rPr lang="en-US" dirty="0">
                <a:solidFill>
                  <a:prstClr val="white"/>
                </a:solidFill>
              </a:rPr>
              <a:t> à </a:t>
            </a:r>
            <a:r>
              <a:rPr lang="en-US" dirty="0" err="1">
                <a:solidFill>
                  <a:prstClr val="white"/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r-FR" dirty="0"/>
                  <a:t>Cas des sources liées</a:t>
                </a:r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lvl="1"/>
                <a:endParaRPr lang="fr-FR" dirty="0"/>
              </a:p>
              <a:p>
                <a:pPr lvl="1"/>
                <a:endParaRPr lang="fr-FR" dirty="0" smtClean="0"/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pPr lvl="1"/>
                <a:r>
                  <a:rPr lang="fr-FR" dirty="0" smtClean="0"/>
                  <a:t>Les 2 possibilités</a:t>
                </a:r>
              </a:p>
              <a:p>
                <a:pPr lvl="2"/>
                <a:r>
                  <a:rPr lang="fr-FR" sz="1800" dirty="0"/>
                  <a:t>Je garde toutes les </a:t>
                </a:r>
                <a:r>
                  <a:rPr lang="fr-FR" sz="1800" dirty="0" smtClean="0"/>
                  <a:t>sources et </a:t>
                </a:r>
                <a:r>
                  <a:rPr lang="fr-FR" sz="1800" dirty="0"/>
                  <a:t>j’exprime Vs sous la forme</a:t>
                </a:r>
              </a:p>
              <a:p>
                <a:pPr lvl="4"/>
                <a:r>
                  <a:rPr lang="fr-FR" sz="1600" dirty="0"/>
                  <a:t>Vs= </a:t>
                </a:r>
                <a:r>
                  <a:rPr lang="fr-FR" sz="1600" dirty="0" err="1"/>
                  <a:t>V</a:t>
                </a:r>
                <a:r>
                  <a:rPr lang="fr-FR" sz="1600" baseline="-25000" dirty="0" err="1"/>
                  <a:t>so</a:t>
                </a:r>
                <a:r>
                  <a:rPr lang="fr-FR" sz="1600" dirty="0"/>
                  <a:t> – </a:t>
                </a:r>
                <a:r>
                  <a:rPr lang="fr-FR" sz="1600" dirty="0" err="1"/>
                  <a:t>Z</a:t>
                </a:r>
                <a:r>
                  <a:rPr lang="fr-FR" sz="1600" baseline="-25000" dirty="0" err="1"/>
                  <a:t>s</a:t>
                </a:r>
                <a:r>
                  <a:rPr lang="fr-FR" sz="1600" dirty="0" err="1"/>
                  <a:t>i</a:t>
                </a:r>
                <a:r>
                  <a:rPr lang="fr-FR" sz="1600" baseline="-25000" dirty="0" err="1"/>
                  <a:t>s</a:t>
                </a:r>
                <a:r>
                  <a:rPr lang="fr-FR" sz="1600" dirty="0"/>
                  <a:t> avec </a:t>
                </a:r>
                <a:r>
                  <a:rPr lang="fr-FR" sz="1600" dirty="0" err="1"/>
                  <a:t>Vs</a:t>
                </a:r>
                <a:r>
                  <a:rPr lang="fr-FR" sz="1600" baseline="-25000" dirty="0" err="1"/>
                  <a:t>o</a:t>
                </a:r>
                <a:r>
                  <a:rPr lang="fr-FR" sz="1600" dirty="0"/>
                  <a:t> une expression indépendante de </a:t>
                </a:r>
                <a:r>
                  <a:rPr lang="fr-FR" sz="1600" dirty="0" err="1"/>
                  <a:t>i</a:t>
                </a:r>
                <a:r>
                  <a:rPr lang="fr-FR" sz="1600" baseline="-25000" dirty="0" err="1"/>
                  <a:t>s</a:t>
                </a:r>
                <a:r>
                  <a:rPr lang="fr-FR" sz="1600" dirty="0"/>
                  <a:t> et fonction de </a:t>
                </a:r>
                <a:r>
                  <a:rPr lang="fr-FR" sz="1600" dirty="0" err="1"/>
                  <a:t>E</a:t>
                </a:r>
                <a:r>
                  <a:rPr lang="fr-FR" sz="1600" baseline="-25000" dirty="0" err="1"/>
                  <a:t>g</a:t>
                </a:r>
                <a:r>
                  <a:rPr lang="fr-FR" sz="1600" dirty="0" err="1"/>
                  <a:t>,R</a:t>
                </a:r>
                <a:r>
                  <a:rPr lang="fr-FR" sz="1600" baseline="-25000" dirty="0" err="1"/>
                  <a:t>g</a:t>
                </a:r>
                <a:r>
                  <a:rPr lang="fr-FR" sz="1600" dirty="0"/>
                  <a:t>,</a:t>
                </a:r>
                <a:r>
                  <a:rPr lang="fr-FR" sz="1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fr-FR" sz="1600" dirty="0"/>
                  <a:t>, r</a:t>
                </a:r>
                <a14:m>
                  <m:oMath xmlns:m="http://schemas.openxmlformats.org/officeDocument/2006/math">
                    <m:r>
                      <a:rPr lang="fr-FR" sz="1600" i="1" baseline="-2500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fr-FR" sz="1600" baseline="-25000" dirty="0"/>
              </a:p>
              <a:p>
                <a:pPr lvl="4"/>
                <a:r>
                  <a:rPr lang="fr-FR" sz="1600" dirty="0"/>
                  <a:t>On identifie </a:t>
                </a:r>
                <a:r>
                  <a:rPr lang="fr-FR" sz="1600" dirty="0" err="1"/>
                  <a:t>V</a:t>
                </a:r>
                <a:r>
                  <a:rPr lang="fr-FR" sz="1600" baseline="-25000" dirty="0" err="1"/>
                  <a:t>so</a:t>
                </a:r>
                <a:r>
                  <a:rPr lang="fr-FR" sz="1600" dirty="0"/>
                  <a:t>=</a:t>
                </a:r>
                <a:r>
                  <a:rPr lang="fr-FR" sz="1600" dirty="0" err="1"/>
                  <a:t>Eth</a:t>
                </a:r>
                <a:r>
                  <a:rPr lang="fr-FR" sz="1600" dirty="0"/>
                  <a:t> et </a:t>
                </a:r>
                <a:r>
                  <a:rPr lang="fr-FR" sz="1600" dirty="0" err="1" smtClean="0"/>
                  <a:t>Z</a:t>
                </a:r>
                <a:r>
                  <a:rPr lang="fr-FR" sz="1600" baseline="-25000" dirty="0" err="1" smtClean="0"/>
                  <a:t>s</a:t>
                </a:r>
                <a:r>
                  <a:rPr lang="fr-FR" sz="1600" dirty="0" smtClean="0"/>
                  <a:t>=</a:t>
                </a:r>
                <a:r>
                  <a:rPr lang="fr-FR" sz="1600" dirty="0" err="1" smtClean="0"/>
                  <a:t>Z</a:t>
                </a:r>
                <a:r>
                  <a:rPr lang="fr-FR" sz="1600" baseline="-25000" dirty="0" err="1" smtClean="0"/>
                  <a:t>th</a:t>
                </a:r>
                <a:endParaRPr lang="fr-FR" sz="1600" baseline="-25000" dirty="0" smtClean="0"/>
              </a:p>
              <a:p>
                <a:pPr lvl="2"/>
                <a:endParaRPr lang="fr-FR" dirty="0" smtClean="0"/>
              </a:p>
              <a:p>
                <a:pPr lvl="2"/>
                <a:r>
                  <a:rPr lang="fr-FR" sz="1800" dirty="0" smtClean="0"/>
                  <a:t>J’applique les étapes classiques du théorème de </a:t>
                </a:r>
                <a:r>
                  <a:rPr lang="fr-FR" sz="1800" dirty="0" err="1" smtClean="0"/>
                  <a:t>thévenin</a:t>
                </a:r>
                <a:r>
                  <a:rPr lang="fr-FR" sz="1800" dirty="0" smtClean="0"/>
                  <a:t> en prenant garde </a:t>
                </a:r>
                <a:r>
                  <a:rPr lang="fr-FR" sz="1800" dirty="0" smtClean="0">
                    <a:solidFill>
                      <a:srgbClr val="FF0000"/>
                    </a:solidFill>
                  </a:rPr>
                  <a:t>d’éteindre les sources indépendantes </a:t>
                </a:r>
                <a:r>
                  <a:rPr lang="fr-FR" sz="1800" dirty="0" smtClean="0"/>
                  <a:t>et de </a:t>
                </a:r>
                <a:r>
                  <a:rPr lang="fr-FR" sz="1800" dirty="0" smtClean="0">
                    <a:solidFill>
                      <a:srgbClr val="7030A0"/>
                    </a:solidFill>
                  </a:rPr>
                  <a:t>conserver </a:t>
                </a:r>
                <a:r>
                  <a:rPr lang="fr-FR" sz="1800" dirty="0">
                    <a:solidFill>
                      <a:srgbClr val="7030A0"/>
                    </a:solidFill>
                  </a:rPr>
                  <a:t>les sources </a:t>
                </a:r>
                <a:r>
                  <a:rPr lang="fr-FR" sz="1800" dirty="0" smtClean="0">
                    <a:solidFill>
                      <a:srgbClr val="7030A0"/>
                    </a:solidFill>
                  </a:rPr>
                  <a:t>liées </a:t>
                </a:r>
                <a:endParaRPr lang="fr-FR" sz="1800" dirty="0">
                  <a:solidFill>
                    <a:srgbClr val="7030A0"/>
                  </a:solidFill>
                </a:endParaRPr>
              </a:p>
              <a:p>
                <a:pPr lvl="2"/>
                <a:endParaRPr lang="fr-FR" dirty="0" smtClean="0"/>
              </a:p>
              <a:p>
                <a:pPr marL="1828800" lvl="4" indent="0">
                  <a:buNone/>
                </a:pPr>
                <a:endParaRPr lang="fr-FR" dirty="0"/>
              </a:p>
              <a:p>
                <a:pPr lvl="2"/>
                <a:endParaRPr lang="fr-FR" sz="1200" i="1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 r="-2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76" name="Groupe 75"/>
          <p:cNvGrpSpPr/>
          <p:nvPr/>
        </p:nvGrpSpPr>
        <p:grpSpPr>
          <a:xfrm>
            <a:off x="347896" y="1982848"/>
            <a:ext cx="4103779" cy="1838225"/>
            <a:chOff x="339635" y="2312758"/>
            <a:chExt cx="4103779" cy="1838225"/>
          </a:xfrm>
        </p:grpSpPr>
        <p:grpSp>
          <p:nvGrpSpPr>
            <p:cNvPr id="7" name="Groupe 6"/>
            <p:cNvGrpSpPr/>
            <p:nvPr/>
          </p:nvGrpSpPr>
          <p:grpSpPr>
            <a:xfrm>
              <a:off x="513899" y="2312758"/>
              <a:ext cx="3929515" cy="1838225"/>
              <a:chOff x="3062796" y="4729553"/>
              <a:chExt cx="3929515" cy="1838225"/>
            </a:xfrm>
          </p:grpSpPr>
          <p:sp>
            <p:nvSpPr>
              <p:cNvPr id="8" name="Forme libre 7"/>
              <p:cNvSpPr/>
              <p:nvPr/>
            </p:nvSpPr>
            <p:spPr>
              <a:xfrm>
                <a:off x="3221741" y="5193437"/>
                <a:ext cx="950764" cy="932155"/>
              </a:xfrm>
              <a:custGeom>
                <a:avLst/>
                <a:gdLst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17756 w 949911"/>
                  <a:gd name="connsiteY2" fmla="*/ 932155 h 932155"/>
                  <a:gd name="connsiteX3" fmla="*/ 949911 w 949911"/>
                  <a:gd name="connsiteY3" fmla="*/ 932155 h 932155"/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8878 w 949911"/>
                  <a:gd name="connsiteY2" fmla="*/ 923277 h 932155"/>
                  <a:gd name="connsiteX3" fmla="*/ 949911 w 949911"/>
                  <a:gd name="connsiteY3" fmla="*/ 932155 h 932155"/>
                  <a:gd name="connsiteX0" fmla="*/ 870012 w 949911"/>
                  <a:gd name="connsiteY0" fmla="*/ 0 h 949910"/>
                  <a:gd name="connsiteX1" fmla="*/ 0 w 949911"/>
                  <a:gd name="connsiteY1" fmla="*/ 0 h 949910"/>
                  <a:gd name="connsiteX2" fmla="*/ 8878 w 949911"/>
                  <a:gd name="connsiteY2" fmla="*/ 949910 h 949910"/>
                  <a:gd name="connsiteX3" fmla="*/ 949911 w 949911"/>
                  <a:gd name="connsiteY3" fmla="*/ 932155 h 949910"/>
                  <a:gd name="connsiteX0" fmla="*/ 870012 w 949911"/>
                  <a:gd name="connsiteY0" fmla="*/ 0 h 941033"/>
                  <a:gd name="connsiteX1" fmla="*/ 0 w 949911"/>
                  <a:gd name="connsiteY1" fmla="*/ 0 h 941033"/>
                  <a:gd name="connsiteX2" fmla="*/ 8878 w 949911"/>
                  <a:gd name="connsiteY2" fmla="*/ 941033 h 941033"/>
                  <a:gd name="connsiteX3" fmla="*/ 949911 w 949911"/>
                  <a:gd name="connsiteY3" fmla="*/ 932155 h 941033"/>
                  <a:gd name="connsiteX0" fmla="*/ 870012 w 949911"/>
                  <a:gd name="connsiteY0" fmla="*/ 0 h 941033"/>
                  <a:gd name="connsiteX1" fmla="*/ 0 w 949911"/>
                  <a:gd name="connsiteY1" fmla="*/ 0 h 941033"/>
                  <a:gd name="connsiteX2" fmla="*/ 17756 w 949911"/>
                  <a:gd name="connsiteY2" fmla="*/ 941033 h 941033"/>
                  <a:gd name="connsiteX3" fmla="*/ 949911 w 949911"/>
                  <a:gd name="connsiteY3" fmla="*/ 932155 h 941033"/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17756 w 949911"/>
                  <a:gd name="connsiteY2" fmla="*/ 932155 h 932155"/>
                  <a:gd name="connsiteX3" fmla="*/ 949911 w 949911"/>
                  <a:gd name="connsiteY3" fmla="*/ 932155 h 932155"/>
                  <a:gd name="connsiteX0" fmla="*/ 870865 w 950764"/>
                  <a:gd name="connsiteY0" fmla="*/ 0 h 932155"/>
                  <a:gd name="connsiteX1" fmla="*/ 853 w 950764"/>
                  <a:gd name="connsiteY1" fmla="*/ 0 h 932155"/>
                  <a:gd name="connsiteX2" fmla="*/ 854 w 950764"/>
                  <a:gd name="connsiteY2" fmla="*/ 932155 h 932155"/>
                  <a:gd name="connsiteX3" fmla="*/ 950764 w 950764"/>
                  <a:gd name="connsiteY3" fmla="*/ 932155 h 93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0764" h="932155">
                    <a:moveTo>
                      <a:pt x="870865" y="0"/>
                    </a:moveTo>
                    <a:lnTo>
                      <a:pt x="853" y="0"/>
                    </a:lnTo>
                    <a:cubicBezTo>
                      <a:pt x="3812" y="307759"/>
                      <a:pt x="-2105" y="624396"/>
                      <a:pt x="854" y="932155"/>
                    </a:cubicBezTo>
                    <a:lnTo>
                      <a:pt x="950764" y="932155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9" name="Groupe 8"/>
              <p:cNvGrpSpPr/>
              <p:nvPr/>
            </p:nvGrpSpPr>
            <p:grpSpPr>
              <a:xfrm>
                <a:off x="4014240" y="4729553"/>
                <a:ext cx="2353131" cy="1838225"/>
                <a:chOff x="825676" y="2313347"/>
                <a:chExt cx="2353131" cy="1838225"/>
              </a:xfrm>
            </p:grpSpPr>
            <p:grpSp>
              <p:nvGrpSpPr>
                <p:cNvPr id="17" name="Groupe 16"/>
                <p:cNvGrpSpPr/>
                <p:nvPr/>
              </p:nvGrpSpPr>
              <p:grpSpPr>
                <a:xfrm flipH="1">
                  <a:off x="2026653" y="2763499"/>
                  <a:ext cx="742947" cy="776945"/>
                  <a:chOff x="3702369" y="5643352"/>
                  <a:chExt cx="594454" cy="658857"/>
                </a:xfrm>
              </p:grpSpPr>
              <p:cxnSp>
                <p:nvCxnSpPr>
                  <p:cNvPr id="51" name="Connecteur droit 50"/>
                  <p:cNvCxnSpPr/>
                  <p:nvPr/>
                </p:nvCxnSpPr>
                <p:spPr>
                  <a:xfrm>
                    <a:off x="3702369" y="5643352"/>
                    <a:ext cx="59445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Connecteur droit 51"/>
                  <p:cNvCxnSpPr/>
                  <p:nvPr/>
                </p:nvCxnSpPr>
                <p:spPr>
                  <a:xfrm flipV="1">
                    <a:off x="4281879" y="5643357"/>
                    <a:ext cx="7328" cy="6588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" name="Connecteur droit 17"/>
                <p:cNvCxnSpPr/>
                <p:nvPr/>
              </p:nvCxnSpPr>
              <p:spPr>
                <a:xfrm>
                  <a:off x="956087" y="2767587"/>
                  <a:ext cx="49616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866093" y="2720787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20" name="Connecteur droit avec flèche 19"/>
                <p:cNvCxnSpPr/>
                <p:nvPr/>
              </p:nvCxnSpPr>
              <p:spPr>
                <a:xfrm rot="16200000">
                  <a:off x="1051209" y="2717463"/>
                  <a:ext cx="0" cy="10024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ZoneTexte 20"/>
                <p:cNvSpPr txBox="1"/>
                <p:nvPr/>
              </p:nvSpPr>
              <p:spPr>
                <a:xfrm>
                  <a:off x="825676" y="2329473"/>
                  <a:ext cx="5007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ZoneTexte 21"/>
                    <p:cNvSpPr txBox="1"/>
                    <p:nvPr/>
                  </p:nvSpPr>
                  <p:spPr>
                    <a:xfrm>
                      <a:off x="1924522" y="2413781"/>
                      <a:ext cx="57977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fr-FR" sz="16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oMath>
                      </a14:m>
                      <a:r>
                        <a:rPr lang="fr-FR" sz="1600" dirty="0" err="1" smtClean="0"/>
                        <a:t>i</a:t>
                      </a:r>
                      <a:r>
                        <a:rPr lang="fr-FR" sz="1600" baseline="-25000" dirty="0" err="1" smtClean="0"/>
                        <a:t>b</a:t>
                      </a:r>
                      <a:endParaRPr lang="fr-FR" sz="1600" baseline="-25000" dirty="0"/>
                    </a:p>
                  </p:txBody>
                </p:sp>
              </mc:Choice>
              <mc:Fallback xmlns="">
                <p:sp>
                  <p:nvSpPr>
                    <p:cNvPr id="22" name="ZoneTexte 2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24522" y="2413781"/>
                      <a:ext cx="579773" cy="338554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l="-1053" t="-5455" b="-2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" name="ZoneTexte 22"/>
                <p:cNvSpPr txBox="1"/>
                <p:nvPr/>
              </p:nvSpPr>
              <p:spPr>
                <a:xfrm>
                  <a:off x="1109257" y="2313347"/>
                  <a:ext cx="387062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rgbClr val="7030A0"/>
                      </a:solidFill>
                    </a:rPr>
                    <a:t>B</a:t>
                  </a:r>
                  <a:endParaRPr lang="fr-FR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4" name="ZoneTexte 23"/>
                <p:cNvSpPr txBox="1"/>
                <p:nvPr/>
              </p:nvSpPr>
              <p:spPr>
                <a:xfrm>
                  <a:off x="2793747" y="2316807"/>
                  <a:ext cx="385060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C</a:t>
                  </a:r>
                </a:p>
              </p:txBody>
            </p:sp>
            <p:cxnSp>
              <p:nvCxnSpPr>
                <p:cNvPr id="25" name="Connecteur droit 24"/>
                <p:cNvCxnSpPr/>
                <p:nvPr/>
              </p:nvCxnSpPr>
              <p:spPr>
                <a:xfrm flipH="1" flipV="1">
                  <a:off x="1440976" y="2774979"/>
                  <a:ext cx="12394" cy="75984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droit avec flèche 25"/>
                <p:cNvCxnSpPr/>
                <p:nvPr/>
              </p:nvCxnSpPr>
              <p:spPr>
                <a:xfrm flipH="1">
                  <a:off x="2335707" y="2769363"/>
                  <a:ext cx="87377" cy="549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eur droit avec flèche 26"/>
                <p:cNvCxnSpPr/>
                <p:nvPr/>
              </p:nvCxnSpPr>
              <p:spPr>
                <a:xfrm>
                  <a:off x="1749452" y="3601584"/>
                  <a:ext cx="0" cy="9458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342"/>
                <p:cNvGrpSpPr>
                  <a:grpSpLocks/>
                </p:cNvGrpSpPr>
                <p:nvPr/>
              </p:nvGrpSpPr>
              <p:grpSpPr bwMode="auto">
                <a:xfrm>
                  <a:off x="1817549" y="2953894"/>
                  <a:ext cx="451990" cy="320232"/>
                  <a:chOff x="7585" y="2594"/>
                  <a:chExt cx="431" cy="306"/>
                </a:xfrm>
              </p:grpSpPr>
              <p:sp>
                <p:nvSpPr>
                  <p:cNvPr id="49" name="Rectangle 343"/>
                  <p:cNvSpPr>
                    <a:spLocks noChangeArrowheads="1"/>
                  </p:cNvSpPr>
                  <p:nvPr/>
                </p:nvSpPr>
                <p:spPr bwMode="auto">
                  <a:xfrm rot="18937231">
                    <a:off x="7648" y="2594"/>
                    <a:ext cx="306" cy="306"/>
                  </a:xfrm>
                  <a:prstGeom prst="rect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0" name="Line 3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85" y="2740"/>
                    <a:ext cx="431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cxnSp>
              <p:nvCxnSpPr>
                <p:cNvPr id="29" name="Connecteur droit 28"/>
                <p:cNvCxnSpPr/>
                <p:nvPr/>
              </p:nvCxnSpPr>
              <p:spPr>
                <a:xfrm flipV="1">
                  <a:off x="926710" y="3702421"/>
                  <a:ext cx="1852466" cy="653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29"/>
                <p:cNvCxnSpPr/>
                <p:nvPr/>
              </p:nvCxnSpPr>
              <p:spPr>
                <a:xfrm>
                  <a:off x="1440978" y="3533152"/>
                  <a:ext cx="6071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30"/>
                <p:cNvCxnSpPr/>
                <p:nvPr/>
              </p:nvCxnSpPr>
              <p:spPr>
                <a:xfrm flipH="1">
                  <a:off x="1756442" y="3533152"/>
                  <a:ext cx="1" cy="1797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854189" y="3653059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3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2779176" y="3655619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4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2758400" y="2716876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" name="ZoneTexte 34"/>
                <p:cNvSpPr txBox="1"/>
                <p:nvPr/>
              </p:nvSpPr>
              <p:spPr>
                <a:xfrm>
                  <a:off x="1112181" y="3683711"/>
                  <a:ext cx="371035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E</a:t>
                  </a:r>
                </a:p>
              </p:txBody>
            </p:sp>
            <p:sp>
              <p:nvSpPr>
                <p:cNvPr id="36" name="ZoneTexte 35"/>
                <p:cNvSpPr txBox="1"/>
                <p:nvPr/>
              </p:nvSpPr>
              <p:spPr>
                <a:xfrm>
                  <a:off x="2769968" y="3716044"/>
                  <a:ext cx="371035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E</a:t>
                  </a:r>
                </a:p>
              </p:txBody>
            </p:sp>
            <p:cxnSp>
              <p:nvCxnSpPr>
                <p:cNvPr id="37" name="Connecteur droit avec flèche 36"/>
                <p:cNvCxnSpPr/>
                <p:nvPr/>
              </p:nvCxnSpPr>
              <p:spPr>
                <a:xfrm>
                  <a:off x="2648107" y="3694671"/>
                  <a:ext cx="83394" cy="227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avec flèche 37"/>
                <p:cNvCxnSpPr/>
                <p:nvPr/>
              </p:nvCxnSpPr>
              <p:spPr>
                <a:xfrm flipH="1">
                  <a:off x="1014327" y="3707251"/>
                  <a:ext cx="87377" cy="549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ZoneTexte 38"/>
                <p:cNvSpPr txBox="1"/>
                <p:nvPr/>
              </p:nvSpPr>
              <p:spPr>
                <a:xfrm>
                  <a:off x="951710" y="3334396"/>
                  <a:ext cx="4417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  <p:sp>
              <p:nvSpPr>
                <p:cNvPr id="40" name="ZoneTexte 39"/>
                <p:cNvSpPr txBox="1"/>
                <p:nvPr/>
              </p:nvSpPr>
              <p:spPr>
                <a:xfrm>
                  <a:off x="1800948" y="3505070"/>
                  <a:ext cx="247149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r-FR" sz="1200" b="1" dirty="0" err="1"/>
                    <a:t>i</a:t>
                  </a:r>
                  <a:r>
                    <a:rPr lang="fr-FR" sz="1200" b="1" baseline="-25000" dirty="0" err="1" smtClean="0"/>
                    <a:t>e</a:t>
                  </a:r>
                  <a:endParaRPr lang="fr-FR" sz="1200" b="1" baseline="-25000" dirty="0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1376039" y="2991775"/>
                  <a:ext cx="124287" cy="3551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ZoneTexte 41"/>
                    <p:cNvSpPr txBox="1"/>
                    <p:nvPr/>
                  </p:nvSpPr>
                  <p:spPr>
                    <a:xfrm>
                      <a:off x="1038687" y="2956264"/>
                      <a:ext cx="41725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dirty="0" smtClean="0"/>
                        <a:t>r</a:t>
                      </a:r>
                      <a14:m>
                        <m:oMath xmlns:m="http://schemas.openxmlformats.org/officeDocument/2006/math">
                          <m:r>
                            <a:rPr lang="fr-FR" i="1" baseline="-25000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oMath>
                      </a14:m>
                      <a:endParaRPr lang="fr-FR" baseline="-25000" dirty="0"/>
                    </a:p>
                  </p:txBody>
                </p:sp>
              </mc:Choice>
              <mc:Fallback xmlns="">
                <p:sp>
                  <p:nvSpPr>
                    <p:cNvPr id="188" name="ZoneTexte 1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8687" y="2956264"/>
                      <a:ext cx="417250" cy="369332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 l="-11594" t="-833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3" name="Connecteur droit 42"/>
                <p:cNvCxnSpPr/>
                <p:nvPr/>
              </p:nvCxnSpPr>
              <p:spPr>
                <a:xfrm flipH="1" flipV="1">
                  <a:off x="2521955" y="2768262"/>
                  <a:ext cx="14284" cy="9286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Rectangle 43"/>
                <p:cNvSpPr/>
                <p:nvPr/>
              </p:nvSpPr>
              <p:spPr>
                <a:xfrm>
                  <a:off x="2461889" y="2996537"/>
                  <a:ext cx="124287" cy="3551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" name="ZoneTexte 44"/>
                <p:cNvSpPr txBox="1"/>
                <p:nvPr/>
              </p:nvSpPr>
              <p:spPr>
                <a:xfrm>
                  <a:off x="2638886" y="3003889"/>
                  <a:ext cx="4879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R</a:t>
                  </a:r>
                  <a:r>
                    <a:rPr lang="fr-FR" baseline="-25000" dirty="0" smtClean="0"/>
                    <a:t>C</a:t>
                  </a:r>
                  <a:endParaRPr lang="fr-FR" baseline="-25000" dirty="0"/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>
                <a:xfrm>
                  <a:off x="2523335" y="3362972"/>
                  <a:ext cx="4417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/>
                    <a:t>c</a:t>
                  </a:r>
                  <a:endParaRPr lang="fr-FR" sz="1600" baseline="-25000" dirty="0"/>
                </a:p>
              </p:txBody>
            </p:sp>
            <p:cxnSp>
              <p:nvCxnSpPr>
                <p:cNvPr id="47" name="Connecteur droit avec flèche 46"/>
                <p:cNvCxnSpPr/>
                <p:nvPr/>
              </p:nvCxnSpPr>
              <p:spPr>
                <a:xfrm flipH="1" flipV="1">
                  <a:off x="2631489" y="2758736"/>
                  <a:ext cx="85726" cy="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ZoneTexte 47"/>
                <p:cNvSpPr txBox="1"/>
                <p:nvPr/>
              </p:nvSpPr>
              <p:spPr>
                <a:xfrm>
                  <a:off x="2453454" y="2420183"/>
                  <a:ext cx="4417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/>
                    <a:t>c</a:t>
                  </a:r>
                  <a:endParaRPr lang="fr-FR" sz="1600" baseline="-25000" dirty="0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 flipH="1">
                <a:off x="3462292" y="5113539"/>
                <a:ext cx="455721" cy="1450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3062796" y="5557421"/>
                <a:ext cx="284086" cy="3195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Forme libre 11"/>
              <p:cNvSpPr/>
              <p:nvPr/>
            </p:nvSpPr>
            <p:spPr>
              <a:xfrm flipH="1">
                <a:off x="5851011" y="5186039"/>
                <a:ext cx="638566" cy="932155"/>
              </a:xfrm>
              <a:custGeom>
                <a:avLst/>
                <a:gdLst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17756 w 949911"/>
                  <a:gd name="connsiteY2" fmla="*/ 932155 h 932155"/>
                  <a:gd name="connsiteX3" fmla="*/ 949911 w 949911"/>
                  <a:gd name="connsiteY3" fmla="*/ 932155 h 932155"/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8878 w 949911"/>
                  <a:gd name="connsiteY2" fmla="*/ 923277 h 932155"/>
                  <a:gd name="connsiteX3" fmla="*/ 949911 w 949911"/>
                  <a:gd name="connsiteY3" fmla="*/ 932155 h 932155"/>
                  <a:gd name="connsiteX0" fmla="*/ 870012 w 949911"/>
                  <a:gd name="connsiteY0" fmla="*/ 0 h 949910"/>
                  <a:gd name="connsiteX1" fmla="*/ 0 w 949911"/>
                  <a:gd name="connsiteY1" fmla="*/ 0 h 949910"/>
                  <a:gd name="connsiteX2" fmla="*/ 8878 w 949911"/>
                  <a:gd name="connsiteY2" fmla="*/ 949910 h 949910"/>
                  <a:gd name="connsiteX3" fmla="*/ 949911 w 949911"/>
                  <a:gd name="connsiteY3" fmla="*/ 932155 h 949910"/>
                  <a:gd name="connsiteX0" fmla="*/ 870012 w 949911"/>
                  <a:gd name="connsiteY0" fmla="*/ 0 h 941033"/>
                  <a:gd name="connsiteX1" fmla="*/ 0 w 949911"/>
                  <a:gd name="connsiteY1" fmla="*/ 0 h 941033"/>
                  <a:gd name="connsiteX2" fmla="*/ 8878 w 949911"/>
                  <a:gd name="connsiteY2" fmla="*/ 941033 h 941033"/>
                  <a:gd name="connsiteX3" fmla="*/ 949911 w 949911"/>
                  <a:gd name="connsiteY3" fmla="*/ 932155 h 941033"/>
                  <a:gd name="connsiteX0" fmla="*/ 870012 w 949911"/>
                  <a:gd name="connsiteY0" fmla="*/ 0 h 941033"/>
                  <a:gd name="connsiteX1" fmla="*/ 0 w 949911"/>
                  <a:gd name="connsiteY1" fmla="*/ 0 h 941033"/>
                  <a:gd name="connsiteX2" fmla="*/ 17756 w 949911"/>
                  <a:gd name="connsiteY2" fmla="*/ 941033 h 941033"/>
                  <a:gd name="connsiteX3" fmla="*/ 949911 w 949911"/>
                  <a:gd name="connsiteY3" fmla="*/ 932155 h 941033"/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17756 w 949911"/>
                  <a:gd name="connsiteY2" fmla="*/ 932155 h 932155"/>
                  <a:gd name="connsiteX3" fmla="*/ 949911 w 949911"/>
                  <a:gd name="connsiteY3" fmla="*/ 932155 h 932155"/>
                  <a:gd name="connsiteX0" fmla="*/ 870865 w 950764"/>
                  <a:gd name="connsiteY0" fmla="*/ 0 h 932155"/>
                  <a:gd name="connsiteX1" fmla="*/ 853 w 950764"/>
                  <a:gd name="connsiteY1" fmla="*/ 0 h 932155"/>
                  <a:gd name="connsiteX2" fmla="*/ 854 w 950764"/>
                  <a:gd name="connsiteY2" fmla="*/ 932155 h 932155"/>
                  <a:gd name="connsiteX3" fmla="*/ 950764 w 950764"/>
                  <a:gd name="connsiteY3" fmla="*/ 932155 h 93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0764" h="932155">
                    <a:moveTo>
                      <a:pt x="870865" y="0"/>
                    </a:moveTo>
                    <a:lnTo>
                      <a:pt x="853" y="0"/>
                    </a:lnTo>
                    <a:cubicBezTo>
                      <a:pt x="3812" y="307759"/>
                      <a:pt x="-2105" y="624396"/>
                      <a:pt x="854" y="932155"/>
                    </a:cubicBezTo>
                    <a:lnTo>
                      <a:pt x="950764" y="932155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421516" y="5436093"/>
                <a:ext cx="124287" cy="3551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3453414" y="4767309"/>
                <a:ext cx="5948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R</a:t>
                </a:r>
                <a:r>
                  <a:rPr lang="fr-FR" baseline="-25000" dirty="0" err="1"/>
                  <a:t>g</a:t>
                </a:r>
                <a:endParaRPr lang="fr-FR" baseline="-25000" dirty="0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3401629" y="5532268"/>
                <a:ext cx="516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E</a:t>
                </a:r>
                <a:r>
                  <a:rPr lang="fr-FR" baseline="-25000" dirty="0" err="1" smtClean="0"/>
                  <a:t>g</a:t>
                </a:r>
                <a:endParaRPr lang="fr-FR" baseline="-25000" dirty="0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6570359" y="5428980"/>
                <a:ext cx="4219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Z</a:t>
                </a:r>
                <a:r>
                  <a:rPr lang="fr-FR" baseline="-25000" dirty="0"/>
                  <a:t>L</a:t>
                </a: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339635" y="2350514"/>
              <a:ext cx="3044266" cy="1768136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64" name="Connecteur droit avec flèche 63"/>
          <p:cNvCxnSpPr/>
          <p:nvPr/>
        </p:nvCxnSpPr>
        <p:spPr>
          <a:xfrm flipH="1" flipV="1">
            <a:off x="3720661" y="2437762"/>
            <a:ext cx="85726" cy="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3807803" y="2094624"/>
            <a:ext cx="441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i</a:t>
            </a:r>
            <a:r>
              <a:rPr lang="fr-FR" sz="1600" baseline="-25000" dirty="0" err="1"/>
              <a:t>s</a:t>
            </a:r>
            <a:endParaRPr lang="fr-FR" sz="1600" baseline="-25000" dirty="0"/>
          </a:p>
        </p:txBody>
      </p:sp>
      <p:cxnSp>
        <p:nvCxnSpPr>
          <p:cNvPr id="67" name="Connecteur droit avec flèche 66"/>
          <p:cNvCxnSpPr/>
          <p:nvPr/>
        </p:nvCxnSpPr>
        <p:spPr>
          <a:xfrm flipV="1">
            <a:off x="4385537" y="2453454"/>
            <a:ext cx="0" cy="94118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4385537" y="2476610"/>
            <a:ext cx="42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s</a:t>
            </a:r>
            <a:endParaRPr lang="fr-FR" baseline="-25000" dirty="0"/>
          </a:p>
        </p:txBody>
      </p:sp>
      <p:grpSp>
        <p:nvGrpSpPr>
          <p:cNvPr id="77" name="Groupe 76"/>
          <p:cNvGrpSpPr/>
          <p:nvPr/>
        </p:nvGrpSpPr>
        <p:grpSpPr>
          <a:xfrm>
            <a:off x="5316509" y="1906987"/>
            <a:ext cx="2636569" cy="2011643"/>
            <a:chOff x="5120640" y="2183287"/>
            <a:chExt cx="2636569" cy="2011643"/>
          </a:xfrm>
        </p:grpSpPr>
        <p:grpSp>
          <p:nvGrpSpPr>
            <p:cNvPr id="54" name="Groupe 53"/>
            <p:cNvGrpSpPr/>
            <p:nvPr/>
          </p:nvGrpSpPr>
          <p:grpSpPr>
            <a:xfrm>
              <a:off x="5287706" y="2955676"/>
              <a:ext cx="471984" cy="472952"/>
              <a:chOff x="3059832" y="4182932"/>
              <a:chExt cx="255587" cy="224300"/>
            </a:xfrm>
          </p:grpSpPr>
          <p:sp>
            <p:nvSpPr>
              <p:cNvPr id="55" name="Oval 320"/>
              <p:cNvSpPr>
                <a:spLocks noChangeArrowheads="1"/>
              </p:cNvSpPr>
              <p:nvPr/>
            </p:nvSpPr>
            <p:spPr bwMode="auto">
              <a:xfrm>
                <a:off x="3059832" y="4184188"/>
                <a:ext cx="255587" cy="223044"/>
              </a:xfrm>
              <a:prstGeom prst="ellips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6" name="Line 359"/>
              <p:cNvSpPr>
                <a:spLocks noChangeShapeType="1"/>
              </p:cNvSpPr>
              <p:nvPr/>
            </p:nvSpPr>
            <p:spPr bwMode="auto">
              <a:xfrm rot="16200000" flipV="1">
                <a:off x="3075477" y="4295081"/>
                <a:ext cx="224299" cy="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9" name="ZoneTexte 58"/>
            <p:cNvSpPr txBox="1"/>
            <p:nvPr/>
          </p:nvSpPr>
          <p:spPr>
            <a:xfrm>
              <a:off x="6942635" y="2955675"/>
              <a:ext cx="594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Z</a:t>
              </a:r>
              <a:r>
                <a:rPr lang="fr-FR" baseline="-25000" dirty="0"/>
                <a:t>L</a:t>
              </a: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5878430" y="2573295"/>
              <a:ext cx="594803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Z</a:t>
              </a:r>
              <a:r>
                <a:rPr lang="fr-FR" baseline="-25000" dirty="0" err="1" smtClean="0"/>
                <a:t>th</a:t>
              </a:r>
              <a:endParaRPr lang="fr-FR" baseline="-250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523702" y="2570327"/>
              <a:ext cx="1268239" cy="133055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Rectangle 368"/>
            <p:cNvSpPr>
              <a:spLocks noChangeArrowheads="1"/>
            </p:cNvSpPr>
            <p:nvPr/>
          </p:nvSpPr>
          <p:spPr bwMode="auto">
            <a:xfrm rot="5400000">
              <a:off x="5960273" y="2371096"/>
              <a:ext cx="144463" cy="3984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58" name="Rectangle 368"/>
            <p:cNvSpPr>
              <a:spLocks noChangeArrowheads="1"/>
            </p:cNvSpPr>
            <p:nvPr/>
          </p:nvSpPr>
          <p:spPr bwMode="auto">
            <a:xfrm>
              <a:off x="6719710" y="2901961"/>
              <a:ext cx="144463" cy="3984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120640" y="2337528"/>
              <a:ext cx="1449977" cy="174340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5636933" y="3339465"/>
              <a:ext cx="594803" cy="369332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E</a:t>
              </a:r>
              <a:r>
                <a:rPr lang="fr-FR" baseline="-25000" dirty="0" err="1" smtClean="0"/>
                <a:t>th</a:t>
              </a:r>
              <a:endParaRPr lang="fr-FR" baseline="-25000" dirty="0"/>
            </a:p>
          </p:txBody>
        </p:sp>
        <p:cxnSp>
          <p:nvCxnSpPr>
            <p:cNvPr id="69" name="Connecteur droit avec flèche 68"/>
            <p:cNvCxnSpPr/>
            <p:nvPr/>
          </p:nvCxnSpPr>
          <p:spPr>
            <a:xfrm flipV="1">
              <a:off x="7335257" y="2611787"/>
              <a:ext cx="0" cy="126250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ZoneTexte 69"/>
            <p:cNvSpPr txBox="1"/>
            <p:nvPr/>
          </p:nvSpPr>
          <p:spPr>
            <a:xfrm>
              <a:off x="7335257" y="2676891"/>
              <a:ext cx="421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V</a:t>
              </a:r>
              <a:r>
                <a:rPr lang="fr-FR" baseline="-25000" dirty="0" smtClean="0"/>
                <a:t>s</a:t>
              </a:r>
              <a:endParaRPr lang="fr-FR" baseline="-25000" dirty="0"/>
            </a:p>
          </p:txBody>
        </p:sp>
        <p:sp>
          <p:nvSpPr>
            <p:cNvPr id="72" name="Oval 80"/>
            <p:cNvSpPr>
              <a:spLocks noChangeArrowheads="1"/>
            </p:cNvSpPr>
            <p:nvPr/>
          </p:nvSpPr>
          <p:spPr bwMode="auto">
            <a:xfrm flipH="1">
              <a:off x="6633438" y="3853843"/>
              <a:ext cx="72007" cy="793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Oval 80"/>
            <p:cNvSpPr>
              <a:spLocks noChangeArrowheads="1"/>
            </p:cNvSpPr>
            <p:nvPr/>
          </p:nvSpPr>
          <p:spPr bwMode="auto">
            <a:xfrm flipH="1">
              <a:off x="6632325" y="2528199"/>
              <a:ext cx="72007" cy="793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6599411" y="2183287"/>
              <a:ext cx="385060" cy="435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7030A0"/>
                  </a:solidFill>
                </a:rPr>
                <a:t>C</a:t>
              </a:r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6671643" y="3825598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solidFill>
                    <a:srgbClr val="7030A0"/>
                  </a:solidFill>
                </a:rPr>
                <a:t>E</a:t>
              </a:r>
              <a:endParaRPr lang="fr-FR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407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orme libre 101"/>
          <p:cNvSpPr/>
          <p:nvPr/>
        </p:nvSpPr>
        <p:spPr>
          <a:xfrm>
            <a:off x="8861797" y="3370069"/>
            <a:ext cx="442912" cy="914421"/>
          </a:xfrm>
          <a:custGeom>
            <a:avLst/>
            <a:gdLst>
              <a:gd name="connsiteX0" fmla="*/ 0 w 442912"/>
              <a:gd name="connsiteY0" fmla="*/ 0 h 947738"/>
              <a:gd name="connsiteX1" fmla="*/ 442912 w 442912"/>
              <a:gd name="connsiteY1" fmla="*/ 0 h 947738"/>
              <a:gd name="connsiteX2" fmla="*/ 442912 w 442912"/>
              <a:gd name="connsiteY2" fmla="*/ 947738 h 947738"/>
              <a:gd name="connsiteX3" fmla="*/ 33337 w 442912"/>
              <a:gd name="connsiteY3" fmla="*/ 942975 h 947738"/>
              <a:gd name="connsiteX4" fmla="*/ 33337 w 442912"/>
              <a:gd name="connsiteY4" fmla="*/ 942975 h 94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912" h="947738">
                <a:moveTo>
                  <a:pt x="0" y="0"/>
                </a:moveTo>
                <a:lnTo>
                  <a:pt x="442912" y="0"/>
                </a:lnTo>
                <a:lnTo>
                  <a:pt x="442912" y="947738"/>
                </a:lnTo>
                <a:lnTo>
                  <a:pt x="33337" y="942975"/>
                </a:lnTo>
                <a:lnTo>
                  <a:pt x="33337" y="942975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Théorème de </a:t>
            </a:r>
            <a:r>
              <a:rPr lang="fr-FR" dirty="0" err="1"/>
              <a:t>Thévenin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Théorèmes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Linéarisation autour d’un point de repos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La </a:t>
            </a:r>
            <a:r>
              <a:rPr lang="en-US" dirty="0" err="1">
                <a:solidFill>
                  <a:prstClr val="white"/>
                </a:solidFill>
              </a:rPr>
              <a:t>boite</a:t>
            </a:r>
            <a:r>
              <a:rPr lang="en-US" dirty="0">
                <a:solidFill>
                  <a:prstClr val="white"/>
                </a:solidFill>
              </a:rPr>
              <a:t> à </a:t>
            </a:r>
            <a:r>
              <a:rPr lang="en-US" dirty="0" err="1">
                <a:solidFill>
                  <a:prstClr val="white"/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Méthodes de calcul</a:t>
                </a:r>
              </a:p>
              <a:p>
                <a:pPr lvl="1"/>
                <a:r>
                  <a:rPr lang="fr-FR" dirty="0" smtClean="0"/>
                  <a:t>Calcul de </a:t>
                </a:r>
                <a:r>
                  <a:rPr lang="fr-FR" dirty="0" err="1" smtClean="0"/>
                  <a:t>E</a:t>
                </a:r>
                <a:r>
                  <a:rPr lang="fr-FR" baseline="-25000" dirty="0" err="1" smtClean="0"/>
                  <a:t>th</a:t>
                </a:r>
                <a:endParaRPr lang="fr-FR" baseline="-25000" dirty="0" smtClean="0"/>
              </a:p>
              <a:p>
                <a:pPr lvl="2"/>
                <a:r>
                  <a:rPr lang="fr-FR" dirty="0" smtClean="0"/>
                  <a:t>On déconnecte la charge</a:t>
                </a:r>
              </a:p>
              <a:p>
                <a:pPr lvl="2"/>
                <a:r>
                  <a:rPr lang="fr-FR" dirty="0" smtClean="0"/>
                  <a:t>On exprime </a:t>
                </a:r>
                <a:r>
                  <a:rPr lang="fr-FR" dirty="0" err="1" smtClean="0"/>
                  <a:t>V</a:t>
                </a:r>
                <a:r>
                  <a:rPr lang="fr-FR" baseline="-25000" dirty="0" err="1" smtClean="0"/>
                  <a:t>sCO</a:t>
                </a:r>
                <a:r>
                  <a:rPr lang="fr-FR" dirty="0" smtClean="0"/>
                  <a:t>=</a:t>
                </a:r>
                <a:r>
                  <a:rPr lang="fr-FR" dirty="0" err="1" smtClean="0"/>
                  <a:t>E</a:t>
                </a:r>
                <a:r>
                  <a:rPr lang="fr-FR" baseline="-25000" dirty="0" err="1" smtClean="0"/>
                  <a:t>th</a:t>
                </a:r>
                <a:endParaRPr lang="fr-FR" baseline="-25000" dirty="0" smtClean="0"/>
              </a:p>
              <a:p>
                <a:pPr lvl="2"/>
                <a:endParaRPr lang="fr-FR" baseline="-25000" dirty="0"/>
              </a:p>
              <a:p>
                <a:pPr lvl="1"/>
                <a:r>
                  <a:rPr lang="fr-FR" dirty="0"/>
                  <a:t>Calcul de </a:t>
                </a:r>
                <a:r>
                  <a:rPr lang="fr-FR" dirty="0" err="1" smtClean="0"/>
                  <a:t>Z</a:t>
                </a:r>
                <a:r>
                  <a:rPr lang="fr-FR" baseline="-25000" dirty="0" err="1" smtClean="0"/>
                  <a:t>th</a:t>
                </a:r>
                <a:endParaRPr lang="fr-FR" baseline="-25000" dirty="0" smtClean="0"/>
              </a:p>
              <a:p>
                <a:pPr lvl="2"/>
                <a:r>
                  <a:rPr lang="fr-FR" dirty="0" smtClean="0"/>
                  <a:t>2 méthodes</a:t>
                </a:r>
              </a:p>
              <a:p>
                <a:pPr lvl="3"/>
                <a:r>
                  <a:rPr lang="fr-FR" dirty="0" smtClean="0">
                    <a:solidFill>
                      <a:srgbClr val="7030A0"/>
                    </a:solidFill>
                  </a:rPr>
                  <a:t>Méthode du courant de court-circuit</a:t>
                </a:r>
              </a:p>
              <a:p>
                <a:pPr lvl="4"/>
                <a:r>
                  <a:rPr lang="fr-FR" dirty="0" err="1" smtClean="0"/>
                  <a:t>Z</a:t>
                </a:r>
                <a:r>
                  <a:rPr lang="fr-FR" baseline="-25000" dirty="0" err="1" smtClean="0"/>
                  <a:t>th</a:t>
                </a:r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𝐸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𝑡h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𝐼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𝑆𝐶𝐶</m:t>
                        </m:r>
                      </m:den>
                    </m:f>
                  </m:oMath>
                </a14:m>
                <a:endParaRPr lang="fr-FR" baseline="-25000" dirty="0" smtClean="0"/>
              </a:p>
              <a:p>
                <a:pPr lvl="4"/>
                <a:r>
                  <a:rPr lang="fr-FR" dirty="0" smtClean="0"/>
                  <a:t>On connait </a:t>
                </a:r>
                <a:r>
                  <a:rPr lang="fr-FR" dirty="0" err="1" smtClean="0"/>
                  <a:t>Eth</a:t>
                </a:r>
                <a:r>
                  <a:rPr lang="fr-FR" dirty="0" smtClean="0"/>
                  <a:t> . On exprime I</a:t>
                </a:r>
                <a:r>
                  <a:rPr lang="fr-FR" baseline="-25000" dirty="0" smtClean="0"/>
                  <a:t>SCC.</a:t>
                </a:r>
              </a:p>
              <a:p>
                <a:pPr lvl="4"/>
                <a:r>
                  <a:rPr lang="fr-FR" dirty="0"/>
                  <a:t>On </a:t>
                </a:r>
                <a:r>
                  <a:rPr lang="fr-FR" dirty="0" smtClean="0"/>
                  <a:t>déduit </a:t>
                </a:r>
                <a:r>
                  <a:rPr lang="fr-FR" dirty="0" err="1" smtClean="0"/>
                  <a:t>Z</a:t>
                </a:r>
                <a:r>
                  <a:rPr lang="fr-FR" baseline="-25000" dirty="0" err="1" smtClean="0"/>
                  <a:t>th</a:t>
                </a:r>
                <a:endParaRPr lang="fr-FR" baseline="-25000" dirty="0" smtClean="0"/>
              </a:p>
              <a:p>
                <a:pPr lvl="3"/>
                <a:r>
                  <a:rPr lang="fr-FR" dirty="0">
                    <a:solidFill>
                      <a:srgbClr val="7030A0"/>
                    </a:solidFill>
                  </a:rPr>
                  <a:t>Méthode 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du générateur en sortie</a:t>
                </a:r>
              </a:p>
              <a:p>
                <a:pPr lvl="4"/>
                <a:r>
                  <a:rPr lang="fr-FR" dirty="0"/>
                  <a:t>On </a:t>
                </a:r>
                <a:r>
                  <a:rPr lang="fr-FR" dirty="0" smtClean="0"/>
                  <a:t>éteint les sources indépendantes</a:t>
                </a:r>
              </a:p>
              <a:p>
                <a:pPr lvl="4"/>
                <a:r>
                  <a:rPr lang="fr-FR" dirty="0" smtClean="0"/>
                  <a:t>On place un générateur externe en sortie</a:t>
                </a:r>
              </a:p>
              <a:p>
                <a:pPr lvl="4"/>
                <a:r>
                  <a:rPr lang="fr-FR" dirty="0"/>
                  <a:t>Z</a:t>
                </a:r>
                <a:r>
                  <a:rPr lang="fr-FR" baseline="-25000" dirty="0" err="1"/>
                  <a:t>th</a:t>
                </a:r>
                <a:r>
                  <a:rPr lang="fr-FR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i="1">
                            <a:latin typeface="Cambria Math"/>
                          </a:rPr>
                          <m:t>𝐸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𝑔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é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𝑛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é</m:t>
                        </m:r>
                      </m:num>
                      <m:den>
                        <m:r>
                          <a:rPr lang="fr-FR" i="1">
                            <a:latin typeface="Cambria Math"/>
                          </a:rPr>
                          <m:t>𝐼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𝑔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é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𝑛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é</m:t>
                        </m:r>
                      </m:den>
                    </m:f>
                  </m:oMath>
                </a14:m>
                <a:endParaRPr lang="fr-FR" dirty="0" smtClean="0"/>
              </a:p>
              <a:p>
                <a:pPr lvl="4"/>
                <a:r>
                  <a:rPr lang="fr-FR" dirty="0" smtClean="0"/>
                  <a:t>On utilise l’arsenal du GE11 pour exprimer </a:t>
                </a:r>
                <a:r>
                  <a:rPr lang="fr-FR" dirty="0" err="1" smtClean="0"/>
                  <a:t>Zth</a:t>
                </a:r>
                <a:endParaRPr lang="fr-FR" dirty="0"/>
              </a:p>
              <a:p>
                <a:pPr lvl="1"/>
                <a:endParaRPr lang="fr-FR" baseline="-25000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3559026" y="1216834"/>
            <a:ext cx="3478839" cy="1805892"/>
            <a:chOff x="339635" y="2312758"/>
            <a:chExt cx="3478839" cy="1838225"/>
          </a:xfrm>
        </p:grpSpPr>
        <p:grpSp>
          <p:nvGrpSpPr>
            <p:cNvPr id="8" name="Groupe 7"/>
            <p:cNvGrpSpPr/>
            <p:nvPr/>
          </p:nvGrpSpPr>
          <p:grpSpPr>
            <a:xfrm>
              <a:off x="513899" y="2312758"/>
              <a:ext cx="3304575" cy="1838225"/>
              <a:chOff x="3062796" y="4729553"/>
              <a:chExt cx="3304575" cy="1838225"/>
            </a:xfrm>
          </p:grpSpPr>
          <p:sp>
            <p:nvSpPr>
              <p:cNvPr id="10" name="Forme libre 9"/>
              <p:cNvSpPr/>
              <p:nvPr/>
            </p:nvSpPr>
            <p:spPr>
              <a:xfrm>
                <a:off x="3221741" y="5193437"/>
                <a:ext cx="950764" cy="932155"/>
              </a:xfrm>
              <a:custGeom>
                <a:avLst/>
                <a:gdLst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17756 w 949911"/>
                  <a:gd name="connsiteY2" fmla="*/ 932155 h 932155"/>
                  <a:gd name="connsiteX3" fmla="*/ 949911 w 949911"/>
                  <a:gd name="connsiteY3" fmla="*/ 932155 h 932155"/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8878 w 949911"/>
                  <a:gd name="connsiteY2" fmla="*/ 923277 h 932155"/>
                  <a:gd name="connsiteX3" fmla="*/ 949911 w 949911"/>
                  <a:gd name="connsiteY3" fmla="*/ 932155 h 932155"/>
                  <a:gd name="connsiteX0" fmla="*/ 870012 w 949911"/>
                  <a:gd name="connsiteY0" fmla="*/ 0 h 949910"/>
                  <a:gd name="connsiteX1" fmla="*/ 0 w 949911"/>
                  <a:gd name="connsiteY1" fmla="*/ 0 h 949910"/>
                  <a:gd name="connsiteX2" fmla="*/ 8878 w 949911"/>
                  <a:gd name="connsiteY2" fmla="*/ 949910 h 949910"/>
                  <a:gd name="connsiteX3" fmla="*/ 949911 w 949911"/>
                  <a:gd name="connsiteY3" fmla="*/ 932155 h 949910"/>
                  <a:gd name="connsiteX0" fmla="*/ 870012 w 949911"/>
                  <a:gd name="connsiteY0" fmla="*/ 0 h 941033"/>
                  <a:gd name="connsiteX1" fmla="*/ 0 w 949911"/>
                  <a:gd name="connsiteY1" fmla="*/ 0 h 941033"/>
                  <a:gd name="connsiteX2" fmla="*/ 8878 w 949911"/>
                  <a:gd name="connsiteY2" fmla="*/ 941033 h 941033"/>
                  <a:gd name="connsiteX3" fmla="*/ 949911 w 949911"/>
                  <a:gd name="connsiteY3" fmla="*/ 932155 h 941033"/>
                  <a:gd name="connsiteX0" fmla="*/ 870012 w 949911"/>
                  <a:gd name="connsiteY0" fmla="*/ 0 h 941033"/>
                  <a:gd name="connsiteX1" fmla="*/ 0 w 949911"/>
                  <a:gd name="connsiteY1" fmla="*/ 0 h 941033"/>
                  <a:gd name="connsiteX2" fmla="*/ 17756 w 949911"/>
                  <a:gd name="connsiteY2" fmla="*/ 941033 h 941033"/>
                  <a:gd name="connsiteX3" fmla="*/ 949911 w 949911"/>
                  <a:gd name="connsiteY3" fmla="*/ 932155 h 941033"/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17756 w 949911"/>
                  <a:gd name="connsiteY2" fmla="*/ 932155 h 932155"/>
                  <a:gd name="connsiteX3" fmla="*/ 949911 w 949911"/>
                  <a:gd name="connsiteY3" fmla="*/ 932155 h 932155"/>
                  <a:gd name="connsiteX0" fmla="*/ 870865 w 950764"/>
                  <a:gd name="connsiteY0" fmla="*/ 0 h 932155"/>
                  <a:gd name="connsiteX1" fmla="*/ 853 w 950764"/>
                  <a:gd name="connsiteY1" fmla="*/ 0 h 932155"/>
                  <a:gd name="connsiteX2" fmla="*/ 854 w 950764"/>
                  <a:gd name="connsiteY2" fmla="*/ 932155 h 932155"/>
                  <a:gd name="connsiteX3" fmla="*/ 950764 w 950764"/>
                  <a:gd name="connsiteY3" fmla="*/ 932155 h 93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0764" h="932155">
                    <a:moveTo>
                      <a:pt x="870865" y="0"/>
                    </a:moveTo>
                    <a:lnTo>
                      <a:pt x="853" y="0"/>
                    </a:lnTo>
                    <a:cubicBezTo>
                      <a:pt x="3812" y="307759"/>
                      <a:pt x="-2105" y="624396"/>
                      <a:pt x="854" y="932155"/>
                    </a:cubicBezTo>
                    <a:lnTo>
                      <a:pt x="950764" y="932155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1" name="Groupe 10"/>
              <p:cNvGrpSpPr/>
              <p:nvPr/>
            </p:nvGrpSpPr>
            <p:grpSpPr>
              <a:xfrm>
                <a:off x="4014240" y="4729553"/>
                <a:ext cx="2353131" cy="1838225"/>
                <a:chOff x="825676" y="2313347"/>
                <a:chExt cx="2353131" cy="1838225"/>
              </a:xfrm>
            </p:grpSpPr>
            <p:grpSp>
              <p:nvGrpSpPr>
                <p:cNvPr id="19" name="Groupe 18"/>
                <p:cNvGrpSpPr/>
                <p:nvPr/>
              </p:nvGrpSpPr>
              <p:grpSpPr>
                <a:xfrm flipH="1">
                  <a:off x="2026653" y="2763499"/>
                  <a:ext cx="742947" cy="776945"/>
                  <a:chOff x="3702369" y="5643352"/>
                  <a:chExt cx="594454" cy="658857"/>
                </a:xfrm>
              </p:grpSpPr>
              <p:cxnSp>
                <p:nvCxnSpPr>
                  <p:cNvPr id="53" name="Connecteur droit 52"/>
                  <p:cNvCxnSpPr/>
                  <p:nvPr/>
                </p:nvCxnSpPr>
                <p:spPr>
                  <a:xfrm>
                    <a:off x="3702369" y="5643352"/>
                    <a:ext cx="59445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Connecteur droit 53"/>
                  <p:cNvCxnSpPr/>
                  <p:nvPr/>
                </p:nvCxnSpPr>
                <p:spPr>
                  <a:xfrm flipV="1">
                    <a:off x="4281879" y="5643357"/>
                    <a:ext cx="7328" cy="6588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" name="Connecteur droit 19"/>
                <p:cNvCxnSpPr/>
                <p:nvPr/>
              </p:nvCxnSpPr>
              <p:spPr>
                <a:xfrm>
                  <a:off x="956087" y="2767587"/>
                  <a:ext cx="49616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866093" y="2720787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22" name="Connecteur droit avec flèche 21"/>
                <p:cNvCxnSpPr/>
                <p:nvPr/>
              </p:nvCxnSpPr>
              <p:spPr>
                <a:xfrm rot="16200000">
                  <a:off x="1051209" y="2717463"/>
                  <a:ext cx="0" cy="10024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ZoneTexte 22"/>
                <p:cNvSpPr txBox="1"/>
                <p:nvPr/>
              </p:nvSpPr>
              <p:spPr>
                <a:xfrm>
                  <a:off x="825676" y="2329473"/>
                  <a:ext cx="5007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ZoneTexte 23"/>
                    <p:cNvSpPr txBox="1"/>
                    <p:nvPr/>
                  </p:nvSpPr>
                  <p:spPr>
                    <a:xfrm>
                      <a:off x="1799622" y="2401640"/>
                      <a:ext cx="101627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fr-FR" sz="16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oMath>
                      </a14:m>
                      <a:r>
                        <a:rPr lang="fr-FR" sz="1600" dirty="0" err="1" smtClean="0"/>
                        <a:t>i</a:t>
                      </a:r>
                      <a:r>
                        <a:rPr lang="fr-FR" sz="1600" baseline="-25000" dirty="0" err="1" smtClean="0"/>
                        <a:t>b</a:t>
                      </a:r>
                      <a:endParaRPr lang="fr-FR" sz="1600" baseline="-25000" dirty="0"/>
                    </a:p>
                  </p:txBody>
                </p:sp>
              </mc:Choice>
              <mc:Fallback xmlns="">
                <p:sp>
                  <p:nvSpPr>
                    <p:cNvPr id="24" name="ZoneTexte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9622" y="2401640"/>
                      <a:ext cx="1016277" cy="338554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t="-5556" b="-259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5" name="ZoneTexte 24"/>
                <p:cNvSpPr txBox="1"/>
                <p:nvPr/>
              </p:nvSpPr>
              <p:spPr>
                <a:xfrm>
                  <a:off x="1109257" y="2313347"/>
                  <a:ext cx="387062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rgbClr val="7030A0"/>
                      </a:solidFill>
                    </a:rPr>
                    <a:t>B</a:t>
                  </a:r>
                  <a:endParaRPr lang="fr-FR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26" name="ZoneTexte 25"/>
                <p:cNvSpPr txBox="1"/>
                <p:nvPr/>
              </p:nvSpPr>
              <p:spPr>
                <a:xfrm>
                  <a:off x="2793747" y="2316807"/>
                  <a:ext cx="385060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C</a:t>
                  </a:r>
                </a:p>
              </p:txBody>
            </p:sp>
            <p:cxnSp>
              <p:nvCxnSpPr>
                <p:cNvPr id="27" name="Connecteur droit 26"/>
                <p:cNvCxnSpPr/>
                <p:nvPr/>
              </p:nvCxnSpPr>
              <p:spPr>
                <a:xfrm flipH="1" flipV="1">
                  <a:off x="1440976" y="2774979"/>
                  <a:ext cx="12394" cy="75984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avec flèche 27"/>
                <p:cNvCxnSpPr/>
                <p:nvPr/>
              </p:nvCxnSpPr>
              <p:spPr>
                <a:xfrm flipH="1">
                  <a:off x="2335707" y="2769363"/>
                  <a:ext cx="87377" cy="549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avec flèche 28"/>
                <p:cNvCxnSpPr/>
                <p:nvPr/>
              </p:nvCxnSpPr>
              <p:spPr>
                <a:xfrm>
                  <a:off x="1749452" y="3601584"/>
                  <a:ext cx="0" cy="9458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Group 342"/>
                <p:cNvGrpSpPr>
                  <a:grpSpLocks/>
                </p:cNvGrpSpPr>
                <p:nvPr/>
              </p:nvGrpSpPr>
              <p:grpSpPr bwMode="auto">
                <a:xfrm>
                  <a:off x="1817549" y="2953894"/>
                  <a:ext cx="451990" cy="320232"/>
                  <a:chOff x="7585" y="2594"/>
                  <a:chExt cx="431" cy="306"/>
                </a:xfrm>
              </p:grpSpPr>
              <p:sp>
                <p:nvSpPr>
                  <p:cNvPr id="51" name="Rectangle 343"/>
                  <p:cNvSpPr>
                    <a:spLocks noChangeArrowheads="1"/>
                  </p:cNvSpPr>
                  <p:nvPr/>
                </p:nvSpPr>
                <p:spPr bwMode="auto">
                  <a:xfrm rot="18937231">
                    <a:off x="7648" y="2594"/>
                    <a:ext cx="306" cy="306"/>
                  </a:xfrm>
                  <a:prstGeom prst="rect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2" name="Line 3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85" y="2740"/>
                    <a:ext cx="431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cxnSp>
              <p:nvCxnSpPr>
                <p:cNvPr id="31" name="Connecteur droit 30"/>
                <p:cNvCxnSpPr/>
                <p:nvPr/>
              </p:nvCxnSpPr>
              <p:spPr>
                <a:xfrm flipV="1">
                  <a:off x="926710" y="3702421"/>
                  <a:ext cx="1852466" cy="653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31"/>
                <p:cNvCxnSpPr/>
                <p:nvPr/>
              </p:nvCxnSpPr>
              <p:spPr>
                <a:xfrm>
                  <a:off x="1440978" y="3533152"/>
                  <a:ext cx="6071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/>
                <p:cNvCxnSpPr/>
                <p:nvPr/>
              </p:nvCxnSpPr>
              <p:spPr>
                <a:xfrm flipH="1">
                  <a:off x="1756442" y="3533152"/>
                  <a:ext cx="1" cy="1797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854189" y="3653059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2779176" y="3655619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6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2758400" y="2716876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7" name="ZoneTexte 36"/>
                <p:cNvSpPr txBox="1"/>
                <p:nvPr/>
              </p:nvSpPr>
              <p:spPr>
                <a:xfrm>
                  <a:off x="1112181" y="3683711"/>
                  <a:ext cx="371035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E</a:t>
                  </a:r>
                </a:p>
              </p:txBody>
            </p:sp>
            <p:sp>
              <p:nvSpPr>
                <p:cNvPr id="38" name="ZoneTexte 37"/>
                <p:cNvSpPr txBox="1"/>
                <p:nvPr/>
              </p:nvSpPr>
              <p:spPr>
                <a:xfrm>
                  <a:off x="2769968" y="3716044"/>
                  <a:ext cx="371035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E</a:t>
                  </a:r>
                </a:p>
              </p:txBody>
            </p:sp>
            <p:cxnSp>
              <p:nvCxnSpPr>
                <p:cNvPr id="39" name="Connecteur droit avec flèche 38"/>
                <p:cNvCxnSpPr/>
                <p:nvPr/>
              </p:nvCxnSpPr>
              <p:spPr>
                <a:xfrm>
                  <a:off x="2648107" y="3694671"/>
                  <a:ext cx="83394" cy="227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avec flèche 39"/>
                <p:cNvCxnSpPr/>
                <p:nvPr/>
              </p:nvCxnSpPr>
              <p:spPr>
                <a:xfrm flipH="1">
                  <a:off x="1014327" y="3707251"/>
                  <a:ext cx="87377" cy="549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ZoneTexte 40"/>
                <p:cNvSpPr txBox="1"/>
                <p:nvPr/>
              </p:nvSpPr>
              <p:spPr>
                <a:xfrm>
                  <a:off x="951710" y="3334396"/>
                  <a:ext cx="4417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>
                <a:xfrm>
                  <a:off x="1800948" y="3505070"/>
                  <a:ext cx="247149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r-FR" sz="1200" b="1" dirty="0" err="1"/>
                    <a:t>i</a:t>
                  </a:r>
                  <a:r>
                    <a:rPr lang="fr-FR" sz="1200" b="1" baseline="-25000" dirty="0" err="1" smtClean="0"/>
                    <a:t>e</a:t>
                  </a:r>
                  <a:endParaRPr lang="fr-FR" sz="1200" b="1" baseline="-25000" dirty="0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1376039" y="2991775"/>
                  <a:ext cx="124287" cy="3551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ZoneTexte 43"/>
                    <p:cNvSpPr txBox="1"/>
                    <p:nvPr/>
                  </p:nvSpPr>
                  <p:spPr>
                    <a:xfrm>
                      <a:off x="1038687" y="2956264"/>
                      <a:ext cx="41725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dirty="0" smtClean="0"/>
                        <a:t>r</a:t>
                      </a:r>
                      <a14:m>
                        <m:oMath xmlns:m="http://schemas.openxmlformats.org/officeDocument/2006/math">
                          <m:r>
                            <a:rPr lang="fr-FR" i="1" baseline="-25000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oMath>
                      </a14:m>
                      <a:endParaRPr lang="fr-FR" baseline="-25000" dirty="0"/>
                    </a:p>
                  </p:txBody>
                </p:sp>
              </mc:Choice>
              <mc:Fallback xmlns="">
                <p:sp>
                  <p:nvSpPr>
                    <p:cNvPr id="188" name="ZoneTexte 1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8687" y="2956264"/>
                      <a:ext cx="417250" cy="369332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 l="-11594" t="-833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5" name="Connecteur droit 44"/>
                <p:cNvCxnSpPr/>
                <p:nvPr/>
              </p:nvCxnSpPr>
              <p:spPr>
                <a:xfrm flipH="1" flipV="1">
                  <a:off x="2521955" y="2768262"/>
                  <a:ext cx="14284" cy="9286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ectangle 45"/>
                <p:cNvSpPr/>
                <p:nvPr/>
              </p:nvSpPr>
              <p:spPr>
                <a:xfrm>
                  <a:off x="2461889" y="2996537"/>
                  <a:ext cx="124287" cy="3551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" name="ZoneTexte 46"/>
                <p:cNvSpPr txBox="1"/>
                <p:nvPr/>
              </p:nvSpPr>
              <p:spPr>
                <a:xfrm>
                  <a:off x="2638886" y="3003889"/>
                  <a:ext cx="4879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R</a:t>
                  </a:r>
                  <a:r>
                    <a:rPr lang="fr-FR" baseline="-25000" dirty="0" smtClean="0"/>
                    <a:t>C</a:t>
                  </a:r>
                  <a:endParaRPr lang="fr-FR" baseline="-25000" dirty="0"/>
                </a:p>
              </p:txBody>
            </p:sp>
            <p:sp>
              <p:nvSpPr>
                <p:cNvPr id="48" name="ZoneTexte 47"/>
                <p:cNvSpPr txBox="1"/>
                <p:nvPr/>
              </p:nvSpPr>
              <p:spPr>
                <a:xfrm>
                  <a:off x="2523335" y="3362972"/>
                  <a:ext cx="4417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/>
                    <a:t>c</a:t>
                  </a:r>
                  <a:endParaRPr lang="fr-FR" sz="1600" baseline="-25000" dirty="0"/>
                </a:p>
              </p:txBody>
            </p:sp>
            <p:cxnSp>
              <p:nvCxnSpPr>
                <p:cNvPr id="49" name="Connecteur droit avec flèche 48"/>
                <p:cNvCxnSpPr/>
                <p:nvPr/>
              </p:nvCxnSpPr>
              <p:spPr>
                <a:xfrm flipH="1" flipV="1">
                  <a:off x="2631489" y="2758736"/>
                  <a:ext cx="85726" cy="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ZoneTexte 49"/>
                <p:cNvSpPr txBox="1"/>
                <p:nvPr/>
              </p:nvSpPr>
              <p:spPr>
                <a:xfrm>
                  <a:off x="2444957" y="2420183"/>
                  <a:ext cx="598551" cy="3446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/>
                    <a:t>i</a:t>
                  </a:r>
                  <a:r>
                    <a:rPr lang="fr-FR" sz="1600" baseline="-25000" dirty="0" err="1" smtClean="0"/>
                    <a:t>c</a:t>
                  </a:r>
                  <a:r>
                    <a:rPr lang="fr-FR" sz="1600" dirty="0" smtClean="0"/>
                    <a:t>= 0</a:t>
                  </a:r>
                  <a:endParaRPr lang="fr-FR" sz="1600" baseline="-25000" dirty="0"/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 flipH="1">
                <a:off x="3462292" y="5113539"/>
                <a:ext cx="455721" cy="1450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Ellipse 12"/>
              <p:cNvSpPr/>
              <p:nvPr/>
            </p:nvSpPr>
            <p:spPr>
              <a:xfrm>
                <a:off x="3062796" y="5557421"/>
                <a:ext cx="284086" cy="3195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3453414" y="4767309"/>
                <a:ext cx="5948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R</a:t>
                </a:r>
                <a:r>
                  <a:rPr lang="fr-FR" baseline="-25000" dirty="0" err="1"/>
                  <a:t>g</a:t>
                </a:r>
                <a:endParaRPr lang="fr-FR" baseline="-25000" dirty="0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3401629" y="5532268"/>
                <a:ext cx="516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E</a:t>
                </a:r>
                <a:r>
                  <a:rPr lang="fr-FR" baseline="-25000" dirty="0" err="1" smtClean="0"/>
                  <a:t>g</a:t>
                </a:r>
                <a:endParaRPr lang="fr-FR" baseline="-25000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39635" y="2350514"/>
              <a:ext cx="3044266" cy="158270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5" name="Connecteur droit avec flèche 54"/>
          <p:cNvCxnSpPr/>
          <p:nvPr/>
        </p:nvCxnSpPr>
        <p:spPr>
          <a:xfrm flipV="1">
            <a:off x="6902566" y="1652361"/>
            <a:ext cx="0" cy="94118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/>
              <p:cNvSpPr txBox="1"/>
              <p:nvPr/>
            </p:nvSpPr>
            <p:spPr>
              <a:xfrm>
                <a:off x="7031744" y="1859750"/>
                <a:ext cx="1524395" cy="472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V</a:t>
                </a:r>
                <a:r>
                  <a:rPr lang="fr-FR" sz="1600" b="1" baseline="-25000" dirty="0" err="1" smtClean="0">
                    <a:solidFill>
                      <a:schemeClr val="accent3">
                        <a:lumMod val="50000"/>
                      </a:schemeClr>
                    </a:solidFill>
                  </a:rPr>
                  <a:t>sCO</a:t>
                </a:r>
                <a:r>
                  <a:rPr lang="fr-FR" sz="16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fr-FR" sz="1600" b="1" i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fr-FR" sz="16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sz="16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𝑹</m:t>
                        </m:r>
                        <m:r>
                          <a:rPr lang="fr-FR" sz="1600" b="1" i="1" baseline="-2500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𝑪</m:t>
                        </m:r>
                        <m:r>
                          <a:rPr lang="fr-FR" sz="16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num>
                      <m:den>
                        <m:r>
                          <a:rPr lang="fr-FR" sz="16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𝑹</m:t>
                        </m:r>
                        <m:r>
                          <a:rPr lang="fr-FR" sz="1600" b="1" i="1" baseline="-2500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𝒈</m:t>
                        </m:r>
                        <m:r>
                          <a:rPr lang="fr-FR" sz="16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fr-FR" sz="16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𝒓</m:t>
                        </m:r>
                        <m:r>
                          <a:rPr lang="fr-FR" sz="1600" b="1" i="1" baseline="-2500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den>
                    </m:f>
                  </m:oMath>
                </a14:m>
                <a:r>
                  <a:rPr lang="fr-FR" sz="1600" b="1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E</a:t>
                </a:r>
                <a:r>
                  <a:rPr lang="fr-FR" sz="1600" b="1" baseline="-25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g</a:t>
                </a:r>
                <a:endParaRPr lang="fr-FR" sz="1600" b="1" baseline="-25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744" y="1859750"/>
                <a:ext cx="1524395" cy="472437"/>
              </a:xfrm>
              <a:prstGeom prst="rect">
                <a:avLst/>
              </a:prstGeom>
              <a:blipFill rotWithShape="1">
                <a:blip r:embed="rId14"/>
                <a:stretch>
                  <a:fillRect l="-2400" b="-38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e 56"/>
          <p:cNvGrpSpPr/>
          <p:nvPr/>
        </p:nvGrpSpPr>
        <p:grpSpPr>
          <a:xfrm>
            <a:off x="5745866" y="2940689"/>
            <a:ext cx="3478839" cy="1461979"/>
            <a:chOff x="339635" y="2312758"/>
            <a:chExt cx="3478839" cy="1516487"/>
          </a:xfrm>
        </p:grpSpPr>
        <p:grpSp>
          <p:nvGrpSpPr>
            <p:cNvPr id="58" name="Groupe 57"/>
            <p:cNvGrpSpPr/>
            <p:nvPr/>
          </p:nvGrpSpPr>
          <p:grpSpPr>
            <a:xfrm>
              <a:off x="513899" y="2312758"/>
              <a:ext cx="3304575" cy="1469063"/>
              <a:chOff x="3062796" y="4729553"/>
              <a:chExt cx="3304575" cy="1469063"/>
            </a:xfrm>
          </p:grpSpPr>
          <p:sp>
            <p:nvSpPr>
              <p:cNvPr id="60" name="Forme libre 59"/>
              <p:cNvSpPr/>
              <p:nvPr/>
            </p:nvSpPr>
            <p:spPr>
              <a:xfrm>
                <a:off x="3221741" y="5193437"/>
                <a:ext cx="950764" cy="932155"/>
              </a:xfrm>
              <a:custGeom>
                <a:avLst/>
                <a:gdLst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17756 w 949911"/>
                  <a:gd name="connsiteY2" fmla="*/ 932155 h 932155"/>
                  <a:gd name="connsiteX3" fmla="*/ 949911 w 949911"/>
                  <a:gd name="connsiteY3" fmla="*/ 932155 h 932155"/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8878 w 949911"/>
                  <a:gd name="connsiteY2" fmla="*/ 923277 h 932155"/>
                  <a:gd name="connsiteX3" fmla="*/ 949911 w 949911"/>
                  <a:gd name="connsiteY3" fmla="*/ 932155 h 932155"/>
                  <a:gd name="connsiteX0" fmla="*/ 870012 w 949911"/>
                  <a:gd name="connsiteY0" fmla="*/ 0 h 949910"/>
                  <a:gd name="connsiteX1" fmla="*/ 0 w 949911"/>
                  <a:gd name="connsiteY1" fmla="*/ 0 h 949910"/>
                  <a:gd name="connsiteX2" fmla="*/ 8878 w 949911"/>
                  <a:gd name="connsiteY2" fmla="*/ 949910 h 949910"/>
                  <a:gd name="connsiteX3" fmla="*/ 949911 w 949911"/>
                  <a:gd name="connsiteY3" fmla="*/ 932155 h 949910"/>
                  <a:gd name="connsiteX0" fmla="*/ 870012 w 949911"/>
                  <a:gd name="connsiteY0" fmla="*/ 0 h 941033"/>
                  <a:gd name="connsiteX1" fmla="*/ 0 w 949911"/>
                  <a:gd name="connsiteY1" fmla="*/ 0 h 941033"/>
                  <a:gd name="connsiteX2" fmla="*/ 8878 w 949911"/>
                  <a:gd name="connsiteY2" fmla="*/ 941033 h 941033"/>
                  <a:gd name="connsiteX3" fmla="*/ 949911 w 949911"/>
                  <a:gd name="connsiteY3" fmla="*/ 932155 h 941033"/>
                  <a:gd name="connsiteX0" fmla="*/ 870012 w 949911"/>
                  <a:gd name="connsiteY0" fmla="*/ 0 h 941033"/>
                  <a:gd name="connsiteX1" fmla="*/ 0 w 949911"/>
                  <a:gd name="connsiteY1" fmla="*/ 0 h 941033"/>
                  <a:gd name="connsiteX2" fmla="*/ 17756 w 949911"/>
                  <a:gd name="connsiteY2" fmla="*/ 941033 h 941033"/>
                  <a:gd name="connsiteX3" fmla="*/ 949911 w 949911"/>
                  <a:gd name="connsiteY3" fmla="*/ 932155 h 941033"/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17756 w 949911"/>
                  <a:gd name="connsiteY2" fmla="*/ 932155 h 932155"/>
                  <a:gd name="connsiteX3" fmla="*/ 949911 w 949911"/>
                  <a:gd name="connsiteY3" fmla="*/ 932155 h 932155"/>
                  <a:gd name="connsiteX0" fmla="*/ 870865 w 950764"/>
                  <a:gd name="connsiteY0" fmla="*/ 0 h 932155"/>
                  <a:gd name="connsiteX1" fmla="*/ 853 w 950764"/>
                  <a:gd name="connsiteY1" fmla="*/ 0 h 932155"/>
                  <a:gd name="connsiteX2" fmla="*/ 854 w 950764"/>
                  <a:gd name="connsiteY2" fmla="*/ 932155 h 932155"/>
                  <a:gd name="connsiteX3" fmla="*/ 950764 w 950764"/>
                  <a:gd name="connsiteY3" fmla="*/ 932155 h 93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0764" h="932155">
                    <a:moveTo>
                      <a:pt x="870865" y="0"/>
                    </a:moveTo>
                    <a:lnTo>
                      <a:pt x="853" y="0"/>
                    </a:lnTo>
                    <a:cubicBezTo>
                      <a:pt x="3812" y="307759"/>
                      <a:pt x="-2105" y="624396"/>
                      <a:pt x="854" y="932155"/>
                    </a:cubicBezTo>
                    <a:lnTo>
                      <a:pt x="950764" y="932155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1" name="Groupe 60"/>
              <p:cNvGrpSpPr/>
              <p:nvPr/>
            </p:nvGrpSpPr>
            <p:grpSpPr>
              <a:xfrm>
                <a:off x="3845325" y="4729553"/>
                <a:ext cx="2522046" cy="1469063"/>
                <a:chOff x="656761" y="2313347"/>
                <a:chExt cx="2522046" cy="1469063"/>
              </a:xfrm>
            </p:grpSpPr>
            <p:grpSp>
              <p:nvGrpSpPr>
                <p:cNvPr id="66" name="Groupe 65"/>
                <p:cNvGrpSpPr/>
                <p:nvPr/>
              </p:nvGrpSpPr>
              <p:grpSpPr>
                <a:xfrm flipH="1">
                  <a:off x="2026653" y="2763499"/>
                  <a:ext cx="742947" cy="776945"/>
                  <a:chOff x="3702369" y="5643352"/>
                  <a:chExt cx="594454" cy="658857"/>
                </a:xfrm>
              </p:grpSpPr>
              <p:cxnSp>
                <p:nvCxnSpPr>
                  <p:cNvPr id="100" name="Connecteur droit 99"/>
                  <p:cNvCxnSpPr/>
                  <p:nvPr/>
                </p:nvCxnSpPr>
                <p:spPr>
                  <a:xfrm>
                    <a:off x="3702369" y="5643352"/>
                    <a:ext cx="59445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Connecteur droit 100"/>
                  <p:cNvCxnSpPr/>
                  <p:nvPr/>
                </p:nvCxnSpPr>
                <p:spPr>
                  <a:xfrm flipV="1">
                    <a:off x="4281879" y="5643357"/>
                    <a:ext cx="7328" cy="6588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7" name="Connecteur droit 66"/>
                <p:cNvCxnSpPr/>
                <p:nvPr/>
              </p:nvCxnSpPr>
              <p:spPr>
                <a:xfrm>
                  <a:off x="956087" y="2767587"/>
                  <a:ext cx="49616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866093" y="2720787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69" name="Connecteur droit avec flèche 68"/>
                <p:cNvCxnSpPr/>
                <p:nvPr/>
              </p:nvCxnSpPr>
              <p:spPr>
                <a:xfrm rot="16200000">
                  <a:off x="1051209" y="2717463"/>
                  <a:ext cx="0" cy="10024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ZoneTexte 69"/>
                <p:cNvSpPr txBox="1"/>
                <p:nvPr/>
              </p:nvSpPr>
              <p:spPr>
                <a:xfrm>
                  <a:off x="825676" y="2329473"/>
                  <a:ext cx="5007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ZoneTexte 70"/>
                    <p:cNvSpPr txBox="1"/>
                    <p:nvPr/>
                  </p:nvSpPr>
                  <p:spPr>
                    <a:xfrm>
                      <a:off x="1799622" y="2401640"/>
                      <a:ext cx="101627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fr-FR" sz="16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oMath>
                      </a14:m>
                      <a:r>
                        <a:rPr lang="fr-FR" sz="1600" dirty="0" err="1" smtClean="0"/>
                        <a:t>i</a:t>
                      </a:r>
                      <a:r>
                        <a:rPr lang="fr-FR" sz="1600" baseline="-25000" dirty="0" err="1" smtClean="0"/>
                        <a:t>b</a:t>
                      </a:r>
                      <a:endParaRPr lang="fr-FR" sz="1600" baseline="-25000" dirty="0"/>
                    </a:p>
                  </p:txBody>
                </p:sp>
              </mc:Choice>
              <mc:Fallback xmlns="">
                <p:sp>
                  <p:nvSpPr>
                    <p:cNvPr id="71" name="ZoneTexte 7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9622" y="2401640"/>
                      <a:ext cx="1016277" cy="338554"/>
                    </a:xfrm>
                    <a:prstGeom prst="rect">
                      <a:avLst/>
                    </a:prstGeom>
                    <a:blipFill rotWithShape="1">
                      <a:blip r:embed="rId15"/>
                      <a:stretch>
                        <a:fillRect l="-599" t="-5556" b="-259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2" name="ZoneTexte 71"/>
                <p:cNvSpPr txBox="1"/>
                <p:nvPr/>
              </p:nvSpPr>
              <p:spPr>
                <a:xfrm>
                  <a:off x="1109257" y="2313347"/>
                  <a:ext cx="387062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rgbClr val="7030A0"/>
                      </a:solidFill>
                    </a:rPr>
                    <a:t>B</a:t>
                  </a:r>
                  <a:endParaRPr lang="fr-FR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73" name="ZoneTexte 72"/>
                <p:cNvSpPr txBox="1"/>
                <p:nvPr/>
              </p:nvSpPr>
              <p:spPr>
                <a:xfrm>
                  <a:off x="2793747" y="2316807"/>
                  <a:ext cx="385060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C</a:t>
                  </a:r>
                </a:p>
              </p:txBody>
            </p:sp>
            <p:cxnSp>
              <p:nvCxnSpPr>
                <p:cNvPr id="74" name="Connecteur droit 73"/>
                <p:cNvCxnSpPr/>
                <p:nvPr/>
              </p:nvCxnSpPr>
              <p:spPr>
                <a:xfrm flipH="1" flipV="1">
                  <a:off x="1440976" y="2774979"/>
                  <a:ext cx="12394" cy="75984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Connecteur droit avec flèche 74"/>
                <p:cNvCxnSpPr/>
                <p:nvPr/>
              </p:nvCxnSpPr>
              <p:spPr>
                <a:xfrm flipH="1">
                  <a:off x="2335707" y="2769363"/>
                  <a:ext cx="87377" cy="549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eur droit avec flèche 75"/>
                <p:cNvCxnSpPr/>
                <p:nvPr/>
              </p:nvCxnSpPr>
              <p:spPr>
                <a:xfrm>
                  <a:off x="1749452" y="3601584"/>
                  <a:ext cx="0" cy="9458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7" name="Group 342"/>
                <p:cNvGrpSpPr>
                  <a:grpSpLocks/>
                </p:cNvGrpSpPr>
                <p:nvPr/>
              </p:nvGrpSpPr>
              <p:grpSpPr bwMode="auto">
                <a:xfrm>
                  <a:off x="1817549" y="2953894"/>
                  <a:ext cx="451990" cy="320232"/>
                  <a:chOff x="7585" y="2594"/>
                  <a:chExt cx="431" cy="306"/>
                </a:xfrm>
              </p:grpSpPr>
              <p:sp>
                <p:nvSpPr>
                  <p:cNvPr id="98" name="Rectangle 343"/>
                  <p:cNvSpPr>
                    <a:spLocks noChangeArrowheads="1"/>
                  </p:cNvSpPr>
                  <p:nvPr/>
                </p:nvSpPr>
                <p:spPr bwMode="auto">
                  <a:xfrm rot="18937231">
                    <a:off x="7648" y="2594"/>
                    <a:ext cx="306" cy="306"/>
                  </a:xfrm>
                  <a:prstGeom prst="rect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99" name="Line 3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85" y="2740"/>
                    <a:ext cx="431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cxnSp>
              <p:nvCxnSpPr>
                <p:cNvPr id="78" name="Connecteur droit 77"/>
                <p:cNvCxnSpPr/>
                <p:nvPr/>
              </p:nvCxnSpPr>
              <p:spPr>
                <a:xfrm flipV="1">
                  <a:off x="926710" y="3702421"/>
                  <a:ext cx="1852466" cy="653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Connecteur droit 78"/>
                <p:cNvCxnSpPr/>
                <p:nvPr/>
              </p:nvCxnSpPr>
              <p:spPr>
                <a:xfrm>
                  <a:off x="1440978" y="3533152"/>
                  <a:ext cx="6071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Connecteur droit 79"/>
                <p:cNvCxnSpPr/>
                <p:nvPr/>
              </p:nvCxnSpPr>
              <p:spPr>
                <a:xfrm flipH="1">
                  <a:off x="1756442" y="3533152"/>
                  <a:ext cx="1" cy="1797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854189" y="3653059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2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2779176" y="3655619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3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2758400" y="2716876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84" name="ZoneTexte 83"/>
                <p:cNvSpPr txBox="1"/>
                <p:nvPr/>
              </p:nvSpPr>
              <p:spPr>
                <a:xfrm>
                  <a:off x="656761" y="3295590"/>
                  <a:ext cx="371035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E</a:t>
                  </a:r>
                </a:p>
              </p:txBody>
            </p:sp>
            <p:sp>
              <p:nvSpPr>
                <p:cNvPr id="85" name="ZoneTexte 84"/>
                <p:cNvSpPr txBox="1"/>
                <p:nvPr/>
              </p:nvSpPr>
              <p:spPr>
                <a:xfrm>
                  <a:off x="2803397" y="3346882"/>
                  <a:ext cx="371035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E</a:t>
                  </a:r>
                </a:p>
              </p:txBody>
            </p:sp>
            <p:cxnSp>
              <p:nvCxnSpPr>
                <p:cNvPr id="86" name="Connecteur droit avec flèche 85"/>
                <p:cNvCxnSpPr/>
                <p:nvPr/>
              </p:nvCxnSpPr>
              <p:spPr>
                <a:xfrm>
                  <a:off x="2648107" y="3694671"/>
                  <a:ext cx="83394" cy="227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Connecteur droit avec flèche 86"/>
                <p:cNvCxnSpPr/>
                <p:nvPr/>
              </p:nvCxnSpPr>
              <p:spPr>
                <a:xfrm flipH="1">
                  <a:off x="1014327" y="3707251"/>
                  <a:ext cx="87377" cy="549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8" name="ZoneTexte 87"/>
                <p:cNvSpPr txBox="1"/>
                <p:nvPr/>
              </p:nvSpPr>
              <p:spPr>
                <a:xfrm>
                  <a:off x="951710" y="3334396"/>
                  <a:ext cx="4417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  <p:sp>
              <p:nvSpPr>
                <p:cNvPr id="89" name="ZoneTexte 88"/>
                <p:cNvSpPr txBox="1"/>
                <p:nvPr/>
              </p:nvSpPr>
              <p:spPr>
                <a:xfrm>
                  <a:off x="1800948" y="3505070"/>
                  <a:ext cx="247149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r-FR" sz="1200" b="1" dirty="0" err="1"/>
                    <a:t>i</a:t>
                  </a:r>
                  <a:r>
                    <a:rPr lang="fr-FR" sz="1200" b="1" baseline="-25000" dirty="0" err="1" smtClean="0"/>
                    <a:t>e</a:t>
                  </a:r>
                  <a:endParaRPr lang="fr-FR" sz="1200" b="1" baseline="-25000" dirty="0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376039" y="2991775"/>
                  <a:ext cx="124287" cy="3551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" name="ZoneTexte 90"/>
                    <p:cNvSpPr txBox="1"/>
                    <p:nvPr/>
                  </p:nvSpPr>
                  <p:spPr>
                    <a:xfrm>
                      <a:off x="1038687" y="2956264"/>
                      <a:ext cx="41725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dirty="0" smtClean="0"/>
                        <a:t>r</a:t>
                      </a:r>
                      <a14:m>
                        <m:oMath xmlns:m="http://schemas.openxmlformats.org/officeDocument/2006/math">
                          <m:r>
                            <a:rPr lang="fr-FR" i="1" baseline="-25000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oMath>
                      </a14:m>
                      <a:endParaRPr lang="fr-FR" baseline="-25000" dirty="0"/>
                    </a:p>
                  </p:txBody>
                </p:sp>
              </mc:Choice>
              <mc:Fallback xmlns="">
                <p:sp>
                  <p:nvSpPr>
                    <p:cNvPr id="188" name="ZoneTexte 1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8687" y="2956264"/>
                      <a:ext cx="417250" cy="369332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 l="-11594" t="-833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2" name="Connecteur droit 91"/>
                <p:cNvCxnSpPr/>
                <p:nvPr/>
              </p:nvCxnSpPr>
              <p:spPr>
                <a:xfrm flipH="1" flipV="1">
                  <a:off x="2521955" y="2768262"/>
                  <a:ext cx="14284" cy="9286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Rectangle 92"/>
                <p:cNvSpPr/>
                <p:nvPr/>
              </p:nvSpPr>
              <p:spPr>
                <a:xfrm>
                  <a:off x="2461889" y="2996537"/>
                  <a:ext cx="124287" cy="3551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4" name="ZoneTexte 93"/>
                <p:cNvSpPr txBox="1"/>
                <p:nvPr/>
              </p:nvSpPr>
              <p:spPr>
                <a:xfrm>
                  <a:off x="2179132" y="3171112"/>
                  <a:ext cx="4879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R</a:t>
                  </a:r>
                  <a:r>
                    <a:rPr lang="fr-FR" baseline="-25000" dirty="0" smtClean="0"/>
                    <a:t>C</a:t>
                  </a:r>
                  <a:endParaRPr lang="fr-FR" baseline="-25000" dirty="0"/>
                </a:p>
              </p:txBody>
            </p:sp>
            <p:sp>
              <p:nvSpPr>
                <p:cNvPr id="95" name="ZoneTexte 94"/>
                <p:cNvSpPr txBox="1"/>
                <p:nvPr/>
              </p:nvSpPr>
              <p:spPr>
                <a:xfrm>
                  <a:off x="2523335" y="3362972"/>
                  <a:ext cx="4417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/>
                    <a:t>c</a:t>
                  </a:r>
                  <a:endParaRPr lang="fr-FR" sz="1600" baseline="-25000" dirty="0"/>
                </a:p>
              </p:txBody>
            </p:sp>
            <p:cxnSp>
              <p:nvCxnSpPr>
                <p:cNvPr id="96" name="Connecteur droit avec flèche 95"/>
                <p:cNvCxnSpPr/>
                <p:nvPr/>
              </p:nvCxnSpPr>
              <p:spPr>
                <a:xfrm flipH="1" flipV="1">
                  <a:off x="2631489" y="2758736"/>
                  <a:ext cx="85726" cy="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ZoneTexte 96"/>
                <p:cNvSpPr txBox="1"/>
                <p:nvPr/>
              </p:nvSpPr>
              <p:spPr>
                <a:xfrm>
                  <a:off x="2444957" y="2420183"/>
                  <a:ext cx="59855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c</a:t>
                  </a:r>
                  <a:endParaRPr lang="fr-FR" sz="1600" baseline="-25000" dirty="0"/>
                </a:p>
              </p:txBody>
            </p:sp>
          </p:grpSp>
          <p:sp>
            <p:nvSpPr>
              <p:cNvPr id="62" name="Rectangle 61"/>
              <p:cNvSpPr/>
              <p:nvPr/>
            </p:nvSpPr>
            <p:spPr>
              <a:xfrm flipH="1">
                <a:off x="3462292" y="5113539"/>
                <a:ext cx="455721" cy="1450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Ellipse 62"/>
              <p:cNvSpPr/>
              <p:nvPr/>
            </p:nvSpPr>
            <p:spPr>
              <a:xfrm>
                <a:off x="3062796" y="5557421"/>
                <a:ext cx="284086" cy="3195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ZoneTexte 63"/>
              <p:cNvSpPr txBox="1"/>
              <p:nvPr/>
            </p:nvSpPr>
            <p:spPr>
              <a:xfrm>
                <a:off x="3453414" y="4767309"/>
                <a:ext cx="5948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R</a:t>
                </a:r>
                <a:r>
                  <a:rPr lang="fr-FR" baseline="-25000" dirty="0" err="1"/>
                  <a:t>g</a:t>
                </a:r>
                <a:endParaRPr lang="fr-FR" baseline="-25000" dirty="0"/>
              </a:p>
            </p:txBody>
          </p:sp>
          <p:sp>
            <p:nvSpPr>
              <p:cNvPr id="65" name="ZoneTexte 64"/>
              <p:cNvSpPr txBox="1"/>
              <p:nvPr/>
            </p:nvSpPr>
            <p:spPr>
              <a:xfrm>
                <a:off x="3401629" y="5532268"/>
                <a:ext cx="516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E</a:t>
                </a:r>
                <a:r>
                  <a:rPr lang="fr-FR" baseline="-25000" dirty="0" err="1" smtClean="0"/>
                  <a:t>g</a:t>
                </a:r>
                <a:endParaRPr lang="fr-FR" baseline="-25000" dirty="0"/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339635" y="2350514"/>
              <a:ext cx="3044266" cy="1478731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03" name="Connecteur droit avec flèche 102"/>
          <p:cNvCxnSpPr/>
          <p:nvPr/>
        </p:nvCxnSpPr>
        <p:spPr>
          <a:xfrm>
            <a:off x="9301475" y="3628500"/>
            <a:ext cx="1" cy="1360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/>
          <p:cNvSpPr txBox="1"/>
          <p:nvPr/>
        </p:nvSpPr>
        <p:spPr>
          <a:xfrm>
            <a:off x="9172687" y="3037599"/>
            <a:ext cx="598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I</a:t>
            </a:r>
            <a:r>
              <a:rPr lang="fr-FR" sz="1600" b="1" baseline="-25000" dirty="0" smtClean="0">
                <a:solidFill>
                  <a:srgbClr val="FF0000"/>
                </a:solidFill>
              </a:rPr>
              <a:t>SCC</a:t>
            </a:r>
            <a:endParaRPr lang="fr-FR" sz="1600" b="1" baseline="-25000" dirty="0">
              <a:solidFill>
                <a:srgbClr val="FF0000"/>
              </a:solidFill>
            </a:endParaRPr>
          </a:p>
        </p:txBody>
      </p:sp>
      <p:grpSp>
        <p:nvGrpSpPr>
          <p:cNvPr id="106" name="Groupe 105"/>
          <p:cNvGrpSpPr/>
          <p:nvPr/>
        </p:nvGrpSpPr>
        <p:grpSpPr>
          <a:xfrm>
            <a:off x="5772364" y="4802977"/>
            <a:ext cx="3478839" cy="1805892"/>
            <a:chOff x="339635" y="2312758"/>
            <a:chExt cx="3478839" cy="1838225"/>
          </a:xfrm>
        </p:grpSpPr>
        <p:grpSp>
          <p:nvGrpSpPr>
            <p:cNvPr id="107" name="Groupe 106"/>
            <p:cNvGrpSpPr/>
            <p:nvPr/>
          </p:nvGrpSpPr>
          <p:grpSpPr>
            <a:xfrm>
              <a:off x="615163" y="2312758"/>
              <a:ext cx="3203311" cy="1838225"/>
              <a:chOff x="3164060" y="4729553"/>
              <a:chExt cx="3203311" cy="1838225"/>
            </a:xfrm>
          </p:grpSpPr>
          <p:sp>
            <p:nvSpPr>
              <p:cNvPr id="109" name="Forme libre 108"/>
              <p:cNvSpPr/>
              <p:nvPr/>
            </p:nvSpPr>
            <p:spPr>
              <a:xfrm>
                <a:off x="3221741" y="5193437"/>
                <a:ext cx="950764" cy="932155"/>
              </a:xfrm>
              <a:custGeom>
                <a:avLst/>
                <a:gdLst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17756 w 949911"/>
                  <a:gd name="connsiteY2" fmla="*/ 932155 h 932155"/>
                  <a:gd name="connsiteX3" fmla="*/ 949911 w 949911"/>
                  <a:gd name="connsiteY3" fmla="*/ 932155 h 932155"/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8878 w 949911"/>
                  <a:gd name="connsiteY2" fmla="*/ 923277 h 932155"/>
                  <a:gd name="connsiteX3" fmla="*/ 949911 w 949911"/>
                  <a:gd name="connsiteY3" fmla="*/ 932155 h 932155"/>
                  <a:gd name="connsiteX0" fmla="*/ 870012 w 949911"/>
                  <a:gd name="connsiteY0" fmla="*/ 0 h 949910"/>
                  <a:gd name="connsiteX1" fmla="*/ 0 w 949911"/>
                  <a:gd name="connsiteY1" fmla="*/ 0 h 949910"/>
                  <a:gd name="connsiteX2" fmla="*/ 8878 w 949911"/>
                  <a:gd name="connsiteY2" fmla="*/ 949910 h 949910"/>
                  <a:gd name="connsiteX3" fmla="*/ 949911 w 949911"/>
                  <a:gd name="connsiteY3" fmla="*/ 932155 h 949910"/>
                  <a:gd name="connsiteX0" fmla="*/ 870012 w 949911"/>
                  <a:gd name="connsiteY0" fmla="*/ 0 h 941033"/>
                  <a:gd name="connsiteX1" fmla="*/ 0 w 949911"/>
                  <a:gd name="connsiteY1" fmla="*/ 0 h 941033"/>
                  <a:gd name="connsiteX2" fmla="*/ 8878 w 949911"/>
                  <a:gd name="connsiteY2" fmla="*/ 941033 h 941033"/>
                  <a:gd name="connsiteX3" fmla="*/ 949911 w 949911"/>
                  <a:gd name="connsiteY3" fmla="*/ 932155 h 941033"/>
                  <a:gd name="connsiteX0" fmla="*/ 870012 w 949911"/>
                  <a:gd name="connsiteY0" fmla="*/ 0 h 941033"/>
                  <a:gd name="connsiteX1" fmla="*/ 0 w 949911"/>
                  <a:gd name="connsiteY1" fmla="*/ 0 h 941033"/>
                  <a:gd name="connsiteX2" fmla="*/ 17756 w 949911"/>
                  <a:gd name="connsiteY2" fmla="*/ 941033 h 941033"/>
                  <a:gd name="connsiteX3" fmla="*/ 949911 w 949911"/>
                  <a:gd name="connsiteY3" fmla="*/ 932155 h 941033"/>
                  <a:gd name="connsiteX0" fmla="*/ 870012 w 949911"/>
                  <a:gd name="connsiteY0" fmla="*/ 0 h 932155"/>
                  <a:gd name="connsiteX1" fmla="*/ 0 w 949911"/>
                  <a:gd name="connsiteY1" fmla="*/ 0 h 932155"/>
                  <a:gd name="connsiteX2" fmla="*/ 17756 w 949911"/>
                  <a:gd name="connsiteY2" fmla="*/ 932155 h 932155"/>
                  <a:gd name="connsiteX3" fmla="*/ 949911 w 949911"/>
                  <a:gd name="connsiteY3" fmla="*/ 932155 h 932155"/>
                  <a:gd name="connsiteX0" fmla="*/ 870865 w 950764"/>
                  <a:gd name="connsiteY0" fmla="*/ 0 h 932155"/>
                  <a:gd name="connsiteX1" fmla="*/ 853 w 950764"/>
                  <a:gd name="connsiteY1" fmla="*/ 0 h 932155"/>
                  <a:gd name="connsiteX2" fmla="*/ 854 w 950764"/>
                  <a:gd name="connsiteY2" fmla="*/ 932155 h 932155"/>
                  <a:gd name="connsiteX3" fmla="*/ 950764 w 950764"/>
                  <a:gd name="connsiteY3" fmla="*/ 932155 h 932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0764" h="932155">
                    <a:moveTo>
                      <a:pt x="870865" y="0"/>
                    </a:moveTo>
                    <a:lnTo>
                      <a:pt x="853" y="0"/>
                    </a:lnTo>
                    <a:cubicBezTo>
                      <a:pt x="3812" y="307759"/>
                      <a:pt x="-2105" y="624396"/>
                      <a:pt x="854" y="932155"/>
                    </a:cubicBezTo>
                    <a:lnTo>
                      <a:pt x="950764" y="932155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10" name="Groupe 109"/>
              <p:cNvGrpSpPr/>
              <p:nvPr/>
            </p:nvGrpSpPr>
            <p:grpSpPr>
              <a:xfrm>
                <a:off x="4014240" y="4729553"/>
                <a:ext cx="2353131" cy="1838225"/>
                <a:chOff x="825676" y="2313347"/>
                <a:chExt cx="2353131" cy="1838225"/>
              </a:xfrm>
            </p:grpSpPr>
            <p:grpSp>
              <p:nvGrpSpPr>
                <p:cNvPr id="115" name="Groupe 114"/>
                <p:cNvGrpSpPr/>
                <p:nvPr/>
              </p:nvGrpSpPr>
              <p:grpSpPr>
                <a:xfrm flipH="1">
                  <a:off x="2026653" y="2763499"/>
                  <a:ext cx="742947" cy="776945"/>
                  <a:chOff x="3702369" y="5643352"/>
                  <a:chExt cx="594454" cy="658857"/>
                </a:xfrm>
              </p:grpSpPr>
              <p:cxnSp>
                <p:nvCxnSpPr>
                  <p:cNvPr id="149" name="Connecteur droit 148"/>
                  <p:cNvCxnSpPr/>
                  <p:nvPr/>
                </p:nvCxnSpPr>
                <p:spPr>
                  <a:xfrm>
                    <a:off x="3702369" y="5643352"/>
                    <a:ext cx="594454" cy="1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Connecteur droit 149"/>
                  <p:cNvCxnSpPr/>
                  <p:nvPr/>
                </p:nvCxnSpPr>
                <p:spPr>
                  <a:xfrm flipV="1">
                    <a:off x="4281879" y="5643357"/>
                    <a:ext cx="7328" cy="658852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6" name="Connecteur droit 115"/>
                <p:cNvCxnSpPr/>
                <p:nvPr/>
              </p:nvCxnSpPr>
              <p:spPr>
                <a:xfrm>
                  <a:off x="956087" y="2767587"/>
                  <a:ext cx="49616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866093" y="2720787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cxnSp>
              <p:nvCxnSpPr>
                <p:cNvPr id="118" name="Connecteur droit avec flèche 117"/>
                <p:cNvCxnSpPr/>
                <p:nvPr/>
              </p:nvCxnSpPr>
              <p:spPr>
                <a:xfrm rot="16200000">
                  <a:off x="1051209" y="2717463"/>
                  <a:ext cx="0" cy="10024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ZoneTexte 118"/>
                <p:cNvSpPr txBox="1"/>
                <p:nvPr/>
              </p:nvSpPr>
              <p:spPr>
                <a:xfrm>
                  <a:off x="825676" y="2329473"/>
                  <a:ext cx="50076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ZoneTexte 119"/>
                    <p:cNvSpPr txBox="1"/>
                    <p:nvPr/>
                  </p:nvSpPr>
                  <p:spPr>
                    <a:xfrm>
                      <a:off x="1799622" y="2401640"/>
                      <a:ext cx="101627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fr-FR" sz="16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oMath>
                      </a14:m>
                      <a:r>
                        <a:rPr lang="fr-FR" sz="1600" dirty="0" err="1" smtClean="0"/>
                        <a:t>i</a:t>
                      </a:r>
                      <a:r>
                        <a:rPr lang="fr-FR" sz="1600" baseline="-25000" dirty="0" err="1" smtClean="0"/>
                        <a:t>b</a:t>
                      </a:r>
                      <a:endParaRPr lang="fr-FR" sz="1600" baseline="-25000" dirty="0"/>
                    </a:p>
                  </p:txBody>
                </p:sp>
              </mc:Choice>
              <mc:Fallback xmlns="">
                <p:sp>
                  <p:nvSpPr>
                    <p:cNvPr id="120" name="ZoneTexte 1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9622" y="2401640"/>
                      <a:ext cx="1016277" cy="338554"/>
                    </a:xfrm>
                    <a:prstGeom prst="rect">
                      <a:avLst/>
                    </a:prstGeom>
                    <a:blipFill rotWithShape="1">
                      <a:blip r:embed="rId16"/>
                      <a:stretch>
                        <a:fillRect t="-5357" b="-2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1" name="ZoneTexte 120"/>
                <p:cNvSpPr txBox="1"/>
                <p:nvPr/>
              </p:nvSpPr>
              <p:spPr>
                <a:xfrm>
                  <a:off x="1109257" y="2313347"/>
                  <a:ext cx="387062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>
                      <a:solidFill>
                        <a:srgbClr val="7030A0"/>
                      </a:solidFill>
                    </a:rPr>
                    <a:t>B</a:t>
                  </a:r>
                  <a:endParaRPr lang="fr-FR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22" name="ZoneTexte 121"/>
                <p:cNvSpPr txBox="1"/>
                <p:nvPr/>
              </p:nvSpPr>
              <p:spPr>
                <a:xfrm>
                  <a:off x="2793747" y="2316807"/>
                  <a:ext cx="385060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C</a:t>
                  </a:r>
                </a:p>
              </p:txBody>
            </p:sp>
            <p:cxnSp>
              <p:nvCxnSpPr>
                <p:cNvPr id="123" name="Connecteur droit 122"/>
                <p:cNvCxnSpPr/>
                <p:nvPr/>
              </p:nvCxnSpPr>
              <p:spPr>
                <a:xfrm flipH="1" flipV="1">
                  <a:off x="1440976" y="2774979"/>
                  <a:ext cx="12394" cy="75984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Connecteur droit avec flèche 123"/>
                <p:cNvCxnSpPr/>
                <p:nvPr/>
              </p:nvCxnSpPr>
              <p:spPr>
                <a:xfrm flipH="1">
                  <a:off x="2335707" y="2769363"/>
                  <a:ext cx="87377" cy="549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Connecteur droit avec flèche 124"/>
                <p:cNvCxnSpPr/>
                <p:nvPr/>
              </p:nvCxnSpPr>
              <p:spPr>
                <a:xfrm>
                  <a:off x="1749452" y="3601584"/>
                  <a:ext cx="0" cy="9458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6" name="Group 342"/>
                <p:cNvGrpSpPr>
                  <a:grpSpLocks/>
                </p:cNvGrpSpPr>
                <p:nvPr/>
              </p:nvGrpSpPr>
              <p:grpSpPr bwMode="auto">
                <a:xfrm>
                  <a:off x="1817549" y="2953894"/>
                  <a:ext cx="451990" cy="320232"/>
                  <a:chOff x="7585" y="2594"/>
                  <a:chExt cx="431" cy="306"/>
                </a:xfrm>
              </p:grpSpPr>
              <p:sp>
                <p:nvSpPr>
                  <p:cNvPr id="147" name="Rectangle 343"/>
                  <p:cNvSpPr>
                    <a:spLocks noChangeArrowheads="1"/>
                  </p:cNvSpPr>
                  <p:nvPr/>
                </p:nvSpPr>
                <p:spPr bwMode="auto">
                  <a:xfrm rot="18937231">
                    <a:off x="7648" y="2594"/>
                    <a:ext cx="306" cy="306"/>
                  </a:xfrm>
                  <a:prstGeom prst="rect">
                    <a:avLst/>
                  </a:prstGeom>
                  <a:solidFill>
                    <a:srgbClr val="FFFFFF"/>
                  </a:solidFill>
                  <a:ln w="158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48" name="Line 3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585" y="2740"/>
                    <a:ext cx="431" cy="0"/>
                  </a:xfrm>
                  <a:prstGeom prst="line">
                    <a:avLst/>
                  </a:pr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cxnSp>
              <p:nvCxnSpPr>
                <p:cNvPr id="127" name="Connecteur droit 126"/>
                <p:cNvCxnSpPr/>
                <p:nvPr/>
              </p:nvCxnSpPr>
              <p:spPr>
                <a:xfrm flipV="1">
                  <a:off x="926710" y="3702421"/>
                  <a:ext cx="1852466" cy="653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necteur droit 127"/>
                <p:cNvCxnSpPr/>
                <p:nvPr/>
              </p:nvCxnSpPr>
              <p:spPr>
                <a:xfrm>
                  <a:off x="1440978" y="3533152"/>
                  <a:ext cx="60711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necteur droit 128"/>
                <p:cNvCxnSpPr/>
                <p:nvPr/>
              </p:nvCxnSpPr>
              <p:spPr>
                <a:xfrm flipH="1">
                  <a:off x="1756442" y="3533152"/>
                  <a:ext cx="1" cy="179715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854189" y="3653059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1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2779176" y="3655619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" name="Oval 80"/>
                <p:cNvSpPr>
                  <a:spLocks noChangeArrowheads="1"/>
                </p:cNvSpPr>
                <p:nvPr/>
              </p:nvSpPr>
              <p:spPr bwMode="auto">
                <a:xfrm flipH="1">
                  <a:off x="2758400" y="2716876"/>
                  <a:ext cx="89994" cy="9360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3" name="ZoneTexte 132"/>
                <p:cNvSpPr txBox="1"/>
                <p:nvPr/>
              </p:nvSpPr>
              <p:spPr>
                <a:xfrm>
                  <a:off x="1112181" y="3683711"/>
                  <a:ext cx="371035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E</a:t>
                  </a:r>
                </a:p>
              </p:txBody>
            </p:sp>
            <p:sp>
              <p:nvSpPr>
                <p:cNvPr id="134" name="ZoneTexte 133"/>
                <p:cNvSpPr txBox="1"/>
                <p:nvPr/>
              </p:nvSpPr>
              <p:spPr>
                <a:xfrm>
                  <a:off x="2769968" y="3716044"/>
                  <a:ext cx="371035" cy="4355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>
                      <a:solidFill>
                        <a:srgbClr val="7030A0"/>
                      </a:solidFill>
                    </a:rPr>
                    <a:t>E</a:t>
                  </a:r>
                </a:p>
              </p:txBody>
            </p:sp>
            <p:cxnSp>
              <p:nvCxnSpPr>
                <p:cNvPr id="135" name="Connecteur droit avec flèche 134"/>
                <p:cNvCxnSpPr/>
                <p:nvPr/>
              </p:nvCxnSpPr>
              <p:spPr>
                <a:xfrm>
                  <a:off x="2648107" y="3694671"/>
                  <a:ext cx="83394" cy="2277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Connecteur droit avec flèche 135"/>
                <p:cNvCxnSpPr/>
                <p:nvPr/>
              </p:nvCxnSpPr>
              <p:spPr>
                <a:xfrm flipH="1">
                  <a:off x="1014327" y="3707251"/>
                  <a:ext cx="87377" cy="549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ZoneTexte 136"/>
                <p:cNvSpPr txBox="1"/>
                <p:nvPr/>
              </p:nvSpPr>
              <p:spPr>
                <a:xfrm>
                  <a:off x="951710" y="3334396"/>
                  <a:ext cx="4417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b</a:t>
                  </a:r>
                  <a:endParaRPr lang="fr-FR" sz="1600" baseline="-25000" dirty="0"/>
                </a:p>
              </p:txBody>
            </p:sp>
            <p:sp>
              <p:nvSpPr>
                <p:cNvPr id="138" name="ZoneTexte 137"/>
                <p:cNvSpPr txBox="1"/>
                <p:nvPr/>
              </p:nvSpPr>
              <p:spPr>
                <a:xfrm>
                  <a:off x="1800948" y="3505070"/>
                  <a:ext cx="247149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fr-FR" sz="1200" b="1" dirty="0" err="1"/>
                    <a:t>i</a:t>
                  </a:r>
                  <a:r>
                    <a:rPr lang="fr-FR" sz="1200" b="1" baseline="-25000" dirty="0" err="1" smtClean="0"/>
                    <a:t>e</a:t>
                  </a:r>
                  <a:endParaRPr lang="fr-FR" sz="1200" b="1" baseline="-25000" dirty="0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1376039" y="2991775"/>
                  <a:ext cx="124287" cy="3551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0" name="ZoneTexte 139"/>
                    <p:cNvSpPr txBox="1"/>
                    <p:nvPr/>
                  </p:nvSpPr>
                  <p:spPr>
                    <a:xfrm>
                      <a:off x="1038687" y="2956264"/>
                      <a:ext cx="41725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dirty="0" smtClean="0"/>
                        <a:t>r</a:t>
                      </a:r>
                      <a14:m>
                        <m:oMath xmlns:m="http://schemas.openxmlformats.org/officeDocument/2006/math">
                          <m:r>
                            <a:rPr lang="fr-FR" i="1" baseline="-25000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oMath>
                      </a14:m>
                      <a:endParaRPr lang="fr-FR" baseline="-25000" dirty="0"/>
                    </a:p>
                  </p:txBody>
                </p:sp>
              </mc:Choice>
              <mc:Fallback xmlns="">
                <p:sp>
                  <p:nvSpPr>
                    <p:cNvPr id="188" name="ZoneTexte 18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38687" y="2956264"/>
                      <a:ext cx="417250" cy="369332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 l="-11594" t="-833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41" name="Connecteur droit 140"/>
                <p:cNvCxnSpPr/>
                <p:nvPr/>
              </p:nvCxnSpPr>
              <p:spPr>
                <a:xfrm flipH="1" flipV="1">
                  <a:off x="2521955" y="2768262"/>
                  <a:ext cx="14284" cy="92868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2461889" y="2996537"/>
                  <a:ext cx="124287" cy="35510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43" name="ZoneTexte 142"/>
                <p:cNvSpPr txBox="1"/>
                <p:nvPr/>
              </p:nvSpPr>
              <p:spPr>
                <a:xfrm>
                  <a:off x="2155288" y="3162216"/>
                  <a:ext cx="4879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R</a:t>
                  </a:r>
                  <a:r>
                    <a:rPr lang="fr-FR" baseline="-25000" dirty="0" smtClean="0"/>
                    <a:t>C</a:t>
                  </a:r>
                  <a:endParaRPr lang="fr-FR" baseline="-25000" dirty="0"/>
                </a:p>
              </p:txBody>
            </p:sp>
            <p:sp>
              <p:nvSpPr>
                <p:cNvPr id="144" name="ZoneTexte 143"/>
                <p:cNvSpPr txBox="1"/>
                <p:nvPr/>
              </p:nvSpPr>
              <p:spPr>
                <a:xfrm>
                  <a:off x="2523335" y="3362972"/>
                  <a:ext cx="44179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/>
                    <a:t>c</a:t>
                  </a:r>
                  <a:endParaRPr lang="fr-FR" sz="1600" baseline="-25000" dirty="0"/>
                </a:p>
              </p:txBody>
            </p:sp>
            <p:cxnSp>
              <p:nvCxnSpPr>
                <p:cNvPr id="145" name="Connecteur droit avec flèche 144"/>
                <p:cNvCxnSpPr/>
                <p:nvPr/>
              </p:nvCxnSpPr>
              <p:spPr>
                <a:xfrm flipH="1" flipV="1">
                  <a:off x="2631489" y="2758736"/>
                  <a:ext cx="85726" cy="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ZoneTexte 145"/>
                <p:cNvSpPr txBox="1"/>
                <p:nvPr/>
              </p:nvSpPr>
              <p:spPr>
                <a:xfrm>
                  <a:off x="2444957" y="2420183"/>
                  <a:ext cx="59855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/>
                    <a:t>I</a:t>
                  </a:r>
                  <a:r>
                    <a:rPr lang="fr-FR" sz="1600" baseline="-25000" dirty="0" err="1" smtClean="0"/>
                    <a:t>c</a:t>
                  </a:r>
                  <a:endParaRPr lang="fr-FR" sz="1600" baseline="-25000" dirty="0"/>
                </a:p>
              </p:txBody>
            </p:sp>
          </p:grpSp>
          <p:sp>
            <p:nvSpPr>
              <p:cNvPr id="111" name="Rectangle 110"/>
              <p:cNvSpPr/>
              <p:nvPr/>
            </p:nvSpPr>
            <p:spPr>
              <a:xfrm flipH="1">
                <a:off x="3462292" y="5113539"/>
                <a:ext cx="455721" cy="1450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3" name="ZoneTexte 112"/>
              <p:cNvSpPr txBox="1"/>
              <p:nvPr/>
            </p:nvSpPr>
            <p:spPr>
              <a:xfrm>
                <a:off x="3453414" y="4767309"/>
                <a:ext cx="5948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err="1" smtClean="0"/>
                  <a:t>R</a:t>
                </a:r>
                <a:r>
                  <a:rPr lang="fr-FR" baseline="-25000" dirty="0" err="1"/>
                  <a:t>g</a:t>
                </a:r>
                <a:endParaRPr lang="fr-FR" baseline="-25000" dirty="0"/>
              </a:p>
            </p:txBody>
          </p:sp>
          <p:sp>
            <p:nvSpPr>
              <p:cNvPr id="114" name="ZoneTexte 113"/>
              <p:cNvSpPr txBox="1"/>
              <p:nvPr/>
            </p:nvSpPr>
            <p:spPr>
              <a:xfrm>
                <a:off x="3164060" y="5522890"/>
                <a:ext cx="630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err="1" smtClean="0">
                    <a:solidFill>
                      <a:srgbClr val="7030A0"/>
                    </a:solidFill>
                  </a:rPr>
                  <a:t>E</a:t>
                </a:r>
                <a:r>
                  <a:rPr lang="fr-FR" b="1" baseline="-25000" dirty="0" err="1" smtClean="0">
                    <a:solidFill>
                      <a:srgbClr val="7030A0"/>
                    </a:solidFill>
                  </a:rPr>
                  <a:t>g</a:t>
                </a:r>
                <a:r>
                  <a:rPr lang="fr-FR" b="1" dirty="0" smtClean="0">
                    <a:solidFill>
                      <a:srgbClr val="7030A0"/>
                    </a:solidFill>
                  </a:rPr>
                  <a:t>=0</a:t>
                </a:r>
                <a:endParaRPr lang="fr-FR" b="1" dirty="0">
                  <a:solidFill>
                    <a:srgbClr val="7030A0"/>
                  </a:solidFill>
                </a:endParaRPr>
              </a:p>
            </p:txBody>
          </p:sp>
        </p:grpSp>
        <p:sp>
          <p:nvSpPr>
            <p:cNvPr id="108" name="Rectangle 107"/>
            <p:cNvSpPr/>
            <p:nvPr/>
          </p:nvSpPr>
          <p:spPr>
            <a:xfrm>
              <a:off x="339635" y="2350514"/>
              <a:ext cx="3044266" cy="158270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2" name="Groupe 151"/>
          <p:cNvGrpSpPr/>
          <p:nvPr/>
        </p:nvGrpSpPr>
        <p:grpSpPr>
          <a:xfrm>
            <a:off x="9347766" y="5486166"/>
            <a:ext cx="471984" cy="432679"/>
            <a:chOff x="3059832" y="4182932"/>
            <a:chExt cx="255587" cy="224300"/>
          </a:xfrm>
        </p:grpSpPr>
        <p:sp>
          <p:nvSpPr>
            <p:cNvPr id="153" name="Oval 320"/>
            <p:cNvSpPr>
              <a:spLocks noChangeArrowheads="1"/>
            </p:cNvSpPr>
            <p:nvPr/>
          </p:nvSpPr>
          <p:spPr bwMode="auto">
            <a:xfrm>
              <a:off x="3059832" y="4184188"/>
              <a:ext cx="255587" cy="223044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4" name="Line 359"/>
            <p:cNvSpPr>
              <a:spLocks noChangeShapeType="1"/>
            </p:cNvSpPr>
            <p:nvPr/>
          </p:nvSpPr>
          <p:spPr bwMode="auto">
            <a:xfrm rot="16200000" flipV="1">
              <a:off x="3075477" y="4295081"/>
              <a:ext cx="224299" cy="2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5" name="Forme libre 154"/>
          <p:cNvSpPr/>
          <p:nvPr/>
        </p:nvSpPr>
        <p:spPr>
          <a:xfrm>
            <a:off x="8890319" y="5263032"/>
            <a:ext cx="693440" cy="914421"/>
          </a:xfrm>
          <a:custGeom>
            <a:avLst/>
            <a:gdLst>
              <a:gd name="connsiteX0" fmla="*/ 0 w 442912"/>
              <a:gd name="connsiteY0" fmla="*/ 0 h 947738"/>
              <a:gd name="connsiteX1" fmla="*/ 442912 w 442912"/>
              <a:gd name="connsiteY1" fmla="*/ 0 h 947738"/>
              <a:gd name="connsiteX2" fmla="*/ 442912 w 442912"/>
              <a:gd name="connsiteY2" fmla="*/ 947738 h 947738"/>
              <a:gd name="connsiteX3" fmla="*/ 33337 w 442912"/>
              <a:gd name="connsiteY3" fmla="*/ 942975 h 947738"/>
              <a:gd name="connsiteX4" fmla="*/ 33337 w 442912"/>
              <a:gd name="connsiteY4" fmla="*/ 942975 h 947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2912" h="947738">
                <a:moveTo>
                  <a:pt x="0" y="0"/>
                </a:moveTo>
                <a:lnTo>
                  <a:pt x="442912" y="0"/>
                </a:lnTo>
                <a:lnTo>
                  <a:pt x="442912" y="947738"/>
                </a:lnTo>
                <a:lnTo>
                  <a:pt x="33337" y="942975"/>
                </a:lnTo>
                <a:lnTo>
                  <a:pt x="33337" y="942975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6" name="Connecteur droit avec flèche 155"/>
          <p:cNvCxnSpPr/>
          <p:nvPr/>
        </p:nvCxnSpPr>
        <p:spPr>
          <a:xfrm flipH="1">
            <a:off x="9006366" y="5257215"/>
            <a:ext cx="19281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ZoneTexte 161"/>
          <p:cNvSpPr txBox="1"/>
          <p:nvPr/>
        </p:nvSpPr>
        <p:spPr>
          <a:xfrm>
            <a:off x="9142009" y="4854828"/>
            <a:ext cx="598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FF0000"/>
                </a:solidFill>
              </a:rPr>
              <a:t>I</a:t>
            </a:r>
            <a:r>
              <a:rPr lang="fr-FR" sz="1600" b="1" baseline="-25000" dirty="0" err="1" smtClean="0">
                <a:solidFill>
                  <a:srgbClr val="FF0000"/>
                </a:solidFill>
              </a:rPr>
              <a:t>géné</a:t>
            </a:r>
            <a:endParaRPr lang="fr-FR" sz="1600" b="1" baseline="-25000" dirty="0">
              <a:solidFill>
                <a:srgbClr val="FF0000"/>
              </a:solidFill>
            </a:endParaRPr>
          </a:p>
        </p:txBody>
      </p:sp>
      <p:cxnSp>
        <p:nvCxnSpPr>
          <p:cNvPr id="163" name="Connecteur droit avec flèche 162"/>
          <p:cNvCxnSpPr/>
          <p:nvPr/>
        </p:nvCxnSpPr>
        <p:spPr>
          <a:xfrm flipV="1">
            <a:off x="9006366" y="5281573"/>
            <a:ext cx="0" cy="831065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ZoneTexte 164"/>
          <p:cNvSpPr txBox="1"/>
          <p:nvPr/>
        </p:nvSpPr>
        <p:spPr>
          <a:xfrm>
            <a:off x="8985205" y="5720242"/>
            <a:ext cx="59855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b="1" dirty="0" err="1">
                <a:solidFill>
                  <a:srgbClr val="002060"/>
                </a:solidFill>
              </a:rPr>
              <a:t>E</a:t>
            </a:r>
            <a:r>
              <a:rPr lang="fr-FR" sz="1600" b="1" baseline="-25000" dirty="0" err="1" smtClean="0">
                <a:solidFill>
                  <a:srgbClr val="002060"/>
                </a:solidFill>
              </a:rPr>
              <a:t>géné</a:t>
            </a:r>
            <a:endParaRPr lang="fr-FR" sz="1600" b="1" baseline="-250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ZoneTexte 165"/>
              <p:cNvSpPr txBox="1"/>
              <p:nvPr/>
            </p:nvSpPr>
            <p:spPr>
              <a:xfrm>
                <a:off x="5333205" y="4439993"/>
                <a:ext cx="1077539" cy="3629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𝐙</m:t>
                      </m:r>
                      <m:r>
                        <a:rPr lang="fr-FR" b="1" i="0" baseline="-2500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𝐭𝐡</m:t>
                      </m:r>
                      <m:r>
                        <a:rPr lang="fr-FR" b="1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fr-FR" b="1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mbria Math"/>
                        </a:rPr>
                        <m:t>𝐑𝐜</m:t>
                      </m:r>
                    </m:oMath>
                  </m:oMathPara>
                </a14:m>
                <a:endParaRPr lang="fr-FR" b="1" baseline="-250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205" y="4439993"/>
                <a:ext cx="1077539" cy="36298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34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Points de fonctionnement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Théorèmes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Linéarisation autour d’un point de repos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La </a:t>
            </a:r>
            <a:r>
              <a:rPr lang="en-US" dirty="0" err="1">
                <a:solidFill>
                  <a:prstClr val="white"/>
                </a:solidFill>
              </a:rPr>
              <a:t>boite</a:t>
            </a:r>
            <a:r>
              <a:rPr lang="en-US" dirty="0">
                <a:solidFill>
                  <a:prstClr val="white"/>
                </a:solidFill>
              </a:rPr>
              <a:t> à </a:t>
            </a:r>
            <a:r>
              <a:rPr lang="en-US" dirty="0" err="1">
                <a:solidFill>
                  <a:prstClr val="white"/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64467" y="1412776"/>
            <a:ext cx="9253029" cy="2937282"/>
          </a:xfrm>
        </p:spPr>
        <p:txBody>
          <a:bodyPr/>
          <a:lstStyle/>
          <a:p>
            <a:r>
              <a:rPr lang="fr-FR" dirty="0" smtClean="0"/>
              <a:t>Expérience 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6" y="1786055"/>
            <a:ext cx="38671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982910"/>
              </p:ext>
            </p:extLst>
          </p:nvPr>
        </p:nvGraphicFramePr>
        <p:xfrm>
          <a:off x="477806" y="4927600"/>
          <a:ext cx="3821113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7" name="Equation" r:id="rId4" imgW="2539800" imgH="939600" progId="Equation.DSMT4">
                  <p:embed/>
                </p:oleObj>
              </mc:Choice>
              <mc:Fallback>
                <p:oleObj name="Equation" r:id="rId4" imgW="2539800" imgH="93960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06" y="4927600"/>
                        <a:ext cx="3821113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ZoneTexte 41987"/>
          <p:cNvSpPr txBox="1"/>
          <p:nvPr/>
        </p:nvSpPr>
        <p:spPr>
          <a:xfrm>
            <a:off x="164468" y="4149080"/>
            <a:ext cx="3688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La solution du problème (I</a:t>
            </a:r>
            <a:r>
              <a:rPr lang="fr-FR" sz="1400" b="1" baseline="-25000" dirty="0" smtClean="0">
                <a:solidFill>
                  <a:srgbClr val="FF0000"/>
                </a:solidFill>
              </a:rPr>
              <a:t>D</a:t>
            </a:r>
            <a:r>
              <a:rPr lang="fr-FR" sz="1400" b="1" dirty="0" smtClean="0">
                <a:solidFill>
                  <a:srgbClr val="FF0000"/>
                </a:solidFill>
              </a:rPr>
              <a:t>(t),V</a:t>
            </a:r>
            <a:r>
              <a:rPr lang="fr-FR" sz="1400" b="1" baseline="-25000" dirty="0" smtClean="0">
                <a:solidFill>
                  <a:srgbClr val="FF0000"/>
                </a:solidFill>
              </a:rPr>
              <a:t>D</a:t>
            </a:r>
            <a:r>
              <a:rPr lang="fr-FR" sz="1400" b="1" dirty="0" smtClean="0">
                <a:solidFill>
                  <a:srgbClr val="FF0000"/>
                </a:solidFill>
              </a:rPr>
              <a:t>(t)) est donnée par la résolution du système de 2 équations à 2 inconnues suivant</a:t>
            </a:r>
            <a:endParaRPr lang="fr-FR" sz="1400" b="1" dirty="0">
              <a:solidFill>
                <a:srgbClr val="FF0000"/>
              </a:solidFill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 flipV="1">
            <a:off x="1928664" y="3019542"/>
            <a:ext cx="0" cy="61206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1" name="ZoneTexte 41990"/>
          <p:cNvSpPr txBox="1"/>
          <p:nvPr/>
        </p:nvSpPr>
        <p:spPr>
          <a:xfrm>
            <a:off x="1957182" y="3140910"/>
            <a:ext cx="52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fr-FR" b="1" i="1" baseline="-25000" dirty="0" smtClean="0">
                <a:solidFill>
                  <a:schemeClr val="accent3">
                    <a:lumMod val="75000"/>
                  </a:schemeClr>
                </a:solidFill>
              </a:rPr>
              <a:t>e0</a:t>
            </a:r>
            <a:endParaRPr lang="fr-FR" b="1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V="1">
            <a:off x="1928664" y="2312876"/>
            <a:ext cx="0" cy="61206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1848765" y="2434244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  <m:r>
                          <a:rPr lang="fr-FR" b="1" i="1" baseline="-25000" dirty="0" err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𝒆</m:t>
                        </m:r>
                      </m:e>
                    </m:acc>
                    <m:r>
                      <a:rPr lang="fr-FR" b="1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fr-FR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(t)</a:t>
                </a:r>
                <a:endParaRPr lang="fr-FR" b="1" i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765" y="2434244"/>
                <a:ext cx="792088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3846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Connecteur droit avec flèche 43"/>
          <p:cNvCxnSpPr/>
          <p:nvPr/>
        </p:nvCxnSpPr>
        <p:spPr>
          <a:xfrm>
            <a:off x="2900772" y="2168860"/>
            <a:ext cx="123882" cy="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2740876" y="1777820"/>
            <a:ext cx="703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fr-FR" b="1" i="1" baseline="-25000" dirty="0" smtClean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(t)</a:t>
            </a:r>
            <a:endParaRPr lang="fr-FR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286186" y="1756538"/>
            <a:ext cx="5436604" cy="2633288"/>
            <a:chOff x="4232920" y="1232756"/>
            <a:chExt cx="5436604" cy="2633288"/>
          </a:xfrm>
        </p:grpSpPr>
        <p:pic>
          <p:nvPicPr>
            <p:cNvPr id="4198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920" y="1232756"/>
              <a:ext cx="5436604" cy="2633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2005" name="Connecteur droit 42004"/>
            <p:cNvCxnSpPr/>
            <p:nvPr/>
          </p:nvCxnSpPr>
          <p:spPr>
            <a:xfrm>
              <a:off x="4518734" y="3089429"/>
              <a:ext cx="4918229" cy="26633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ZoneTexte 71"/>
            <p:cNvSpPr txBox="1"/>
            <p:nvPr/>
          </p:nvSpPr>
          <p:spPr>
            <a:xfrm>
              <a:off x="6561735" y="2534270"/>
              <a:ext cx="7105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i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b="1" i="1" dirty="0" err="1" smtClean="0">
                  <a:solidFill>
                    <a:schemeClr val="accent3">
                      <a:lumMod val="75000"/>
                    </a:schemeClr>
                  </a:solidFill>
                </a:rPr>
                <a:t>v</a:t>
              </a:r>
              <a:r>
                <a:rPr lang="fr-FR" b="1" i="1" baseline="-25000" dirty="0" err="1" smtClean="0">
                  <a:solidFill>
                    <a:schemeClr val="accent3">
                      <a:lumMod val="75000"/>
                    </a:schemeClr>
                  </a:solidFill>
                </a:rPr>
                <a:t>d</a:t>
              </a:r>
              <a:r>
                <a:rPr lang="fr-FR" b="1" i="1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(t)</a:t>
              </a:r>
              <a:endParaRPr lang="fr-FR" b="1" i="1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5432790" y="3136473"/>
              <a:ext cx="12964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i="1" dirty="0" smtClean="0">
                  <a:solidFill>
                    <a:schemeClr val="accent3">
                      <a:lumMod val="75000"/>
                    </a:schemeClr>
                  </a:solidFill>
                </a:rPr>
                <a:t>V</a:t>
              </a:r>
              <a:r>
                <a:rPr lang="fr-FR" b="1" i="1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d0</a:t>
              </a:r>
              <a:r>
                <a:rPr lang="fr-FR" sz="1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= 733.2 mV</a:t>
              </a:r>
              <a:endParaRPr lang="fr-FR" sz="1400" b="1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4957835" y="1871404"/>
              <a:ext cx="9458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i="1" dirty="0" smtClean="0">
                  <a:solidFill>
                    <a:schemeClr val="accent3">
                      <a:lumMod val="75000"/>
                    </a:schemeClr>
                  </a:solidFill>
                </a:rPr>
                <a:t>I</a:t>
              </a:r>
              <a:r>
                <a:rPr lang="fr-FR" b="1" i="1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d0</a:t>
              </a:r>
              <a:r>
                <a:rPr lang="fr-FR" sz="1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=12mA</a:t>
              </a:r>
              <a:endParaRPr lang="fr-FR" sz="1400" b="1" i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77" name="Connecteur droit 76"/>
            <p:cNvCxnSpPr/>
            <p:nvPr/>
          </p:nvCxnSpPr>
          <p:spPr>
            <a:xfrm>
              <a:off x="4537969" y="1821402"/>
              <a:ext cx="4918229" cy="26633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/>
          </p:nvSpPr>
          <p:spPr>
            <a:xfrm>
              <a:off x="6572091" y="1275121"/>
              <a:ext cx="71055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i="1" dirty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r>
                <a:rPr lang="fr-FR" b="1" i="1" dirty="0" smtClean="0">
                  <a:solidFill>
                    <a:schemeClr val="accent3">
                      <a:lumMod val="75000"/>
                    </a:schemeClr>
                  </a:solidFill>
                </a:rPr>
                <a:t>i</a:t>
              </a:r>
              <a:r>
                <a:rPr lang="fr-FR" b="1" i="1" baseline="-25000" dirty="0" smtClean="0">
                  <a:solidFill>
                    <a:schemeClr val="accent3">
                      <a:lumMod val="75000"/>
                    </a:schemeClr>
                  </a:solidFill>
                </a:rPr>
                <a:t>d(t)</a:t>
              </a:r>
              <a:endParaRPr lang="fr-FR" b="1" i="1" baseline="-25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72" y="4753149"/>
            <a:ext cx="502837" cy="518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5231495" y="4691365"/>
                <a:ext cx="4066413" cy="1410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fr-FR" sz="1400" dirty="0" smtClean="0"/>
                  <a:t>En observant les courbes obtenues en simulation nous constatons un comportement quasi-linéaire de la diode car le courant I</a:t>
                </a:r>
                <a:r>
                  <a:rPr lang="fr-FR" sz="1400" baseline="-25000" dirty="0" smtClean="0"/>
                  <a:t>D</a:t>
                </a:r>
                <a:r>
                  <a:rPr lang="fr-FR" sz="1400" dirty="0" smtClean="0"/>
                  <a:t>(t) peut-être décomposé comme la somme de: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fr-FR" sz="1400" dirty="0" smtClean="0"/>
                  <a:t>I</a:t>
                </a:r>
                <a:r>
                  <a:rPr lang="fr-FR" sz="1400" baseline="-25000" dirty="0" smtClean="0"/>
                  <a:t>d0</a:t>
                </a:r>
                <a:r>
                  <a:rPr lang="fr-FR" sz="1400" dirty="0" smtClean="0"/>
                  <a:t>: courant constant qui est la réponse à </a:t>
                </a:r>
                <a:r>
                  <a:rPr lang="fr-FR" sz="1400" dirty="0" err="1" smtClean="0"/>
                  <a:t>V</a:t>
                </a:r>
                <a:r>
                  <a:rPr lang="fr-FR" sz="1400" baseline="-25000" dirty="0" err="1" smtClean="0"/>
                  <a:t>eo</a:t>
                </a:r>
                <a:endParaRPr lang="fr-FR" sz="1400" baseline="-25000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fr-FR" sz="1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1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sz="1400" i="1" dirty="0">
                            <a:latin typeface="Cambria Math"/>
                          </a:rPr>
                          <m:t>𝑖</m:t>
                        </m:r>
                        <m:r>
                          <a:rPr lang="fr-FR" sz="1400" i="1" baseline="-25000" dirty="0"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fr-FR" sz="1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1400" dirty="0" smtClean="0"/>
                  <a:t>(t): courant alternative qui est la réponse à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1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1400" i="1" dirty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  <m:r>
                          <a:rPr lang="fr-FR" sz="1400" i="1" baseline="-25000" dirty="0" err="1">
                            <a:latin typeface="Cambria Math"/>
                          </a:rPr>
                          <m:t>𝑒</m:t>
                        </m:r>
                      </m:e>
                    </m:acc>
                    <m:r>
                      <a:rPr lang="fr-FR" sz="140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fr-FR" sz="1400" dirty="0" smtClean="0"/>
                  <a:t>(t)  </a:t>
                </a:r>
                <a:endParaRPr lang="fr-FR" sz="14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495" y="4691365"/>
                <a:ext cx="4066413" cy="1410386"/>
              </a:xfrm>
              <a:prstGeom prst="rect">
                <a:avLst/>
              </a:prstGeom>
              <a:blipFill rotWithShape="1">
                <a:blip r:embed="rId9"/>
                <a:stretch>
                  <a:fillRect l="-300" t="-433" r="-2249" b="-21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8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Point de fonctionnement instantané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Théorèmes</a:t>
            </a:r>
          </a:p>
          <a:p>
            <a:pPr lvl="0"/>
            <a:r>
              <a:rPr lang="fr-FR" dirty="0">
                <a:solidFill>
                  <a:prstClr val="white"/>
                </a:solidFill>
                <a:ea typeface="+mj-ea"/>
                <a:cs typeface="+mj-cs"/>
              </a:rPr>
              <a:t>Linéarisation autour d’un point de repos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La </a:t>
            </a:r>
            <a:r>
              <a:rPr lang="en-US" dirty="0" err="1">
                <a:solidFill>
                  <a:prstClr val="white"/>
                </a:solidFill>
              </a:rPr>
              <a:t>boite</a:t>
            </a:r>
            <a:r>
              <a:rPr lang="en-US" dirty="0">
                <a:solidFill>
                  <a:prstClr val="white"/>
                </a:solidFill>
              </a:rPr>
              <a:t> à </a:t>
            </a:r>
            <a:r>
              <a:rPr lang="en-US" dirty="0" err="1">
                <a:solidFill>
                  <a:prstClr val="white"/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152401" y="1380478"/>
                <a:ext cx="5822272" cy="5029200"/>
              </a:xfrm>
              <a:ln>
                <a:noFill/>
              </a:ln>
            </p:spPr>
            <p:txBody>
              <a:bodyPr/>
              <a:lstStyle/>
              <a:p>
                <a:r>
                  <a:rPr lang="fr-FR" dirty="0"/>
                  <a:t>Expérience </a:t>
                </a:r>
                <a:r>
                  <a:rPr lang="fr-FR" dirty="0" smtClean="0"/>
                  <a:t>1: résolution graphique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fr-FR" sz="1600" dirty="0"/>
                  <a:t>La solution M(V</a:t>
                </a:r>
                <a:r>
                  <a:rPr lang="fr-FR" sz="1600" baseline="-25000" dirty="0"/>
                  <a:t>D</a:t>
                </a:r>
                <a:r>
                  <a:rPr lang="fr-FR" sz="1600" dirty="0"/>
                  <a:t>,I</a:t>
                </a:r>
                <a:r>
                  <a:rPr lang="fr-FR" sz="1600" baseline="-25000" dirty="0"/>
                  <a:t>D</a:t>
                </a:r>
                <a:r>
                  <a:rPr lang="fr-FR" sz="1600" dirty="0"/>
                  <a:t>) est </a:t>
                </a:r>
                <a:r>
                  <a:rPr lang="fr-FR" sz="1600" dirty="0" smtClean="0"/>
                  <a:t>l’intersection  de la droite de commande avec la caractéristique de charge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fr-FR" sz="1600" dirty="0" smtClean="0"/>
                  <a:t>La droite de commande se déplace au rythme de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1600" b="1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fr-FR" sz="1600" b="1" i="1" dirty="0">
                            <a:latin typeface="Cambria Math"/>
                            <a:cs typeface="Times New Roman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fr-FR" sz="1600" b="1" i="1" baseline="-25000" dirty="0" err="1"/>
                  <a:t>e</a:t>
                </a:r>
                <a:r>
                  <a:rPr lang="fr-FR" sz="1600" b="1" i="1" dirty="0"/>
                  <a:t>(t</a:t>
                </a:r>
                <a:r>
                  <a:rPr lang="fr-FR" sz="1600" b="1" i="1" dirty="0" smtClean="0"/>
                  <a:t>) autour d’un point de symétrie M</a:t>
                </a:r>
                <a:r>
                  <a:rPr lang="fr-FR" sz="1600" b="1" i="1" baseline="-25000" dirty="0" smtClean="0"/>
                  <a:t>o</a:t>
                </a:r>
                <a:r>
                  <a:rPr lang="fr-FR" sz="1600" b="1" i="1" dirty="0" smtClean="0"/>
                  <a:t>  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fr-FR" sz="1400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le point M se déplace en fonction du temps entre M’ et M’’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fr-FR" sz="1600" b="1" i="1" dirty="0" smtClean="0">
                    <a:solidFill>
                      <a:schemeClr val="tx2"/>
                    </a:solidFill>
                  </a:rPr>
                  <a:t>M(t) est appelé </a:t>
                </a:r>
                <a:r>
                  <a:rPr lang="fr-FR" sz="1600" b="1" i="1" u="sng" dirty="0" smtClean="0">
                    <a:solidFill>
                      <a:schemeClr val="tx2"/>
                    </a:solidFill>
                  </a:rPr>
                  <a:t>point de fonctionnement instantané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fr-FR" sz="1600" b="1" i="1" dirty="0" smtClean="0">
                    <a:solidFill>
                      <a:schemeClr val="tx2"/>
                    </a:solidFill>
                  </a:rPr>
                  <a:t>M</a:t>
                </a:r>
                <a:r>
                  <a:rPr lang="fr-FR" sz="1600" b="1" i="1" baseline="-25000" dirty="0" smtClean="0">
                    <a:solidFill>
                      <a:schemeClr val="tx2"/>
                    </a:solidFill>
                  </a:rPr>
                  <a:t>o</a:t>
                </a:r>
                <a:r>
                  <a:rPr lang="fr-FR" sz="1600" b="1" i="1" dirty="0" smtClean="0">
                    <a:solidFill>
                      <a:schemeClr val="tx2"/>
                    </a:solidFill>
                  </a:rPr>
                  <a:t>, solution du système pour </a:t>
                </a:r>
                <a:r>
                  <a:rPr lang="fr-FR" sz="1600" b="1" i="1" dirty="0" err="1" smtClean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fr-FR" sz="1600" b="1" i="1" baseline="-25000" dirty="0" err="1" smtClean="0">
                    <a:solidFill>
                      <a:schemeClr val="tx2"/>
                    </a:solidFill>
                  </a:rPr>
                  <a:t>e</a:t>
                </a:r>
                <a:r>
                  <a:rPr lang="fr-FR" sz="1600" b="1" i="1" dirty="0" smtClean="0">
                    <a:solidFill>
                      <a:schemeClr val="tx2"/>
                    </a:solidFill>
                  </a:rPr>
                  <a:t>(t)=0, est appelé point de fonctionnement statique</a:t>
                </a:r>
                <a:r>
                  <a:rPr lang="fr-FR" sz="1600" b="1" i="1" dirty="0"/>
                  <a:t> </a:t>
                </a:r>
                <a:r>
                  <a:rPr lang="fr-FR" sz="1600" b="1" i="1" dirty="0" smtClean="0"/>
                  <a:t> </a:t>
                </a:r>
                <a:endParaRPr lang="fr-FR" sz="1600" b="1" i="1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fr-FR" sz="1600" dirty="0"/>
                  <a:t>La trajectoire de M ,pratiquement en ligne droite, justifie le fonctionnement quasi-linéaire du montage </a:t>
                </a:r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1" y="1380478"/>
                <a:ext cx="5822272" cy="5029200"/>
              </a:xfrm>
              <a:blipFill rotWithShape="1">
                <a:blip r:embed="rId2"/>
                <a:stretch>
                  <a:fillRect t="-727" r="-9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41206">
            <a:off x="8111844" y="3413206"/>
            <a:ext cx="482333" cy="7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H="1" flipV="1">
            <a:off x="6438287" y="1804381"/>
            <a:ext cx="1483" cy="1779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6362582" y="3460565"/>
            <a:ext cx="1872208" cy="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/>
        </p:nvSpPr>
        <p:spPr>
          <a:xfrm>
            <a:off x="6438287" y="2005359"/>
            <a:ext cx="781236" cy="1455938"/>
          </a:xfrm>
          <a:custGeom>
            <a:avLst/>
            <a:gdLst>
              <a:gd name="connsiteX0" fmla="*/ 0 w 772358"/>
              <a:gd name="connsiteY0" fmla="*/ 1447060 h 1458088"/>
              <a:gd name="connsiteX1" fmla="*/ 133165 w 772358"/>
              <a:gd name="connsiteY1" fmla="*/ 1455938 h 1458088"/>
              <a:gd name="connsiteX2" fmla="*/ 319596 w 772358"/>
              <a:gd name="connsiteY2" fmla="*/ 1411550 h 1458088"/>
              <a:gd name="connsiteX3" fmla="*/ 399495 w 772358"/>
              <a:gd name="connsiteY3" fmla="*/ 1340528 h 1458088"/>
              <a:gd name="connsiteX4" fmla="*/ 532660 w 772358"/>
              <a:gd name="connsiteY4" fmla="*/ 1047565 h 1458088"/>
              <a:gd name="connsiteX5" fmla="*/ 772358 w 772358"/>
              <a:gd name="connsiteY5" fmla="*/ 0 h 1458088"/>
              <a:gd name="connsiteX0" fmla="*/ 0 w 781236"/>
              <a:gd name="connsiteY0" fmla="*/ 1455938 h 1455938"/>
              <a:gd name="connsiteX1" fmla="*/ 142043 w 781236"/>
              <a:gd name="connsiteY1" fmla="*/ 1455938 h 1455938"/>
              <a:gd name="connsiteX2" fmla="*/ 328474 w 781236"/>
              <a:gd name="connsiteY2" fmla="*/ 1411550 h 1455938"/>
              <a:gd name="connsiteX3" fmla="*/ 408373 w 781236"/>
              <a:gd name="connsiteY3" fmla="*/ 1340528 h 1455938"/>
              <a:gd name="connsiteX4" fmla="*/ 541538 w 781236"/>
              <a:gd name="connsiteY4" fmla="*/ 1047565 h 1455938"/>
              <a:gd name="connsiteX5" fmla="*/ 781236 w 781236"/>
              <a:gd name="connsiteY5" fmla="*/ 0 h 145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1236" h="1455938">
                <a:moveTo>
                  <a:pt x="0" y="1455938"/>
                </a:moveTo>
                <a:cubicBezTo>
                  <a:pt x="39949" y="1463336"/>
                  <a:pt x="87297" y="1463336"/>
                  <a:pt x="142043" y="1455938"/>
                </a:cubicBezTo>
                <a:cubicBezTo>
                  <a:pt x="196789" y="1448540"/>
                  <a:pt x="284086" y="1430785"/>
                  <a:pt x="328474" y="1411550"/>
                </a:cubicBezTo>
                <a:cubicBezTo>
                  <a:pt x="372862" y="1392315"/>
                  <a:pt x="372862" y="1401192"/>
                  <a:pt x="408373" y="1340528"/>
                </a:cubicBezTo>
                <a:cubicBezTo>
                  <a:pt x="443884" y="1279864"/>
                  <a:pt x="479394" y="1270986"/>
                  <a:pt x="541538" y="1047565"/>
                </a:cubicBezTo>
                <a:cubicBezTo>
                  <a:pt x="603682" y="824144"/>
                  <a:pt x="692459" y="412072"/>
                  <a:pt x="781236" y="0"/>
                </a:cubicBezTo>
              </a:path>
            </a:pathLst>
          </a:cu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6438287" y="2416449"/>
            <a:ext cx="1256443" cy="1044116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6464183" y="2262183"/>
            <a:ext cx="1434980" cy="1198382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6448647" y="2055187"/>
            <a:ext cx="1687008" cy="140537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052104" y="1720256"/>
            <a:ext cx="455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</a:t>
            </a:r>
            <a:r>
              <a:rPr lang="fr-FR" baseline="-25000" dirty="0"/>
              <a:t>D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017042" y="3108217"/>
            <a:ext cx="436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/>
              <a:t>D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7004364" y="2938507"/>
            <a:ext cx="0" cy="52205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7113505" y="2594043"/>
            <a:ext cx="15264" cy="85937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7061719" y="2915119"/>
            <a:ext cx="901551" cy="145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7080954" y="2605880"/>
            <a:ext cx="901551" cy="145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130454" y="2324457"/>
            <a:ext cx="461639" cy="97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8206657" y="3243590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b="1" i="1" baseline="-250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fr-FR" b="1" i="1" baseline="-250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</a:rPr>
                          <m:t>0</m:t>
                        </m:r>
                      </m:e>
                    </m:acc>
                  </m:oMath>
                </a14:m>
                <a:r>
                  <a:rPr lang="fr-FR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(t)</a:t>
                </a:r>
                <a:endParaRPr lang="fr-FR" b="1" i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6657" y="3243590"/>
                <a:ext cx="792088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6154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/>
          <p:cNvSpPr txBox="1"/>
          <p:nvPr/>
        </p:nvSpPr>
        <p:spPr>
          <a:xfrm>
            <a:off x="8528137" y="3453108"/>
            <a:ext cx="52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fr-FR" b="1" i="1" baseline="-25000" dirty="0" smtClean="0">
                <a:solidFill>
                  <a:schemeClr val="accent3">
                    <a:lumMod val="75000"/>
                  </a:schemeClr>
                </a:solidFill>
              </a:rPr>
              <a:t>e0</a:t>
            </a:r>
            <a:endParaRPr lang="fr-FR" b="1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144701" y="3774184"/>
            <a:ext cx="52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fr-FR" b="1" i="1" baseline="-25000" dirty="0">
                <a:solidFill>
                  <a:schemeClr val="accent3">
                    <a:lumMod val="75000"/>
                  </a:schemeClr>
                </a:solidFill>
              </a:rPr>
              <a:t>d</a:t>
            </a:r>
            <a:r>
              <a:rPr lang="fr-FR" b="1" i="1" baseline="-25000" dirty="0" smtClean="0">
                <a:solidFill>
                  <a:schemeClr val="accent3">
                    <a:lumMod val="75000"/>
                  </a:schemeClr>
                </a:solidFill>
              </a:rPr>
              <a:t>0</a:t>
            </a:r>
            <a:endParaRPr lang="fr-FR" b="1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8346145" y="2862743"/>
                <a:ext cx="710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</a:rPr>
                          <m:t>𝒊</m:t>
                        </m:r>
                      </m:e>
                    </m:acc>
                  </m:oMath>
                </a14:m>
                <a:r>
                  <a:rPr lang="fr-FR" b="1" i="1" baseline="-250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d(t)</a:t>
                </a:r>
                <a:endParaRPr lang="fr-FR" b="1" i="1" baseline="-250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145" y="2862743"/>
                <a:ext cx="71055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2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7965885" y="2908611"/>
            <a:ext cx="71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r-FR" b="1" i="1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fr-FR" b="1" i="1" baseline="-25000" dirty="0" smtClean="0">
                <a:solidFill>
                  <a:schemeClr val="accent3">
                    <a:lumMod val="75000"/>
                  </a:schemeClr>
                </a:solidFill>
              </a:rPr>
              <a:t>d0</a:t>
            </a:r>
            <a:endParaRPr lang="fr-FR" b="1" i="1" baseline="-25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7031115" y="2707688"/>
            <a:ext cx="62144" cy="88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670782" y="2383199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M</a:t>
            </a:r>
            <a:r>
              <a:rPr lang="fr-FR" i="1" baseline="-25000" dirty="0" smtClean="0"/>
              <a:t>o</a:t>
            </a:r>
            <a:endParaRPr lang="fr-FR" baseline="-25000" dirty="0"/>
          </a:p>
        </p:txBody>
      </p:sp>
      <p:sp>
        <p:nvSpPr>
          <p:cNvPr id="29" name="Rectangle 28"/>
          <p:cNvSpPr/>
          <p:nvPr/>
        </p:nvSpPr>
        <p:spPr>
          <a:xfrm>
            <a:off x="7213800" y="2207126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M’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6513943" y="2856675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M’’</a:t>
            </a:r>
            <a:endParaRPr lang="fr-FR" dirty="0"/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62" y="3486838"/>
            <a:ext cx="199595" cy="7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91" y="4404372"/>
            <a:ext cx="2222792" cy="194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" name="Connecteur droit avec flèche 33"/>
          <p:cNvCxnSpPr/>
          <p:nvPr/>
        </p:nvCxnSpPr>
        <p:spPr>
          <a:xfrm flipH="1">
            <a:off x="7670307" y="5069150"/>
            <a:ext cx="213064" cy="941033"/>
          </a:xfrm>
          <a:prstGeom prst="straightConnector1">
            <a:avLst/>
          </a:prstGeom>
          <a:ln w="5715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8034291" y="4536489"/>
            <a:ext cx="1544715" cy="92333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</a:rPr>
              <a:t>M(t) parcourt cette portion de courbe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43008" name="Rectangle à coins arrondis 43007"/>
          <p:cNvSpPr/>
          <p:nvPr/>
        </p:nvSpPr>
        <p:spPr>
          <a:xfrm>
            <a:off x="195308" y="4891597"/>
            <a:ext cx="5805997" cy="1420427"/>
          </a:xfrm>
          <a:prstGeom prst="roundRect">
            <a:avLst>
              <a:gd name="adj" fmla="val 942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7080672" y="3467011"/>
                <a:ext cx="792088" cy="380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i="1" dirty="0" smtClean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b="1" i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fr-FR" b="1" i="1" baseline="-25000" dirty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d</m:t>
                        </m:r>
                      </m:e>
                    </m:acc>
                  </m:oMath>
                </a14:m>
                <a:r>
                  <a:rPr lang="fr-FR" b="1" i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(t)</a:t>
                </a:r>
                <a:endParaRPr lang="fr-FR" b="1" i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672" y="3467011"/>
                <a:ext cx="792088" cy="380169"/>
              </a:xfrm>
              <a:prstGeom prst="rect">
                <a:avLst/>
              </a:prstGeom>
              <a:blipFill rotWithShape="1">
                <a:blip r:embed="rId8"/>
                <a:stretch>
                  <a:fillRect t="-8065" b="-225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095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Linéarisation autour d’un point de repos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Théorèmes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Linéarisation autour d’un point de repos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boite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à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Expérience 2 : calculs préalables</a:t>
                </a:r>
                <a:endParaRPr lang="fr-FR" dirty="0"/>
              </a:p>
              <a:p>
                <a:pPr lvl="1"/>
                <a:r>
                  <a:rPr lang="fr-FR" dirty="0" smtClean="0"/>
                  <a:t>Autour du point de repos (I</a:t>
                </a:r>
                <a:r>
                  <a:rPr lang="fr-FR" baseline="-25000" dirty="0" smtClean="0"/>
                  <a:t>d0</a:t>
                </a:r>
                <a:r>
                  <a:rPr lang="fr-FR" dirty="0" smtClean="0"/>
                  <a:t>,V</a:t>
                </a:r>
                <a:r>
                  <a:rPr lang="fr-FR" baseline="-25000" dirty="0" smtClean="0"/>
                  <a:t>d0</a:t>
                </a:r>
                <a:r>
                  <a:rPr lang="fr-FR" dirty="0" smtClean="0"/>
                  <a:t>) précédent 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nous assimilerons la trajectoire du point instantané à une droite</a:t>
                </a:r>
              </a:p>
              <a:p>
                <a:pPr lvl="2"/>
                <a:r>
                  <a:rPr lang="fr-FR" dirty="0" smtClean="0"/>
                  <a:t>Cette droite passe par </a:t>
                </a:r>
                <a:r>
                  <a:rPr lang="fr-FR" i="1" dirty="0" smtClean="0"/>
                  <a:t>M</a:t>
                </a:r>
                <a:r>
                  <a:rPr lang="fr-FR" i="1" baseline="-25000" dirty="0" smtClean="0"/>
                  <a:t>o</a:t>
                </a:r>
                <a:r>
                  <a:rPr lang="fr-FR" dirty="0" smtClean="0"/>
                  <a:t>(I</a:t>
                </a:r>
                <a:r>
                  <a:rPr lang="fr-FR" baseline="-25000" dirty="0" smtClean="0"/>
                  <a:t>d0</a:t>
                </a:r>
                <a:r>
                  <a:rPr lang="fr-FR" dirty="0" smtClean="0"/>
                  <a:t>,V</a:t>
                </a:r>
                <a:r>
                  <a:rPr lang="fr-FR" baseline="-25000" dirty="0" smtClean="0"/>
                  <a:t>d0</a:t>
                </a:r>
                <a:r>
                  <a:rPr lang="fr-FR" dirty="0"/>
                  <a:t>) </a:t>
                </a:r>
                <a:endParaRPr lang="fr-FR" dirty="0" smtClean="0"/>
              </a:p>
              <a:p>
                <a:pPr lvl="2"/>
                <a:r>
                  <a:rPr lang="fr-FR" dirty="0" smtClean="0"/>
                  <a:t>La pente </a:t>
                </a:r>
                <a:r>
                  <a:rPr lang="fr-FR" i="1" dirty="0" smtClean="0"/>
                  <a:t>g</a:t>
                </a:r>
                <a:r>
                  <a:rPr lang="fr-FR" dirty="0" smtClean="0"/>
                  <a:t> de cette droite correspond à la tangente de  </a:t>
                </a:r>
                <a:r>
                  <a:rPr lang="fr-FR" i="1" dirty="0" smtClean="0"/>
                  <a:t>f en </a:t>
                </a:r>
                <a:r>
                  <a:rPr lang="fr-FR" i="1" dirty="0"/>
                  <a:t>M</a:t>
                </a:r>
                <a:r>
                  <a:rPr lang="fr-FR" i="1" baseline="-25000" dirty="0"/>
                  <a:t>o </a:t>
                </a:r>
                <a:r>
                  <a:rPr lang="fr-FR" dirty="0" smtClean="0"/>
                  <a:t>(I</a:t>
                </a:r>
                <a:r>
                  <a:rPr lang="fr-FR" baseline="-25000" dirty="0" smtClean="0"/>
                  <a:t>d0</a:t>
                </a:r>
                <a:r>
                  <a:rPr lang="fr-FR" dirty="0" smtClean="0"/>
                  <a:t>,V</a:t>
                </a:r>
                <a:r>
                  <a:rPr lang="fr-FR" baseline="-25000" dirty="0" smtClean="0"/>
                  <a:t>d0</a:t>
                </a:r>
                <a:r>
                  <a:rPr lang="fr-FR" dirty="0" smtClean="0"/>
                  <a:t>)</a:t>
                </a:r>
              </a:p>
              <a:p>
                <a:pPr lvl="3"/>
                <a:r>
                  <a:rPr lang="fr-FR" dirty="0" smtClean="0"/>
                  <a:t>Elle est homogène </a:t>
                </a:r>
                <a:r>
                  <a:rPr lang="fr-FR" b="1" dirty="0" smtClean="0"/>
                  <a:t>ici</a:t>
                </a:r>
                <a:r>
                  <a:rPr lang="fr-FR" dirty="0" smtClean="0"/>
                  <a:t> à une conductance</a:t>
                </a:r>
                <a:endParaRPr lang="fr-FR" dirty="0"/>
              </a:p>
              <a:p>
                <a:pPr lvl="2"/>
                <a:r>
                  <a:rPr lang="fr-FR" i="1" dirty="0" smtClean="0">
                    <a:solidFill>
                      <a:srgbClr val="7030A0"/>
                    </a:solidFill>
                  </a:rPr>
                  <a:t>La valeur de cette pente est la dérivée de I</a:t>
                </a:r>
                <a:r>
                  <a:rPr lang="fr-FR" i="1" baseline="-25000" dirty="0" smtClean="0">
                    <a:solidFill>
                      <a:srgbClr val="7030A0"/>
                    </a:solidFill>
                  </a:rPr>
                  <a:t>D</a:t>
                </a:r>
                <a:r>
                  <a:rPr lang="fr-FR" i="1" dirty="0" smtClean="0">
                    <a:solidFill>
                      <a:srgbClr val="7030A0"/>
                    </a:solidFill>
                  </a:rPr>
                  <a:t>=f(V</a:t>
                </a:r>
                <a:r>
                  <a:rPr lang="fr-FR" i="1" baseline="-25000" dirty="0" smtClean="0">
                    <a:solidFill>
                      <a:srgbClr val="7030A0"/>
                    </a:solidFill>
                  </a:rPr>
                  <a:t>D</a:t>
                </a:r>
                <a:r>
                  <a:rPr lang="fr-FR" i="1" dirty="0" smtClean="0">
                    <a:solidFill>
                      <a:srgbClr val="7030A0"/>
                    </a:solidFill>
                  </a:rPr>
                  <a:t>) en M(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V</a:t>
                </a:r>
                <a:r>
                  <a:rPr lang="fr-FR" baseline="-25000" dirty="0" smtClean="0">
                    <a:solidFill>
                      <a:srgbClr val="7030A0"/>
                    </a:solidFill>
                  </a:rPr>
                  <a:t>d0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,I</a:t>
                </a:r>
                <a:r>
                  <a:rPr lang="fr-FR" baseline="-25000" dirty="0" smtClean="0">
                    <a:solidFill>
                      <a:srgbClr val="7030A0"/>
                    </a:solidFill>
                  </a:rPr>
                  <a:t>d0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)</a:t>
                </a:r>
                <a:r>
                  <a:rPr lang="fr-FR" dirty="0" smtClean="0"/>
                  <a:t>: </a:t>
                </a:r>
                <a:r>
                  <a:rPr lang="fr-FR" i="1" dirty="0" smtClean="0"/>
                  <a:t>g</a:t>
                </a:r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fr-FR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fr-FR" b="0" i="1" smtClean="0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fr-FR" b="0" i="1" baseline="-25000" smtClean="0">
                                    <a:latin typeface="Cambria Math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fr-FR" i="1">
                                    <a:latin typeface="Cambria Math"/>
                                  </a:rPr>
                                  <m:t>𝑉𝐷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fr-FR" i="1">
                            <a:latin typeface="Cambria Math"/>
                          </a:rPr>
                          <m:t>𝑉</m:t>
                        </m:r>
                        <m:r>
                          <a:rPr lang="fr-FR" i="1" baseline="-25000">
                            <a:latin typeface="Cambria Math"/>
                          </a:rPr>
                          <m:t>𝑑</m:t>
                        </m:r>
                        <m:r>
                          <a:rPr lang="fr-FR" b="0" i="1" baseline="-25000" smtClean="0">
                            <a:latin typeface="Cambria Math"/>
                          </a:rPr>
                          <m:t>0 </m:t>
                        </m:r>
                      </m:sub>
                    </m:sSub>
                  </m:oMath>
                </a14:m>
                <a:endParaRPr lang="fr-FR" i="1" dirty="0" smtClean="0"/>
              </a:p>
              <a:p>
                <a:pPr lvl="1">
                  <a:spcBef>
                    <a:spcPts val="1200"/>
                  </a:spcBef>
                </a:pPr>
                <a:r>
                  <a:rPr lang="fr-FR" i="1" dirty="0" smtClean="0"/>
                  <a:t>Comment calculer la pente (homogène à une conductance) autour de Mo</a:t>
                </a:r>
              </a:p>
              <a:p>
                <a:pPr lvl="2"/>
                <a:r>
                  <a:rPr lang="fr-FR" i="1" dirty="0" smtClean="0"/>
                  <a:t> Valeur expérimentale</a:t>
                </a:r>
              </a:p>
              <a:p>
                <a:pPr lvl="2"/>
                <a:endParaRPr lang="fr-FR" i="1" dirty="0"/>
              </a:p>
              <a:p>
                <a:pPr lvl="2"/>
                <a:endParaRPr lang="fr-FR" i="1" dirty="0" smtClean="0"/>
              </a:p>
              <a:p>
                <a:pPr lvl="2"/>
                <a:r>
                  <a:rPr lang="fr-FR" i="1" dirty="0" smtClean="0"/>
                  <a:t>Valeur théorique</a:t>
                </a:r>
                <a:endParaRPr lang="fr-FR" i="1" dirty="0"/>
              </a:p>
              <a:p>
                <a:pPr lvl="2"/>
                <a:endParaRPr lang="fr-FR" i="1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Arc 9"/>
          <p:cNvSpPr/>
          <p:nvPr/>
        </p:nvSpPr>
        <p:spPr>
          <a:xfrm rot="8423561">
            <a:off x="7173157" y="2610036"/>
            <a:ext cx="1287262" cy="630315"/>
          </a:xfrm>
          <a:prstGeom prst="arc">
            <a:avLst>
              <a:gd name="adj1" fmla="val 11508900"/>
              <a:gd name="adj2" fmla="val 208985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7625918" y="2725445"/>
            <a:ext cx="905523" cy="790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8016536" y="3089429"/>
            <a:ext cx="62144" cy="887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229600" y="2325949"/>
            <a:ext cx="23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f</a:t>
            </a:r>
            <a:endParaRPr lang="fr-F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349728" y="3148575"/>
                <a:ext cx="1089914" cy="5430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i="1" dirty="0"/>
                  <a:t>g</a:t>
                </a:r>
                <a:r>
                  <a:rPr lang="fr-FR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fr-FR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fr-FR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fr-FR" i="1">
                                    <a:latin typeface="Cambria Math"/>
                                  </a:rPr>
                                  <m:t>𝑓</m:t>
                                </m:r>
                              </m:num>
                              <m:den>
                                <m:r>
                                  <a:rPr lang="fr-FR" i="1">
                                    <a:latin typeface="Cambria Math"/>
                                  </a:rPr>
                                  <m:t>𝜕</m:t>
                                </m:r>
                                <m:r>
                                  <a:rPr lang="fr-FR" i="1">
                                    <a:latin typeface="Cambria Math"/>
                                  </a:rPr>
                                  <m:t>𝑉𝐷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fr-FR" i="1">
                            <a:latin typeface="Cambria Math"/>
                          </a:rPr>
                          <m:t>𝑉</m:t>
                        </m:r>
                        <m:r>
                          <a:rPr lang="fr-FR" i="1" baseline="-25000">
                            <a:latin typeface="Cambria Math"/>
                          </a:rPr>
                          <m:t>𝑑</m:t>
                        </m:r>
                        <m:r>
                          <a:rPr lang="fr-FR" i="1" baseline="-2500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28" y="3148575"/>
                <a:ext cx="1089914" cy="543097"/>
              </a:xfrm>
              <a:prstGeom prst="rect">
                <a:avLst/>
              </a:prstGeom>
              <a:blipFill rotWithShape="1">
                <a:blip r:embed="rId4"/>
                <a:stretch>
                  <a:fillRect l="-8427" t="-158889" r="-38202" b="-224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8256234" y="2894121"/>
            <a:ext cx="79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pente</a:t>
            </a:r>
            <a:endParaRPr lang="fr-FR" i="1" dirty="0"/>
          </a:p>
        </p:txBody>
      </p:sp>
      <p:sp>
        <p:nvSpPr>
          <p:cNvPr id="31" name="Rectangle 30"/>
          <p:cNvSpPr/>
          <p:nvPr/>
        </p:nvSpPr>
        <p:spPr>
          <a:xfrm>
            <a:off x="7682835" y="2738307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M</a:t>
            </a:r>
            <a:r>
              <a:rPr lang="fr-FR" i="1" baseline="-25000" dirty="0" smtClean="0"/>
              <a:t>o</a:t>
            </a:r>
            <a:endParaRPr lang="fr-FR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3052438" y="4376692"/>
                <a:ext cx="5514513" cy="853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smtClean="0"/>
                  <a:t>M</a:t>
                </a:r>
                <a:r>
                  <a:rPr lang="fr-FR" sz="1400" baseline="-25000" dirty="0" smtClean="0"/>
                  <a:t>o</a:t>
                </a:r>
                <a:r>
                  <a:rPr lang="fr-FR" sz="1400" dirty="0" smtClean="0"/>
                  <a:t>(11,97mA,733mV)   M’(12.9mA,737.8mV)  M’’(10,97mA,727.97mV)</a:t>
                </a:r>
              </a:p>
              <a:p>
                <a:pPr marL="0" lvl="1"/>
                <a:r>
                  <a:rPr lang="fr-FR" sz="1400" dirty="0" smtClean="0"/>
                  <a:t>=&gt; </a:t>
                </a:r>
                <a14:m>
                  <m:oMath xmlns:m="http://schemas.openxmlformats.org/officeDocument/2006/math">
                    <m:r>
                      <a:rPr lang="fr-FR" sz="1400" b="0" i="1" smtClean="0">
                        <a:latin typeface="Cambria Math"/>
                      </a:rPr>
                      <m:t>𝑔</m:t>
                    </m:r>
                    <m:r>
                      <a:rPr lang="fr-FR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1400" b="0" i="0" smtClean="0">
                            <a:latin typeface="Cambria Math"/>
                          </a:rPr>
                          <m:t>Δ</m:t>
                        </m:r>
                        <m:r>
                          <a:rPr lang="fr-FR" sz="1400" b="0" i="1" smtClean="0">
                            <a:latin typeface="Cambria Math"/>
                          </a:rPr>
                          <m:t>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1400" b="0" i="0" smtClean="0">
                            <a:latin typeface="Cambria Math"/>
                          </a:rPr>
                          <m:t>Δ</m:t>
                        </m:r>
                        <m:r>
                          <a:rPr lang="fr-FR" sz="1400" b="0" i="1" smtClean="0">
                            <a:latin typeface="Cambria Math"/>
                          </a:rPr>
                          <m:t>𝑉</m:t>
                        </m:r>
                      </m:den>
                    </m:f>
                    <m:r>
                      <a:rPr lang="fr-FR" sz="1400" b="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fr-FR" sz="1400" dirty="0" smtClean="0"/>
                  <a:t>0,19 [S]  soit </a:t>
                </a:r>
                <a:r>
                  <a:rPr lang="fr-FR" sz="1600" dirty="0" smtClean="0"/>
                  <a:t>r</a:t>
                </a:r>
                <a:r>
                  <a:rPr lang="fr-FR" sz="1600" baseline="-25000" dirty="0" smtClean="0"/>
                  <a:t>dyn</a:t>
                </a:r>
                <a:r>
                  <a:rPr lang="fr-FR" sz="1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2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12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1200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fr-FR" sz="1200" i="1">
                        <a:latin typeface="Cambria Math"/>
                        <a:ea typeface="Cambria Math"/>
                      </a:rPr>
                      <m:t>≈5,26</m:t>
                    </m:r>
                    <m:r>
                      <m:rPr>
                        <m:sty m:val="p"/>
                      </m:rPr>
                      <a:rPr lang="el-GR" sz="1200" i="1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fr-FR" sz="1200" dirty="0"/>
              </a:p>
              <a:p>
                <a:endParaRPr lang="fr-FR" sz="1400" dirty="0" smtClean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438" y="4376692"/>
                <a:ext cx="5514513" cy="853119"/>
              </a:xfrm>
              <a:prstGeom prst="rect">
                <a:avLst/>
              </a:prstGeom>
              <a:blipFill rotWithShape="1">
                <a:blip r:embed="rId5"/>
                <a:stretch>
                  <a:fillRect l="-332" t="-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206519"/>
              </p:ext>
            </p:extLst>
          </p:nvPr>
        </p:nvGraphicFramePr>
        <p:xfrm>
          <a:off x="1726077" y="5134252"/>
          <a:ext cx="5299762" cy="494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7" name="Equation" r:id="rId6" imgW="3949560" imgH="368280" progId="Equation.DSMT4">
                  <p:embed/>
                </p:oleObj>
              </mc:Choice>
              <mc:Fallback>
                <p:oleObj name="Equation" r:id="rId6" imgW="39495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6077" y="5134252"/>
                        <a:ext cx="5299762" cy="494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071486"/>
              </p:ext>
            </p:extLst>
          </p:nvPr>
        </p:nvGraphicFramePr>
        <p:xfrm>
          <a:off x="1730313" y="5699002"/>
          <a:ext cx="28622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8" name="Equation" r:id="rId8" imgW="2133360" imgH="482400" progId="Equation.DSMT4">
                  <p:embed/>
                </p:oleObj>
              </mc:Choice>
              <mc:Fallback>
                <p:oleObj name="Equation" r:id="rId8" imgW="2133360" imgH="48240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13" y="5699002"/>
                        <a:ext cx="28622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592814"/>
              </p:ext>
            </p:extLst>
          </p:nvPr>
        </p:nvGraphicFramePr>
        <p:xfrm>
          <a:off x="4319234" y="5728229"/>
          <a:ext cx="39370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9" name="Equation" r:id="rId10" imgW="3365280" imgH="507960" progId="Equation.DSMT4">
                  <p:embed/>
                </p:oleObj>
              </mc:Choice>
              <mc:Fallback>
                <p:oleObj name="Equation" r:id="rId10" imgW="3365280" imgH="507960" progId="Equation.DSMT4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234" y="5728229"/>
                        <a:ext cx="3937000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21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Obtention d’un modèle équivalent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Théorèmes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Linéarisation autour d’un point de repos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La </a:t>
            </a:r>
            <a:r>
              <a:rPr lang="en-US" dirty="0" err="1">
                <a:solidFill>
                  <a:prstClr val="white"/>
                </a:solidFill>
              </a:rPr>
              <a:t>boite</a:t>
            </a:r>
            <a:r>
              <a:rPr lang="en-US" dirty="0">
                <a:solidFill>
                  <a:prstClr val="white"/>
                </a:solidFill>
              </a:rPr>
              <a:t> à </a:t>
            </a:r>
            <a:r>
              <a:rPr lang="en-US" dirty="0" err="1">
                <a:solidFill>
                  <a:prstClr val="white"/>
                </a:solidFill>
              </a:rPr>
              <a:t>outils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Modèles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usuels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classiques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Expérience 2 : un schéma équivalent</a:t>
                </a:r>
              </a:p>
              <a:p>
                <a:pPr lvl="1"/>
                <a:r>
                  <a:rPr lang="fr-FR" dirty="0" smtClean="0"/>
                  <a:t>La diode se comporte </a:t>
                </a:r>
                <a:r>
                  <a:rPr lang="fr-FR" dirty="0"/>
                  <a:t>autour de M</a:t>
                </a:r>
                <a:r>
                  <a:rPr lang="fr-FR" baseline="-25000" dirty="0"/>
                  <a:t>o</a:t>
                </a:r>
                <a:r>
                  <a:rPr lang="fr-FR" dirty="0"/>
                  <a:t> </a:t>
                </a:r>
                <a:r>
                  <a:rPr lang="fr-FR" dirty="0" smtClean="0"/>
                  <a:t>, vis-à-vis de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fr-FR" i="1" dirty="0">
                            <a:latin typeface="Cambria Math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fr-FR" baseline="-25000" dirty="0" err="1"/>
                          <m:t>e</m:t>
                        </m:r>
                      </m:e>
                    </m:acc>
                    <m:r>
                      <a:rPr lang="fr-FR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dirty="0" smtClean="0"/>
                  <a:t>(t) , comme une résistance r</a:t>
                </a:r>
                <a:r>
                  <a:rPr lang="fr-FR" baseline="-25000" dirty="0" smtClean="0"/>
                  <a:t>d</a:t>
                </a:r>
                <a:r>
                  <a:rPr lang="fr-F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1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1400" b="0" i="1" smtClean="0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fr-FR" sz="14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5,26</m:t>
                    </m:r>
                    <m:r>
                      <m:rPr>
                        <m:sty m:val="p"/>
                      </m:rPr>
                      <a:rPr lang="el-GR" sz="1400" b="0" i="1" smtClean="0"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endParaRPr lang="fr-FR" sz="1400" dirty="0" smtClean="0"/>
              </a:p>
              <a:p>
                <a:pPr lvl="1"/>
                <a:r>
                  <a:rPr lang="fr-FR" dirty="0" smtClean="0"/>
                  <a:t>On distingue donc deux modèles équivalents:</a:t>
                </a:r>
              </a:p>
              <a:p>
                <a:pPr lvl="2"/>
                <a:r>
                  <a:rPr lang="fr-FR" dirty="0" smtClean="0"/>
                  <a:t>Un 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équivalent statique </a:t>
                </a:r>
                <a:r>
                  <a:rPr lang="fr-FR" dirty="0" smtClean="0"/>
                  <a:t>: obtention du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point de fonctionnement statique</a:t>
                </a:r>
              </a:p>
              <a:p>
                <a:pPr lvl="2"/>
                <a:r>
                  <a:rPr lang="fr-FR" dirty="0"/>
                  <a:t>Un </a:t>
                </a:r>
                <a:r>
                  <a:rPr lang="fr-FR" dirty="0">
                    <a:solidFill>
                      <a:srgbClr val="7030A0"/>
                    </a:solidFill>
                  </a:rPr>
                  <a:t>équivalent </a:t>
                </a:r>
                <a:r>
                  <a:rPr lang="fr-FR" dirty="0" smtClean="0">
                    <a:solidFill>
                      <a:srgbClr val="7030A0"/>
                    </a:solidFill>
                  </a:rPr>
                  <a:t>dynamique</a:t>
                </a:r>
                <a:r>
                  <a:rPr lang="fr-FR" dirty="0" smtClean="0"/>
                  <a:t>: </a:t>
                </a:r>
                <a:r>
                  <a:rPr lang="fr-FR" dirty="0" smtClean="0">
                    <a:solidFill>
                      <a:srgbClr val="FF0000"/>
                    </a:solidFill>
                  </a:rPr>
                  <a:t>variations</a:t>
                </a:r>
                <a:r>
                  <a:rPr lang="fr-FR" dirty="0" smtClean="0"/>
                  <a:t> autours du point M</a:t>
                </a:r>
                <a:r>
                  <a:rPr lang="fr-FR" baseline="-25000" dirty="0" smtClean="0"/>
                  <a:t>o</a:t>
                </a:r>
                <a:endParaRPr lang="fr-FR" baseline="-25000" dirty="0"/>
              </a:p>
              <a:p>
                <a:pPr lvl="2"/>
                <a:endParaRPr lang="fr-FR" dirty="0" smtClean="0"/>
              </a:p>
              <a:p>
                <a:pPr marL="1371600" lvl="3" indent="0">
                  <a:buNone/>
                </a:pPr>
                <a:endParaRPr lang="fr-FR" dirty="0" smtClean="0"/>
              </a:p>
              <a:p>
                <a:pPr lvl="2"/>
                <a:endParaRPr lang="fr-FR" dirty="0" smtClean="0"/>
              </a:p>
              <a:p>
                <a:pPr lvl="1"/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12" y="3133818"/>
            <a:ext cx="2775206" cy="176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8956"/>
            <a:ext cx="2667555" cy="207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64" y="3133817"/>
            <a:ext cx="2867749" cy="182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368604" y="3664259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+</a:t>
            </a:r>
            <a:endParaRPr lang="fr-FR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513022" y="3684118"/>
                <a:ext cx="432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fr-F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022" y="3684118"/>
                <a:ext cx="432048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88" y="5122416"/>
            <a:ext cx="3813739" cy="129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94803" y="4838330"/>
            <a:ext cx="20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Modèle </a:t>
            </a:r>
            <a:r>
              <a:rPr lang="fr-FR" dirty="0" err="1" smtClean="0"/>
              <a:t>éq</a:t>
            </a:r>
            <a:r>
              <a:rPr lang="fr-FR" dirty="0" smtClean="0"/>
              <a:t>. statique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348361" y="4839810"/>
            <a:ext cx="234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Modèle </a:t>
            </a:r>
            <a:r>
              <a:rPr lang="fr-FR" dirty="0" err="1" smtClean="0"/>
              <a:t>éq</a:t>
            </a:r>
            <a:r>
              <a:rPr lang="fr-FR" dirty="0" smtClean="0"/>
              <a:t>. dynamique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980808" y="4779146"/>
            <a:ext cx="208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Modèle ‘réel’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42043" y="5344357"/>
            <a:ext cx="30805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Plusieurs modèles statiques possibles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Id=f(</a:t>
            </a:r>
            <a:r>
              <a:rPr lang="fr-FR" sz="1400" dirty="0" err="1" smtClean="0"/>
              <a:t>Vd</a:t>
            </a:r>
            <a:r>
              <a:rPr lang="fr-FR" sz="1400" dirty="0" smtClean="0"/>
              <a:t>): résolution graphique ou analytique</a:t>
            </a:r>
          </a:p>
          <a:p>
            <a:pPr marL="285750" indent="-285750">
              <a:buFontTx/>
              <a:buChar char="-"/>
            </a:pPr>
            <a:r>
              <a:rPr lang="fr-FR" sz="1400" dirty="0" smtClean="0"/>
              <a:t>Approximations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5575177" y="5530788"/>
            <a:ext cx="816745" cy="4438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923930" y="5539665"/>
            <a:ext cx="1633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On constate que l’erreur est très faible!!</a:t>
            </a:r>
            <a:endParaRPr lang="fr-FR" i="1" dirty="0">
              <a:solidFill>
                <a:srgbClr val="7030A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403978" y="5166805"/>
            <a:ext cx="70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</a:t>
            </a:r>
            <a:r>
              <a:rPr lang="fr-FR" baseline="-25000" dirty="0" smtClean="0"/>
              <a:t>D</a:t>
            </a:r>
            <a:r>
              <a:rPr lang="fr-FR" dirty="0" smtClean="0"/>
              <a:t>(t)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6686365" y="5354716"/>
            <a:ext cx="125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</a:t>
            </a:r>
            <a:r>
              <a:rPr lang="fr-FR" baseline="-25000" dirty="0" err="1" smtClean="0"/>
              <a:t>Dlinéarisé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5316982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9192</TotalTime>
  <Words>2865</Words>
  <Application>Microsoft Office PowerPoint</Application>
  <PresentationFormat>Format A4 (210 x 297 mm)</PresentationFormat>
  <Paragraphs>977</Paragraphs>
  <Slides>36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Modele 2013 v3</vt:lpstr>
      <vt:lpstr>Equation</vt:lpstr>
      <vt:lpstr>MathType 6.0 Equation</vt:lpstr>
      <vt:lpstr>Graphique</vt:lpstr>
      <vt:lpstr>Présentation PowerPoint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  <vt:lpstr>Présentation La boite à outils Modèles  usuels Amplificateurs: les classiques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Admin</cp:lastModifiedBy>
  <cp:revision>151</cp:revision>
  <dcterms:created xsi:type="dcterms:W3CDTF">2012-07-20T12:14:19Z</dcterms:created>
  <dcterms:modified xsi:type="dcterms:W3CDTF">2013-01-22T10:30:03Z</dcterms:modified>
</cp:coreProperties>
</file>