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9" r:id="rId2"/>
    <p:sldId id="264" r:id="rId3"/>
    <p:sldId id="306" r:id="rId4"/>
    <p:sldId id="265" r:id="rId5"/>
    <p:sldId id="267" r:id="rId6"/>
    <p:sldId id="268" r:id="rId7"/>
    <p:sldId id="271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308" r:id="rId17"/>
    <p:sldId id="278" r:id="rId18"/>
    <p:sldId id="279" r:id="rId19"/>
    <p:sldId id="280" r:id="rId20"/>
    <p:sldId id="284" r:id="rId21"/>
    <p:sldId id="285" r:id="rId22"/>
    <p:sldId id="281" r:id="rId23"/>
    <p:sldId id="282" r:id="rId24"/>
    <p:sldId id="287" r:id="rId25"/>
    <p:sldId id="288" r:id="rId26"/>
    <p:sldId id="296" r:id="rId27"/>
    <p:sldId id="289" r:id="rId28"/>
    <p:sldId id="290" r:id="rId29"/>
    <p:sldId id="291" r:id="rId30"/>
    <p:sldId id="292" r:id="rId31"/>
    <p:sldId id="293" r:id="rId32"/>
    <p:sldId id="294" r:id="rId33"/>
    <p:sldId id="297" r:id="rId34"/>
    <p:sldId id="299" r:id="rId35"/>
    <p:sldId id="300" r:id="rId36"/>
    <p:sldId id="301" r:id="rId37"/>
    <p:sldId id="295" r:id="rId38"/>
    <p:sldId id="302" r:id="rId39"/>
    <p:sldId id="303" r:id="rId40"/>
    <p:sldId id="305" r:id="rId41"/>
    <p:sldId id="304" r:id="rId42"/>
    <p:sldId id="307" r:id="rId43"/>
    <p:sldId id="310" r:id="rId44"/>
    <p:sldId id="311" r:id="rId45"/>
    <p:sldId id="312" r:id="rId46"/>
    <p:sldId id="313" r:id="rId47"/>
    <p:sldId id="315" r:id="rId48"/>
    <p:sldId id="316" r:id="rId49"/>
    <p:sldId id="317" r:id="rId50"/>
    <p:sldId id="314" r:id="rId51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-1710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15424"/>
        <c:axId val="170816000"/>
      </c:scatterChart>
      <c:valAx>
        <c:axId val="17081542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0816000"/>
        <c:crosses val="autoZero"/>
        <c:crossBetween val="midCat"/>
      </c:valAx>
      <c:valAx>
        <c:axId val="17081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815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44C90-A41A-47A0-827D-294D955FE3A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DE05C2-6F2F-4A0C-9A3D-B90654D5B88E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L</a:t>
          </a:r>
          <a:endParaRPr lang="fr-FR" baseline="-25000" dirty="0"/>
        </a:p>
      </dgm:t>
    </dgm:pt>
    <dgm:pt modelId="{277E0294-FAFF-4049-91D5-BFDE009FA58E}" type="parTrans" cxnId="{5C1F6C25-1FE7-437D-BCDB-5F51452F2A8A}">
      <dgm:prSet/>
      <dgm:spPr/>
      <dgm:t>
        <a:bodyPr/>
        <a:lstStyle/>
        <a:p>
          <a:endParaRPr lang="fr-FR"/>
        </a:p>
      </dgm:t>
    </dgm:pt>
    <dgm:pt modelId="{6E50DA2B-4E34-433A-AF24-E5805AA64D07}" type="sibTrans" cxnId="{5C1F6C25-1FE7-437D-BCDB-5F51452F2A8A}">
      <dgm:prSet/>
      <dgm:spPr/>
      <dgm:t>
        <a:bodyPr/>
        <a:lstStyle/>
        <a:p>
          <a:endParaRPr lang="fr-FR"/>
        </a:p>
      </dgm:t>
    </dgm:pt>
    <dgm:pt modelId="{3F2700C6-A1E9-4F5B-8B90-02C7FED081EB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H</a:t>
          </a:r>
          <a:endParaRPr lang="fr-FR" baseline="-25000" dirty="0"/>
        </a:p>
      </dgm:t>
    </dgm:pt>
    <dgm:pt modelId="{196E3342-9230-46BF-885F-6AADE4531297}" type="parTrans" cxnId="{7A595F2A-F9F4-4E87-A134-247037DA9A83}">
      <dgm:prSet/>
      <dgm:spPr/>
      <dgm:t>
        <a:bodyPr/>
        <a:lstStyle/>
        <a:p>
          <a:endParaRPr lang="fr-FR"/>
        </a:p>
      </dgm:t>
    </dgm:pt>
    <dgm:pt modelId="{B996C726-5F33-42B7-B573-D35BA54C1E93}" type="sibTrans" cxnId="{7A595F2A-F9F4-4E87-A134-247037DA9A83}">
      <dgm:prSet/>
      <dgm:spPr/>
      <dgm:t>
        <a:bodyPr/>
        <a:lstStyle/>
        <a:p>
          <a:endParaRPr lang="fr-FR"/>
        </a:p>
      </dgm:t>
    </dgm:pt>
    <dgm:pt modelId="{B17573ED-4D6C-4B04-8DCF-8D770BBE6974}" type="pres">
      <dgm:prSet presAssocID="{7D644C90-A41A-47A0-827D-294D955FE3A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0DBF6B4-0BE6-4756-8D58-7E29F98B4483}" type="pres">
      <dgm:prSet presAssocID="{7D644C90-A41A-47A0-827D-294D955FE3A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A29E4-14A1-4687-ABC6-C41C6F503B1E}" type="pres">
      <dgm:prSet presAssocID="{7D644C90-A41A-47A0-827D-294D955FE3A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CEBBA4D9-E0AE-448C-91DB-19BEA7EE4F8A}" type="pres">
      <dgm:prSet presAssocID="{7D644C90-A41A-47A0-827D-294D955FE3A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C3B6F-47E9-46F2-A75A-F912F8AD532B}" type="pres">
      <dgm:prSet presAssocID="{7D644C90-A41A-47A0-827D-294D955FE3A4}" presName="RightNode" presStyleLbl="bgImgPlace1" presStyleIdx="1" presStyleCnt="2" custLinFactNeighborX="25968" custLinFactNeighborY="-96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1A896F7-620C-46F2-893B-41EEDD445DDE}" type="pres">
      <dgm:prSet presAssocID="{7D644C90-A41A-47A0-827D-294D955FE3A4}" presName="TopArrow" presStyleLbl="node1" presStyleIdx="0" presStyleCnt="2"/>
      <dgm:spPr/>
    </dgm:pt>
    <dgm:pt modelId="{6FB24066-123C-4398-B1A1-1F883FC8BE36}" type="pres">
      <dgm:prSet presAssocID="{7D644C90-A41A-47A0-827D-294D955FE3A4}" presName="BottomArrow" presStyleLbl="node1" presStyleIdx="1" presStyleCnt="2"/>
      <dgm:spPr/>
    </dgm:pt>
  </dgm:ptLst>
  <dgm:cxnLst>
    <dgm:cxn modelId="{C9D8ABDE-6E39-4191-AC2D-7D4C8AA32F88}" type="presOf" srcId="{3F2700C6-A1E9-4F5B-8B90-02C7FED081EB}" destId="{CEBBA4D9-E0AE-448C-91DB-19BEA7EE4F8A}" srcOrd="0" destOrd="0" presId="urn:microsoft.com/office/officeart/2009/layout/ReverseList"/>
    <dgm:cxn modelId="{AF2E2F19-71DF-4610-9D7E-733E409277AB}" type="presOf" srcId="{7D644C90-A41A-47A0-827D-294D955FE3A4}" destId="{B17573ED-4D6C-4B04-8DCF-8D770BBE6974}" srcOrd="0" destOrd="0" presId="urn:microsoft.com/office/officeart/2009/layout/ReverseList"/>
    <dgm:cxn modelId="{D32D9B35-1F24-424F-BA75-CA8CF27B1591}" type="presOf" srcId="{3F2700C6-A1E9-4F5B-8B90-02C7FED081EB}" destId="{3C4C3B6F-47E9-46F2-A75A-F912F8AD532B}" srcOrd="1" destOrd="0" presId="urn:microsoft.com/office/officeart/2009/layout/ReverseList"/>
    <dgm:cxn modelId="{B47EB709-2D35-4C35-BBE1-7443565524A5}" type="presOf" srcId="{3CDE05C2-6F2F-4A0C-9A3D-B90654D5B88E}" destId="{E0DBF6B4-0BE6-4756-8D58-7E29F98B4483}" srcOrd="0" destOrd="0" presId="urn:microsoft.com/office/officeart/2009/layout/ReverseList"/>
    <dgm:cxn modelId="{5C1F6C25-1FE7-437D-BCDB-5F51452F2A8A}" srcId="{7D644C90-A41A-47A0-827D-294D955FE3A4}" destId="{3CDE05C2-6F2F-4A0C-9A3D-B90654D5B88E}" srcOrd="0" destOrd="0" parTransId="{277E0294-FAFF-4049-91D5-BFDE009FA58E}" sibTransId="{6E50DA2B-4E34-433A-AF24-E5805AA64D07}"/>
    <dgm:cxn modelId="{7A595F2A-F9F4-4E87-A134-247037DA9A83}" srcId="{7D644C90-A41A-47A0-827D-294D955FE3A4}" destId="{3F2700C6-A1E9-4F5B-8B90-02C7FED081EB}" srcOrd="1" destOrd="0" parTransId="{196E3342-9230-46BF-885F-6AADE4531297}" sibTransId="{B996C726-5F33-42B7-B573-D35BA54C1E93}"/>
    <dgm:cxn modelId="{ED6CFAF7-FC3F-4983-96C0-AD8AADA8D868}" type="presOf" srcId="{3CDE05C2-6F2F-4A0C-9A3D-B90654D5B88E}" destId="{3D1A29E4-14A1-4687-ABC6-C41C6F503B1E}" srcOrd="1" destOrd="0" presId="urn:microsoft.com/office/officeart/2009/layout/ReverseList"/>
    <dgm:cxn modelId="{E2FB5BA3-ACAB-4571-B743-5175BF7A6429}" type="presParOf" srcId="{B17573ED-4D6C-4B04-8DCF-8D770BBE6974}" destId="{E0DBF6B4-0BE6-4756-8D58-7E29F98B4483}" srcOrd="0" destOrd="0" presId="urn:microsoft.com/office/officeart/2009/layout/ReverseList"/>
    <dgm:cxn modelId="{B7BEB0FA-4D1A-438F-9156-FB8EB8F3BD44}" type="presParOf" srcId="{B17573ED-4D6C-4B04-8DCF-8D770BBE6974}" destId="{3D1A29E4-14A1-4687-ABC6-C41C6F503B1E}" srcOrd="1" destOrd="0" presId="urn:microsoft.com/office/officeart/2009/layout/ReverseList"/>
    <dgm:cxn modelId="{43BAEEFF-C379-4901-A5DC-66B09FF711B5}" type="presParOf" srcId="{B17573ED-4D6C-4B04-8DCF-8D770BBE6974}" destId="{CEBBA4D9-E0AE-448C-91DB-19BEA7EE4F8A}" srcOrd="2" destOrd="0" presId="urn:microsoft.com/office/officeart/2009/layout/ReverseList"/>
    <dgm:cxn modelId="{B863ECEF-468D-49F8-84FB-68A305302462}" type="presParOf" srcId="{B17573ED-4D6C-4B04-8DCF-8D770BBE6974}" destId="{3C4C3B6F-47E9-46F2-A75A-F912F8AD532B}" srcOrd="3" destOrd="0" presId="urn:microsoft.com/office/officeart/2009/layout/ReverseList"/>
    <dgm:cxn modelId="{8CDCF9DE-7239-4BE9-9FE2-4A56F366ECB2}" type="presParOf" srcId="{B17573ED-4D6C-4B04-8DCF-8D770BBE6974}" destId="{11A896F7-620C-46F2-893B-41EEDD445DDE}" srcOrd="4" destOrd="0" presId="urn:microsoft.com/office/officeart/2009/layout/ReverseList"/>
    <dgm:cxn modelId="{A138DE3E-37B3-4111-BA05-EAA76D44F326}" type="presParOf" srcId="{B17573ED-4D6C-4B04-8DCF-8D770BBE6974}" destId="{6FB24066-123C-4398-B1A1-1F883FC8BE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44C90-A41A-47A0-827D-294D955FE3A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DE05C2-6F2F-4A0C-9A3D-B90654D5B88E}">
      <dgm:prSet phldrT="[Texte]"/>
      <dgm:spPr/>
      <dgm:t>
        <a:bodyPr anchor="ctr"/>
        <a:lstStyle/>
        <a:p>
          <a:pPr algn="ctr"/>
          <a:r>
            <a:rPr lang="fr-FR" dirty="0" smtClean="0"/>
            <a:t>Vs=V</a:t>
          </a:r>
          <a:r>
            <a:rPr lang="fr-FR" baseline="-25000" dirty="0" smtClean="0"/>
            <a:t>L</a:t>
          </a:r>
          <a:endParaRPr lang="fr-FR" baseline="-25000" dirty="0"/>
        </a:p>
      </dgm:t>
    </dgm:pt>
    <dgm:pt modelId="{277E0294-FAFF-4049-91D5-BFDE009FA58E}" type="parTrans" cxnId="{5C1F6C25-1FE7-437D-BCDB-5F51452F2A8A}">
      <dgm:prSet/>
      <dgm:spPr/>
      <dgm:t>
        <a:bodyPr/>
        <a:lstStyle/>
        <a:p>
          <a:endParaRPr lang="fr-FR"/>
        </a:p>
      </dgm:t>
    </dgm:pt>
    <dgm:pt modelId="{6E50DA2B-4E34-433A-AF24-E5805AA64D07}" type="sibTrans" cxnId="{5C1F6C25-1FE7-437D-BCDB-5F51452F2A8A}">
      <dgm:prSet/>
      <dgm:spPr/>
      <dgm:t>
        <a:bodyPr/>
        <a:lstStyle/>
        <a:p>
          <a:endParaRPr lang="fr-FR"/>
        </a:p>
      </dgm:t>
    </dgm:pt>
    <dgm:pt modelId="{3F2700C6-A1E9-4F5B-8B90-02C7FED081EB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H</a:t>
          </a:r>
          <a:endParaRPr lang="fr-FR" baseline="-25000" dirty="0"/>
        </a:p>
      </dgm:t>
    </dgm:pt>
    <dgm:pt modelId="{196E3342-9230-46BF-885F-6AADE4531297}" type="parTrans" cxnId="{7A595F2A-F9F4-4E87-A134-247037DA9A83}">
      <dgm:prSet/>
      <dgm:spPr/>
      <dgm:t>
        <a:bodyPr/>
        <a:lstStyle/>
        <a:p>
          <a:endParaRPr lang="fr-FR"/>
        </a:p>
      </dgm:t>
    </dgm:pt>
    <dgm:pt modelId="{B996C726-5F33-42B7-B573-D35BA54C1E93}" type="sibTrans" cxnId="{7A595F2A-F9F4-4E87-A134-247037DA9A83}">
      <dgm:prSet/>
      <dgm:spPr/>
      <dgm:t>
        <a:bodyPr/>
        <a:lstStyle/>
        <a:p>
          <a:endParaRPr lang="fr-FR"/>
        </a:p>
      </dgm:t>
    </dgm:pt>
    <dgm:pt modelId="{B17573ED-4D6C-4B04-8DCF-8D770BBE6974}" type="pres">
      <dgm:prSet presAssocID="{7D644C90-A41A-47A0-827D-294D955FE3A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0DBF6B4-0BE6-4756-8D58-7E29F98B4483}" type="pres">
      <dgm:prSet presAssocID="{7D644C90-A41A-47A0-827D-294D955FE3A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A29E4-14A1-4687-ABC6-C41C6F503B1E}" type="pres">
      <dgm:prSet presAssocID="{7D644C90-A41A-47A0-827D-294D955FE3A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CEBBA4D9-E0AE-448C-91DB-19BEA7EE4F8A}" type="pres">
      <dgm:prSet presAssocID="{7D644C90-A41A-47A0-827D-294D955FE3A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C3B6F-47E9-46F2-A75A-F912F8AD532B}" type="pres">
      <dgm:prSet presAssocID="{7D644C90-A41A-47A0-827D-294D955FE3A4}" presName="RightNode" presStyleLbl="bgImgPlace1" presStyleIdx="1" presStyleCnt="2" custLinFactNeighborX="25968" custLinFactNeighborY="-96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1A896F7-620C-46F2-893B-41EEDD445DDE}" type="pres">
      <dgm:prSet presAssocID="{7D644C90-A41A-47A0-827D-294D955FE3A4}" presName="TopArrow" presStyleLbl="node1" presStyleIdx="0" presStyleCnt="2"/>
      <dgm:spPr/>
    </dgm:pt>
    <dgm:pt modelId="{6FB24066-123C-4398-B1A1-1F883FC8BE36}" type="pres">
      <dgm:prSet presAssocID="{7D644C90-A41A-47A0-827D-294D955FE3A4}" presName="BottomArrow" presStyleLbl="node1" presStyleIdx="1" presStyleCnt="2"/>
      <dgm:spPr/>
    </dgm:pt>
  </dgm:ptLst>
  <dgm:cxnLst>
    <dgm:cxn modelId="{A288E99C-79DA-4288-A006-D668A8FE1A6E}" type="presOf" srcId="{3CDE05C2-6F2F-4A0C-9A3D-B90654D5B88E}" destId="{E0DBF6B4-0BE6-4756-8D58-7E29F98B4483}" srcOrd="0" destOrd="0" presId="urn:microsoft.com/office/officeart/2009/layout/ReverseList"/>
    <dgm:cxn modelId="{8A239A2E-7A05-4FB5-A815-E704D9F7A511}" type="presOf" srcId="{7D644C90-A41A-47A0-827D-294D955FE3A4}" destId="{B17573ED-4D6C-4B04-8DCF-8D770BBE6974}" srcOrd="0" destOrd="0" presId="urn:microsoft.com/office/officeart/2009/layout/ReverseList"/>
    <dgm:cxn modelId="{B261AF40-1B7B-4D6D-9AA5-15070AFD93D6}" type="presOf" srcId="{3F2700C6-A1E9-4F5B-8B90-02C7FED081EB}" destId="{CEBBA4D9-E0AE-448C-91DB-19BEA7EE4F8A}" srcOrd="0" destOrd="0" presId="urn:microsoft.com/office/officeart/2009/layout/ReverseList"/>
    <dgm:cxn modelId="{17400545-49CF-4E4B-8E2D-70967729DE0B}" type="presOf" srcId="{3F2700C6-A1E9-4F5B-8B90-02C7FED081EB}" destId="{3C4C3B6F-47E9-46F2-A75A-F912F8AD532B}" srcOrd="1" destOrd="0" presId="urn:microsoft.com/office/officeart/2009/layout/ReverseList"/>
    <dgm:cxn modelId="{22D5C7C5-662F-4F59-8C93-7FEAD09E2C2F}" type="presOf" srcId="{3CDE05C2-6F2F-4A0C-9A3D-B90654D5B88E}" destId="{3D1A29E4-14A1-4687-ABC6-C41C6F503B1E}" srcOrd="1" destOrd="0" presId="urn:microsoft.com/office/officeart/2009/layout/ReverseList"/>
    <dgm:cxn modelId="{5C1F6C25-1FE7-437D-BCDB-5F51452F2A8A}" srcId="{7D644C90-A41A-47A0-827D-294D955FE3A4}" destId="{3CDE05C2-6F2F-4A0C-9A3D-B90654D5B88E}" srcOrd="0" destOrd="0" parTransId="{277E0294-FAFF-4049-91D5-BFDE009FA58E}" sibTransId="{6E50DA2B-4E34-433A-AF24-E5805AA64D07}"/>
    <dgm:cxn modelId="{7A595F2A-F9F4-4E87-A134-247037DA9A83}" srcId="{7D644C90-A41A-47A0-827D-294D955FE3A4}" destId="{3F2700C6-A1E9-4F5B-8B90-02C7FED081EB}" srcOrd="1" destOrd="0" parTransId="{196E3342-9230-46BF-885F-6AADE4531297}" sibTransId="{B996C726-5F33-42B7-B573-D35BA54C1E93}"/>
    <dgm:cxn modelId="{F5B62061-1CB1-42E7-930C-ECD45CBDE140}" type="presParOf" srcId="{B17573ED-4D6C-4B04-8DCF-8D770BBE6974}" destId="{E0DBF6B4-0BE6-4756-8D58-7E29F98B4483}" srcOrd="0" destOrd="0" presId="urn:microsoft.com/office/officeart/2009/layout/ReverseList"/>
    <dgm:cxn modelId="{356424BB-D46B-4820-96F7-BDED9D5F8761}" type="presParOf" srcId="{B17573ED-4D6C-4B04-8DCF-8D770BBE6974}" destId="{3D1A29E4-14A1-4687-ABC6-C41C6F503B1E}" srcOrd="1" destOrd="0" presId="urn:microsoft.com/office/officeart/2009/layout/ReverseList"/>
    <dgm:cxn modelId="{99ED21B6-A89E-4A3C-8C97-568A9C95A6C6}" type="presParOf" srcId="{B17573ED-4D6C-4B04-8DCF-8D770BBE6974}" destId="{CEBBA4D9-E0AE-448C-91DB-19BEA7EE4F8A}" srcOrd="2" destOrd="0" presId="urn:microsoft.com/office/officeart/2009/layout/ReverseList"/>
    <dgm:cxn modelId="{483FB40B-D825-4EC5-A91C-5D324B758B44}" type="presParOf" srcId="{B17573ED-4D6C-4B04-8DCF-8D770BBE6974}" destId="{3C4C3B6F-47E9-46F2-A75A-F912F8AD532B}" srcOrd="3" destOrd="0" presId="urn:microsoft.com/office/officeart/2009/layout/ReverseList"/>
    <dgm:cxn modelId="{03F1ACF9-2D29-469F-BCE4-4EA07F052065}" type="presParOf" srcId="{B17573ED-4D6C-4B04-8DCF-8D770BBE6974}" destId="{11A896F7-620C-46F2-893B-41EEDD445DDE}" srcOrd="4" destOrd="0" presId="urn:microsoft.com/office/officeart/2009/layout/ReverseList"/>
    <dgm:cxn modelId="{AD7E7E24-32DD-47F6-807A-7D5DAFFF38BE}" type="presParOf" srcId="{B17573ED-4D6C-4B04-8DCF-8D770BBE6974}" destId="{6FB24066-123C-4398-B1A1-1F883FC8BE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29E4-14A1-4687-ABC6-C41C6F503B1E}">
      <dsp:nvSpPr>
        <dsp:cNvPr id="0" name=""/>
        <dsp:cNvSpPr/>
      </dsp:nvSpPr>
      <dsp:spPr>
        <a:xfrm rot="16200000">
          <a:off x="1415891" y="522354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L</a:t>
          </a:r>
          <a:endParaRPr lang="fr-FR" sz="1600" kern="1200" baseline="-25000" dirty="0"/>
        </a:p>
      </dsp:txBody>
      <dsp:txXfrm rot="5400000">
        <a:off x="1663971" y="340281"/>
        <a:ext cx="642939" cy="1040090"/>
      </dsp:txXfrm>
    </dsp:sp>
    <dsp:sp modelId="{3C4C3B6F-47E9-46F2-A75A-F912F8AD532B}">
      <dsp:nvSpPr>
        <dsp:cNvPr id="0" name=""/>
        <dsp:cNvSpPr/>
      </dsp:nvSpPr>
      <dsp:spPr>
        <a:xfrm rot="5400000">
          <a:off x="2298056" y="511692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H</a:t>
          </a:r>
          <a:endParaRPr lang="fr-FR" sz="1600" kern="1200" baseline="-25000" dirty="0"/>
        </a:p>
      </dsp:txBody>
      <dsp:txXfrm rot="-5400000">
        <a:off x="2513133" y="329619"/>
        <a:ext cx="642939" cy="1040090"/>
      </dsp:txXfrm>
    </dsp:sp>
    <dsp:sp modelId="{11A896F7-620C-46F2-893B-41EEDD445DDE}">
      <dsp:nvSpPr>
        <dsp:cNvPr id="0" name=""/>
        <dsp:cNvSpPr/>
      </dsp:nvSpPr>
      <dsp:spPr>
        <a:xfrm>
          <a:off x="1968871" y="0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4066-123C-4398-B1A1-1F883FC8BE36}">
      <dsp:nvSpPr>
        <dsp:cNvPr id="0" name=""/>
        <dsp:cNvSpPr/>
      </dsp:nvSpPr>
      <dsp:spPr>
        <a:xfrm rot="10800000">
          <a:off x="1968871" y="1013878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29E4-14A1-4687-ABC6-C41C6F503B1E}">
      <dsp:nvSpPr>
        <dsp:cNvPr id="0" name=""/>
        <dsp:cNvSpPr/>
      </dsp:nvSpPr>
      <dsp:spPr>
        <a:xfrm rot="16200000">
          <a:off x="1415891" y="522354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L</a:t>
          </a:r>
          <a:endParaRPr lang="fr-FR" sz="1600" kern="1200" baseline="-25000" dirty="0"/>
        </a:p>
      </dsp:txBody>
      <dsp:txXfrm rot="5400000">
        <a:off x="1663971" y="340281"/>
        <a:ext cx="642939" cy="1040090"/>
      </dsp:txXfrm>
    </dsp:sp>
    <dsp:sp modelId="{3C4C3B6F-47E9-46F2-A75A-F912F8AD532B}">
      <dsp:nvSpPr>
        <dsp:cNvPr id="0" name=""/>
        <dsp:cNvSpPr/>
      </dsp:nvSpPr>
      <dsp:spPr>
        <a:xfrm rot="5400000">
          <a:off x="2298056" y="511692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H</a:t>
          </a:r>
          <a:endParaRPr lang="fr-FR" sz="1600" kern="1200" baseline="-25000" dirty="0"/>
        </a:p>
      </dsp:txBody>
      <dsp:txXfrm rot="-5400000">
        <a:off x="2513133" y="329619"/>
        <a:ext cx="642939" cy="1040090"/>
      </dsp:txXfrm>
    </dsp:sp>
    <dsp:sp modelId="{11A896F7-620C-46F2-893B-41EEDD445DDE}">
      <dsp:nvSpPr>
        <dsp:cNvPr id="0" name=""/>
        <dsp:cNvSpPr/>
      </dsp:nvSpPr>
      <dsp:spPr>
        <a:xfrm>
          <a:off x="1968871" y="0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4066-123C-4398-B1A1-1F883FC8BE36}">
      <dsp:nvSpPr>
        <dsp:cNvPr id="0" name=""/>
        <dsp:cNvSpPr/>
      </dsp:nvSpPr>
      <dsp:spPr>
        <a:xfrm rot="10800000">
          <a:off x="1968871" y="1013878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0.46155</cdr:x>
      <cdr:y>0.3199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57" y="193990"/>
          <a:ext cx="763072" cy="26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 smtClean="0"/>
            <a:t>Ue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Us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jpg"/><Relationship Id="rId4" Type="http://schemas.openxmlformats.org/officeDocument/2006/relationships/image" Target="../media/image47.png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jpeg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530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10.jpg"/><Relationship Id="rId10" Type="http://schemas.openxmlformats.org/officeDocument/2006/relationships/image" Target="../media/image41.png"/><Relationship Id="rId4" Type="http://schemas.openxmlformats.org/officeDocument/2006/relationships/image" Target="../media/image57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1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pn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1.png"/><Relationship Id="rId4" Type="http://schemas.openxmlformats.org/officeDocument/2006/relationships/diagramData" Target="../diagrams/data1.xml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0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6.png"/><Relationship Id="rId5" Type="http://schemas.openxmlformats.org/officeDocument/2006/relationships/image" Target="../media/image38.wmf"/><Relationship Id="rId10" Type="http://schemas.openxmlformats.org/officeDocument/2006/relationships/image" Target="../media/image145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71.png"/><Relationship Id="rId7" Type="http://schemas.openxmlformats.org/officeDocument/2006/relationships/image" Target="../media/image15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chart" Target="../charts/chart1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wmf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13.wmf"/><Relationship Id="rId5" Type="http://schemas.openxmlformats.org/officeDocument/2006/relationships/image" Target="../media/image12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g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2772308"/>
          </a:xfrm>
        </p:spPr>
        <p:txBody>
          <a:bodyPr>
            <a:noAutofit/>
          </a:bodyPr>
          <a:lstStyle/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Amplificateurs Opérationnels</a:t>
            </a: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gêner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7637524" y="2355452"/>
            <a:ext cx="284227" cy="29392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192161"/>
            <a:ext cx="313437" cy="3254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474927" y="2259810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7617474" y="4951539"/>
            <a:ext cx="284227" cy="29392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788248"/>
            <a:ext cx="313437" cy="3254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454877" y="485589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3030"/>
              </p:ext>
            </p:extLst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26498"/>
              </p:ext>
            </p:extLst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gêner 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gêner 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22715" y="234203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8" name="Rectangle 93"/>
          <p:cNvSpPr>
            <a:spLocks noChangeArrowheads="1"/>
          </p:cNvSpPr>
          <p:nvPr/>
        </p:nvSpPr>
        <p:spPr bwMode="auto">
          <a:xfrm rot="18937231">
            <a:off x="5661463" y="2364022"/>
            <a:ext cx="194072" cy="193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94"/>
          <p:cNvSpPr>
            <a:spLocks noChangeShapeType="1"/>
          </p:cNvSpPr>
          <p:nvPr/>
        </p:nvSpPr>
        <p:spPr bwMode="auto">
          <a:xfrm>
            <a:off x="5622094" y="2462758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Rectangle 93"/>
          <p:cNvSpPr>
            <a:spLocks noChangeArrowheads="1"/>
          </p:cNvSpPr>
          <p:nvPr/>
        </p:nvSpPr>
        <p:spPr bwMode="auto">
          <a:xfrm rot="18937231">
            <a:off x="5685616" y="4747737"/>
            <a:ext cx="194072" cy="193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ine 94"/>
          <p:cNvSpPr>
            <a:spLocks noChangeShapeType="1"/>
          </p:cNvSpPr>
          <p:nvPr/>
        </p:nvSpPr>
        <p:spPr bwMode="auto">
          <a:xfrm>
            <a:off x="5646247" y="4846473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Amplificateur </a:t>
            </a:r>
            <a:r>
              <a:rPr lang="fr-FR" dirty="0" smtClean="0"/>
              <a:t>différentiel</a:t>
            </a:r>
          </a:p>
          <a:p>
            <a:pPr lvl="1"/>
            <a:r>
              <a:rPr lang="fr-FR" dirty="0" smtClean="0"/>
              <a:t>objectifs: amplifier la différence des tensions en entrée</a:t>
            </a:r>
          </a:p>
          <a:p>
            <a:pPr lvl="2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 smtClean="0"/>
              <a:t>Amplificateur parfait </a:t>
            </a:r>
            <a:r>
              <a:rPr lang="fr-FR" i="1" dirty="0" smtClean="0"/>
              <a:t>( 1 seule sortie)</a:t>
            </a:r>
          </a:p>
          <a:p>
            <a:pPr lvl="2"/>
            <a:r>
              <a:rPr lang="fr-FR" dirty="0" smtClean="0"/>
              <a:t>amplifier la </a:t>
            </a:r>
            <a:r>
              <a:rPr lang="fr-FR" dirty="0"/>
              <a:t>différence des tensions en </a:t>
            </a:r>
            <a:r>
              <a:rPr lang="fr-FR" dirty="0" smtClean="0"/>
              <a:t>entrée</a:t>
            </a:r>
          </a:p>
          <a:p>
            <a:pPr lvl="2"/>
            <a:r>
              <a:rPr lang="fr-FR" dirty="0" smtClean="0"/>
              <a:t>Supprime le mode commun</a:t>
            </a:r>
          </a:p>
          <a:p>
            <a:pPr lvl="2"/>
            <a:r>
              <a:rPr lang="fr-FR" dirty="0" smtClean="0"/>
              <a:t>Ne gêne pas les sources d’entrées</a:t>
            </a:r>
          </a:p>
          <a:p>
            <a:pPr lvl="2"/>
            <a:r>
              <a:rPr lang="fr-FR" dirty="0" smtClean="0"/>
              <a:t>N’est pas gêné par la charge</a:t>
            </a:r>
            <a:endParaRPr lang="fr-FR" dirty="0"/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6542151" y="4754335"/>
            <a:ext cx="1664725" cy="1627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8331806" y="5321730"/>
            <a:ext cx="0" cy="88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8383606" y="5592147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6214081" y="4574458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366966" y="4795379"/>
            <a:ext cx="214312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 flipV="1">
            <a:off x="8284692" y="5227218"/>
            <a:ext cx="247377" cy="9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7525344" y="5243260"/>
            <a:ext cx="1189379" cy="9995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8651750" y="5510056"/>
            <a:ext cx="120868" cy="43580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7706138" y="5461768"/>
            <a:ext cx="0" cy="5710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Text Box 44"/>
          <p:cNvSpPr txBox="1">
            <a:spLocks noChangeArrowheads="1"/>
          </p:cNvSpPr>
          <p:nvPr/>
        </p:nvSpPr>
        <p:spPr bwMode="auto">
          <a:xfrm>
            <a:off x="7763016" y="5595768"/>
            <a:ext cx="366854" cy="2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6228301" y="5592147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Text Box 47"/>
          <p:cNvSpPr txBox="1">
            <a:spLocks noChangeArrowheads="1"/>
          </p:cNvSpPr>
          <p:nvPr/>
        </p:nvSpPr>
        <p:spPr bwMode="auto">
          <a:xfrm>
            <a:off x="6287212" y="5752708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6261820" y="5560760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038366" y="5570417"/>
            <a:ext cx="709971" cy="6724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6695521" y="5595769"/>
            <a:ext cx="124931" cy="60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Oval 52"/>
          <p:cNvSpPr>
            <a:spLocks noChangeArrowheads="1"/>
          </p:cNvSpPr>
          <p:nvPr/>
        </p:nvSpPr>
        <p:spPr bwMode="auto">
          <a:xfrm>
            <a:off x="5894138" y="5737014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53"/>
          <p:cNvSpPr>
            <a:spLocks/>
          </p:cNvSpPr>
          <p:nvPr/>
        </p:nvSpPr>
        <p:spPr bwMode="auto">
          <a:xfrm>
            <a:off x="5989613" y="5846871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5490906" y="4928175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5722485" y="5275855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211034" y="4928175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Rectangle 57"/>
          <p:cNvSpPr>
            <a:spLocks noChangeArrowheads="1"/>
          </p:cNvSpPr>
          <p:nvPr/>
        </p:nvSpPr>
        <p:spPr bwMode="auto">
          <a:xfrm>
            <a:off x="5490906" y="4928175"/>
            <a:ext cx="1605814" cy="131466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58"/>
          <p:cNvSpPr>
            <a:spLocks noChangeArrowheads="1"/>
          </p:cNvSpPr>
          <p:nvPr/>
        </p:nvSpPr>
        <p:spPr bwMode="auto">
          <a:xfrm>
            <a:off x="7039843" y="4925761"/>
            <a:ext cx="112603" cy="1298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Oval 60"/>
          <p:cNvSpPr>
            <a:spLocks noChangeArrowheads="1"/>
          </p:cNvSpPr>
          <p:nvPr/>
        </p:nvSpPr>
        <p:spPr bwMode="auto">
          <a:xfrm>
            <a:off x="5348709" y="5415893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61"/>
          <p:cNvSpPr>
            <a:spLocks/>
          </p:cNvSpPr>
          <p:nvPr/>
        </p:nvSpPr>
        <p:spPr bwMode="auto">
          <a:xfrm>
            <a:off x="5441137" y="5485912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6748337" y="4928175"/>
            <a:ext cx="0" cy="66397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6688411" y="4954734"/>
            <a:ext cx="119572" cy="5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6729039" y="553782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Oval 66"/>
          <p:cNvSpPr>
            <a:spLocks noChangeArrowheads="1"/>
          </p:cNvSpPr>
          <p:nvPr/>
        </p:nvSpPr>
        <p:spPr bwMode="auto">
          <a:xfrm>
            <a:off x="6729039" y="4900408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6729039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6015005" y="621145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Line 69"/>
          <p:cNvSpPr>
            <a:spLocks noChangeShapeType="1"/>
          </p:cNvSpPr>
          <p:nvPr/>
        </p:nvSpPr>
        <p:spPr bwMode="auto">
          <a:xfrm>
            <a:off x="7096721" y="6242840"/>
            <a:ext cx="42862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7501983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Line 72"/>
          <p:cNvSpPr>
            <a:spLocks noChangeShapeType="1"/>
          </p:cNvSpPr>
          <p:nvPr/>
        </p:nvSpPr>
        <p:spPr bwMode="auto">
          <a:xfrm>
            <a:off x="5659512" y="5093564"/>
            <a:ext cx="0" cy="895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73"/>
          <p:cNvSpPr>
            <a:spLocks noChangeShapeType="1"/>
          </p:cNvSpPr>
          <p:nvPr/>
        </p:nvSpPr>
        <p:spPr bwMode="auto">
          <a:xfrm>
            <a:off x="6038366" y="6242840"/>
            <a:ext cx="0" cy="13883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8" name="Line 74"/>
          <p:cNvSpPr>
            <a:spLocks noChangeShapeType="1"/>
          </p:cNvSpPr>
          <p:nvPr/>
        </p:nvSpPr>
        <p:spPr bwMode="auto">
          <a:xfrm>
            <a:off x="5912420" y="6381671"/>
            <a:ext cx="265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9" name="Text Box 75"/>
          <p:cNvSpPr txBox="1">
            <a:spLocks noChangeArrowheads="1"/>
          </p:cNvSpPr>
          <p:nvPr/>
        </p:nvSpPr>
        <p:spPr bwMode="auto">
          <a:xfrm>
            <a:off x="6373545" y="5316900"/>
            <a:ext cx="181810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170" name="Text Box 76"/>
          <p:cNvSpPr txBox="1">
            <a:spLocks noChangeArrowheads="1"/>
          </p:cNvSpPr>
          <p:nvPr/>
        </p:nvSpPr>
        <p:spPr bwMode="auto">
          <a:xfrm>
            <a:off x="6337996" y="4695180"/>
            <a:ext cx="231578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171" name="Line 79"/>
          <p:cNvSpPr>
            <a:spLocks noChangeShapeType="1"/>
          </p:cNvSpPr>
          <p:nvPr/>
        </p:nvSpPr>
        <p:spPr bwMode="auto">
          <a:xfrm>
            <a:off x="6090965" y="4988612"/>
            <a:ext cx="0" cy="4925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80"/>
          <p:cNvSpPr txBox="1">
            <a:spLocks noChangeArrowheads="1"/>
          </p:cNvSpPr>
          <p:nvPr/>
        </p:nvSpPr>
        <p:spPr bwMode="auto">
          <a:xfrm>
            <a:off x="5869507" y="5053206"/>
            <a:ext cx="290996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fr-FR" sz="20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 rot="5400000">
            <a:off x="7005070" y="4641587"/>
            <a:ext cx="131396" cy="576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6285687" y="5155133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8841432" y="5552285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Z</a:t>
            </a:r>
            <a:r>
              <a:rPr lang="fr-FR" sz="2000" b="1" i="1" baseline="-25000" dirty="0">
                <a:latin typeface="Times New Roman" pitchFamily="18" charset="0"/>
              </a:rPr>
              <a:t>L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0213"/>
              </p:ext>
            </p:extLst>
          </p:nvPr>
        </p:nvGraphicFramePr>
        <p:xfrm>
          <a:off x="2751787" y="580974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87" y="580974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ZoneTexte 177"/>
          <p:cNvSpPr txBox="1"/>
          <p:nvPr/>
        </p:nvSpPr>
        <p:spPr>
          <a:xfrm>
            <a:off x="1736313" y="5773986"/>
            <a:ext cx="196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résumé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29154" y="2600209"/>
            <a:ext cx="3406948" cy="1663401"/>
            <a:chOff x="263555" y="2573658"/>
            <a:chExt cx="3406948" cy="1663401"/>
          </a:xfrm>
        </p:grpSpPr>
        <p:grpSp>
          <p:nvGrpSpPr>
            <p:cNvPr id="11" name="Groupe 10"/>
            <p:cNvGrpSpPr/>
            <p:nvPr/>
          </p:nvGrpSpPr>
          <p:grpSpPr>
            <a:xfrm>
              <a:off x="263555" y="2573658"/>
              <a:ext cx="3406948" cy="1663401"/>
              <a:chOff x="263555" y="2371438"/>
              <a:chExt cx="3406948" cy="1663401"/>
            </a:xfrm>
          </p:grpSpPr>
          <p:cxnSp>
            <p:nvCxnSpPr>
              <p:cNvPr id="123" name="Connecteur droit avec flèche 122"/>
              <p:cNvCxnSpPr/>
              <p:nvPr/>
            </p:nvCxnSpPr>
            <p:spPr>
              <a:xfrm flipV="1">
                <a:off x="1117446" y="3018009"/>
                <a:ext cx="0" cy="39573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e 118"/>
              <p:cNvGrpSpPr/>
              <p:nvPr/>
            </p:nvGrpSpPr>
            <p:grpSpPr>
              <a:xfrm>
                <a:off x="263555" y="2371438"/>
                <a:ext cx="3406948" cy="1663401"/>
                <a:chOff x="1557411" y="3224285"/>
                <a:chExt cx="3040126" cy="1436687"/>
              </a:xfrm>
            </p:grpSpPr>
            <p:sp>
              <p:nvSpPr>
                <p:cNvPr id="122" name="Rectangle 65"/>
                <p:cNvSpPr>
                  <a:spLocks noChangeArrowheads="1"/>
                </p:cNvSpPr>
                <p:nvPr/>
              </p:nvSpPr>
              <p:spPr bwMode="auto">
                <a:xfrm>
                  <a:off x="2835279" y="3596583"/>
                  <a:ext cx="1019526" cy="7445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18178" y="3749320"/>
                  <a:ext cx="286021" cy="31024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5" name="Line 67"/>
                <p:cNvSpPr>
                  <a:spLocks noChangeShapeType="1"/>
                </p:cNvSpPr>
                <p:nvPr/>
              </p:nvSpPr>
              <p:spPr bwMode="auto">
                <a:xfrm>
                  <a:off x="2484673" y="4126391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484673" y="4614832"/>
                  <a:ext cx="183222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576938" y="422641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dirty="0"/>
                </a:p>
              </p:txBody>
            </p:sp>
            <p:sp>
              <p:nvSpPr>
                <p:cNvPr id="13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545059" y="3933094"/>
                  <a:ext cx="156850" cy="1479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45" name="Line 71"/>
                <p:cNvSpPr>
                  <a:spLocks noChangeShapeType="1"/>
                </p:cNvSpPr>
                <p:nvPr/>
              </p:nvSpPr>
              <p:spPr bwMode="auto">
                <a:xfrm>
                  <a:off x="2521578" y="4174917"/>
                  <a:ext cx="0" cy="3579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72"/>
                <p:cNvSpPr>
                  <a:spLocks noChangeShapeType="1"/>
                </p:cNvSpPr>
                <p:nvPr/>
              </p:nvSpPr>
              <p:spPr bwMode="auto">
                <a:xfrm>
                  <a:off x="2544644" y="4126391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Line 78"/>
                <p:cNvSpPr>
                  <a:spLocks noChangeShapeType="1"/>
                </p:cNvSpPr>
                <p:nvPr/>
              </p:nvSpPr>
              <p:spPr bwMode="auto">
                <a:xfrm>
                  <a:off x="3854805" y="3820329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01879" y="3834642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78957" y="3601355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0" name="Line 82"/>
                <p:cNvSpPr>
                  <a:spLocks noChangeShapeType="1"/>
                </p:cNvSpPr>
                <p:nvPr/>
              </p:nvSpPr>
              <p:spPr bwMode="auto">
                <a:xfrm>
                  <a:off x="4252313" y="3852737"/>
                  <a:ext cx="0" cy="722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9330" y="3820329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Line 88"/>
                <p:cNvSpPr>
                  <a:spLocks noChangeShapeType="1"/>
                </p:cNvSpPr>
                <p:nvPr/>
              </p:nvSpPr>
              <p:spPr bwMode="auto">
                <a:xfrm>
                  <a:off x="2941383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Line 89"/>
                <p:cNvSpPr>
                  <a:spLocks noChangeShapeType="1"/>
                </p:cNvSpPr>
                <p:nvPr/>
              </p:nvSpPr>
              <p:spPr bwMode="auto">
                <a:xfrm>
                  <a:off x="3056714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90"/>
                <p:cNvSpPr>
                  <a:spLocks noChangeArrowheads="1"/>
                </p:cNvSpPr>
                <p:nvPr/>
              </p:nvSpPr>
              <p:spPr bwMode="auto">
                <a:xfrm>
                  <a:off x="2904478" y="3224285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Oval 91"/>
                <p:cNvSpPr>
                  <a:spLocks noChangeArrowheads="1"/>
                </p:cNvSpPr>
                <p:nvPr/>
              </p:nvSpPr>
              <p:spPr bwMode="auto">
                <a:xfrm>
                  <a:off x="3019809" y="322905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148979" y="3295881"/>
                  <a:ext cx="1448558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18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741941" y="4489142"/>
                  <a:ext cx="498230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sources</a:t>
                  </a:r>
                  <a:endParaRPr lang="en-US" dirty="0"/>
                </a:p>
              </p:txBody>
            </p:sp>
            <p:sp>
              <p:nvSpPr>
                <p:cNvPr id="18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07327" y="3819999"/>
                  <a:ext cx="770411" cy="35797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991055" y="3806597"/>
                  <a:ext cx="225047" cy="2004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19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556426" y="3550630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191" name="Line 99"/>
                <p:cNvSpPr>
                  <a:spLocks noChangeShapeType="1"/>
                </p:cNvSpPr>
                <p:nvPr/>
              </p:nvSpPr>
              <p:spPr bwMode="auto">
                <a:xfrm>
                  <a:off x="1935697" y="3840008"/>
                  <a:ext cx="0" cy="690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100"/>
                <p:cNvSpPr>
                  <a:spLocks noChangeShapeType="1"/>
                </p:cNvSpPr>
                <p:nvPr/>
              </p:nvSpPr>
              <p:spPr bwMode="auto">
                <a:xfrm>
                  <a:off x="2540031" y="3758866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Oval 103"/>
                <p:cNvSpPr>
                  <a:spLocks noChangeArrowheads="1"/>
                </p:cNvSpPr>
                <p:nvPr/>
              </p:nvSpPr>
              <p:spPr bwMode="auto">
                <a:xfrm>
                  <a:off x="2137911" y="4595740"/>
                  <a:ext cx="36906" cy="3818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/>
              </p:nvSpPr>
              <p:spPr bwMode="auto">
                <a:xfrm>
                  <a:off x="2149444" y="4121618"/>
                  <a:ext cx="339842" cy="493215"/>
                </a:xfrm>
                <a:custGeom>
                  <a:avLst/>
                  <a:gdLst>
                    <a:gd name="T0" fmla="*/ 360 w 408"/>
                    <a:gd name="T1" fmla="*/ 0 h 564"/>
                    <a:gd name="T2" fmla="*/ 0 w 408"/>
                    <a:gd name="T3" fmla="*/ 0 h 564"/>
                    <a:gd name="T4" fmla="*/ 0 w 408"/>
                    <a:gd name="T5" fmla="*/ 465 h 564"/>
                    <a:gd name="T6" fmla="*/ 408 w 408"/>
                    <a:gd name="T7" fmla="*/ 465 h 5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564"/>
                    <a:gd name="T14" fmla="*/ 408 w 408"/>
                    <a:gd name="T15" fmla="*/ 564 h 5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564">
                      <a:moveTo>
                        <a:pt x="360" y="0"/>
                      </a:moveTo>
                      <a:lnTo>
                        <a:pt x="0" y="0"/>
                      </a:lnTo>
                      <a:lnTo>
                        <a:pt x="0" y="564"/>
                      </a:lnTo>
                      <a:lnTo>
                        <a:pt x="408" y="56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01"/>
                <p:cNvSpPr>
                  <a:spLocks/>
                </p:cNvSpPr>
                <p:nvPr/>
              </p:nvSpPr>
              <p:spPr bwMode="auto">
                <a:xfrm>
                  <a:off x="1700421" y="3758866"/>
                  <a:ext cx="1118711" cy="85914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Oval 74"/>
                <p:cNvSpPr>
                  <a:spLocks noChangeArrowheads="1"/>
                </p:cNvSpPr>
                <p:nvPr/>
              </p:nvSpPr>
              <p:spPr bwMode="auto">
                <a:xfrm>
                  <a:off x="2006433" y="4201169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Oval 76"/>
                <p:cNvSpPr>
                  <a:spLocks noChangeArrowheads="1"/>
                </p:cNvSpPr>
                <p:nvPr/>
              </p:nvSpPr>
              <p:spPr bwMode="auto">
                <a:xfrm>
                  <a:off x="2424700" y="4092184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04"/>
                <p:cNvSpPr>
                  <a:spLocks noChangeArrowheads="1"/>
                </p:cNvSpPr>
                <p:nvPr/>
              </p:nvSpPr>
              <p:spPr bwMode="auto">
                <a:xfrm>
                  <a:off x="2420087" y="373022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102"/>
                <p:cNvSpPr>
                  <a:spLocks noChangeArrowheads="1"/>
                </p:cNvSpPr>
                <p:nvPr/>
              </p:nvSpPr>
              <p:spPr bwMode="auto">
                <a:xfrm>
                  <a:off x="1557411" y="4050022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057382" y="4264809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54758" y="391080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0981" y="4121618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Line 82"/>
                <p:cNvSpPr>
                  <a:spLocks noChangeShapeType="1"/>
                </p:cNvSpPr>
                <p:nvPr/>
              </p:nvSpPr>
              <p:spPr bwMode="auto">
                <a:xfrm>
                  <a:off x="3987123" y="4159007"/>
                  <a:ext cx="0" cy="4427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873958" y="4487711"/>
                  <a:ext cx="356286" cy="17183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0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854804" y="4124531"/>
                  <a:ext cx="341381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cxnSp>
          <p:nvCxnSpPr>
            <p:cNvPr id="8" name="Connecteur droit 7"/>
            <p:cNvCxnSpPr/>
            <p:nvPr/>
          </p:nvCxnSpPr>
          <p:spPr>
            <a:xfrm>
              <a:off x="2266882" y="3883379"/>
              <a:ext cx="0" cy="29974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713" y="2683103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09714" y="2697382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cxnSp>
        <p:nvCxnSpPr>
          <p:cNvPr id="179" name="Connecteur droit avec flèche 178"/>
          <p:cNvCxnSpPr/>
          <p:nvPr/>
        </p:nvCxnSpPr>
        <p:spPr>
          <a:xfrm flipV="1">
            <a:off x="3780546" y="3289929"/>
            <a:ext cx="0" cy="3957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46448" y="2206937"/>
            <a:ext cx="272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 à 2 sorties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6430446" y="2254110"/>
            <a:ext cx="228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à 1 sortie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374513" y="5653716"/>
            <a:ext cx="278787" cy="27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différentiel imparfait</a:t>
            </a:r>
          </a:p>
          <a:p>
            <a:pPr lvl="1"/>
            <a:r>
              <a:rPr lang="fr-FR" dirty="0" smtClean="0"/>
              <a:t>Amplifie la tension différentielle</a:t>
            </a:r>
          </a:p>
          <a:p>
            <a:pPr lvl="1"/>
            <a:r>
              <a:rPr lang="fr-FR" dirty="0" smtClean="0"/>
              <a:t>Mais malheureusement aussi la tension de mode commun!</a:t>
            </a:r>
          </a:p>
          <a:p>
            <a:pPr lvl="1"/>
            <a:r>
              <a:rPr lang="fr-FR" dirty="0"/>
              <a:t>impédance différentielle et de mode </a:t>
            </a:r>
            <a:r>
              <a:rPr lang="fr-FR" dirty="0" smtClean="0"/>
              <a:t>commun non infinie</a:t>
            </a:r>
          </a:p>
          <a:p>
            <a:pPr lvl="1"/>
            <a:r>
              <a:rPr lang="fr-FR" dirty="0"/>
              <a:t>impédance différentielle et de mode commun non </a:t>
            </a:r>
            <a:r>
              <a:rPr lang="fr-FR" dirty="0" smtClean="0"/>
              <a:t>nulle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</a:t>
            </a:r>
          </a:p>
          <a:p>
            <a:pPr lvl="2"/>
            <a:endParaRPr lang="fr-FR" dirty="0" smtClean="0"/>
          </a:p>
          <a:p>
            <a:pPr lvl="3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43916" y="1436504"/>
            <a:ext cx="2489161" cy="1782530"/>
            <a:chOff x="423" y="2688"/>
            <a:chExt cx="1708" cy="1330"/>
          </a:xfrm>
        </p:grpSpPr>
        <p:sp>
          <p:nvSpPr>
            <p:cNvPr id="8" name="Text Box 106"/>
            <p:cNvSpPr txBox="1">
              <a:spLocks noChangeArrowheads="1"/>
            </p:cNvSpPr>
            <p:nvPr/>
          </p:nvSpPr>
          <p:spPr bwMode="auto">
            <a:xfrm>
              <a:off x="839" y="3478"/>
              <a:ext cx="2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9" name="Freeform 110"/>
            <p:cNvSpPr>
              <a:spLocks/>
            </p:cNvSpPr>
            <p:nvPr/>
          </p:nvSpPr>
          <p:spPr bwMode="auto">
            <a:xfrm>
              <a:off x="588" y="3157"/>
              <a:ext cx="1182" cy="727"/>
            </a:xfrm>
            <a:custGeom>
              <a:avLst/>
              <a:gdLst>
                <a:gd name="T0" fmla="*/ 0 w 1182"/>
                <a:gd name="T1" fmla="*/ 727 h 727"/>
                <a:gd name="T2" fmla="*/ 1182 w 1182"/>
                <a:gd name="T3" fmla="*/ 719 h 727"/>
                <a:gd name="T4" fmla="*/ 1181 w 1182"/>
                <a:gd name="T5" fmla="*/ 0 h 727"/>
                <a:gd name="T6" fmla="*/ 1005 w 1182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2" h="727">
                  <a:moveTo>
                    <a:pt x="0" y="727"/>
                  </a:moveTo>
                  <a:lnTo>
                    <a:pt x="1182" y="719"/>
                  </a:lnTo>
                  <a:lnTo>
                    <a:pt x="1181" y="0"/>
                  </a:lnTo>
                  <a:lnTo>
                    <a:pt x="1005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" name="Line 111"/>
            <p:cNvSpPr>
              <a:spLocks noChangeShapeType="1"/>
            </p:cNvSpPr>
            <p:nvPr/>
          </p:nvSpPr>
          <p:spPr bwMode="auto">
            <a:xfrm flipH="1">
              <a:off x="1666" y="4018"/>
              <a:ext cx="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" name="Freeform 112"/>
            <p:cNvSpPr>
              <a:spLocks/>
            </p:cNvSpPr>
            <p:nvPr/>
          </p:nvSpPr>
          <p:spPr bwMode="auto">
            <a:xfrm flipH="1">
              <a:off x="680" y="2954"/>
              <a:ext cx="913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flipH="1">
              <a:off x="1573" y="31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4"/>
            <p:cNvSpPr>
              <a:spLocks noChangeShapeType="1"/>
            </p:cNvSpPr>
            <p:nvPr/>
          </p:nvSpPr>
          <p:spPr bwMode="auto">
            <a:xfrm>
              <a:off x="612" y="2964"/>
              <a:ext cx="0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423" y="3284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>
              <a:off x="780" y="3412"/>
              <a:ext cx="0" cy="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17"/>
            <p:cNvSpPr txBox="1">
              <a:spLocks noChangeArrowheads="1"/>
            </p:cNvSpPr>
            <p:nvPr/>
          </p:nvSpPr>
          <p:spPr bwMode="auto">
            <a:xfrm>
              <a:off x="1835" y="3440"/>
              <a:ext cx="2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7" name="Text Box 119"/>
            <p:cNvSpPr txBox="1">
              <a:spLocks noChangeArrowheads="1"/>
            </p:cNvSpPr>
            <p:nvPr/>
          </p:nvSpPr>
          <p:spPr bwMode="auto">
            <a:xfrm>
              <a:off x="839" y="3035"/>
              <a:ext cx="1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D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8" name="Line 120"/>
            <p:cNvSpPr>
              <a:spLocks noChangeShapeType="1"/>
            </p:cNvSpPr>
            <p:nvPr/>
          </p:nvSpPr>
          <p:spPr bwMode="auto">
            <a:xfrm>
              <a:off x="780" y="2980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23"/>
            <p:cNvSpPr txBox="1">
              <a:spLocks noChangeArrowheads="1"/>
            </p:cNvSpPr>
            <p:nvPr/>
          </p:nvSpPr>
          <p:spPr bwMode="auto">
            <a:xfrm>
              <a:off x="1117" y="2688"/>
              <a:ext cx="71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MD</a:t>
              </a:r>
              <a:endParaRPr lang="fr-FR" sz="1600" baseline="-25000" dirty="0">
                <a:latin typeface="Times New Roman" pitchFamily="18" charset="0"/>
              </a:endParaRPr>
            </a:p>
          </p:txBody>
        </p:sp>
        <p:sp>
          <p:nvSpPr>
            <p:cNvPr id="20" name="Text Box 124"/>
            <p:cNvSpPr txBox="1">
              <a:spLocks noChangeArrowheads="1"/>
            </p:cNvSpPr>
            <p:nvPr/>
          </p:nvSpPr>
          <p:spPr bwMode="auto">
            <a:xfrm>
              <a:off x="1122" y="3132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½ z</a:t>
              </a:r>
              <a:r>
                <a:rPr lang="fr-FR" sz="1600" b="1" i="1" baseline="-25000">
                  <a:latin typeface="Times New Roman" pitchFamily="18" charset="0"/>
                </a:rPr>
                <a:t>D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1" name="Rectangle 126"/>
            <p:cNvSpPr>
              <a:spLocks noChangeArrowheads="1"/>
            </p:cNvSpPr>
            <p:nvPr/>
          </p:nvSpPr>
          <p:spPr bwMode="auto">
            <a:xfrm>
              <a:off x="1718" y="3310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27"/>
            <p:cNvSpPr>
              <a:spLocks noChangeArrowheads="1"/>
            </p:cNvSpPr>
            <p:nvPr/>
          </p:nvSpPr>
          <p:spPr bwMode="auto">
            <a:xfrm rot="-5400000">
              <a:off x="1207" y="2767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 rot="-5400000">
              <a:off x="1207" y="3174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129"/>
            <p:cNvSpPr txBox="1">
              <a:spLocks noChangeArrowheads="1"/>
            </p:cNvSpPr>
            <p:nvPr/>
          </p:nvSpPr>
          <p:spPr bwMode="auto">
            <a:xfrm>
              <a:off x="631" y="274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/>
                <a:t>+</a:t>
              </a:r>
            </a:p>
          </p:txBody>
        </p:sp>
        <p:sp>
          <p:nvSpPr>
            <p:cNvPr id="25" name="Text Box 132"/>
            <p:cNvSpPr txBox="1">
              <a:spLocks noChangeArrowheads="1"/>
            </p:cNvSpPr>
            <p:nvPr/>
          </p:nvSpPr>
          <p:spPr bwMode="auto">
            <a:xfrm>
              <a:off x="631" y="318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/>
                <a:t>-</a:t>
              </a:r>
            </a:p>
          </p:txBody>
        </p:sp>
        <p:sp>
          <p:nvSpPr>
            <p:cNvPr id="26" name="Line 134"/>
            <p:cNvSpPr>
              <a:spLocks noChangeShapeType="1"/>
            </p:cNvSpPr>
            <p:nvPr/>
          </p:nvSpPr>
          <p:spPr bwMode="auto">
            <a:xfrm>
              <a:off x="1770" y="3876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7" name="Oval 135"/>
            <p:cNvSpPr>
              <a:spLocks noChangeArrowheads="1"/>
            </p:cNvSpPr>
            <p:nvPr/>
          </p:nvSpPr>
          <p:spPr bwMode="auto">
            <a:xfrm flipH="1">
              <a:off x="1742" y="385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Flèche droite 27"/>
          <p:cNvSpPr/>
          <p:nvPr/>
        </p:nvSpPr>
        <p:spPr>
          <a:xfrm>
            <a:off x="6465168" y="2495300"/>
            <a:ext cx="540060" cy="2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862638" y="3794049"/>
            <a:ext cx="2601913" cy="2139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659813" y="4540174"/>
            <a:ext cx="0" cy="1157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740775" y="4895774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474494" y="3501948"/>
            <a:ext cx="336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8742363" y="4019474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8742363" y="4424286"/>
            <a:ext cx="23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7197725" y="4886249"/>
            <a:ext cx="401638" cy="40005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7399338" y="4436986"/>
            <a:ext cx="1858963" cy="1314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 rot="5400000">
            <a:off x="7891463" y="4149649"/>
            <a:ext cx="207963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9159875" y="4787824"/>
            <a:ext cx="188913" cy="573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7681913" y="4724324"/>
            <a:ext cx="0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770813" y="4900536"/>
            <a:ext cx="2952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so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7840663" y="4019474"/>
            <a:ext cx="360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>
                <a:latin typeface="Times New Roman" pitchFamily="18" charset="0"/>
              </a:rPr>
              <a:t>Z</a:t>
            </a:r>
            <a:r>
              <a:rPr lang="fr-FR" sz="1600" baseline="-25000">
                <a:latin typeface="Times New Roman" pitchFamily="18" charset="0"/>
              </a:rPr>
              <a:t>s</a:t>
            </a:r>
            <a:endParaRPr lang="fr-FR" sz="1600">
              <a:latin typeface="Times New Roman" pitchFamily="18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372100" y="4895774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464175" y="5106911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424488" y="485449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5075238" y="4867199"/>
            <a:ext cx="1109663" cy="8842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6102350" y="5010074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297612" y="5075160"/>
            <a:ext cx="466725" cy="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849813" y="5086274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4999038" y="5230736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4219575" y="402264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4581525" y="4479849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345113" y="402264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219575" y="4022649"/>
            <a:ext cx="2509838" cy="1728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6640513" y="45131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6859587" y="4436985"/>
            <a:ext cx="524792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baseline="-25000" dirty="0">
              <a:latin typeface="Times New Roman" pitchFamily="18" charset="0"/>
            </a:endParaRPr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3997325" y="4663999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4141788" y="4756074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6184900" y="4022649"/>
            <a:ext cx="0" cy="8731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297613" y="4240136"/>
            <a:ext cx="3429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eD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6091238" y="41575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6154738" y="48243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6154738" y="39861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6154738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5038725" y="57101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6729413" y="5751436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6692900" y="572762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7362825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4483100" y="4240136"/>
            <a:ext cx="0" cy="117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5075238" y="5751436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4878388" y="5933999"/>
            <a:ext cx="4143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5599113" y="4533824"/>
            <a:ext cx="28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543550" y="3716261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73" name="Line 79"/>
          <p:cNvSpPr>
            <a:spLocks noChangeShapeType="1"/>
          </p:cNvSpPr>
          <p:nvPr/>
        </p:nvSpPr>
        <p:spPr bwMode="auto">
          <a:xfrm flipH="1">
            <a:off x="5388115" y="4094202"/>
            <a:ext cx="12253" cy="6229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4958210" y="4263949"/>
            <a:ext cx="3222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D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5493267" y="4333005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89354"/>
              </p:ext>
            </p:extLst>
          </p:nvPr>
        </p:nvGraphicFramePr>
        <p:xfrm>
          <a:off x="471488" y="4021138"/>
          <a:ext cx="30051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021138"/>
                        <a:ext cx="3005137" cy="4206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ZoneTexte 76"/>
          <p:cNvSpPr txBox="1"/>
          <p:nvPr/>
        </p:nvSpPr>
        <p:spPr>
          <a:xfrm>
            <a:off x="153603" y="3671225"/>
            <a:ext cx="384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Nous avons pour la tension de sortie à vide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" y="5366708"/>
            <a:ext cx="460905" cy="475504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701075" y="5341066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Les constructeurs donne la valeur du taux de réjection de mode commun</a:t>
            </a:r>
            <a:endParaRPr lang="fr-FR" sz="1200" i="1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1029"/>
              </p:ext>
            </p:extLst>
          </p:nvPr>
        </p:nvGraphicFramePr>
        <p:xfrm>
          <a:off x="788988" y="5800725"/>
          <a:ext cx="1841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800725"/>
                        <a:ext cx="1841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necteur droit avec flèche 81"/>
          <p:cNvCxnSpPr/>
          <p:nvPr/>
        </p:nvCxnSpPr>
        <p:spPr>
          <a:xfrm flipH="1">
            <a:off x="920552" y="4410793"/>
            <a:ext cx="324036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540732" y="4410793"/>
            <a:ext cx="252028" cy="319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9481120" cy="5029200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Symboles et notations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Fonctionnement</a:t>
                </a:r>
              </a:p>
              <a:p>
                <a:pPr lvl="1"/>
                <a:r>
                  <a:rPr lang="fr-FR" dirty="0" smtClean="0"/>
                  <a:t>L’ </a:t>
                </a:r>
                <a:r>
                  <a:rPr lang="fr-FR" dirty="0" err="1" smtClean="0"/>
                  <a:t>AOp</a:t>
                </a:r>
                <a:r>
                  <a:rPr lang="fr-FR" dirty="0" smtClean="0"/>
                  <a:t> </a:t>
                </a:r>
                <a:r>
                  <a:rPr lang="fr-FR" u="sng" dirty="0" smtClean="0"/>
                  <a:t>seul</a:t>
                </a:r>
                <a:r>
                  <a:rPr lang="fr-FR" dirty="0" smtClean="0"/>
                  <a:t>  est un amplificateur différentiel</a:t>
                </a:r>
              </a:p>
              <a:p>
                <a:pPr lvl="1"/>
                <a:r>
                  <a:rPr lang="fr-FR" dirty="0" err="1" smtClean="0"/>
                  <a:t>AOp</a:t>
                </a:r>
                <a:r>
                  <a:rPr lang="fr-FR" b="1" dirty="0" smtClean="0"/>
                  <a:t> parfait</a:t>
                </a:r>
              </a:p>
              <a:p>
                <a:pPr lvl="2"/>
                <a:r>
                  <a:rPr lang="fr-FR" dirty="0"/>
                  <a:t> i+ et i- nul ( donc Zed et </a:t>
                </a:r>
                <a:r>
                  <a:rPr lang="fr-FR" dirty="0" smtClean="0"/>
                  <a:t>Zec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pPr lvl="2"/>
                <a:r>
                  <a:rPr lang="fr-FR" dirty="0"/>
                  <a:t> </a:t>
                </a:r>
                <a:r>
                  <a:rPr lang="fr-FR" dirty="0" err="1"/>
                  <a:t>Avd</a:t>
                </a:r>
                <a:r>
                  <a:rPr lang="fr-FR" dirty="0"/>
                  <a:t> </a:t>
                </a:r>
                <a:r>
                  <a:rPr lang="fr-FR" dirty="0" smtClean="0"/>
                  <a:t>-&gt;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 smtClean="0"/>
                  <a:t> (</a:t>
                </a:r>
                <a:r>
                  <a:rPr lang="fr-FR" dirty="0"/>
                  <a:t>ou constant et très grand (~10</a:t>
                </a:r>
                <a:r>
                  <a:rPr lang="fr-FR" baseline="30000" dirty="0"/>
                  <a:t>5</a:t>
                </a:r>
                <a:r>
                  <a:rPr lang="fr-FR" dirty="0"/>
                  <a:t>))</a:t>
                </a:r>
              </a:p>
              <a:p>
                <a:pPr lvl="2"/>
                <a:r>
                  <a:rPr lang="fr-FR" dirty="0"/>
                  <a:t>Impédance de sortie </a:t>
                </a:r>
                <a:r>
                  <a:rPr lang="fr-FR" dirty="0" err="1"/>
                  <a:t>Zs</a:t>
                </a:r>
                <a:r>
                  <a:rPr lang="fr-FR" dirty="0"/>
                  <a:t> =</a:t>
                </a:r>
                <a:r>
                  <a:rPr lang="fr-FR" dirty="0" smtClean="0"/>
                  <a:t>0</a:t>
                </a:r>
              </a:p>
              <a:p>
                <a:pPr lvl="1"/>
                <a:r>
                  <a:rPr lang="fr-FR" dirty="0" smtClean="0"/>
                  <a:t>L’</a:t>
                </a:r>
                <a:r>
                  <a:rPr lang="fr-FR" dirty="0" err="1" smtClean="0"/>
                  <a:t>AOp</a:t>
                </a:r>
                <a:r>
                  <a:rPr lang="fr-FR" dirty="0" smtClean="0"/>
                  <a:t> est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inexploitable seul pour faire une amplification</a:t>
                </a:r>
                <a:r>
                  <a:rPr lang="fr-FR" dirty="0" smtClean="0"/>
                  <a:t>!!!!!!</a:t>
                </a:r>
              </a:p>
              <a:p>
                <a:pPr lvl="2"/>
                <a:r>
                  <a:rPr lang="fr-FR" dirty="0" smtClean="0"/>
                  <a:t>SEUL: peut être utilisé en comparateur de tension simple</a:t>
                </a:r>
              </a:p>
              <a:p>
                <a:pPr lvl="2"/>
                <a:r>
                  <a:rPr lang="fr-FR" dirty="0" smtClean="0"/>
                  <a:t>SINON: il faut des composants en +</a:t>
                </a:r>
                <a:endParaRPr lang="fr-FR" dirty="0"/>
              </a:p>
              <a:p>
                <a:pPr lvl="3"/>
                <a:r>
                  <a:rPr lang="fr-FR" dirty="0" smtClean="0"/>
                  <a:t>Résistances, condensateurs…</a:t>
                </a:r>
                <a:endParaRPr lang="fr-FR" dirty="0"/>
              </a:p>
              <a:p>
                <a:pPr marL="582613" lvl="1" indent="0"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dirty="0" smtClean="0">
                  <a:cs typeface="Arial" pitchFamily="34" charset="0"/>
                </a:endParaRPr>
              </a:p>
              <a:p>
                <a:pPr marL="582613" lvl="1" indent="0">
                  <a:buClr>
                    <a:schemeClr val="tx1"/>
                  </a:buClr>
                  <a:buNone/>
                </a:pPr>
                <a:endParaRPr lang="en-US" dirty="0" smtClean="0">
                  <a:cs typeface="Arial" pitchFamily="34" charset="0"/>
                </a:endParaRPr>
              </a:p>
              <a:p>
                <a:pPr marL="582613" lvl="1" indent="0"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dirty="0">
                  <a:cs typeface="Arial" pitchFamily="34" charset="0"/>
                </a:endParaRPr>
              </a:p>
              <a:p>
                <a:pPr lvl="2"/>
                <a:endParaRPr lang="fr-FR" b="1" dirty="0" smtClean="0"/>
              </a:p>
              <a:p>
                <a:pPr lvl="2"/>
                <a:endParaRPr lang="fr-FR" b="1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948112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Différentes notations possibles</a:t>
                </a:r>
              </a:p>
              <a:p>
                <a:r>
                  <a:rPr lang="fr-FR" sz="1600" dirty="0" smtClean="0"/>
                  <a:t>Tension différentielle notée: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ed</a:t>
                </a:r>
                <a:r>
                  <a:rPr lang="fr-FR" baseline="-25000" dirty="0" smtClean="0"/>
                  <a:t> </a:t>
                </a:r>
                <a:r>
                  <a:rPr lang="fr-FR" dirty="0" smtClean="0"/>
                  <a:t>ou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d</a:t>
                </a:r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2" t="-2830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" y="2066634"/>
            <a:ext cx="468052" cy="39004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862438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36" name="Obje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867332"/>
              </p:ext>
            </p:extLst>
          </p:nvPr>
        </p:nvGraphicFramePr>
        <p:xfrm>
          <a:off x="8625408" y="4400531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7" imgW="927000" imgH="253800" progId="Equation.DSMT4">
                  <p:embed/>
                </p:oleObj>
              </mc:Choice>
              <mc:Fallback>
                <p:oleObj name="Equation" r:id="rId7" imgW="927000" imgH="253800" progId="Equation.DSMT4">
                  <p:embed/>
                  <p:pic>
                    <p:nvPicPr>
                      <p:cNvPr id="0" name="Obje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08" y="4400531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42" y="4735366"/>
            <a:ext cx="2956790" cy="1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969224" y="5211421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d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1400" b="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fr-FR" sz="1400" baseline="30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224" y="5211421"/>
                <a:ext cx="742511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1639" t="-2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opérationnel: régime linéaire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53744"/>
          </a:xfrm>
        </p:spPr>
        <p:txBody>
          <a:bodyPr/>
          <a:lstStyle/>
          <a:p>
            <a:r>
              <a:rPr lang="fr-FR" dirty="0" smtClean="0"/>
              <a:t>La contre-réaction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Appliqué à l’</a:t>
            </a:r>
            <a:r>
              <a:rPr lang="fr-FR" dirty="0" err="1" smtClean="0"/>
              <a:t>AOp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599" y="1304764"/>
            <a:ext cx="5904656" cy="82141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44" y="2235852"/>
            <a:ext cx="3456384" cy="1063585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6" y="2348880"/>
            <a:ext cx="3671887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7082499" y="3609020"/>
            <a:ext cx="678813" cy="3600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761312" y="3645024"/>
            <a:ext cx="0" cy="252028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7006299" y="3870666"/>
            <a:ext cx="755013" cy="26386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7006298" y="3609020"/>
            <a:ext cx="2" cy="24512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164468" y="3287503"/>
            <a:ext cx="5544616" cy="1071947"/>
          </a:xfrm>
          <a:prstGeom prst="roundRect">
            <a:avLst>
              <a:gd name="adj" fmla="val 7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798951"/>
            <a:ext cx="1338651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664387"/>
            <a:ext cx="828092" cy="690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96916" y="4716751"/>
            <a:ext cx="534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avoir un </a:t>
            </a:r>
            <a:r>
              <a:rPr lang="fr-FR" b="1" dirty="0">
                <a:solidFill>
                  <a:srgbClr val="FF0000"/>
                </a:solidFill>
              </a:rPr>
              <a:t>bouclage de </a:t>
            </a:r>
            <a:r>
              <a:rPr lang="fr-FR" b="1" dirty="0" smtClean="0">
                <a:solidFill>
                  <a:srgbClr val="FF0000"/>
                </a:solidFill>
              </a:rPr>
              <a:t>la sortie </a:t>
            </a:r>
            <a:r>
              <a:rPr lang="fr-FR" b="1" dirty="0">
                <a:solidFill>
                  <a:srgbClr val="FF0000"/>
                </a:solidFill>
              </a:rPr>
              <a:t>sur l’entrée </a:t>
            </a:r>
            <a:r>
              <a:rPr lang="fr-FR" i="1" dirty="0">
                <a:solidFill>
                  <a:srgbClr val="FF0000"/>
                </a:solidFill>
              </a:rPr>
              <a:t>V−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AOp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250754" y="5265204"/>
            <a:ext cx="2881312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945405" y="5253029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dirty="0"/>
              <a:t>Les hypothèses de calculs: 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i+ = i- = 0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fr-FR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ed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-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Vsat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&lt;Vs&lt;+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Vsat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2672916"/>
            <a:ext cx="2052228" cy="19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: Les 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249742"/>
            <a:ext cx="9372600" cy="518974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 calculs</a:t>
            </a:r>
          </a:p>
          <a:p>
            <a:pPr lvl="1"/>
            <a:r>
              <a:rPr lang="fr-FR" dirty="0" smtClean="0"/>
              <a:t>Arsenal du GE11 à votre disposition</a:t>
            </a:r>
          </a:p>
          <a:p>
            <a:pPr lvl="2"/>
            <a:r>
              <a:rPr lang="fr-FR" dirty="0" err="1" smtClean="0"/>
              <a:t>Thévenin</a:t>
            </a:r>
            <a:r>
              <a:rPr lang="fr-FR" dirty="0" smtClean="0"/>
              <a:t>, Norton, superposition et sans oublier loi des mailles et des nœuds!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Théorème de </a:t>
            </a:r>
            <a:r>
              <a:rPr lang="fr-FR" dirty="0" err="1" smtClean="0"/>
              <a:t>Millman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Les stratégies de </a:t>
            </a:r>
            <a:r>
              <a:rPr lang="fr-FR" dirty="0" smtClean="0"/>
              <a:t>calculs</a:t>
            </a: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On détermine ce que valent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fonction de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utilisant la propriété 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0 (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Millman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permet d’arriver rapidement aux résultats)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linéaire on écrit ensuite que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pour déterminer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(V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En T.O.R. on détermine le signe de V</a:t>
            </a:r>
            <a:r>
              <a:rPr lang="fr-FR" baseline="-25000" dirty="0"/>
              <a:t>D</a:t>
            </a:r>
            <a:r>
              <a:rPr lang="fr-FR" dirty="0"/>
              <a:t> suivant la valeur de V</a:t>
            </a:r>
            <a:r>
              <a:rPr lang="fr-FR" baseline="-25000" dirty="0"/>
              <a:t>e</a:t>
            </a:r>
            <a:r>
              <a:rPr lang="fr-FR" dirty="0"/>
              <a:t> et de </a:t>
            </a:r>
            <a:r>
              <a:rPr lang="fr-FR" dirty="0" smtClean="0"/>
              <a:t>V</a:t>
            </a:r>
            <a:r>
              <a:rPr lang="fr-FR" baseline="-25000" dirty="0" smtClean="0"/>
              <a:t>S</a:t>
            </a:r>
            <a:endParaRPr lang="fr-FR" dirty="0" smtClean="0"/>
          </a:p>
          <a:p>
            <a:pPr lvl="3">
              <a:spcBef>
                <a:spcPts val="600"/>
              </a:spcBef>
            </a:pPr>
            <a:r>
              <a:rPr lang="fr-FR" dirty="0" smtClean="0"/>
              <a:t>Absence de contre réaction ou réaction positive</a:t>
            </a:r>
            <a:endParaRPr lang="en-US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3159308"/>
            <a:ext cx="1836204" cy="14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72980" y="242112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V est le </a:t>
            </a:r>
            <a:r>
              <a:rPr lang="fr-FR" sz="1400" b="1" i="1" dirty="0"/>
              <a:t>barycentre des potentiels voisins pondérés par</a:t>
            </a:r>
          </a:p>
          <a:p>
            <a:r>
              <a:rPr lang="en-US" sz="1400" dirty="0" err="1"/>
              <a:t>l’inverse</a:t>
            </a:r>
            <a:r>
              <a:rPr lang="en-US" sz="1400" dirty="0"/>
              <a:t> des </a:t>
            </a:r>
            <a:r>
              <a:rPr lang="en-US" sz="1400" dirty="0" err="1"/>
              <a:t>impédances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35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592796"/>
            <a:ext cx="2592288" cy="2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Courbes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53964"/>
              </p:ext>
            </p:extLst>
          </p:nvPr>
        </p:nvGraphicFramePr>
        <p:xfrm>
          <a:off x="3326086" y="2239447"/>
          <a:ext cx="1728192" cy="59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5" imgW="1257300" imgH="431800" progId="Equation.DSMT4">
                  <p:embed/>
                </p:oleObj>
              </mc:Choice>
              <mc:Fallback>
                <p:oleObj name="Equation" r:id="rId5" imgW="1257300" imgH="4318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086" y="2239447"/>
                        <a:ext cx="1728192" cy="593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51635"/>
              </p:ext>
            </p:extLst>
          </p:nvPr>
        </p:nvGraphicFramePr>
        <p:xfrm>
          <a:off x="3362090" y="2816932"/>
          <a:ext cx="1548172" cy="41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7" imgW="990170" imgH="266584" progId="Equation.DSMT4">
                  <p:embed/>
                </p:oleObj>
              </mc:Choice>
              <mc:Fallback>
                <p:oleObj name="Equation" r:id="rId7" imgW="990170" imgH="266584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0" y="2816932"/>
                        <a:ext cx="1548172" cy="416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85084"/>
            <a:ext cx="2052229" cy="21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24" y="4200742"/>
            <a:ext cx="2591716" cy="20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1700808"/>
            <a:ext cx="2124236" cy="20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Courbes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89166"/>
              </p:ext>
            </p:extLst>
          </p:nvPr>
        </p:nvGraphicFramePr>
        <p:xfrm>
          <a:off x="2864768" y="2434382"/>
          <a:ext cx="2340260" cy="62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2434382"/>
                        <a:ext cx="2340260" cy="62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98521"/>
              </p:ext>
            </p:extLst>
          </p:nvPr>
        </p:nvGraphicFramePr>
        <p:xfrm>
          <a:off x="2864767" y="3120809"/>
          <a:ext cx="740558" cy="4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7" y="3120809"/>
                        <a:ext cx="740558" cy="40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017"/>
            <a:ext cx="259228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72" y="4127644"/>
            <a:ext cx="3204356" cy="21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Unité: montage suiveur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Intérêt de ce montage</a:t>
            </a:r>
          </a:p>
          <a:p>
            <a:pPr lvl="1"/>
            <a:r>
              <a:rPr lang="fr-FR" dirty="0" smtClean="0"/>
              <a:t>Adaptation d’impédance!</a:t>
            </a:r>
          </a:p>
          <a:p>
            <a:pPr lvl="2"/>
            <a:r>
              <a:rPr lang="fr-FR" b="1" dirty="0"/>
              <a:t>isole les blocs </a:t>
            </a:r>
            <a:r>
              <a:rPr lang="fr-FR" dirty="0"/>
              <a:t>entre eux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1863317"/>
            <a:ext cx="2376264" cy="21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65059"/>
              </p:ext>
            </p:extLst>
          </p:nvPr>
        </p:nvGraphicFramePr>
        <p:xfrm>
          <a:off x="2792760" y="2459986"/>
          <a:ext cx="2617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760" y="2459986"/>
                        <a:ext cx="2617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93151"/>
              </p:ext>
            </p:extLst>
          </p:nvPr>
        </p:nvGraphicFramePr>
        <p:xfrm>
          <a:off x="2886175" y="3071694"/>
          <a:ext cx="864096" cy="46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175" y="3071694"/>
                        <a:ext cx="864096" cy="467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3876589"/>
            <a:ext cx="2419734" cy="20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Amplifier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Filtrer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Comparer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mplifie les signaux des capteurs </a:t>
            </a:r>
          </a:p>
          <a:p>
            <a:pPr lvl="1"/>
            <a:r>
              <a:rPr lang="fr-FR" dirty="0" smtClean="0"/>
              <a:t>Obtention en </a:t>
            </a:r>
            <a:r>
              <a:rPr lang="fr-FR" dirty="0"/>
              <a:t>sortie d’un </a:t>
            </a:r>
            <a:r>
              <a:rPr lang="fr-FR" dirty="0" smtClean="0"/>
              <a:t>signal exploitable pour effectuer des traitements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Structure générale des  amplificateurs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96513" y="5191298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7778" y="3437607"/>
            <a:ext cx="3406948" cy="1663401"/>
            <a:chOff x="1557411" y="3224285"/>
            <a:chExt cx="3040126" cy="1436687"/>
          </a:xfrm>
        </p:grpSpPr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2835279" y="3596582"/>
              <a:ext cx="1019526" cy="74459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218178" y="3749320"/>
              <a:ext cx="286021" cy="310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dirty="0"/>
            </a:p>
          </p:txBody>
        </p:sp>
        <p:sp>
          <p:nvSpPr>
            <p:cNvPr id="89" name="Line 67"/>
            <p:cNvSpPr>
              <a:spLocks noChangeShapeType="1"/>
            </p:cNvSpPr>
            <p:nvPr/>
          </p:nvSpPr>
          <p:spPr bwMode="auto">
            <a:xfrm>
              <a:off x="2484673" y="4126391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flipV="1">
              <a:off x="2484673" y="4614832"/>
              <a:ext cx="1832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576938" y="422641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dirty="0"/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545059" y="3933094"/>
              <a:ext cx="156850" cy="14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sz="1200" dirty="0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2521578" y="4174917"/>
              <a:ext cx="0" cy="357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544644" y="4126391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854805" y="3820329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Text Box 80"/>
            <p:cNvSpPr txBox="1">
              <a:spLocks noChangeArrowheads="1"/>
            </p:cNvSpPr>
            <p:nvPr/>
          </p:nvSpPr>
          <p:spPr bwMode="auto">
            <a:xfrm>
              <a:off x="4301879" y="3834642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0" name="Text Box 81"/>
            <p:cNvSpPr txBox="1">
              <a:spLocks noChangeArrowheads="1"/>
            </p:cNvSpPr>
            <p:nvPr/>
          </p:nvSpPr>
          <p:spPr bwMode="auto">
            <a:xfrm>
              <a:off x="3978957" y="3601355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4252313" y="3852737"/>
              <a:ext cx="0" cy="722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 flipH="1">
              <a:off x="4049330" y="3820329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941383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3056714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2904478" y="3224285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1"/>
            <p:cNvSpPr>
              <a:spLocks noChangeArrowheads="1"/>
            </p:cNvSpPr>
            <p:nvPr/>
          </p:nvSpPr>
          <p:spPr bwMode="auto">
            <a:xfrm>
              <a:off x="3019809" y="322905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92"/>
            <p:cNvSpPr txBox="1">
              <a:spLocks noChangeArrowheads="1"/>
            </p:cNvSpPr>
            <p:nvPr/>
          </p:nvSpPr>
          <p:spPr bwMode="auto">
            <a:xfrm>
              <a:off x="3148979" y="3295881"/>
              <a:ext cx="1448558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sp>
          <p:nvSpPr>
            <p:cNvPr id="105" name="Text Box 93"/>
            <p:cNvSpPr txBox="1">
              <a:spLocks noChangeArrowheads="1"/>
            </p:cNvSpPr>
            <p:nvPr/>
          </p:nvSpPr>
          <p:spPr bwMode="auto">
            <a:xfrm>
              <a:off x="1741941" y="4489142"/>
              <a:ext cx="498230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sources</a:t>
              </a:r>
              <a:endParaRPr lang="en-US" dirty="0"/>
            </a:p>
          </p:txBody>
        </p:sp>
        <p:sp>
          <p:nvSpPr>
            <p:cNvPr id="107" name="Text Box 95"/>
            <p:cNvSpPr txBox="1">
              <a:spLocks noChangeArrowheads="1"/>
            </p:cNvSpPr>
            <p:nvPr/>
          </p:nvSpPr>
          <p:spPr bwMode="auto">
            <a:xfrm>
              <a:off x="3007327" y="3819999"/>
              <a:ext cx="770411" cy="3579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050" dirty="0" err="1" smtClean="0">
                  <a:latin typeface="Calibri" pitchFamily="34" charset="0"/>
                </a:rPr>
                <a:t>amplificateur</a:t>
              </a:r>
              <a:endParaRPr lang="en-US" sz="1050" dirty="0">
                <a:latin typeface="Calibri" pitchFamily="34" charset="0"/>
              </a:endParaRPr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auto">
            <a:xfrm>
              <a:off x="1991055" y="3806597"/>
              <a:ext cx="225047" cy="200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</a:p>
          </p:txBody>
        </p:sp>
        <p:sp>
          <p:nvSpPr>
            <p:cNvPr id="110" name="Text Box 98"/>
            <p:cNvSpPr txBox="1">
              <a:spLocks noChangeArrowheads="1"/>
            </p:cNvSpPr>
            <p:nvPr/>
          </p:nvSpPr>
          <p:spPr bwMode="auto">
            <a:xfrm>
              <a:off x="2556426" y="3550630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  <a:endParaRPr lang="en-US" sz="3600" dirty="0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1935697" y="3840008"/>
              <a:ext cx="0" cy="690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2540031" y="3758866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2137911" y="4595740"/>
              <a:ext cx="36906" cy="3818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149444" y="4121618"/>
              <a:ext cx="339842" cy="493215"/>
            </a:xfrm>
            <a:custGeom>
              <a:avLst/>
              <a:gdLst>
                <a:gd name="T0" fmla="*/ 360 w 408"/>
                <a:gd name="T1" fmla="*/ 0 h 564"/>
                <a:gd name="T2" fmla="*/ 0 w 408"/>
                <a:gd name="T3" fmla="*/ 0 h 564"/>
                <a:gd name="T4" fmla="*/ 0 w 408"/>
                <a:gd name="T5" fmla="*/ 465 h 564"/>
                <a:gd name="T6" fmla="*/ 408 w 408"/>
                <a:gd name="T7" fmla="*/ 465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64"/>
                <a:gd name="T14" fmla="*/ 408 w 408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64">
                  <a:moveTo>
                    <a:pt x="360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408" y="5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1700421" y="3758866"/>
              <a:ext cx="1118711" cy="859148"/>
            </a:xfrm>
            <a:custGeom>
              <a:avLst/>
              <a:gdLst>
                <a:gd name="T0" fmla="*/ 1451 w 1451"/>
                <a:gd name="T1" fmla="*/ 1 h 828"/>
                <a:gd name="T2" fmla="*/ 0 w 1451"/>
                <a:gd name="T3" fmla="*/ 0 h 828"/>
                <a:gd name="T4" fmla="*/ 0 w 1451"/>
                <a:gd name="T5" fmla="*/ 828 h 828"/>
                <a:gd name="T6" fmla="*/ 408 w 1451"/>
                <a:gd name="T7" fmla="*/ 828 h 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1"/>
                <a:gd name="T13" fmla="*/ 0 h 828"/>
                <a:gd name="T14" fmla="*/ 1451 w 1451"/>
                <a:gd name="T15" fmla="*/ 828 h 828"/>
                <a:gd name="connsiteX0" fmla="*/ 6800 w 6800"/>
                <a:gd name="connsiteY0" fmla="*/ 62 h 10000"/>
                <a:gd name="connsiteX1" fmla="*/ 0 w 6800"/>
                <a:gd name="connsiteY1" fmla="*/ 0 h 10000"/>
                <a:gd name="connsiteX2" fmla="*/ 0 w 6800"/>
                <a:gd name="connsiteY2" fmla="*/ 10000 h 10000"/>
                <a:gd name="connsiteX3" fmla="*/ 2812 w 6800"/>
                <a:gd name="connsiteY3" fmla="*/ 10000 h 10000"/>
                <a:gd name="connsiteX0" fmla="*/ 10000 w 10000"/>
                <a:gd name="connsiteY0" fmla="*/ 62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135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62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135" y="100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74"/>
            <p:cNvSpPr>
              <a:spLocks noChangeArrowheads="1"/>
            </p:cNvSpPr>
            <p:nvPr/>
          </p:nvSpPr>
          <p:spPr bwMode="auto">
            <a:xfrm>
              <a:off x="2006433" y="4201169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76"/>
            <p:cNvSpPr>
              <a:spLocks noChangeArrowheads="1"/>
            </p:cNvSpPr>
            <p:nvPr/>
          </p:nvSpPr>
          <p:spPr bwMode="auto">
            <a:xfrm>
              <a:off x="2424700" y="4092184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04"/>
            <p:cNvSpPr>
              <a:spLocks noChangeArrowheads="1"/>
            </p:cNvSpPr>
            <p:nvPr/>
          </p:nvSpPr>
          <p:spPr bwMode="auto">
            <a:xfrm>
              <a:off x="2420087" y="373022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1557411" y="4050022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80"/>
            <p:cNvSpPr txBox="1">
              <a:spLocks noChangeArrowheads="1"/>
            </p:cNvSpPr>
            <p:nvPr/>
          </p:nvSpPr>
          <p:spPr bwMode="auto">
            <a:xfrm>
              <a:off x="4057382" y="4264809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28" name="Text Box 81"/>
            <p:cNvSpPr txBox="1">
              <a:spLocks noChangeArrowheads="1"/>
            </p:cNvSpPr>
            <p:nvPr/>
          </p:nvSpPr>
          <p:spPr bwMode="auto">
            <a:xfrm>
              <a:off x="3954758" y="391080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H="1">
              <a:off x="4040981" y="4121618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3987123" y="4159007"/>
              <a:ext cx="0" cy="442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 Box 93"/>
            <p:cNvSpPr txBox="1">
              <a:spLocks noChangeArrowheads="1"/>
            </p:cNvSpPr>
            <p:nvPr/>
          </p:nvSpPr>
          <p:spPr bwMode="auto">
            <a:xfrm>
              <a:off x="2873958" y="4487711"/>
              <a:ext cx="356286" cy="171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GND</a:t>
              </a:r>
              <a:endPara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 flipV="1">
              <a:off x="3854804" y="4124531"/>
              <a:ext cx="341381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>
            <a:off x="4304928" y="5221768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53513" y="4880081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645090" y="4809550"/>
            <a:ext cx="2520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2771105" y="4725719"/>
            <a:ext cx="0" cy="763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fonction arithmétique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Additionneur inverseur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Additionneur </a:t>
            </a:r>
            <a:r>
              <a:rPr lang="fr-FR" dirty="0" smtClean="0"/>
              <a:t>non inverseur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700808"/>
            <a:ext cx="3204356" cy="21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1322"/>
              </p:ext>
            </p:extLst>
          </p:nvPr>
        </p:nvGraphicFramePr>
        <p:xfrm>
          <a:off x="4073864" y="2276872"/>
          <a:ext cx="4161643" cy="81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4" imgW="2476500" imgH="482600" progId="Equation.3">
                  <p:embed/>
                </p:oleObj>
              </mc:Choice>
              <mc:Fallback>
                <p:oleObj name="Equation" r:id="rId4" imgW="2476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64" y="2276872"/>
                        <a:ext cx="4161643" cy="81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5084"/>
            <a:ext cx="3384376" cy="22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0937"/>
              </p:ext>
            </p:extLst>
          </p:nvPr>
        </p:nvGraphicFramePr>
        <p:xfrm>
          <a:off x="4304928" y="4689140"/>
          <a:ext cx="3905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7" imgW="2323800" imgH="482400" progId="Equation.DSMT4">
                  <p:embed/>
                </p:oleObj>
              </mc:Choice>
              <mc:Fallback>
                <p:oleObj name="Equation" r:id="rId7" imgW="232380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28" y="4689140"/>
                        <a:ext cx="39052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fonction arithmétique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Soustracteur</a:t>
            </a:r>
          </a:p>
          <a:p>
            <a:pPr lvl="1"/>
            <a:r>
              <a:rPr lang="fr-FR" dirty="0" smtClean="0"/>
              <a:t>Fait partie aussi des amplificateurs différentiels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Additionneur/soustracteur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2132856"/>
            <a:ext cx="3168352" cy="2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2680" y="2132856"/>
            <a:ext cx="1836204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80892" y="206084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8814"/>
              </p:ext>
            </p:extLst>
          </p:nvPr>
        </p:nvGraphicFramePr>
        <p:xfrm>
          <a:off x="4628964" y="2559241"/>
          <a:ext cx="3141420" cy="59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4" imgW="2552700" imgH="482600" progId="Equation.3">
                  <p:embed/>
                </p:oleObj>
              </mc:Choice>
              <mc:Fallback>
                <p:oleObj name="Equation" r:id="rId4" imgW="2552700" imgH="482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964" y="2559241"/>
                        <a:ext cx="3141420" cy="59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3992492"/>
            <a:ext cx="4938315" cy="23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94515"/>
              </p:ext>
            </p:extLst>
          </p:nvPr>
        </p:nvGraphicFramePr>
        <p:xfrm>
          <a:off x="448301" y="5085184"/>
          <a:ext cx="4176464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7" imgW="3429000" imgH="482600" progId="Equation.3">
                  <p:embed/>
                </p:oleObj>
              </mc:Choice>
              <mc:Fallback>
                <p:oleObj name="Equation" r:id="rId7" imgW="342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1" y="5085184"/>
                        <a:ext cx="4176464" cy="63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single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486819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  <a:p>
            <a:pPr marL="628650" lvl="1" indent="-1588">
              <a:buFont typeface="Wingdings" pitchFamily="2" charset="2"/>
              <a:buChar char="ü"/>
            </a:pPr>
            <a:r>
              <a:rPr lang="fr-FR" dirty="0" smtClean="0"/>
              <a:t> Utilisation d’une seule batterie</a:t>
            </a:r>
            <a:endParaRPr lang="en-US" dirty="0">
              <a:cs typeface="Arial" pitchFamily="34" charset="0"/>
            </a:endParaRPr>
          </a:p>
          <a:p>
            <a:pPr marL="1028700" lvl="2" indent="-1588"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</a:rPr>
              <a:t> Application </a:t>
            </a:r>
            <a:r>
              <a:rPr lang="en-US" dirty="0">
                <a:cs typeface="Arial" pitchFamily="34" charset="0"/>
              </a:rPr>
              <a:t>portable ( piles, </a:t>
            </a:r>
            <a:r>
              <a:rPr lang="en-US" dirty="0" err="1">
                <a:cs typeface="Arial" pitchFamily="34" charset="0"/>
              </a:rPr>
              <a:t>batterie</a:t>
            </a:r>
            <a:r>
              <a:rPr lang="en-US" dirty="0">
                <a:cs typeface="Arial" pitchFamily="34" charset="0"/>
              </a:rPr>
              <a:t> )</a:t>
            </a:r>
          </a:p>
          <a:p>
            <a:pPr marL="628650" lvl="1" indent="-1588">
              <a:buFont typeface="Wingdings" pitchFamily="2" charset="2"/>
              <a:buChar char="ü"/>
            </a:pPr>
            <a:r>
              <a:rPr lang="en-US" dirty="0" err="1" smtClean="0">
                <a:cs typeface="Arial" pitchFamily="34" charset="0"/>
              </a:rPr>
              <a:t>Mise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en oeuvre plus </a:t>
            </a:r>
            <a:r>
              <a:rPr lang="en-US" dirty="0" smtClean="0">
                <a:cs typeface="Arial" pitchFamily="34" charset="0"/>
              </a:rPr>
              <a:t>delicate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Solution du thème2</a:t>
            </a:r>
          </a:p>
          <a:p>
            <a:pPr lvl="1"/>
            <a:r>
              <a:rPr lang="fr-FR" dirty="0" smtClean="0"/>
              <a:t>Emploi d’AOP standard prévu pour du dual </a:t>
            </a:r>
            <a:r>
              <a:rPr lang="fr-FR" dirty="0" err="1" smtClean="0"/>
              <a:t>supply</a:t>
            </a:r>
            <a:endParaRPr lang="fr-FR" dirty="0" smtClean="0"/>
          </a:p>
          <a:p>
            <a:pPr lvl="1"/>
            <a:r>
              <a:rPr lang="fr-FR" dirty="0" smtClean="0"/>
              <a:t>Amplification de type AC</a:t>
            </a:r>
            <a:endParaRPr lang="fr-FR" dirty="0"/>
          </a:p>
          <a:p>
            <a:pPr lvl="1"/>
            <a:r>
              <a:rPr lang="fr-FR" dirty="0" smtClean="0"/>
              <a:t>PRINCIPE: Obtenir une nouvelle référence placée au milieu de la plage d’alimentation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Box 553"/>
          <p:cNvSpPr txBox="1">
            <a:spLocks noChangeArrowheads="1"/>
          </p:cNvSpPr>
          <p:nvPr/>
        </p:nvSpPr>
        <p:spPr bwMode="auto">
          <a:xfrm>
            <a:off x="5290742" y="1403484"/>
            <a:ext cx="42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Différentes solutions technologiques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71744" y="1835879"/>
            <a:ext cx="198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composants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rail to rail 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« standard »</a:t>
            </a:r>
          </a:p>
          <a:p>
            <a:pPr>
              <a:spcBef>
                <a:spcPct val="50000"/>
              </a:spcBef>
            </a:pPr>
            <a:r>
              <a:rPr lang="fr-FR" sz="1200" dirty="0" smtClean="0"/>
              <a:t>(dual </a:t>
            </a:r>
            <a:r>
              <a:rPr lang="fr-FR" sz="1200" dirty="0" err="1" smtClean="0"/>
              <a:t>supply</a:t>
            </a:r>
            <a:r>
              <a:rPr lang="fr-FR" sz="1200" dirty="0" smtClean="0"/>
              <a:t>)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2763" y="1841236"/>
            <a:ext cx="2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montage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Amplification AC</a:t>
            </a:r>
          </a:p>
          <a:p>
            <a:pPr>
              <a:spcBef>
                <a:spcPct val="50000"/>
              </a:spcBef>
            </a:pPr>
            <a:r>
              <a:rPr lang="fr-FR" dirty="0"/>
              <a:t>Amplification </a:t>
            </a:r>
            <a:r>
              <a:rPr lang="fr-FR" dirty="0" smtClean="0"/>
              <a:t>DC</a:t>
            </a:r>
            <a:endParaRPr lang="fr-FR" dirty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01172" y="1772816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656022" y="178031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3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9" y="1994599"/>
            <a:ext cx="4680520" cy="2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single </a:t>
            </a:r>
            <a:r>
              <a:rPr lang="fr-FR" dirty="0" err="1"/>
              <a:t>supply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scinder une alimentation unique?</a:t>
            </a:r>
          </a:p>
          <a:p>
            <a:pPr lvl="1"/>
            <a:r>
              <a:rPr lang="fr-FR" dirty="0" smtClean="0"/>
              <a:t>Point milieu en pratique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164201"/>
            <a:ext cx="2951922" cy="24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98191" y="3802529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Diode </a:t>
            </a:r>
            <a:r>
              <a:rPr lang="fr-FR" sz="1050" dirty="0" err="1" smtClean="0"/>
              <a:t>zéner</a:t>
            </a:r>
            <a:r>
              <a:rPr lang="fr-FR" sz="1050" dirty="0" smtClean="0"/>
              <a:t> polarisée en inverse</a:t>
            </a:r>
            <a:endParaRPr lang="fr-FR" sz="105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6681192" y="3388658"/>
            <a:ext cx="504056" cy="504056"/>
          </a:xfrm>
          <a:prstGeom prst="star5">
            <a:avLst/>
          </a:prstGeom>
          <a:noFill/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754" y="4637606"/>
            <a:ext cx="2206838" cy="17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3982916" y="3715464"/>
            <a:ext cx="2698276" cy="2247980"/>
          </a:xfrm>
          <a:custGeom>
            <a:avLst/>
            <a:gdLst>
              <a:gd name="connsiteX0" fmla="*/ 1566534 w 1566534"/>
              <a:gd name="connsiteY0" fmla="*/ 0 h 3172408"/>
              <a:gd name="connsiteX1" fmla="*/ 661012 w 1566534"/>
              <a:gd name="connsiteY1" fmla="*/ 2574525 h 3172408"/>
              <a:gd name="connsiteX2" fmla="*/ 48452 w 1566534"/>
              <a:gd name="connsiteY2" fmla="*/ 3133818 h 3172408"/>
              <a:gd name="connsiteX3" fmla="*/ 39575 w 1566534"/>
              <a:gd name="connsiteY3" fmla="*/ 3124940 h 3172408"/>
              <a:gd name="connsiteX4" fmla="*/ 39575 w 1566534"/>
              <a:gd name="connsiteY4" fmla="*/ 3124940 h 3172408"/>
              <a:gd name="connsiteX0" fmla="*/ 2513302 w 2513302"/>
              <a:gd name="connsiteY0" fmla="*/ 0 h 3140040"/>
              <a:gd name="connsiteX1" fmla="*/ 661012 w 2513302"/>
              <a:gd name="connsiteY1" fmla="*/ 2542157 h 3140040"/>
              <a:gd name="connsiteX2" fmla="*/ 48452 w 2513302"/>
              <a:gd name="connsiteY2" fmla="*/ 3101450 h 3140040"/>
              <a:gd name="connsiteX3" fmla="*/ 39575 w 2513302"/>
              <a:gd name="connsiteY3" fmla="*/ 3092572 h 3140040"/>
              <a:gd name="connsiteX4" fmla="*/ 39575 w 2513302"/>
              <a:gd name="connsiteY4" fmla="*/ 3092572 h 3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302" h="3140040">
                <a:moveTo>
                  <a:pt x="2513302" y="0"/>
                </a:moveTo>
                <a:cubicBezTo>
                  <a:pt x="2187048" y="1026111"/>
                  <a:pt x="1071820" y="2025249"/>
                  <a:pt x="661012" y="2542157"/>
                </a:cubicBezTo>
                <a:cubicBezTo>
                  <a:pt x="250204" y="3059065"/>
                  <a:pt x="152025" y="3009714"/>
                  <a:pt x="48452" y="3101450"/>
                </a:cubicBezTo>
                <a:cubicBezTo>
                  <a:pt x="-55121" y="3193186"/>
                  <a:pt x="39575" y="3092572"/>
                  <a:pt x="39575" y="3092572"/>
                </a:cubicBezTo>
                <a:lnTo>
                  <a:pt x="39575" y="3092572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92960" y="5500528"/>
            <a:ext cx="3996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la source en entrée ne peut  être référencé à GND_MID alors insertion d’un condo de liaison =&gt; blocage du continu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5127237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3" y="2420888"/>
            <a:ext cx="103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1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3621" y="2343942"/>
            <a:ext cx="148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2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Solution de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0" y="3754116"/>
            <a:ext cx="2743197" cy="12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Filtrer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  <a:p>
            <a:pPr lvl="1"/>
            <a:r>
              <a:rPr lang="fr-FR" dirty="0"/>
              <a:t>Objectif: supprimer ou conserver que certaines fréquences du signal d’entrée</a:t>
            </a:r>
          </a:p>
          <a:p>
            <a:pPr lvl="1"/>
            <a:r>
              <a:rPr lang="fr-FR" dirty="0"/>
              <a:t>On distingue 4 grandes familles de </a:t>
            </a:r>
            <a:r>
              <a:rPr lang="fr-FR" dirty="0" smtClean="0"/>
              <a:t>filtrage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Exemple de filtrage passe bas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" y="2473627"/>
            <a:ext cx="111939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03" y="2473627"/>
            <a:ext cx="10698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464" y="2775459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9248" y="2759318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PASSE-HAUT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2420097"/>
            <a:ext cx="1148039" cy="6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592960" y="277545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01" y="2450992"/>
            <a:ext cx="1317116" cy="6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3240" y="2759716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REJECTEUR DE 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2" y="5247248"/>
            <a:ext cx="2714990" cy="13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1" y="3748029"/>
            <a:ext cx="3117307" cy="1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892389" y="3558326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4286707" y="4925171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11" y="4980170"/>
            <a:ext cx="3392884" cy="15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07934" y="3789391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6512" y="5060709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>
            <a:off x="7671302" y="5448222"/>
            <a:ext cx="360040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smtClean="0"/>
              <a:t>Filtrer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notre application</a:t>
            </a:r>
          </a:p>
          <a:p>
            <a:pPr lvl="1"/>
            <a:r>
              <a:rPr lang="fr-FR" sz="1600" dirty="0"/>
              <a:t>Nous souhaitons conserver les signaux émis autour de 40Khz</a:t>
            </a:r>
          </a:p>
          <a:p>
            <a:pPr lvl="1"/>
            <a:r>
              <a:rPr lang="fr-FR" sz="1600" dirty="0"/>
              <a:t>Supprimer les autres gammes de fréquences</a:t>
            </a:r>
          </a:p>
          <a:p>
            <a:pPr lvl="2"/>
            <a:r>
              <a:rPr lang="fr-FR" sz="1400" dirty="0"/>
              <a:t>Voix , bruits ambiants </a:t>
            </a:r>
          </a:p>
          <a:p>
            <a:pPr lvl="1"/>
            <a:r>
              <a:rPr lang="fr-FR" sz="1600" dirty="0"/>
              <a:t>Un passe bande convient donc (cependant compte tenu du comportement naturellement passe bande du récepteur US un passe bas ferait tout aussi bien l’affaire</a:t>
            </a:r>
            <a:r>
              <a:rPr lang="fr-FR" sz="1600" dirty="0" smtClean="0"/>
              <a:t>!)</a:t>
            </a:r>
          </a:p>
          <a:p>
            <a:pPr lvl="1"/>
            <a:r>
              <a:rPr lang="fr-FR" sz="1600" dirty="0" smtClean="0"/>
              <a:t>Nous souhaitons cependant réutiliser le récepteur avec un émetteur infrarouge</a:t>
            </a:r>
            <a:endParaRPr lang="fr-FR" sz="16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72" y="3612026"/>
            <a:ext cx="4144798" cy="26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4528" y="4183076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Plusieurs structures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48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2460" y="1403512"/>
            <a:ext cx="9372600" cy="5029200"/>
          </a:xfrm>
        </p:spPr>
        <p:txBody>
          <a:bodyPr/>
          <a:lstStyle/>
          <a:p>
            <a:r>
              <a:rPr lang="fr-FR" dirty="0" smtClean="0"/>
              <a:t>Simulation filtre passe-bande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93" y="2599994"/>
            <a:ext cx="3312368" cy="16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2" y="2116771"/>
            <a:ext cx="2846762" cy="15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1" y="3692919"/>
            <a:ext cx="2750405" cy="1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H="1">
            <a:off x="6675575" y="4090056"/>
            <a:ext cx="486054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" y="2161609"/>
            <a:ext cx="2707072" cy="14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9" y="3660375"/>
            <a:ext cx="2599355" cy="15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8013340" y="3692919"/>
            <a:ext cx="1198486" cy="1272936"/>
          </a:xfrm>
          <a:custGeom>
            <a:avLst/>
            <a:gdLst>
              <a:gd name="connsiteX0" fmla="*/ 0 w 1198486"/>
              <a:gd name="connsiteY0" fmla="*/ 1228547 h 1272936"/>
              <a:gd name="connsiteX1" fmla="*/ 319596 w 1198486"/>
              <a:gd name="connsiteY1" fmla="*/ 722520 h 1272936"/>
              <a:gd name="connsiteX2" fmla="*/ 461639 w 1198486"/>
              <a:gd name="connsiteY2" fmla="*/ 260881 h 1272936"/>
              <a:gd name="connsiteX3" fmla="*/ 639193 w 1198486"/>
              <a:gd name="connsiteY3" fmla="*/ 3429 h 1272936"/>
              <a:gd name="connsiteX4" fmla="*/ 772358 w 1198486"/>
              <a:gd name="connsiteY4" fmla="*/ 145472 h 1272936"/>
              <a:gd name="connsiteX5" fmla="*/ 905523 w 1198486"/>
              <a:gd name="connsiteY5" fmla="*/ 589355 h 1272936"/>
              <a:gd name="connsiteX6" fmla="*/ 1198486 w 1198486"/>
              <a:gd name="connsiteY6" fmla="*/ 1272936 h 1272936"/>
              <a:gd name="connsiteX7" fmla="*/ 1198486 w 1198486"/>
              <a:gd name="connsiteY7" fmla="*/ 1272936 h 1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486" h="1272936">
                <a:moveTo>
                  <a:pt x="0" y="1228547"/>
                </a:moveTo>
                <a:cubicBezTo>
                  <a:pt x="121328" y="1056172"/>
                  <a:pt x="242656" y="883798"/>
                  <a:pt x="319596" y="722520"/>
                </a:cubicBezTo>
                <a:cubicBezTo>
                  <a:pt x="396536" y="561242"/>
                  <a:pt x="408373" y="380730"/>
                  <a:pt x="461639" y="260881"/>
                </a:cubicBezTo>
                <a:cubicBezTo>
                  <a:pt x="514905" y="141032"/>
                  <a:pt x="587407" y="22664"/>
                  <a:pt x="639193" y="3429"/>
                </a:cubicBezTo>
                <a:cubicBezTo>
                  <a:pt x="690979" y="-15806"/>
                  <a:pt x="727970" y="47818"/>
                  <a:pt x="772358" y="145472"/>
                </a:cubicBezTo>
                <a:cubicBezTo>
                  <a:pt x="816746" y="243126"/>
                  <a:pt x="834502" y="401444"/>
                  <a:pt x="905523" y="589355"/>
                </a:cubicBezTo>
                <a:cubicBezTo>
                  <a:pt x="976544" y="777266"/>
                  <a:pt x="1198486" y="1272936"/>
                  <a:pt x="1198486" y="1272936"/>
                </a:cubicBezTo>
                <a:lnTo>
                  <a:pt x="1198486" y="127293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3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 Bande d’ordre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Fonctions </a:t>
            </a:r>
            <a:r>
              <a:rPr lang="fr-FR" dirty="0"/>
              <a:t>de </a:t>
            </a:r>
            <a:r>
              <a:rPr lang="fr-FR" dirty="0" smtClean="0"/>
              <a:t>transfert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2"/>
            <a:r>
              <a:rPr lang="fr-FR" dirty="0"/>
              <a:t>Fréquence centrale  </a:t>
            </a:r>
            <a:r>
              <a:rPr lang="fr-FR" dirty="0" smtClean="0"/>
              <a:t>: F</a:t>
            </a:r>
            <a:r>
              <a:rPr lang="fr-FR" baseline="-25000" dirty="0" smtClean="0"/>
              <a:t>0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Coefficient de qualité: Q</a:t>
            </a:r>
          </a:p>
          <a:p>
            <a:pPr lvl="3"/>
            <a:r>
              <a:rPr lang="fr-FR" dirty="0" smtClean="0"/>
              <a:t>Il défini la bande passante 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Bande passante</a:t>
            </a:r>
          </a:p>
          <a:p>
            <a:pPr lvl="3"/>
            <a:r>
              <a:rPr lang="fr-FR" dirty="0" smtClean="0"/>
              <a:t>Déduite des fréquences de coupures à -3dB</a:t>
            </a:r>
          </a:p>
          <a:p>
            <a:pPr lvl="4"/>
            <a:r>
              <a:rPr lang="fr-FR" dirty="0" smtClean="0"/>
              <a:t>F</a:t>
            </a:r>
            <a:r>
              <a:rPr lang="fr-FR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F</a:t>
            </a:r>
            <a:r>
              <a:rPr lang="fr-FR" baseline="-25000" dirty="0" smtClean="0"/>
              <a:t>L</a:t>
            </a:r>
            <a:endParaRPr lang="fr-FR" baseline="-25000" dirty="0"/>
          </a:p>
          <a:p>
            <a:pPr marL="1828800" lvl="4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520788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4" y="486916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848"/>
              </p:ext>
            </p:extLst>
          </p:nvPr>
        </p:nvGraphicFramePr>
        <p:xfrm>
          <a:off x="3872880" y="3104964"/>
          <a:ext cx="1668760" cy="59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880" y="3104964"/>
                        <a:ext cx="1668760" cy="59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3969060"/>
            <a:ext cx="4268924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57205" y="3631595"/>
            <a:ext cx="324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Diagramme de </a:t>
            </a:r>
            <a:r>
              <a:rPr lang="fr-FR" sz="1600" i="1" dirty="0" err="1" smtClean="0">
                <a:solidFill>
                  <a:srgbClr val="7030A0"/>
                </a:solidFill>
              </a:rPr>
              <a:t>Bode</a:t>
            </a:r>
            <a:r>
              <a:rPr lang="fr-FR" sz="1600" i="1" dirty="0" smtClean="0">
                <a:solidFill>
                  <a:srgbClr val="7030A0"/>
                </a:solidFill>
              </a:rPr>
              <a:t> paramétré en Q</a:t>
            </a:r>
            <a:endParaRPr lang="fr-FR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 Bande d’ordre 2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</a:t>
            </a:r>
          </a:p>
          <a:p>
            <a:pPr lvl="1"/>
            <a:r>
              <a:rPr lang="fr-FR" dirty="0"/>
              <a:t>Plusieurs solutions </a:t>
            </a:r>
            <a:r>
              <a:rPr lang="fr-FR" dirty="0" smtClean="0"/>
              <a:t>existent: ‘</a:t>
            </a:r>
            <a:r>
              <a:rPr lang="fr-FR" dirty="0"/>
              <a:t>pros and </a:t>
            </a:r>
            <a:r>
              <a:rPr lang="fr-FR" dirty="0" smtClean="0"/>
              <a:t>cons’ pour chaque solution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0" y="2260071"/>
            <a:ext cx="2880564" cy="1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784648" y="2590821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1 -Combinaison </a:t>
            </a:r>
            <a:r>
              <a:rPr lang="fr-FR" sz="1200" i="1" dirty="0">
                <a:solidFill>
                  <a:srgbClr val="7030A0"/>
                </a:solidFill>
              </a:rPr>
              <a:t>d’un passe-haut et d’un passe bas</a:t>
            </a:r>
            <a:endParaRPr lang="en-US" sz="1200" i="1" dirty="0">
              <a:solidFill>
                <a:srgbClr val="7030A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" y="4093519"/>
            <a:ext cx="3794889" cy="2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8" y="4005064"/>
            <a:ext cx="4628856" cy="2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9655" y="5409219"/>
            <a:ext cx="164501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2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de </a:t>
            </a:r>
            <a:r>
              <a:rPr lang="fr-FR" sz="1200" i="1" dirty="0" err="1" smtClean="0">
                <a:solidFill>
                  <a:srgbClr val="7030A0"/>
                </a:solidFill>
              </a:rPr>
              <a:t>Sallen</a:t>
            </a:r>
            <a:r>
              <a:rPr lang="fr-FR" sz="1200" i="1" dirty="0">
                <a:solidFill>
                  <a:srgbClr val="7030A0"/>
                </a:solidFill>
              </a:rPr>
              <a:t>-</a:t>
            </a:r>
            <a:r>
              <a:rPr lang="fr-FR" sz="1200" i="1" dirty="0" smtClean="0">
                <a:solidFill>
                  <a:srgbClr val="7030A0"/>
                </a:solidFill>
              </a:rPr>
              <a:t>Key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908640" y="5409220"/>
            <a:ext cx="2088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3 –Structure de </a:t>
            </a:r>
            <a:r>
              <a:rPr lang="fr-FR" sz="1200" i="1" dirty="0" err="1" smtClean="0">
                <a:solidFill>
                  <a:srgbClr val="7030A0"/>
                </a:solidFill>
              </a:rPr>
              <a:t>Rauch</a:t>
            </a:r>
            <a:endParaRPr lang="fr-FR" sz="1200" i="1" dirty="0" smtClean="0">
              <a:solidFill>
                <a:srgbClr val="7030A0"/>
              </a:solidFill>
            </a:endParaRPr>
          </a:p>
          <a:p>
            <a:r>
              <a:rPr lang="fr-FR" sz="1200" i="1" dirty="0">
                <a:solidFill>
                  <a:srgbClr val="7030A0"/>
                </a:solidFill>
              </a:rPr>
              <a:t>(Multiple Feedback </a:t>
            </a:r>
            <a:r>
              <a:rPr lang="fr-FR" sz="1200" i="1" dirty="0" err="1">
                <a:solidFill>
                  <a:srgbClr val="7030A0"/>
                </a:solidFill>
              </a:rPr>
              <a:t>Biquad</a:t>
            </a:r>
            <a:r>
              <a:rPr lang="fr-FR" sz="1200" i="1" dirty="0">
                <a:solidFill>
                  <a:srgbClr val="7030A0"/>
                </a:solidFill>
              </a:rPr>
              <a:t>)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 rot="13939290">
            <a:off x="8102281" y="5840270"/>
            <a:ext cx="900344" cy="36004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04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Passe-Bande </a:t>
            </a:r>
            <a:r>
              <a:rPr lang="fr-FR" dirty="0" err="1" smtClean="0"/>
              <a:t>Sallen</a:t>
            </a:r>
            <a:r>
              <a:rPr lang="fr-FR" dirty="0" smtClean="0"/>
              <a:t> Key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1732"/>
            <a:ext cx="4788532" cy="241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5132" y="3982834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Relation avec notre forme canonique:		s=</a:t>
            </a:r>
            <a:r>
              <a:rPr lang="fr-FR" dirty="0" err="1" smtClean="0"/>
              <a:t>j</a:t>
            </a:r>
            <a:r>
              <a:rPr lang="fr-FR" i="1" dirty="0" err="1" smtClean="0"/>
              <a:t>w</a:t>
            </a:r>
            <a:r>
              <a:rPr lang="fr-FR" i="1" dirty="0" smtClean="0"/>
              <a:t>    A=-H.Q  et   Q=1/</a:t>
            </a:r>
            <a:r>
              <a:rPr lang="el-GR" i="1" dirty="0"/>
              <a:t> α </a:t>
            </a:r>
            <a:r>
              <a:rPr lang="fr-FR" i="1" dirty="0" smtClean="0"/>
              <a:t>=1/(2m)</a:t>
            </a:r>
            <a:endParaRPr lang="fr-FR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52500" y="2060848"/>
            <a:ext cx="3625405" cy="1574065"/>
            <a:chOff x="452500" y="2060848"/>
            <a:chExt cx="3625405" cy="1574065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00" y="2148683"/>
              <a:ext cx="3625405" cy="148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604628" y="2060848"/>
              <a:ext cx="20522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869160"/>
            <a:ext cx="4870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071245" y="1367961"/>
            <a:ext cx="208823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dépendent de Q</a:t>
            </a:r>
            <a:endParaRPr lang="en-US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4" y="1484784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5991" y="1418246"/>
            <a:ext cx="9372600" cy="5029200"/>
          </a:xfrm>
        </p:spPr>
        <p:txBody>
          <a:bodyPr/>
          <a:lstStyle/>
          <a:p>
            <a:r>
              <a:rPr lang="fr-FR" dirty="0" smtClean="0"/>
              <a:t>Variantes de câblages et de structures</a:t>
            </a:r>
          </a:p>
          <a:p>
            <a:pPr lvl="1"/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1200" b="1" i="1" dirty="0">
                <a:solidFill>
                  <a:schemeClr val="accent3">
                    <a:lumMod val="50000"/>
                  </a:schemeClr>
                </a:solidFill>
              </a:rPr>
              <a:t>plupart des applications se limitent à 1 ou 2 entrées et 1 </a:t>
            </a:r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sortie</a:t>
            </a:r>
            <a:endParaRPr lang="fr-FR" sz="1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52588" y="3137989"/>
            <a:ext cx="3262414" cy="1382418"/>
            <a:chOff x="5629773" y="4332656"/>
            <a:chExt cx="3770371" cy="1382418"/>
          </a:xfrm>
        </p:grpSpPr>
        <p:grpSp>
          <p:nvGrpSpPr>
            <p:cNvPr id="9" name="Groupe 8"/>
            <p:cNvGrpSpPr/>
            <p:nvPr/>
          </p:nvGrpSpPr>
          <p:grpSpPr>
            <a:xfrm>
              <a:off x="5786283" y="4332656"/>
              <a:ext cx="3613861" cy="1382418"/>
              <a:chOff x="5201774" y="1589800"/>
              <a:chExt cx="3613861" cy="1382418"/>
            </a:xfrm>
          </p:grpSpPr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6477321" y="2020848"/>
                <a:ext cx="1142542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6906420" y="2197687"/>
                <a:ext cx="320532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6084411" y="2634261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5492736" y="2630565"/>
                <a:ext cx="672084" cy="23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6152083" y="2410461"/>
                <a:ext cx="175776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>
                <a:off x="6151618" y="2634261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7619863" y="2279902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80"/>
              <p:cNvSpPr txBox="1">
                <a:spLocks noChangeArrowheads="1"/>
              </p:cNvSpPr>
              <p:nvPr/>
            </p:nvSpPr>
            <p:spPr bwMode="auto">
              <a:xfrm>
                <a:off x="8120882" y="2296472"/>
                <a:ext cx="312995" cy="2853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9" name="Text Box 81"/>
              <p:cNvSpPr txBox="1">
                <a:spLocks noChangeArrowheads="1"/>
              </p:cNvSpPr>
              <p:nvPr/>
            </p:nvSpPr>
            <p:spPr bwMode="auto">
              <a:xfrm>
                <a:off x="7758995" y="202637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>
                <a:off x="8105877" y="2312869"/>
                <a:ext cx="0" cy="29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flipH="1">
                <a:off x="7837859" y="2279902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6596227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6725474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554869" y="1589800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6684116" y="159532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92"/>
              <p:cNvSpPr txBox="1">
                <a:spLocks noChangeArrowheads="1"/>
              </p:cNvSpPr>
              <p:nvPr/>
            </p:nvSpPr>
            <p:spPr bwMode="auto">
              <a:xfrm>
                <a:off x="6828872" y="1672694"/>
                <a:ext cx="1623341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5330614" y="1825655"/>
                <a:ext cx="558346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 smtClean="0">
                    <a:latin typeface="Calibri" pitchFamily="34" charset="0"/>
                  </a:rPr>
                  <a:t>source</a:t>
                </a:r>
                <a:endParaRPr lang="en-US" dirty="0"/>
              </a:p>
            </p:txBody>
          </p:sp>
          <p:sp>
            <p:nvSpPr>
              <p:cNvPr id="28" name="Text Box 95"/>
              <p:cNvSpPr txBox="1">
                <a:spLocks noChangeArrowheads="1"/>
              </p:cNvSpPr>
              <p:nvPr/>
            </p:nvSpPr>
            <p:spPr bwMode="auto">
              <a:xfrm>
                <a:off x="6670128" y="2279520"/>
                <a:ext cx="863369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5531233" y="2264003"/>
                <a:ext cx="252201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6164821" y="196764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31" name="Line 99"/>
              <p:cNvSpPr>
                <a:spLocks noChangeShapeType="1"/>
              </p:cNvSpPr>
              <p:nvPr/>
            </p:nvSpPr>
            <p:spPr bwMode="auto">
              <a:xfrm>
                <a:off x="5469195" y="2302686"/>
                <a:ext cx="0" cy="317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00"/>
              <p:cNvSpPr>
                <a:spLocks noChangeShapeType="1"/>
              </p:cNvSpPr>
              <p:nvPr/>
            </p:nvSpPr>
            <p:spPr bwMode="auto">
              <a:xfrm>
                <a:off x="6146447" y="2218018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5201774" y="2213347"/>
                <a:ext cx="1253695" cy="41721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6017201" y="259465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04"/>
              <p:cNvSpPr>
                <a:spLocks noChangeArrowheads="1"/>
              </p:cNvSpPr>
              <p:nvPr/>
            </p:nvSpPr>
            <p:spPr bwMode="auto">
              <a:xfrm>
                <a:off x="6012032" y="2175582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81"/>
              <p:cNvSpPr txBox="1">
                <a:spLocks noChangeArrowheads="1"/>
              </p:cNvSpPr>
              <p:nvPr/>
            </p:nvSpPr>
            <p:spPr bwMode="auto">
              <a:xfrm>
                <a:off x="7731876" y="2384657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 flipH="1">
                <a:off x="7828503" y="2628735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8168397" y="2282400"/>
                <a:ext cx="278563" cy="349199"/>
              </a:xfrm>
              <a:custGeom>
                <a:avLst/>
                <a:gdLst>
                  <a:gd name="T0" fmla="*/ 0 w 348"/>
                  <a:gd name="T1" fmla="*/ 0 h 540"/>
                  <a:gd name="T2" fmla="*/ 348 w 348"/>
                  <a:gd name="T3" fmla="*/ 0 h 540"/>
                  <a:gd name="T4" fmla="*/ 348 w 348"/>
                  <a:gd name="T5" fmla="*/ 616 h 540"/>
                  <a:gd name="T6" fmla="*/ 18 w 348"/>
                  <a:gd name="T7" fmla="*/ 616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40"/>
                  <a:gd name="T14" fmla="*/ 348 w 348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40">
                    <a:moveTo>
                      <a:pt x="0" y="0"/>
                    </a:moveTo>
                    <a:lnTo>
                      <a:pt x="348" y="0"/>
                    </a:lnTo>
                    <a:lnTo>
                      <a:pt x="348" y="540"/>
                    </a:lnTo>
                    <a:lnTo>
                      <a:pt x="18" y="5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8382976" y="2145868"/>
                <a:ext cx="267935" cy="6042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6" name="Connecteur droit 45"/>
              <p:cNvCxnSpPr/>
              <p:nvPr/>
            </p:nvCxnSpPr>
            <p:spPr>
              <a:xfrm>
                <a:off x="7977446" y="22824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7970127" y="26316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93"/>
              <p:cNvSpPr txBox="1">
                <a:spLocks noChangeArrowheads="1"/>
              </p:cNvSpPr>
              <p:nvPr/>
            </p:nvSpPr>
            <p:spPr bwMode="auto">
              <a:xfrm>
                <a:off x="8157816" y="2672024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6161796" y="2693276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8399735" y="2769719"/>
                <a:ext cx="415900" cy="2024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charge</a:t>
                </a:r>
                <a:endParaRPr lang="en-US" dirty="0"/>
              </a:p>
            </p:txBody>
          </p:sp>
        </p:grp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5629773" y="5051264"/>
              <a:ext cx="320532" cy="2448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51109" y="5011097"/>
            <a:ext cx="205119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dirty="0" smtClean="0"/>
              <a:t>quadripôle amplificateur</a:t>
            </a:r>
          </a:p>
          <a:p>
            <a:pPr marL="0" lvl="1"/>
            <a:r>
              <a:rPr lang="fr-FR" sz="1200" dirty="0" smtClean="0"/>
              <a:t>V</a:t>
            </a:r>
            <a:r>
              <a:rPr lang="fr-FR" sz="1200" baseline="-25000" dirty="0" smtClean="0"/>
              <a:t>e2</a:t>
            </a:r>
            <a:r>
              <a:rPr lang="fr-FR" sz="1200" dirty="0" smtClean="0"/>
              <a:t>=0 et V</a:t>
            </a:r>
            <a:r>
              <a:rPr lang="fr-FR" sz="1200" baseline="-25000" dirty="0" smtClean="0"/>
              <a:t>s2</a:t>
            </a:r>
            <a:r>
              <a:rPr lang="fr-FR" sz="1200" dirty="0" smtClean="0"/>
              <a:t>=0	</a:t>
            </a:r>
            <a:endParaRPr lang="fr-FR" sz="1400" baseline="-25000" dirty="0"/>
          </a:p>
          <a:p>
            <a:pPr marL="0" lvl="1"/>
            <a:r>
              <a:rPr lang="fr-FR" sz="1600" b="1" dirty="0" smtClean="0"/>
              <a:t>I</a:t>
            </a:r>
            <a:r>
              <a:rPr lang="fr-FR" sz="1600" b="1" baseline="-25000" dirty="0" smtClean="0"/>
              <a:t>e1</a:t>
            </a:r>
            <a:r>
              <a:rPr lang="fr-FR" sz="1600" b="1" dirty="0" smtClean="0"/>
              <a:t>=-I</a:t>
            </a:r>
            <a:r>
              <a:rPr lang="fr-FR" sz="1600" b="1" baseline="-25000" dirty="0" smtClean="0"/>
              <a:t>e2</a:t>
            </a:r>
            <a:r>
              <a:rPr lang="fr-FR" sz="1600" b="1" dirty="0" smtClean="0"/>
              <a:t>=</a:t>
            </a:r>
            <a:r>
              <a:rPr lang="fr-FR" sz="1600" b="1" dirty="0" err="1" smtClean="0"/>
              <a:t>I</a:t>
            </a:r>
            <a:r>
              <a:rPr lang="fr-FR" sz="1600" b="1" baseline="-25000" dirty="0" err="1" smtClean="0"/>
              <a:t>e</a:t>
            </a:r>
            <a:r>
              <a:rPr lang="fr-FR" sz="1600" b="1" dirty="0" smtClean="0"/>
              <a:t>  et I</a:t>
            </a:r>
            <a:r>
              <a:rPr lang="fr-FR" sz="1600" b="1" baseline="-25000" dirty="0" smtClean="0"/>
              <a:t>S1</a:t>
            </a:r>
            <a:r>
              <a:rPr lang="fr-FR" sz="1400" b="1" dirty="0" smtClean="0"/>
              <a:t>=-</a:t>
            </a:r>
            <a:r>
              <a:rPr lang="fr-FR" sz="1600" b="1" dirty="0" smtClean="0"/>
              <a:t>I</a:t>
            </a:r>
            <a:r>
              <a:rPr lang="fr-FR" sz="1600" b="1" baseline="-25000" dirty="0" smtClean="0"/>
              <a:t>s2</a:t>
            </a:r>
            <a:r>
              <a:rPr lang="fr-FR" sz="1600" b="1" dirty="0" smtClean="0"/>
              <a:t>=I</a:t>
            </a:r>
            <a:r>
              <a:rPr lang="fr-FR" sz="1600" b="1" baseline="-25000" dirty="0" smtClean="0"/>
              <a:t>s</a:t>
            </a:r>
          </a:p>
          <a:p>
            <a:pPr marL="0" lvl="1"/>
            <a:endParaRPr lang="fr-FR" sz="10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9" y="5165760"/>
            <a:ext cx="460905" cy="475504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9607" y="2538482"/>
            <a:ext cx="36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 en tension ou en courant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Une entrée et une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3548844" y="2384884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717196" y="2246718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3679426" y="3147267"/>
            <a:ext cx="2917070" cy="1663401"/>
            <a:chOff x="3679426" y="3147267"/>
            <a:chExt cx="2917070" cy="1663401"/>
          </a:xfrm>
        </p:grpSpPr>
        <p:sp>
          <p:nvSpPr>
            <p:cNvPr id="73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62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6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75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77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78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pic>
        <p:nvPicPr>
          <p:cNvPr id="1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1" y="5314945"/>
            <a:ext cx="1933336" cy="8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3930554" y="2533940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différentielle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3777404" y="4942038"/>
            <a:ext cx="13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12</a:t>
            </a:r>
            <a:r>
              <a:rPr lang="fr-FR" sz="1400" dirty="0" smtClean="0"/>
              <a:t>=-A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 →</a:t>
            </a:r>
            <a:endParaRPr lang="fr-FR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917269" y="4943973"/>
            <a:ext cx="172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-V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310659" y="5884724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6770535" y="3168383"/>
            <a:ext cx="2917070" cy="1663401"/>
            <a:chOff x="3679426" y="3147267"/>
            <a:chExt cx="2917070" cy="1663401"/>
          </a:xfrm>
        </p:grpSpPr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113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16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3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sommateur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32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33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34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8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9" name="ZoneTexte 148"/>
          <p:cNvSpPr txBox="1"/>
          <p:nvPr/>
        </p:nvSpPr>
        <p:spPr>
          <a:xfrm>
            <a:off x="6973636" y="2525275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Amplificateur </a:t>
            </a:r>
            <a:r>
              <a:rPr lang="fr-FR" sz="1600" i="1" dirty="0" err="1">
                <a:solidFill>
                  <a:srgbClr val="FF0000"/>
                </a:solidFill>
              </a:rPr>
              <a:t>sommateur</a:t>
            </a:r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15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6" y="5307714"/>
            <a:ext cx="1689498" cy="9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6887142" y="4911261"/>
            <a:ext cx="117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</a:t>
            </a:r>
            <a:r>
              <a:rPr lang="fr-FR" sz="1400" baseline="-25000" dirty="0" smtClean="0"/>
              <a:t>12</a:t>
            </a:r>
            <a:r>
              <a:rPr lang="fr-FR" sz="1600" dirty="0"/>
              <a:t>=A →</a:t>
            </a:r>
            <a:endParaRPr lang="fr-FR" sz="1600" baseline="-25000" dirty="0"/>
          </a:p>
        </p:txBody>
      </p:sp>
      <p:sp>
        <p:nvSpPr>
          <p:cNvPr id="152" name="Rectangle 151"/>
          <p:cNvSpPr/>
          <p:nvPr/>
        </p:nvSpPr>
        <p:spPr>
          <a:xfrm>
            <a:off x="8008910" y="4926649"/>
            <a:ext cx="137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+V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660077" y="5968099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2379222" y="4182757"/>
            <a:ext cx="581539" cy="23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2689736" y="4144462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Oval 76"/>
          <p:cNvSpPr>
            <a:spLocks noChangeArrowheads="1"/>
          </p:cNvSpPr>
          <p:nvPr/>
        </p:nvSpPr>
        <p:spPr bwMode="auto">
          <a:xfrm>
            <a:off x="2680044" y="3785040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/>
          <p:cNvCxnSpPr>
            <a:stCxn id="56" idx="2"/>
          </p:cNvCxnSpPr>
          <p:nvPr/>
        </p:nvCxnSpPr>
        <p:spPr>
          <a:xfrm>
            <a:off x="5394698" y="4440410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8485807" y="4452142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40064" y="444651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quadripôle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6336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err="1"/>
              <a:t>Sallen</a:t>
            </a:r>
            <a:r>
              <a:rPr lang="fr-FR" dirty="0"/>
              <a:t> Key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 des éléments</a:t>
            </a:r>
          </a:p>
          <a:p>
            <a:pPr lvl="1"/>
            <a:r>
              <a:rPr lang="fr-FR" dirty="0" smtClean="0"/>
              <a:t>Les cahiers des charges définissent en général</a:t>
            </a:r>
          </a:p>
          <a:p>
            <a:pPr lvl="2"/>
            <a:r>
              <a:rPr lang="fr-FR" dirty="0" smtClean="0"/>
              <a:t>La fréquence centrale: F</a:t>
            </a:r>
            <a:r>
              <a:rPr lang="fr-FR" baseline="-25000" dirty="0" smtClean="0"/>
              <a:t>0</a:t>
            </a:r>
          </a:p>
          <a:p>
            <a:pPr lvl="2"/>
            <a:r>
              <a:rPr lang="fr-FR" dirty="0" smtClean="0"/>
              <a:t>Le gain à F</a:t>
            </a:r>
            <a:r>
              <a:rPr lang="fr-FR" baseline="-25000" dirty="0" smtClean="0"/>
              <a:t>0</a:t>
            </a:r>
          </a:p>
          <a:p>
            <a:pPr lvl="2"/>
            <a:r>
              <a:rPr lang="fr-FR" dirty="0" smtClean="0"/>
              <a:t>La bande passante (autrement dit Q)</a:t>
            </a:r>
          </a:p>
          <a:p>
            <a:pPr lvl="2"/>
            <a:endParaRPr lang="fr-FR" dirty="0"/>
          </a:p>
          <a:p>
            <a:r>
              <a:rPr lang="fr-FR" dirty="0" smtClean="0"/>
              <a:t>Algorithme de calcul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Accolade fermante 6"/>
          <p:cNvSpPr/>
          <p:nvPr/>
        </p:nvSpPr>
        <p:spPr>
          <a:xfrm>
            <a:off x="5025008" y="2168860"/>
            <a:ext cx="324036" cy="82809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09084" y="1892094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6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429000"/>
            <a:ext cx="5904656" cy="29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49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smtClean="0"/>
              <a:t>MFB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RETENU POUR NOTRE E&amp;R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/>
              <a:t>Fonction de transfert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628800"/>
            <a:ext cx="4601687" cy="23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4160912" y="1242707"/>
            <a:ext cx="2063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dépendant de Q</a:t>
            </a:r>
          </a:p>
          <a:p>
            <a:endParaRPr lang="fr-FR" sz="1200" dirty="0"/>
          </a:p>
          <a:p>
            <a:r>
              <a:rPr lang="fr-FR" sz="1200" dirty="0"/>
              <a:t>Couramment utilisé pour Q petit et moyen (&lt;20 )</a:t>
            </a:r>
            <a:endParaRPr lang="en-US" sz="1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452500" y="2148683"/>
            <a:ext cx="3625405" cy="1574065"/>
            <a:chOff x="452500" y="2060848"/>
            <a:chExt cx="3625405" cy="157406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00" y="2148683"/>
              <a:ext cx="3625405" cy="148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1604628" y="2060848"/>
              <a:ext cx="20522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15132" y="3982834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Relation avec notre forme canonique:		s=</a:t>
            </a:r>
            <a:r>
              <a:rPr lang="fr-FR" dirty="0" err="1" smtClean="0"/>
              <a:t>j</a:t>
            </a:r>
            <a:r>
              <a:rPr lang="fr-FR" i="1" dirty="0" err="1" smtClean="0"/>
              <a:t>w</a:t>
            </a:r>
            <a:r>
              <a:rPr lang="fr-FR" i="1" dirty="0" smtClean="0"/>
              <a:t>    A=-H.Q  et   Q=1/</a:t>
            </a:r>
            <a:r>
              <a:rPr lang="el-GR" i="1" dirty="0"/>
              <a:t> α </a:t>
            </a:r>
            <a:r>
              <a:rPr lang="fr-FR" i="1" dirty="0" smtClean="0"/>
              <a:t>=1/(2m)</a:t>
            </a:r>
            <a:endParaRPr lang="fr-FR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115830"/>
            <a:ext cx="4108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82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MFB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Algorithme de </a:t>
            </a:r>
            <a:r>
              <a:rPr lang="fr-FR" dirty="0" smtClean="0"/>
              <a:t>calcul</a:t>
            </a:r>
          </a:p>
          <a:p>
            <a:pPr lvl="1"/>
            <a:r>
              <a:rPr lang="fr-FR" dirty="0"/>
              <a:t>Les cahiers des charges définissent en général</a:t>
            </a:r>
          </a:p>
          <a:p>
            <a:pPr lvl="2"/>
            <a:r>
              <a:rPr lang="fr-FR" dirty="0"/>
              <a:t>La fréquence centrale: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Le gain à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La bande passante (autrement dit Q)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501008"/>
            <a:ext cx="542009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44610" y="1943620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5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58673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 passe-bas</a:t>
            </a:r>
          </a:p>
          <a:p>
            <a:pPr lvl="1"/>
            <a:r>
              <a:rPr lang="fr-FR" dirty="0"/>
              <a:t>Approche </a:t>
            </a:r>
            <a:r>
              <a:rPr lang="fr-FR" dirty="0" smtClean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passe-bas</a:t>
            </a:r>
          </a:p>
          <a:p>
            <a:pPr lvl="1"/>
            <a:r>
              <a:rPr lang="fr-FR" dirty="0" smtClean="0"/>
              <a:t>Approche temporelle </a:t>
            </a:r>
          </a:p>
          <a:p>
            <a:pPr lvl="2"/>
            <a:r>
              <a:rPr lang="fr-FR" dirty="0" smtClean="0"/>
              <a:t>Mise en évidence de la forme intégrale</a:t>
            </a:r>
          </a:p>
          <a:p>
            <a:pPr lvl="3"/>
            <a:r>
              <a:rPr lang="fr-FR" dirty="0" smtClean="0"/>
              <a:t>Circuit utilisé en régulation ( 2</a:t>
            </a:r>
            <a:r>
              <a:rPr lang="fr-FR" baseline="30000" dirty="0" smtClean="0"/>
              <a:t>ème</a:t>
            </a:r>
            <a:r>
              <a:rPr lang="fr-FR" dirty="0" smtClean="0"/>
              <a:t> année cours d’automatique)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1757"/>
            <a:ext cx="3507796" cy="2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8046"/>
              </p:ext>
            </p:extLst>
          </p:nvPr>
        </p:nvGraphicFramePr>
        <p:xfrm>
          <a:off x="2684748" y="2780928"/>
          <a:ext cx="4398137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Obje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48" y="2780928"/>
                        <a:ext cx="4398137" cy="68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794474"/>
            <a:ext cx="3708412" cy="26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7459" y="2905619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>
                <a:solidFill>
                  <a:srgbClr val="FF0000"/>
                </a:solidFill>
              </a:rPr>
              <a:t>intégrateur pur</a:t>
            </a:r>
          </a:p>
        </p:txBody>
      </p:sp>
    </p:spTree>
    <p:extLst>
      <p:ext uri="{BB962C8B-B14F-4D97-AF65-F5344CB8AC3E}">
        <p14:creationId xmlns:p14="http://schemas.microsoft.com/office/powerpoint/2010/main" val="2969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passe-bas</a:t>
            </a:r>
          </a:p>
          <a:p>
            <a:pPr lvl="2"/>
            <a:r>
              <a:rPr lang="fr-FR" dirty="0"/>
              <a:t>Diagramme de </a:t>
            </a:r>
            <a:r>
              <a:rPr lang="fr-FR" dirty="0" err="1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7"/>
          <p:cNvSpPr>
            <a:spLocks noChangeArrowheads="1"/>
          </p:cNvSpPr>
          <p:nvPr/>
        </p:nvSpPr>
        <p:spPr bwMode="auto">
          <a:xfrm>
            <a:off x="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0" y="4024213"/>
            <a:ext cx="2943632" cy="2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6" y="1340768"/>
            <a:ext cx="3555480" cy="2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6602917" y="368361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629922" y="6154674"/>
            <a:ext cx="26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pseudo-dérivateur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816931"/>
            <a:ext cx="4284476" cy="3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5896492"/>
            <a:ext cx="5163630" cy="5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64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temporelle </a:t>
            </a:r>
            <a:endParaRPr lang="fr-FR" dirty="0"/>
          </a:p>
          <a:p>
            <a:pPr lvl="2"/>
            <a:r>
              <a:rPr lang="fr-FR" dirty="0"/>
              <a:t>Mise en évidence de la forme </a:t>
            </a:r>
            <a:r>
              <a:rPr lang="fr-FR" dirty="0" smtClean="0"/>
              <a:t>dérivée</a:t>
            </a:r>
            <a:endParaRPr lang="fr-FR" dirty="0"/>
          </a:p>
          <a:p>
            <a:pPr lvl="3"/>
            <a:r>
              <a:rPr lang="fr-FR" dirty="0"/>
              <a:t>Circuit utilisé en régulation ( 2</a:t>
            </a:r>
            <a:r>
              <a:rPr lang="fr-FR" baseline="30000" dirty="0"/>
              <a:t>ème</a:t>
            </a:r>
            <a:r>
              <a:rPr lang="fr-FR" dirty="0"/>
              <a:t> année cours d’automatique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896742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 smtClean="0">
                <a:solidFill>
                  <a:srgbClr val="FF0000"/>
                </a:solidFill>
              </a:rPr>
              <a:t>dérivateur </a:t>
            </a:r>
            <a:r>
              <a:rPr lang="fr-FR" i="1" dirty="0">
                <a:solidFill>
                  <a:srgbClr val="FF0000"/>
                </a:solidFill>
              </a:rPr>
              <a:t>pur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0" y="2771976"/>
            <a:ext cx="4500500" cy="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598915"/>
            <a:ext cx="3672407" cy="27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961954"/>
            <a:ext cx="460905" cy="475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537" y="4966434"/>
            <a:ext cx="28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 montage dérivateur est </a:t>
            </a:r>
            <a:r>
              <a:rPr lang="fr-FR" sz="1400" dirty="0"/>
              <a:t>très sensible aux parasites </a:t>
            </a:r>
            <a:r>
              <a:rPr lang="fr-FR" sz="1400" dirty="0" smtClean="0"/>
              <a:t>(dv/</a:t>
            </a:r>
            <a:r>
              <a:rPr lang="fr-FR" sz="1400" dirty="0" err="1" smtClean="0"/>
              <a:t>dt</a:t>
            </a:r>
            <a:r>
              <a:rPr lang="fr-FR" sz="1400" dirty="0" smtClean="0"/>
              <a:t>  grand</a:t>
            </a:r>
            <a:r>
              <a:rPr lang="fr-FR" sz="1400" dirty="0"/>
              <a:t>).</a:t>
            </a:r>
          </a:p>
          <a:p>
            <a:r>
              <a:rPr lang="fr-FR" sz="1400" dirty="0"/>
              <a:t>Aussi, est-il fréquent de n’utiliser qu’un pseudo-dérivateur qui n’a l’effet de dérivation que pour les basses fréquences.</a:t>
            </a:r>
          </a:p>
        </p:txBody>
      </p:sp>
    </p:spTree>
    <p:extLst>
      <p:ext uri="{BB962C8B-B14F-4D97-AF65-F5344CB8AC3E}">
        <p14:creationId xmlns:p14="http://schemas.microsoft.com/office/powerpoint/2010/main" val="1017294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Comparer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Notre récepteur 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8" y="1340767"/>
            <a:ext cx="5580620" cy="38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5925108" y="1988840"/>
            <a:ext cx="576064" cy="201622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321152" y="3861048"/>
            <a:ext cx="6120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504728" y="3738738"/>
            <a:ext cx="2448272" cy="194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4872610" y="2888940"/>
            <a:ext cx="1052498" cy="133214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2053" y="2677851"/>
            <a:ext cx="23042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Bloc détecteur de crête</a:t>
            </a:r>
          </a:p>
          <a:p>
            <a:r>
              <a:rPr lang="fr-FR" sz="1400" dirty="0" smtClean="0"/>
              <a:t>La constante C3 et R9 permette d’ajuster la durée d’activation des moteurs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772980" y="5373216"/>
            <a:ext cx="385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Bloc comparateur de tension</a:t>
            </a:r>
          </a:p>
          <a:p>
            <a:r>
              <a:rPr lang="fr-FR" sz="1400" dirty="0" smtClean="0"/>
              <a:t>P3 permet d’ajuster le seuil de détection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01624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AOP : régime non linéaire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Comparateur boucle ouverte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640331" y="1767253"/>
            <a:ext cx="3529012" cy="2232025"/>
            <a:chOff x="1791" y="1525"/>
            <a:chExt cx="2223" cy="1406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 flipV="1">
              <a:off x="2995" y="1525"/>
              <a:ext cx="629" cy="866"/>
              <a:chOff x="8915" y="6339"/>
              <a:chExt cx="648" cy="896"/>
            </a:xfrm>
          </p:grpSpPr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>
                <a:off x="8971" y="6563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rot="5400000"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8915" y="6339"/>
                <a:ext cx="648" cy="896"/>
              </a:xfrm>
              <a:custGeom>
                <a:avLst/>
                <a:gdLst>
                  <a:gd name="T0" fmla="*/ 0 w 648"/>
                  <a:gd name="T1" fmla="*/ 896 h 896"/>
                  <a:gd name="T2" fmla="*/ 0 w 648"/>
                  <a:gd name="T3" fmla="*/ 0 h 896"/>
                  <a:gd name="T4" fmla="*/ 648 w 648"/>
                  <a:gd name="T5" fmla="*/ 450 h 896"/>
                  <a:gd name="T6" fmla="*/ 0 w 648"/>
                  <a:gd name="T7" fmla="*/ 896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H="1">
              <a:off x="2170" y="1714"/>
              <a:ext cx="82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 flipH="1">
              <a:off x="2560" y="2201"/>
              <a:ext cx="43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flipH="1">
              <a:off x="3620" y="1958"/>
              <a:ext cx="2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>
              <a:off x="2420" y="2931"/>
              <a:ext cx="18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64"/>
            <p:cNvSpPr>
              <a:spLocks noChangeArrowheads="1"/>
            </p:cNvSpPr>
            <p:nvPr/>
          </p:nvSpPr>
          <p:spPr bwMode="auto">
            <a:xfrm>
              <a:off x="3865" y="1904"/>
              <a:ext cx="108" cy="10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H="1" flipV="1">
              <a:off x="3911" y="2090"/>
              <a:ext cx="0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66"/>
            <p:cNvSpPr>
              <a:spLocks noChangeShapeType="1"/>
            </p:cNvSpPr>
            <p:nvPr/>
          </p:nvSpPr>
          <p:spPr bwMode="auto">
            <a:xfrm>
              <a:off x="3824" y="2931"/>
              <a:ext cx="19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auto">
            <a:xfrm>
              <a:off x="3730" y="2316"/>
              <a:ext cx="14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7" name="Oval 68"/>
            <p:cNvSpPr>
              <a:spLocks noChangeArrowheads="1"/>
            </p:cNvSpPr>
            <p:nvPr/>
          </p:nvSpPr>
          <p:spPr bwMode="auto">
            <a:xfrm>
              <a:off x="2076" y="1661"/>
              <a:ext cx="109" cy="1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 flipH="1" flipV="1">
              <a:off x="2129" y="1835"/>
              <a:ext cx="0" cy="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>
              <a:off x="2030" y="2931"/>
              <a:ext cx="19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1791" y="2374"/>
              <a:ext cx="28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r>
                <a:rPr lang="fr-FR" b="1" i="1" baseline="30000">
                  <a:latin typeface="Times New Roman" pitchFamily="18" charset="0"/>
                </a:rPr>
                <a:t>+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 rot="10800000">
              <a:off x="2507" y="2311"/>
              <a:ext cx="0" cy="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73"/>
            <p:cNvSpPr>
              <a:spLocks noChangeArrowheads="1"/>
            </p:cNvSpPr>
            <p:nvPr/>
          </p:nvSpPr>
          <p:spPr bwMode="auto">
            <a:xfrm>
              <a:off x="2461" y="2154"/>
              <a:ext cx="109" cy="1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542" y="2519"/>
              <a:ext cx="2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r>
                <a:rPr lang="fr-FR" b="1" i="1" baseline="30000">
                  <a:latin typeface="Times New Roman" pitchFamily="18" charset="0"/>
                </a:rPr>
                <a:t>-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 rot="10800000" flipH="1">
              <a:off x="2876" y="1773"/>
              <a:ext cx="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2678" y="1842"/>
              <a:ext cx="15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d</a:t>
              </a:r>
              <a:endParaRPr lang="fr-FR">
                <a:latin typeface="Times New Roman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24647" y="487932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</a:t>
            </a:r>
            <a:r>
              <a:rPr lang="fr-FR" b="1" dirty="0"/>
              <a:t>V</a:t>
            </a:r>
            <a:r>
              <a:rPr lang="fr-FR" b="1" baseline="-25000" dirty="0"/>
              <a:t>e</a:t>
            </a:r>
            <a:r>
              <a:rPr lang="fr-FR" b="1" baseline="30000" dirty="0"/>
              <a:t>+</a:t>
            </a:r>
            <a:r>
              <a:rPr lang="fr-FR" b="1" dirty="0"/>
              <a:t> &gt; V</a:t>
            </a:r>
            <a:r>
              <a:rPr lang="fr-FR" b="1" baseline="-25000" dirty="0"/>
              <a:t>e</a:t>
            </a:r>
            <a:r>
              <a:rPr lang="fr-FR" baseline="30000" dirty="0"/>
              <a:t>-</a:t>
            </a:r>
            <a:r>
              <a:rPr lang="fr-FR" dirty="0"/>
              <a:t> alors </a:t>
            </a:r>
            <a:r>
              <a:rPr lang="fr-FR" b="1" dirty="0"/>
              <a:t>V</a:t>
            </a:r>
            <a:r>
              <a:rPr lang="fr-FR" b="1" baseline="-25000" dirty="0"/>
              <a:t>D</a:t>
            </a:r>
            <a:r>
              <a:rPr lang="fr-FR" b="1" dirty="0"/>
              <a:t> &gt; 0</a:t>
            </a:r>
            <a:r>
              <a:rPr lang="fr-FR" dirty="0"/>
              <a:t> donc </a:t>
            </a:r>
            <a:r>
              <a:rPr lang="fr-FR" b="1" dirty="0"/>
              <a:t>V</a:t>
            </a:r>
            <a:r>
              <a:rPr lang="fr-FR" b="1" baseline="-25000" dirty="0"/>
              <a:t>S</a:t>
            </a:r>
            <a:r>
              <a:rPr lang="fr-FR" b="1" dirty="0"/>
              <a:t> = V</a:t>
            </a:r>
            <a:r>
              <a:rPr lang="fr-FR" b="1" baseline="-25000" dirty="0"/>
              <a:t>H</a:t>
            </a:r>
            <a:endParaRPr lang="fr-FR" dirty="0"/>
          </a:p>
          <a:p>
            <a:r>
              <a:rPr lang="fr-FR" dirty="0"/>
              <a:t>Si </a:t>
            </a:r>
            <a:r>
              <a:rPr lang="fr-FR" b="1" dirty="0"/>
              <a:t>V</a:t>
            </a:r>
            <a:r>
              <a:rPr lang="fr-FR" b="1" baseline="-25000" dirty="0"/>
              <a:t>e</a:t>
            </a:r>
            <a:r>
              <a:rPr lang="fr-FR" b="1" baseline="30000" dirty="0"/>
              <a:t>+</a:t>
            </a:r>
            <a:r>
              <a:rPr lang="fr-FR" b="1" dirty="0"/>
              <a:t> &lt; V</a:t>
            </a:r>
            <a:r>
              <a:rPr lang="fr-FR" b="1" baseline="-25000" dirty="0"/>
              <a:t>e</a:t>
            </a:r>
            <a:r>
              <a:rPr lang="fr-FR" baseline="30000" dirty="0"/>
              <a:t>-</a:t>
            </a:r>
            <a:r>
              <a:rPr lang="fr-FR" dirty="0"/>
              <a:t> alors </a:t>
            </a:r>
            <a:r>
              <a:rPr lang="fr-FR" b="1" dirty="0"/>
              <a:t>V</a:t>
            </a:r>
            <a:r>
              <a:rPr lang="fr-FR" b="1" baseline="-25000" dirty="0"/>
              <a:t>D</a:t>
            </a:r>
            <a:r>
              <a:rPr lang="fr-FR" b="1" dirty="0"/>
              <a:t> &lt; </a:t>
            </a:r>
            <a:r>
              <a:rPr lang="fr-FR" dirty="0"/>
              <a:t>0 donc </a:t>
            </a:r>
            <a:r>
              <a:rPr lang="fr-FR" b="1" dirty="0"/>
              <a:t>V</a:t>
            </a:r>
            <a:r>
              <a:rPr lang="fr-FR" b="1" baseline="-25000" dirty="0"/>
              <a:t>S</a:t>
            </a:r>
            <a:r>
              <a:rPr lang="fr-FR" b="1" dirty="0"/>
              <a:t> = V</a:t>
            </a:r>
            <a:r>
              <a:rPr lang="fr-FR" b="1" baseline="-25000" dirty="0"/>
              <a:t>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17756" y="1941163"/>
                <a:ext cx="52237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sz="1600" dirty="0"/>
                  <a:t>AOp</a:t>
                </a:r>
                <a:r>
                  <a:rPr lang="fr-FR" sz="1600" b="1" dirty="0"/>
                  <a:t> </a:t>
                </a:r>
                <a:r>
                  <a:rPr lang="fr-FR" sz="1600" b="1" dirty="0">
                    <a:solidFill>
                      <a:schemeClr val="accent3">
                        <a:lumMod val="75000"/>
                      </a:schemeClr>
                    </a:solidFill>
                  </a:rPr>
                  <a:t>parfait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 i+ et i- nul ( donc Zed et Zec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sz="1600" dirty="0"/>
                  <a:t>)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 </a:t>
                </a:r>
                <a:r>
                  <a:rPr lang="fr-FR" sz="1600" dirty="0" err="1"/>
                  <a:t>Avd</a:t>
                </a:r>
                <a:r>
                  <a:rPr lang="fr-FR" sz="1600" dirty="0"/>
                  <a:t> -&gt;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sz="1600" dirty="0"/>
                  <a:t> (ou constant et très grand (~10</a:t>
                </a:r>
                <a:r>
                  <a:rPr lang="fr-FR" sz="1600" baseline="30000" dirty="0"/>
                  <a:t>5</a:t>
                </a:r>
                <a:r>
                  <a:rPr lang="fr-FR" sz="1600" dirty="0"/>
                  <a:t>))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Impédance de sortie </a:t>
                </a:r>
                <a:r>
                  <a:rPr lang="fr-FR" sz="1600" dirty="0" err="1"/>
                  <a:t>Zs</a:t>
                </a:r>
                <a:r>
                  <a:rPr lang="fr-FR" sz="1600" dirty="0"/>
                  <a:t> =0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756" y="1941163"/>
                <a:ext cx="5223776" cy="1077218"/>
              </a:xfrm>
              <a:prstGeom prst="rect">
                <a:avLst/>
              </a:prstGeom>
              <a:blipFill rotWithShape="1">
                <a:blip r:embed="rId2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1512094"/>
            <a:ext cx="460905" cy="4755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953000" y="156518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Rappel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34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23" y="3262194"/>
            <a:ext cx="620145" cy="5167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107903" y="3272203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lvl="2" indent="-88900"/>
            <a:r>
              <a:rPr lang="fr-FR" sz="1600" dirty="0" smtClean="0">
                <a:solidFill>
                  <a:srgbClr val="0070C0"/>
                </a:solidFill>
              </a:rPr>
              <a:t>L’hypothèse </a:t>
            </a:r>
            <a:r>
              <a:rPr lang="fr-FR" sz="1600" dirty="0" err="1" smtClean="0">
                <a:solidFill>
                  <a:srgbClr val="0070C0"/>
                </a:solidFill>
              </a:rPr>
              <a:t>V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d</a:t>
            </a:r>
            <a:r>
              <a:rPr lang="fr-FR" sz="1600" dirty="0" smtClean="0">
                <a:solidFill>
                  <a:srgbClr val="0070C0"/>
                </a:solidFill>
              </a:rPr>
              <a:t>=0 n’est plus valide!</a:t>
            </a:r>
          </a:p>
          <a:p>
            <a:pPr marL="88900" lvl="2" indent="-88900"/>
            <a:r>
              <a:rPr lang="fr-FR" sz="1600" dirty="0" smtClean="0"/>
              <a:t>Le fonctionnement de l’</a:t>
            </a:r>
            <a:r>
              <a:rPr lang="fr-FR" sz="1600" dirty="0" err="1" smtClean="0"/>
              <a:t>AOp</a:t>
            </a:r>
            <a:r>
              <a:rPr lang="fr-FR" sz="1600" dirty="0" smtClean="0"/>
              <a:t> est </a:t>
            </a:r>
            <a:r>
              <a:rPr lang="fr-FR" sz="1600" dirty="0" smtClean="0">
                <a:solidFill>
                  <a:srgbClr val="FF0000"/>
                </a:solidFill>
              </a:rPr>
              <a:t>NON-LINEAIRE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6" y="3921976"/>
            <a:ext cx="3265921" cy="258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86" y="3108392"/>
            <a:ext cx="2088232" cy="5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37" y="1209498"/>
            <a:ext cx="2027101" cy="5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Comparateur à hystérésis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Comparateur trigger de schmitt direct</a:t>
            </a:r>
          </a:p>
          <a:p>
            <a:pPr lvl="1"/>
            <a:r>
              <a:rPr lang="fr-FR" dirty="0" smtClean="0"/>
              <a:t>Fonctionnement </a:t>
            </a:r>
            <a:r>
              <a:rPr lang="fr-FR" dirty="0" err="1" smtClean="0"/>
              <a:t>bi-stable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Caractéristique de transfert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4021681" y="1368606"/>
            <a:ext cx="2819897" cy="1818888"/>
            <a:chOff x="3696" y="0"/>
            <a:chExt cx="1451" cy="1027"/>
          </a:xfrm>
        </p:grpSpPr>
        <p:grpSp>
          <p:nvGrpSpPr>
            <p:cNvPr id="8" name="Group 108"/>
            <p:cNvGrpSpPr>
              <a:grpSpLocks/>
            </p:cNvGrpSpPr>
            <p:nvPr/>
          </p:nvGrpSpPr>
          <p:grpSpPr bwMode="auto">
            <a:xfrm flipV="1">
              <a:off x="4520" y="326"/>
              <a:ext cx="308" cy="425"/>
              <a:chOff x="8915" y="6339"/>
              <a:chExt cx="648" cy="896"/>
            </a:xfrm>
          </p:grpSpPr>
          <p:sp>
            <p:nvSpPr>
              <p:cNvPr id="30" name="Line 109"/>
              <p:cNvSpPr>
                <a:spLocks noChangeShapeType="1"/>
              </p:cNvSpPr>
              <p:nvPr/>
            </p:nvSpPr>
            <p:spPr bwMode="auto">
              <a:xfrm>
                <a:off x="8971" y="6563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110"/>
              <p:cNvSpPr>
                <a:spLocks noChangeShapeType="1"/>
              </p:cNvSpPr>
              <p:nvPr/>
            </p:nvSpPr>
            <p:spPr bwMode="auto">
              <a:xfrm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11"/>
              <p:cNvSpPr>
                <a:spLocks noChangeShapeType="1"/>
              </p:cNvSpPr>
              <p:nvPr/>
            </p:nvSpPr>
            <p:spPr bwMode="auto">
              <a:xfrm rot="5400000"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12"/>
              <p:cNvSpPr>
                <a:spLocks/>
              </p:cNvSpPr>
              <p:nvPr/>
            </p:nvSpPr>
            <p:spPr bwMode="auto">
              <a:xfrm>
                <a:off x="8915" y="6339"/>
                <a:ext cx="648" cy="896"/>
              </a:xfrm>
              <a:custGeom>
                <a:avLst/>
                <a:gdLst>
                  <a:gd name="T0" fmla="*/ 0 w 648"/>
                  <a:gd name="T1" fmla="*/ 896 h 896"/>
                  <a:gd name="T2" fmla="*/ 0 w 648"/>
                  <a:gd name="T3" fmla="*/ 0 h 896"/>
                  <a:gd name="T4" fmla="*/ 648 w 648"/>
                  <a:gd name="T5" fmla="*/ 450 h 896"/>
                  <a:gd name="T6" fmla="*/ 0 w 648"/>
                  <a:gd name="T7" fmla="*/ 896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113"/>
            <p:cNvSpPr>
              <a:spLocks noChangeShapeType="1"/>
            </p:cNvSpPr>
            <p:nvPr/>
          </p:nvSpPr>
          <p:spPr bwMode="auto">
            <a:xfrm flipH="1">
              <a:off x="4400" y="419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114"/>
            <p:cNvSpPr>
              <a:spLocks noChangeShapeType="1"/>
            </p:cNvSpPr>
            <p:nvPr/>
          </p:nvSpPr>
          <p:spPr bwMode="auto">
            <a:xfrm flipH="1">
              <a:off x="4439" y="658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5"/>
            <p:cNvSpPr>
              <a:spLocks noChangeShapeType="1"/>
            </p:cNvSpPr>
            <p:nvPr/>
          </p:nvSpPr>
          <p:spPr bwMode="auto">
            <a:xfrm flipH="1">
              <a:off x="4825" y="539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6"/>
            <p:cNvSpPr>
              <a:spLocks/>
            </p:cNvSpPr>
            <p:nvPr/>
          </p:nvSpPr>
          <p:spPr bwMode="auto">
            <a:xfrm>
              <a:off x="4440" y="153"/>
              <a:ext cx="439" cy="386"/>
            </a:xfrm>
            <a:custGeom>
              <a:avLst/>
              <a:gdLst>
                <a:gd name="T0" fmla="*/ 0 w 924"/>
                <a:gd name="T1" fmla="*/ 266 h 812"/>
                <a:gd name="T2" fmla="*/ 0 w 924"/>
                <a:gd name="T3" fmla="*/ 0 h 812"/>
                <a:gd name="T4" fmla="*/ 439 w 924"/>
                <a:gd name="T5" fmla="*/ 0 h 812"/>
                <a:gd name="T6" fmla="*/ 439 w 924"/>
                <a:gd name="T7" fmla="*/ 386 h 8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4" h="812">
                  <a:moveTo>
                    <a:pt x="0" y="560"/>
                  </a:moveTo>
                  <a:lnTo>
                    <a:pt x="0" y="0"/>
                  </a:lnTo>
                  <a:lnTo>
                    <a:pt x="924" y="0"/>
                  </a:lnTo>
                  <a:lnTo>
                    <a:pt x="924" y="81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17"/>
            <p:cNvSpPr>
              <a:spLocks noChangeArrowheads="1"/>
            </p:cNvSpPr>
            <p:nvPr/>
          </p:nvSpPr>
          <p:spPr bwMode="auto">
            <a:xfrm>
              <a:off x="4533" y="113"/>
              <a:ext cx="26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18"/>
            <p:cNvSpPr>
              <a:spLocks noChangeShapeType="1"/>
            </p:cNvSpPr>
            <p:nvPr/>
          </p:nvSpPr>
          <p:spPr bwMode="auto">
            <a:xfrm>
              <a:off x="4441" y="660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19"/>
            <p:cNvSpPr>
              <a:spLocks noChangeShapeType="1"/>
            </p:cNvSpPr>
            <p:nvPr/>
          </p:nvSpPr>
          <p:spPr bwMode="auto">
            <a:xfrm>
              <a:off x="4373" y="1016"/>
              <a:ext cx="13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Oval 120"/>
            <p:cNvSpPr>
              <a:spLocks noChangeArrowheads="1"/>
            </p:cNvSpPr>
            <p:nvPr/>
          </p:nvSpPr>
          <p:spPr bwMode="auto">
            <a:xfrm>
              <a:off x="4945" y="512"/>
              <a:ext cx="53" cy="5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21"/>
            <p:cNvSpPr>
              <a:spLocks noChangeArrowheads="1"/>
            </p:cNvSpPr>
            <p:nvPr/>
          </p:nvSpPr>
          <p:spPr bwMode="auto">
            <a:xfrm>
              <a:off x="4427" y="406"/>
              <a:ext cx="27" cy="2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Oval 122"/>
            <p:cNvSpPr>
              <a:spLocks noChangeArrowheads="1"/>
            </p:cNvSpPr>
            <p:nvPr/>
          </p:nvSpPr>
          <p:spPr bwMode="auto">
            <a:xfrm>
              <a:off x="4865" y="526"/>
              <a:ext cx="27" cy="2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 flipH="1" flipV="1">
              <a:off x="4968" y="604"/>
              <a:ext cx="0" cy="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24"/>
            <p:cNvSpPr>
              <a:spLocks noChangeShapeType="1"/>
            </p:cNvSpPr>
            <p:nvPr/>
          </p:nvSpPr>
          <p:spPr bwMode="auto">
            <a:xfrm>
              <a:off x="4925" y="1016"/>
              <a:ext cx="9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125"/>
            <p:cNvSpPr txBox="1">
              <a:spLocks noChangeArrowheads="1"/>
            </p:cNvSpPr>
            <p:nvPr/>
          </p:nvSpPr>
          <p:spPr bwMode="auto">
            <a:xfrm>
              <a:off x="4993" y="754"/>
              <a:ext cx="15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2" name="Line 126"/>
            <p:cNvSpPr>
              <a:spLocks noChangeShapeType="1"/>
            </p:cNvSpPr>
            <p:nvPr/>
          </p:nvSpPr>
          <p:spPr bwMode="auto">
            <a:xfrm flipH="1">
              <a:off x="3896" y="419"/>
              <a:ext cx="5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4069" y="379"/>
              <a:ext cx="265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128"/>
            <p:cNvSpPr>
              <a:spLocks noChangeArrowheads="1"/>
            </p:cNvSpPr>
            <p:nvPr/>
          </p:nvSpPr>
          <p:spPr bwMode="auto">
            <a:xfrm>
              <a:off x="3883" y="393"/>
              <a:ext cx="53" cy="5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29"/>
            <p:cNvSpPr>
              <a:spLocks noChangeShapeType="1"/>
            </p:cNvSpPr>
            <p:nvPr/>
          </p:nvSpPr>
          <p:spPr bwMode="auto">
            <a:xfrm flipH="1" flipV="1">
              <a:off x="3909" y="485"/>
              <a:ext cx="0" cy="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30"/>
            <p:cNvSpPr>
              <a:spLocks noChangeShapeType="1"/>
            </p:cNvSpPr>
            <p:nvPr/>
          </p:nvSpPr>
          <p:spPr bwMode="auto">
            <a:xfrm>
              <a:off x="3864" y="1016"/>
              <a:ext cx="9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31"/>
            <p:cNvSpPr txBox="1">
              <a:spLocks noChangeArrowheads="1"/>
            </p:cNvSpPr>
            <p:nvPr/>
          </p:nvSpPr>
          <p:spPr bwMode="auto">
            <a:xfrm>
              <a:off x="3696" y="561"/>
              <a:ext cx="15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8" name="Text Box 132"/>
            <p:cNvSpPr txBox="1">
              <a:spLocks noChangeArrowheads="1"/>
            </p:cNvSpPr>
            <p:nvPr/>
          </p:nvSpPr>
          <p:spPr bwMode="auto">
            <a:xfrm>
              <a:off x="4105" y="254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>
                  <a:latin typeface="Times New Roman" pitchFamily="18" charset="0"/>
                </a:rPr>
                <a:t>R</a:t>
              </a:r>
              <a:r>
                <a:rPr lang="fr-FR" sz="1200" b="1" baseline="-25000">
                  <a:latin typeface="Times New Roman" pitchFamily="18" charset="0"/>
                </a:rPr>
                <a:t>1</a:t>
              </a:r>
              <a:endParaRPr lang="fr-FR" sz="1200" b="1">
                <a:latin typeface="Times New Roman" pitchFamily="18" charset="0"/>
              </a:endParaRPr>
            </a:p>
          </p:txBody>
        </p:sp>
        <p:sp>
          <p:nvSpPr>
            <p:cNvPr id="29" name="Text Box 133"/>
            <p:cNvSpPr txBox="1">
              <a:spLocks noChangeArrowheads="1"/>
            </p:cNvSpPr>
            <p:nvPr/>
          </p:nvSpPr>
          <p:spPr bwMode="auto">
            <a:xfrm>
              <a:off x="4605" y="0"/>
              <a:ext cx="27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>
                  <a:latin typeface="Times New Roman" pitchFamily="18" charset="0"/>
                </a:rPr>
                <a:t>R</a:t>
              </a:r>
              <a:r>
                <a:rPr lang="fr-FR" sz="1200" b="1" baseline="-25000">
                  <a:latin typeface="Times New Roman" pitchFamily="18" charset="0"/>
                </a:rPr>
                <a:t>2</a:t>
              </a:r>
              <a:endParaRPr lang="fr-FR" sz="1200" b="1">
                <a:latin typeface="Times New Roman" pitchFamily="18" charset="0"/>
              </a:endParaRPr>
            </a:p>
          </p:txBody>
        </p:sp>
      </p:grp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951649275"/>
              </p:ext>
            </p:extLst>
          </p:nvPr>
        </p:nvGraphicFramePr>
        <p:xfrm>
          <a:off x="5778241" y="1568737"/>
          <a:ext cx="4644516" cy="17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10" y="2562902"/>
            <a:ext cx="2333855" cy="4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733974"/>
            <a:ext cx="3744416" cy="28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80" y="3778860"/>
            <a:ext cx="3867884" cy="25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Flèche droite rayée 53"/>
          <p:cNvSpPr/>
          <p:nvPr/>
        </p:nvSpPr>
        <p:spPr>
          <a:xfrm>
            <a:off x="4100076" y="5265606"/>
            <a:ext cx="776049" cy="43204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959665" y="4742386"/>
            <a:ext cx="133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7030A0"/>
                </a:solidFill>
              </a:rPr>
              <a:t>Exemple de chronogramme</a:t>
            </a:r>
            <a:endParaRPr lang="fr-FR" sz="1400" i="1" dirty="0">
              <a:solidFill>
                <a:srgbClr val="7030A0"/>
              </a:solidFill>
            </a:endParaRPr>
          </a:p>
        </p:txBody>
      </p:sp>
      <p:cxnSp>
        <p:nvCxnSpPr>
          <p:cNvPr id="57" name="Connecteur droit avec flèche 56"/>
          <p:cNvCxnSpPr>
            <a:stCxn id="36884" idx="3"/>
          </p:cNvCxnSpPr>
          <p:nvPr/>
        </p:nvCxnSpPr>
        <p:spPr>
          <a:xfrm flipV="1">
            <a:off x="3959665" y="2369260"/>
            <a:ext cx="1546786" cy="410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1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662799" y="1910365"/>
            <a:ext cx="5198339" cy="1527620"/>
            <a:chOff x="725" y="1312"/>
            <a:chExt cx="3743" cy="119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>
                  <a:latin typeface="Times New Roman" pitchFamily="18" charset="0"/>
                </a:rPr>
                <a:t>Quadripôle linéaire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66071" y="3910013"/>
            <a:ext cx="6112738" cy="21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= E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000" i="1" dirty="0" smtClean="0">
                <a:latin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)	</a:t>
            </a: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2000" dirty="0" smtClean="0">
                <a:latin typeface="Times New Roman" pitchFamily="18" charset="0"/>
              </a:rPr>
              <a:t>      </a:t>
            </a:r>
            <a:r>
              <a:rPr lang="de-DE" sz="2000" u="sng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 = [E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] = E </a:t>
            </a:r>
            <a:r>
              <a:rPr lang="de-DE" sz="2000" dirty="0" err="1" smtClean="0">
                <a:latin typeface="Times New Roman" pitchFamily="18" charset="0"/>
              </a:rPr>
              <a:t>e</a:t>
            </a:r>
            <a:r>
              <a:rPr lang="de-DE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30000" dirty="0" smtClean="0">
                <a:latin typeface="Times New Roman" pitchFamily="18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fr-FR" sz="2000" i="1" dirty="0" smtClean="0">
                <a:latin typeface="Times New Roman" pitchFamily="18" charset="0"/>
              </a:rPr>
              <a:t>s</a:t>
            </a:r>
            <a:r>
              <a:rPr lang="fr-FR" sz="2000" i="1" baseline="-25000" dirty="0" smtClean="0">
                <a:latin typeface="Times New Roman" pitchFamily="18" charset="0"/>
              </a:rPr>
              <a:t>(t)</a:t>
            </a:r>
            <a:r>
              <a:rPr lang="fr-FR" sz="2000" dirty="0" smtClean="0">
                <a:latin typeface="Times New Roman" pitchFamily="18" charset="0"/>
              </a:rPr>
              <a:t> = S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sz="2000" i="1" dirty="0" smtClean="0">
                <a:latin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sz="2000" baseline="-25000" dirty="0" smtClean="0">
                <a:latin typeface="Times New Roman" pitchFamily="18" charset="0"/>
              </a:rPr>
              <a:t>s</a:t>
            </a:r>
            <a:r>
              <a:rPr lang="fr-FR" sz="2000" dirty="0" smtClean="0">
                <a:latin typeface="Times New Roman" pitchFamily="18" charset="0"/>
              </a:rPr>
              <a:t>)	</a:t>
            </a:r>
            <a:r>
              <a:rPr lang="en-GB" sz="2000" i="1" dirty="0" smtClean="0">
                <a:latin typeface="Times New Roman" pitchFamily="18" charset="0"/>
              </a:rPr>
              <a:t>s</a:t>
            </a:r>
            <a:r>
              <a:rPr lang="en-GB" sz="2000" i="1" baseline="-25000" dirty="0" smtClean="0">
                <a:latin typeface="Times New Roman" pitchFamily="18" charset="0"/>
              </a:rPr>
              <a:t>(t)</a:t>
            </a:r>
            <a:r>
              <a:rPr lang="en-GB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 dirty="0" smtClean="0">
                <a:latin typeface="Times New Roman" pitchFamily="18" charset="0"/>
              </a:rPr>
              <a:t>      </a:t>
            </a:r>
            <a:r>
              <a:rPr lang="en-GB" sz="2000" u="sng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 =  [S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-25000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] = S </a:t>
            </a:r>
            <a:r>
              <a:rPr lang="en-GB" sz="2000" dirty="0" err="1" smtClean="0">
                <a:latin typeface="Times New Roman" pitchFamily="18" charset="0"/>
              </a:rPr>
              <a:t>e</a:t>
            </a:r>
            <a:r>
              <a:rPr lang="en-GB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30000" dirty="0" smtClean="0"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endParaRPr lang="en-GB" sz="2000" baseline="30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1885950" algn="l"/>
              </a:tabLst>
            </a:pPr>
            <a:r>
              <a:rPr lang="en-GB" sz="2000" dirty="0" smtClean="0">
                <a:latin typeface="Times New Roman" pitchFamily="18" charset="0"/>
              </a:rPr>
              <a:t>		</a:t>
            </a:r>
            <a:r>
              <a:rPr lang="en-GB" sz="2000" u="sng" dirty="0" smtClean="0">
                <a:latin typeface="Times New Roman" pitchFamily="18" charset="0"/>
              </a:rPr>
              <a:t>H</a:t>
            </a:r>
            <a:r>
              <a:rPr lang="en-GB" sz="2000" baseline="-25000" dirty="0" smtClean="0">
                <a:latin typeface="Times New Roman" pitchFamily="18" charset="0"/>
              </a:rPr>
              <a:t>(</a:t>
            </a:r>
            <a:r>
              <a:rPr lang="en-GB" sz="2000" i="1" baseline="-25000" dirty="0" smtClean="0">
                <a:latin typeface="Times New Roman" pitchFamily="18" charset="0"/>
              </a:rPr>
              <a:t>j</a:t>
            </a:r>
            <a:r>
              <a:rPr lang="fr-FR" sz="2000" i="1" baseline="-25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GB" sz="2000" baseline="-25000" dirty="0" smtClean="0">
                <a:latin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</a:rPr>
              <a:t>=</a:t>
            </a:r>
            <a:r>
              <a:rPr lang="en-GB" sz="2400" dirty="0" smtClean="0"/>
              <a:t> </a:t>
            </a:r>
            <a:endParaRPr lang="fr-FR" sz="2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885950" algn="l"/>
              </a:tabLst>
            </a:pPr>
            <a:endParaRPr lang="de-DE" sz="2000" i="1" dirty="0">
              <a:latin typeface="Times New Roman" pitchFamily="18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5296"/>
              </p:ext>
            </p:extLst>
          </p:nvPr>
        </p:nvGraphicFramePr>
        <p:xfrm>
          <a:off x="3807606" y="5003006"/>
          <a:ext cx="673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4" imgW="355446" imgH="507780" progId="Equation.3">
                  <p:embed/>
                </p:oleObj>
              </mc:Choice>
              <mc:Fallback>
                <p:oleObj name="Equation" r:id="rId4" imgW="355446" imgH="5077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06" y="5003006"/>
                        <a:ext cx="673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42350"/>
              </p:ext>
            </p:extLst>
          </p:nvPr>
        </p:nvGraphicFramePr>
        <p:xfrm>
          <a:off x="6712716" y="3437985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/>
                <a:gridCol w="379354"/>
                <a:gridCol w="470119"/>
                <a:gridCol w="1817953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0980" y="5515522"/>
            <a:ext cx="193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La réponse </a:t>
            </a:r>
            <a:r>
              <a:rPr lang="fr-FR" sz="1200" dirty="0">
                <a:solidFill>
                  <a:srgbClr val="FF0000"/>
                </a:solidFill>
              </a:rPr>
              <a:t>à une excitation sinusoïdale reste </a:t>
            </a:r>
            <a:r>
              <a:rPr lang="fr-FR" sz="1200" dirty="0" smtClean="0">
                <a:solidFill>
                  <a:srgbClr val="FF0000"/>
                </a:solidFill>
              </a:rPr>
              <a:t>sinusoïdale pour un système linéaire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40018"/>
            <a:ext cx="460905" cy="4755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17962" y="2732593"/>
            <a:ext cx="193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fonction des grandeurs utiles le nom donné à la fonction de transfert diffère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41" y="2313290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26" y="1386997"/>
            <a:ext cx="2088232" cy="4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Comparateur à hystérésis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Comparateur trigger de schmitt </a:t>
            </a:r>
            <a:r>
              <a:rPr lang="fr-FR" dirty="0" smtClean="0"/>
              <a:t>inverse</a:t>
            </a:r>
            <a:endParaRPr lang="fr-FR" dirty="0"/>
          </a:p>
          <a:p>
            <a:pPr lvl="1"/>
            <a:r>
              <a:rPr lang="fr-FR" dirty="0"/>
              <a:t>Fonctionnement </a:t>
            </a:r>
            <a:r>
              <a:rPr lang="fr-FR" dirty="0" err="1" smtClean="0"/>
              <a:t>bi-stable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Caractéristique de transfert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836876" y="1870077"/>
            <a:ext cx="2484276" cy="1943546"/>
            <a:chOff x="1746" y="1661"/>
            <a:chExt cx="2721" cy="2041"/>
          </a:xfrm>
        </p:grpSpPr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3016" y="1661"/>
              <a:ext cx="712" cy="984"/>
              <a:chOff x="3016" y="1661"/>
              <a:chExt cx="712" cy="984"/>
            </a:xfrm>
          </p:grpSpPr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3078" y="1907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3078" y="2430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 rot="5400000">
                <a:off x="3077" y="2430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3016" y="1661"/>
                <a:ext cx="712" cy="984"/>
              </a:xfrm>
              <a:custGeom>
                <a:avLst/>
                <a:gdLst>
                  <a:gd name="T0" fmla="*/ 0 w 648"/>
                  <a:gd name="T1" fmla="*/ 984 h 896"/>
                  <a:gd name="T2" fmla="*/ 0 w 648"/>
                  <a:gd name="T3" fmla="*/ 0 h 896"/>
                  <a:gd name="T4" fmla="*/ 712 w 648"/>
                  <a:gd name="T5" fmla="*/ 494 h 896"/>
                  <a:gd name="T6" fmla="*/ 0 w 648"/>
                  <a:gd name="T7" fmla="*/ 984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H="1">
              <a:off x="2826" y="2387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H="1">
              <a:off x="3723" y="2153"/>
              <a:ext cx="2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2835" y="2387"/>
              <a:ext cx="0" cy="1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2695" y="3702"/>
              <a:ext cx="30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3999" y="2091"/>
              <a:ext cx="123" cy="12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2800" y="2735"/>
              <a:ext cx="62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3815" y="2122"/>
              <a:ext cx="61" cy="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H="1" flipV="1">
              <a:off x="4052" y="2303"/>
              <a:ext cx="0" cy="1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3907" y="3702"/>
              <a:ext cx="2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4111" y="2654"/>
              <a:ext cx="356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H="1">
              <a:off x="2174" y="1878"/>
              <a:ext cx="8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 rot="5400000">
              <a:off x="2534" y="3129"/>
              <a:ext cx="615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2135" y="1819"/>
              <a:ext cx="123" cy="1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H="1" flipV="1">
              <a:off x="2174" y="2055"/>
              <a:ext cx="0" cy="1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2095" y="3702"/>
              <a:ext cx="2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1746" y="2577"/>
              <a:ext cx="3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024" y="3104"/>
              <a:ext cx="2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>
                  <a:latin typeface="Times New Roman" pitchFamily="18" charset="0"/>
                </a:rPr>
                <a:t>R</a:t>
              </a:r>
              <a:r>
                <a:rPr lang="fr-FR" sz="1600" b="1" baseline="-25000">
                  <a:latin typeface="Times New Roman" pitchFamily="18" charset="0"/>
                </a:rPr>
                <a:t>1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3452" y="2391"/>
              <a:ext cx="31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>
                  <a:latin typeface="Times New Roman" pitchFamily="18" charset="0"/>
                </a:rPr>
                <a:t>R</a:t>
              </a:r>
              <a:r>
                <a:rPr lang="fr-FR" sz="1600" b="1" baseline="-25000">
                  <a:latin typeface="Times New Roman" pitchFamily="18" charset="0"/>
                </a:rPr>
                <a:t>2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2227" y="3150"/>
              <a:ext cx="3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baseline="-25000">
                  <a:latin typeface="Times New Roman" pitchFamily="18" charset="0"/>
                </a:rPr>
                <a:t>1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rot="10800000" flipH="1">
              <a:off x="2596" y="2761"/>
              <a:ext cx="0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2649" y="2106"/>
              <a:ext cx="217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baseline="-25000">
                  <a:latin typeface="Times New Roman" pitchFamily="18" charset="0"/>
                </a:rPr>
                <a:t>D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>
              <a:off x="2932" y="1968"/>
              <a:ext cx="0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2826" y="2154"/>
              <a:ext cx="1015" cy="613"/>
            </a:xfrm>
            <a:custGeom>
              <a:avLst/>
              <a:gdLst>
                <a:gd name="T0" fmla="*/ 0 w 924"/>
                <a:gd name="T1" fmla="*/ 613 h 558"/>
                <a:gd name="T2" fmla="*/ 1015 w 924"/>
                <a:gd name="T3" fmla="*/ 613 h 558"/>
                <a:gd name="T4" fmla="*/ 1015 w 924"/>
                <a:gd name="T5" fmla="*/ 0 h 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4" h="558">
                  <a:moveTo>
                    <a:pt x="0" y="558"/>
                  </a:moveTo>
                  <a:lnTo>
                    <a:pt x="924" y="558"/>
                  </a:lnTo>
                  <a:lnTo>
                    <a:pt x="924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3123" y="2659"/>
              <a:ext cx="615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316178483"/>
              </p:ext>
            </p:extLst>
          </p:nvPr>
        </p:nvGraphicFramePr>
        <p:xfrm>
          <a:off x="5655575" y="1749380"/>
          <a:ext cx="4644516" cy="17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04" y="2602359"/>
            <a:ext cx="2088232" cy="57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44" y="3481375"/>
            <a:ext cx="2120220" cy="4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" y="4071437"/>
            <a:ext cx="4307876" cy="24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Flèche droite rayée 42"/>
          <p:cNvSpPr/>
          <p:nvPr/>
        </p:nvSpPr>
        <p:spPr>
          <a:xfrm>
            <a:off x="4100076" y="5265606"/>
            <a:ext cx="776049" cy="43204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59665" y="4742386"/>
            <a:ext cx="133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7030A0"/>
                </a:solidFill>
              </a:rPr>
              <a:t>Exemple de chronogramme</a:t>
            </a:r>
            <a:endParaRPr lang="fr-FR" sz="1400" i="1" dirty="0">
              <a:solidFill>
                <a:srgbClr val="7030A0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2" y="4054430"/>
            <a:ext cx="4236346" cy="24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26" y="3501008"/>
            <a:ext cx="3222854" cy="285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Comparateur à hystérésis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Comparateur trigger de schmitt </a:t>
            </a:r>
            <a:r>
              <a:rPr lang="fr-FR" dirty="0" smtClean="0"/>
              <a:t>à fenêtre réglable</a:t>
            </a:r>
          </a:p>
          <a:p>
            <a:pPr lvl="1"/>
            <a:r>
              <a:rPr lang="fr-FR" dirty="0" smtClean="0"/>
              <a:t>Ve1 : seuil réglable , Ve2 tension d’entrée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Caractéristique de transfert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747360"/>
            <a:ext cx="3213072" cy="21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15" y="2097004"/>
            <a:ext cx="3253551" cy="52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9" y="2625147"/>
            <a:ext cx="2232248" cy="2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27" y="2821625"/>
            <a:ext cx="3506926" cy="4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604628" y="2204864"/>
            <a:ext cx="3996444" cy="111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25208" y="1747360"/>
            <a:ext cx="1836204" cy="874578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6" y="404106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25208" y="3948740"/>
            <a:ext cx="271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Attention à ne pas confondre le montage avec le soustracteur!!</a:t>
            </a:r>
          </a:p>
          <a:p>
            <a:r>
              <a:rPr lang="fr-FR" sz="1400" b="1" i="1" dirty="0" smtClean="0">
                <a:solidFill>
                  <a:srgbClr val="7030A0"/>
                </a:solidFill>
              </a:rPr>
              <a:t>Vous noterez le bouclage à réaction positive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8646850" y="2352583"/>
            <a:ext cx="415590" cy="1651246"/>
          </a:xfrm>
          <a:custGeom>
            <a:avLst/>
            <a:gdLst>
              <a:gd name="connsiteX0" fmla="*/ 221942 w 415590"/>
              <a:gd name="connsiteY0" fmla="*/ 1651246 h 1651246"/>
              <a:gd name="connsiteX1" fmla="*/ 408373 w 415590"/>
              <a:gd name="connsiteY1" fmla="*/ 816745 h 1651246"/>
              <a:gd name="connsiteX2" fmla="*/ 0 w 415590"/>
              <a:gd name="connsiteY2" fmla="*/ 0 h 165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590" h="1651246">
                <a:moveTo>
                  <a:pt x="221942" y="1651246"/>
                </a:moveTo>
                <a:cubicBezTo>
                  <a:pt x="333652" y="1371599"/>
                  <a:pt x="445363" y="1091953"/>
                  <a:pt x="408373" y="816745"/>
                </a:cubicBezTo>
                <a:cubicBezTo>
                  <a:pt x="371383" y="541537"/>
                  <a:pt x="185691" y="270768"/>
                  <a:pt x="0" y="0"/>
                </a:cubicBez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48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de 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Réel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232756"/>
            <a:ext cx="9372600" cy="5029200"/>
          </a:xfrm>
        </p:spPr>
        <p:txBody>
          <a:bodyPr/>
          <a:lstStyle/>
          <a:p>
            <a:pPr marL="57150" indent="0">
              <a:tabLst>
                <a:tab pos="1431925" algn="l"/>
              </a:tabLst>
            </a:pPr>
            <a:r>
              <a:rPr lang="fr-FR" dirty="0" smtClean="0"/>
              <a:t> Vers </a:t>
            </a:r>
            <a:r>
              <a:rPr lang="fr-FR" dirty="0"/>
              <a:t>un modèle plus </a:t>
            </a:r>
            <a:r>
              <a:rPr lang="fr-FR" dirty="0" smtClean="0"/>
              <a:t>complexe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1- Le gain Ad dépend de la </a:t>
            </a:r>
            <a:r>
              <a:rPr lang="fr-FR" dirty="0" smtClean="0"/>
              <a:t>fréquence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2- </a:t>
            </a:r>
            <a:r>
              <a:rPr lang="fr-FR" dirty="0" err="1"/>
              <a:t>Ze</a:t>
            </a:r>
            <a:r>
              <a:rPr lang="fr-FR" dirty="0"/>
              <a:t> n’est pas infini!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 smtClean="0"/>
              <a:t>   </a:t>
            </a:r>
            <a:r>
              <a:rPr lang="fr-FR" sz="1600" i="1" dirty="0" smtClean="0">
                <a:solidFill>
                  <a:srgbClr val="00B050"/>
                </a:solidFill>
              </a:rPr>
              <a:t>notion </a:t>
            </a:r>
            <a:r>
              <a:rPr lang="fr-FR" sz="1600" i="1" dirty="0">
                <a:solidFill>
                  <a:srgbClr val="00B050"/>
                </a:solidFill>
              </a:rPr>
              <a:t>d’impédance différentielle et de mode </a:t>
            </a:r>
            <a:r>
              <a:rPr lang="fr-FR" sz="1600" i="1" dirty="0" smtClean="0">
                <a:solidFill>
                  <a:srgbClr val="00B050"/>
                </a:solidFill>
              </a:rPr>
              <a:t>commun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3- </a:t>
            </a:r>
            <a:r>
              <a:rPr lang="fr-FR" dirty="0"/>
              <a:t>Les courants d’entrées </a:t>
            </a:r>
            <a:r>
              <a:rPr lang="fr-FR" dirty="0" smtClean="0"/>
              <a:t>statiques  </a:t>
            </a:r>
            <a:r>
              <a:rPr lang="fr-FR" dirty="0"/>
              <a:t>ne sont pas nuls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notion de courant différentiel et courant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4- </a:t>
            </a:r>
            <a:r>
              <a:rPr lang="fr-FR" dirty="0"/>
              <a:t>Pour V+ = V- = 0 la sortie n’est pas nulle!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 </a:t>
            </a:r>
            <a:r>
              <a:rPr lang="fr-FR" dirty="0" smtClean="0"/>
              <a:t>    =&gt; </a:t>
            </a:r>
            <a:r>
              <a:rPr lang="fr-FR" dirty="0"/>
              <a:t>dissymétrie entre les 2 bornes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 notion de tension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5</a:t>
            </a:r>
            <a:r>
              <a:rPr lang="fr-FR" dirty="0" smtClean="0"/>
              <a:t>- </a:t>
            </a:r>
            <a:r>
              <a:rPr lang="fr-FR" dirty="0"/>
              <a:t>La tension de sortie chute avec le courant </a:t>
            </a:r>
            <a:r>
              <a:rPr lang="fr-FR" dirty="0" smtClean="0"/>
              <a:t>débité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smtClean="0">
                <a:solidFill>
                  <a:srgbClr val="00B050"/>
                </a:solidFill>
              </a:rPr>
              <a:t>  notion d’impédance de sortie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244" y="5280083"/>
            <a:ext cx="85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431925" algn="l"/>
              </a:tabLst>
            </a:pPr>
            <a:r>
              <a:rPr lang="fr-FR" sz="1600" i="1" dirty="0"/>
              <a:t>Pour l’étude des effets on distinguera </a:t>
            </a:r>
            <a:r>
              <a:rPr lang="fr-FR" sz="1600" i="1" dirty="0" smtClean="0"/>
              <a:t>les aspects statiques (point 3 à 5 )et dynamique (1 et 2)</a:t>
            </a:r>
          </a:p>
          <a:p>
            <a:pPr lvl="1">
              <a:tabLst>
                <a:tab pos="1431925" algn="l"/>
              </a:tabLst>
            </a:pPr>
            <a:r>
              <a:rPr lang="fr-FR" sz="1600" i="1" dirty="0" smtClean="0"/>
              <a:t>En appliquant le théorème de superposition ( hypothèse de linéarité) il est possible d’étudier la contribution de chaque erreur séparément.</a:t>
            </a:r>
            <a:endParaRPr lang="fr-FR" sz="16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5457829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3" name="Connecteur droit 12"/>
          <p:cNvCxnSpPr>
            <a:stCxn id="21" idx="6"/>
          </p:cNvCxnSpPr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78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76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74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368"/>
          <p:cNvSpPr>
            <a:spLocks noChangeArrowheads="1"/>
          </p:cNvSpPr>
          <p:nvPr/>
        </p:nvSpPr>
        <p:spPr bwMode="auto">
          <a:xfrm>
            <a:off x="7603536" y="259861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17"/>
          <p:cNvCxnSpPr>
            <a:endCxn id="17" idx="0"/>
          </p:cNvCxnSpPr>
          <p:nvPr/>
        </p:nvCxnSpPr>
        <p:spPr>
          <a:xfrm>
            <a:off x="7649152" y="2351644"/>
            <a:ext cx="3858" cy="246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2"/>
            <a:endCxn id="42" idx="0"/>
          </p:cNvCxnSpPr>
          <p:nvPr/>
        </p:nvCxnSpPr>
        <p:spPr>
          <a:xfrm flipH="1">
            <a:off x="7652318" y="2891738"/>
            <a:ext cx="692" cy="17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80"/>
          <p:cNvSpPr>
            <a:spLocks noChangeArrowheads="1"/>
          </p:cNvSpPr>
          <p:nvPr/>
        </p:nvSpPr>
        <p:spPr bwMode="auto">
          <a:xfrm flipH="1">
            <a:off x="7626292" y="24553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80"/>
          <p:cNvSpPr>
            <a:spLocks noChangeArrowheads="1"/>
          </p:cNvSpPr>
          <p:nvPr/>
        </p:nvSpPr>
        <p:spPr bwMode="auto">
          <a:xfrm flipH="1">
            <a:off x="7624434" y="2976867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2" name="Connecteur droit 21"/>
          <p:cNvCxnSpPr>
            <a:endCxn id="30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72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70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7578586" y="3361266"/>
            <a:ext cx="141130" cy="99176"/>
            <a:chOff x="2604390" y="5339556"/>
            <a:chExt cx="204788" cy="219076"/>
          </a:xfrm>
        </p:grpSpPr>
        <p:sp>
          <p:nvSpPr>
            <p:cNvPr id="6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Line 291"/>
          <p:cNvSpPr>
            <a:spLocks noChangeShapeType="1"/>
          </p:cNvSpPr>
          <p:nvPr/>
        </p:nvSpPr>
        <p:spPr bwMode="auto">
          <a:xfrm rot="10800000">
            <a:off x="7655961" y="1998545"/>
            <a:ext cx="0" cy="980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09"/>
          <p:cNvSpPr>
            <a:spLocks noChangeShapeType="1"/>
          </p:cNvSpPr>
          <p:nvPr/>
        </p:nvSpPr>
        <p:spPr bwMode="auto">
          <a:xfrm rot="10800000">
            <a:off x="7585395" y="1998546"/>
            <a:ext cx="1411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7874496" y="2928680"/>
            <a:ext cx="222737" cy="205540"/>
            <a:chOff x="3059832" y="4182932"/>
            <a:chExt cx="255587" cy="224300"/>
          </a:xfrm>
        </p:grpSpPr>
        <p:sp>
          <p:nvSpPr>
            <p:cNvPr id="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915302" y="3140483"/>
            <a:ext cx="141130" cy="99176"/>
            <a:chOff x="2604390" y="5339556"/>
            <a:chExt cx="204788" cy="219076"/>
          </a:xfrm>
        </p:grpSpPr>
        <p:sp>
          <p:nvSpPr>
            <p:cNvPr id="64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4" name="Connecteur droit 33"/>
          <p:cNvCxnSpPr>
            <a:stCxn id="37" idx="6"/>
          </p:cNvCxnSpPr>
          <p:nvPr/>
        </p:nvCxnSpPr>
        <p:spPr>
          <a:xfrm flipH="1">
            <a:off x="7985864" y="2742376"/>
            <a:ext cx="1247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985863" y="2739863"/>
            <a:ext cx="1" cy="185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68"/>
          <p:cNvSpPr>
            <a:spLocks noChangeArrowheads="1"/>
          </p:cNvSpPr>
          <p:nvPr/>
        </p:nvSpPr>
        <p:spPr bwMode="auto">
          <a:xfrm rot="5400000">
            <a:off x="8322001" y="2564524"/>
            <a:ext cx="116457" cy="345587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68"/>
          <p:cNvSpPr>
            <a:spLocks noChangeArrowheads="1"/>
          </p:cNvSpPr>
          <p:nvPr/>
        </p:nvSpPr>
        <p:spPr bwMode="auto">
          <a:xfrm>
            <a:off x="7609385" y="2096642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Rectangle 368"/>
          <p:cNvSpPr>
            <a:spLocks noChangeArrowheads="1"/>
          </p:cNvSpPr>
          <p:nvPr/>
        </p:nvSpPr>
        <p:spPr bwMode="auto">
          <a:xfrm>
            <a:off x="7602844" y="307029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43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056432" y="284721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</a:t>
            </a:r>
            <a:r>
              <a:rPr lang="fr-FR" sz="1200" b="1" baseline="-25000" dirty="0" err="1" smtClean="0"/>
              <a:t>D</a:t>
            </a:r>
            <a:r>
              <a:rPr lang="fr-FR" sz="1200" b="1" dirty="0" err="1" smtClean="0"/>
              <a:t>v</a:t>
            </a:r>
            <a:r>
              <a:rPr lang="fr-FR" sz="1200" b="1" baseline="-25000" dirty="0" err="1" smtClean="0"/>
              <a:t>D</a:t>
            </a:r>
            <a:endParaRPr lang="fr-FR" sz="1200" b="1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097233" y="240209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S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 flipV="1">
            <a:off x="8761348" y="272058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583268" y="245143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I</a:t>
            </a:r>
            <a:r>
              <a:rPr lang="fr-FR" sz="1200" b="1" baseline="-25000" dirty="0" smtClean="0"/>
              <a:t>S</a:t>
            </a:r>
            <a:endParaRPr lang="fr-FR" sz="1200" b="1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689038" y="2128141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MC+</a:t>
            </a:r>
            <a:endParaRPr lang="fr-FR" sz="1200" b="1" baseline="-25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7658859" y="3200849"/>
            <a:ext cx="58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MC-</a:t>
            </a:r>
            <a:endParaRPr lang="fr-FR" sz="1200" b="1" baseline="-25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7646359" y="2543146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D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52441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statiques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88416" cy="4901716"/>
          </a:xfrm>
        </p:spPr>
        <p:txBody>
          <a:bodyPr/>
          <a:lstStyle/>
          <a:p>
            <a:r>
              <a:rPr lang="fr-FR" dirty="0"/>
              <a:t>Tension de décalage V</a:t>
            </a:r>
            <a:r>
              <a:rPr lang="fr-FR" baseline="-25000" dirty="0"/>
              <a:t>IO</a:t>
            </a:r>
            <a:r>
              <a:rPr lang="fr-FR" dirty="0"/>
              <a:t> </a:t>
            </a:r>
          </a:p>
          <a:p>
            <a:pPr lvl="1"/>
            <a:r>
              <a:rPr lang="fr-FR" dirty="0" smtClean="0"/>
              <a:t>notée aussi parfois V</a:t>
            </a:r>
            <a:r>
              <a:rPr lang="fr-FR" baseline="-25000" dirty="0" smtClean="0"/>
              <a:t>OS</a:t>
            </a:r>
            <a:endParaRPr lang="fr-FR" dirty="0" smtClean="0"/>
          </a:p>
          <a:p>
            <a:pPr lvl="2"/>
            <a:r>
              <a:rPr lang="fr-FR" dirty="0" smtClean="0"/>
              <a:t>Tension virtuelle ramenée à l’entrée représentative de la tension de décalage obtenu en sorte lorsque V+=V-=0</a:t>
            </a:r>
          </a:p>
          <a:p>
            <a:pPr lvl="2"/>
            <a:endParaRPr lang="fr-FR" baseline="-25000" dirty="0"/>
          </a:p>
          <a:p>
            <a:pPr lvl="1"/>
            <a:r>
              <a:rPr lang="fr-FR" dirty="0" smtClean="0"/>
              <a:t>Ordre de grandeur</a:t>
            </a:r>
          </a:p>
          <a:p>
            <a:pPr lvl="2"/>
            <a:r>
              <a:rPr lang="fr-FR" dirty="0" smtClean="0"/>
              <a:t>1mV pour le 741, 3mV pour le TL081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Exemple de conséquence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58" name="Connecteur droit 157"/>
          <p:cNvCxnSpPr/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160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1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2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163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5" name="Groupe 164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1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73" name="Connecteur droit 172"/>
          <p:cNvCxnSpPr>
            <a:endCxn id="187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e 173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175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1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17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0" name="Connecteur droit 179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accent1">
                <a:shade val="50000"/>
                <a:alpha val="51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9" name="Connecteur droit 198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accent1">
                <a:shade val="50000"/>
                <a:alpha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orme libre 200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 203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204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211" name="ZoneTexte 210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212" name="ZoneTexte 211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16" name="ZoneTexte 215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217" name="ZoneTexte 216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  <p:sp>
        <p:nvSpPr>
          <p:cNvPr id="219" name="Triangle isocèle 218"/>
          <p:cNvSpPr/>
          <p:nvPr/>
        </p:nvSpPr>
        <p:spPr>
          <a:xfrm rot="5400000">
            <a:off x="7628227" y="2330280"/>
            <a:ext cx="875022" cy="831307"/>
          </a:xfrm>
          <a:prstGeom prst="triangle">
            <a:avLst>
              <a:gd name="adj" fmla="val 48952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AOP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idéal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220" name="Connecteur droit 219"/>
          <p:cNvCxnSpPr>
            <a:stCxn id="198" idx="6"/>
            <a:endCxn id="219" idx="0"/>
          </p:cNvCxnSpPr>
          <p:nvPr/>
        </p:nvCxnSpPr>
        <p:spPr>
          <a:xfrm flipH="1" flipV="1">
            <a:off x="8481392" y="2736764"/>
            <a:ext cx="751712" cy="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" y="4290455"/>
            <a:ext cx="3396726" cy="15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5" y="4346896"/>
            <a:ext cx="2815155" cy="17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23" y="4234755"/>
            <a:ext cx="2445536" cy="17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5" y="5863402"/>
            <a:ext cx="2435918" cy="4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" name="ZoneTexte 34815"/>
          <p:cNvSpPr txBox="1"/>
          <p:nvPr/>
        </p:nvSpPr>
        <p:spPr>
          <a:xfrm>
            <a:off x="549922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non-inverseur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2854178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intégrateur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34817" name="ZoneTexte 34816"/>
          <p:cNvSpPr txBox="1"/>
          <p:nvPr/>
        </p:nvSpPr>
        <p:spPr>
          <a:xfrm>
            <a:off x="113300" y="5863402"/>
            <a:ext cx="32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Le décalage en sortie est d’autant plus marqué que le gain en boucle fermé est grand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3399275" y="6281212"/>
            <a:ext cx="322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Dérive en sortie </a:t>
            </a:r>
            <a:r>
              <a:rPr lang="fr-FR" sz="1200" dirty="0" err="1" smtClean="0">
                <a:solidFill>
                  <a:srgbClr val="FF0000"/>
                </a:solidFill>
              </a:rPr>
              <a:t>dûe</a:t>
            </a:r>
            <a:r>
              <a:rPr lang="fr-FR" sz="1200" dirty="0" smtClean="0">
                <a:solidFill>
                  <a:srgbClr val="FF0000"/>
                </a:solidFill>
              </a:rPr>
              <a:t> à la charge de C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2" name="Flèche droite 34821"/>
          <p:cNvSpPr/>
          <p:nvPr/>
        </p:nvSpPr>
        <p:spPr>
          <a:xfrm>
            <a:off x="6033815" y="4833993"/>
            <a:ext cx="74010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5608887" y="4342344"/>
            <a:ext cx="168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Solution proposée par certains AOP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3" name="Ellipse 34822"/>
          <p:cNvSpPr/>
          <p:nvPr/>
        </p:nvSpPr>
        <p:spPr>
          <a:xfrm>
            <a:off x="6825208" y="5302044"/>
            <a:ext cx="2358747" cy="89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9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>
                <a:solidFill>
                  <a:prstClr val="white"/>
                </a:solidFill>
              </a:rPr>
              <a:t>Aop</a:t>
            </a:r>
            <a:r>
              <a:rPr lang="fr-FR" dirty="0">
                <a:solidFill>
                  <a:prstClr val="white"/>
                </a:solidFill>
              </a:rPr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41067" cy="5029200"/>
          </a:xfrm>
        </p:spPr>
        <p:txBody>
          <a:bodyPr/>
          <a:lstStyle/>
          <a:p>
            <a:r>
              <a:rPr lang="fr-FR" dirty="0" smtClean="0"/>
              <a:t>Courant de polarisation</a:t>
            </a:r>
          </a:p>
          <a:p>
            <a:pPr lvl="1"/>
            <a:r>
              <a:rPr lang="fr-FR" dirty="0" smtClean="0"/>
              <a:t>Sont la conséquence des dissymétries internes et des imperfections des transistors constituant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1"/>
            <a:r>
              <a:rPr lang="fr-FR" dirty="0" smtClean="0"/>
              <a:t>Les constructeurs donnent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IB</a:t>
            </a:r>
            <a:r>
              <a:rPr lang="fr-FR" dirty="0"/>
              <a:t> = ½ (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 	la moyenne de ces courant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IO</a:t>
            </a:r>
            <a:r>
              <a:rPr lang="fr-FR" dirty="0"/>
              <a:t> </a:t>
            </a:r>
            <a:r>
              <a:rPr lang="fr-FR" dirty="0" smtClean="0"/>
              <a:t>=</a:t>
            </a:r>
            <a:r>
              <a:rPr lang="fr-FR" dirty="0"/>
              <a:t> </a:t>
            </a:r>
            <a:r>
              <a:rPr lang="fr-FR" dirty="0" smtClean="0"/>
              <a:t>I</a:t>
            </a:r>
            <a:r>
              <a:rPr lang="fr-FR" baseline="-25000" dirty="0" smtClean="0"/>
              <a:t>OS</a:t>
            </a:r>
            <a:r>
              <a:rPr lang="fr-FR" dirty="0" smtClean="0"/>
              <a:t>= </a:t>
            </a:r>
            <a:r>
              <a:rPr lang="fr-FR" dirty="0"/>
              <a:t>(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	la différence de ces courants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Solution pour minimiser cette influence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6156950" y="1260199"/>
            <a:ext cx="3131446" cy="2641634"/>
            <a:chOff x="6196525" y="1381778"/>
            <a:chExt cx="3131446" cy="2641634"/>
          </a:xfrm>
        </p:grpSpPr>
        <p:sp>
          <p:nvSpPr>
            <p:cNvPr id="7" name="ZoneTexte 6"/>
            <p:cNvSpPr txBox="1"/>
            <p:nvPr/>
          </p:nvSpPr>
          <p:spPr>
            <a:xfrm>
              <a:off x="6825208" y="1808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 flipV="1">
              <a:off x="6621611" y="2996771"/>
              <a:ext cx="1002823" cy="29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2"/>
            <p:cNvGrpSpPr>
              <a:grpSpLocks/>
            </p:cNvGrpSpPr>
            <p:nvPr/>
          </p:nvGrpSpPr>
          <p:grpSpPr bwMode="auto">
            <a:xfrm>
              <a:off x="7103224" y="2633573"/>
              <a:ext cx="225302" cy="160706"/>
              <a:chOff x="7566" y="2585"/>
              <a:chExt cx="429" cy="306"/>
            </a:xfrm>
          </p:grpSpPr>
          <p:sp>
            <p:nvSpPr>
              <p:cNvPr id="10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7106207" y="3149090"/>
              <a:ext cx="225302" cy="160706"/>
              <a:chOff x="7566" y="2585"/>
              <a:chExt cx="429" cy="306"/>
            </a:xfrm>
          </p:grpSpPr>
          <p:sp>
            <p:nvSpPr>
              <p:cNvPr id="13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 rot="16200000">
              <a:off x="6806286" y="2380526"/>
              <a:ext cx="222737" cy="205540"/>
              <a:chOff x="3059832" y="4182932"/>
              <a:chExt cx="255587" cy="224300"/>
            </a:xfrm>
          </p:grpSpPr>
          <p:sp>
            <p:nvSpPr>
              <p:cNvPr id="16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8" name="Connecteur droit 17"/>
            <p:cNvCxnSpPr>
              <a:endCxn id="27" idx="2"/>
            </p:cNvCxnSpPr>
            <p:nvPr/>
          </p:nvCxnSpPr>
          <p:spPr>
            <a:xfrm flipH="1">
              <a:off x="6640816" y="2485763"/>
              <a:ext cx="9854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7144410" y="2832763"/>
              <a:ext cx="141130" cy="99176"/>
              <a:chOff x="2604390" y="5339556"/>
              <a:chExt cx="204788" cy="219076"/>
            </a:xfrm>
          </p:grpSpPr>
          <p:sp>
            <p:nvSpPr>
              <p:cNvPr id="20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145518" y="3342572"/>
              <a:ext cx="141130" cy="99176"/>
              <a:chOff x="2604390" y="5339556"/>
              <a:chExt cx="204788" cy="219076"/>
            </a:xfrm>
          </p:grpSpPr>
          <p:sp>
            <p:nvSpPr>
              <p:cNvPr id="23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>
              <a:off x="7214975" y="2478567"/>
              <a:ext cx="0" cy="11136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718066" y="2487338"/>
              <a:ext cx="360039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0"/>
            <p:cNvSpPr>
              <a:spLocks noChangeArrowheads="1"/>
            </p:cNvSpPr>
            <p:nvPr/>
          </p:nvSpPr>
          <p:spPr bwMode="auto">
            <a:xfrm flipH="1">
              <a:off x="6595097" y="2462903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auto">
            <a:xfrm flipH="1">
              <a:off x="6593467" y="2973911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80"/>
            <p:cNvSpPr>
              <a:spLocks noChangeArrowheads="1"/>
            </p:cNvSpPr>
            <p:nvPr/>
          </p:nvSpPr>
          <p:spPr bwMode="auto">
            <a:xfrm flipH="1">
              <a:off x="9233104" y="2719516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7218858" y="2998249"/>
              <a:ext cx="787" cy="118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218858" y="3070295"/>
              <a:ext cx="0" cy="39708"/>
            </a:xfrm>
            <a:prstGeom prst="line">
              <a:avLst/>
            </a:prstGeom>
            <a:ln w="15875">
              <a:solidFill>
                <a:schemeClr val="tx1"/>
              </a:solidFill>
              <a:bevel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6718066" y="1381778"/>
              <a:ext cx="2410157" cy="1358661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V="1">
              <a:off x="6718066" y="2745292"/>
              <a:ext cx="2410157" cy="1278120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endCxn id="33" idx="1"/>
            </p:cNvCxnSpPr>
            <p:nvPr/>
          </p:nvCxnSpPr>
          <p:spPr>
            <a:xfrm>
              <a:off x="6718066" y="1381778"/>
              <a:ext cx="0" cy="2641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772192" y="2112766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IO</a:t>
              </a:r>
              <a:endParaRPr lang="fr-FR" sz="12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181922" y="2696912"/>
              <a:ext cx="450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+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238881" y="3183443"/>
              <a:ext cx="431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-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196525" y="276488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-</a:t>
              </a:r>
              <a:endParaRPr lang="fr-FR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196525" y="220156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+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183955" y="2442517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S</a:t>
              </a:r>
              <a:endParaRPr lang="fr-FR" sz="1200" b="1" dirty="0"/>
            </a:p>
          </p:txBody>
        </p:sp>
        <p:sp>
          <p:nvSpPr>
            <p:cNvPr id="41" name="Triangle isocèle 40"/>
            <p:cNvSpPr/>
            <p:nvPr/>
          </p:nvSpPr>
          <p:spPr>
            <a:xfrm rot="5400000">
              <a:off x="7628227" y="2330280"/>
              <a:ext cx="875022" cy="831307"/>
            </a:xfrm>
            <a:prstGeom prst="triangle">
              <a:avLst>
                <a:gd name="adj" fmla="val 48952"/>
              </a:avLst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AOP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idéal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41"/>
            <p:cNvCxnSpPr>
              <a:stCxn id="29" idx="6"/>
              <a:endCxn id="41" idx="0"/>
            </p:cNvCxnSpPr>
            <p:nvPr/>
          </p:nvCxnSpPr>
          <p:spPr>
            <a:xfrm flipH="1" flipV="1">
              <a:off x="8481392" y="2736764"/>
              <a:ext cx="751712" cy="5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6" descr="extrait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9" y="3429000"/>
            <a:ext cx="3844325" cy="12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643" y="3901833"/>
            <a:ext cx="4852854" cy="935071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5049180"/>
            <a:ext cx="2700300" cy="14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896577" y="5249899"/>
            <a:ext cx="241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Faire en sorte que les impédances vues des bornes + et – soient ‘identiques’</a:t>
            </a: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35" y="4972210"/>
            <a:ext cx="1835309" cy="14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55" y="6033872"/>
            <a:ext cx="1264449" cy="4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llipse 46"/>
          <p:cNvSpPr/>
          <p:nvPr/>
        </p:nvSpPr>
        <p:spPr>
          <a:xfrm>
            <a:off x="5673080" y="5661248"/>
            <a:ext cx="720080" cy="793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09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Imperfections en sortie</a:t>
            </a:r>
          </a:p>
          <a:p>
            <a:pPr lvl="1"/>
            <a:r>
              <a:rPr lang="fr-FR" dirty="0" smtClean="0"/>
              <a:t>Courant de sortie limité par l’étage de sortie de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2"/>
            <a:r>
              <a:rPr lang="fr-FR" dirty="0" smtClean="0"/>
              <a:t>Protection en courant intégrée 20mA</a:t>
            </a:r>
          </a:p>
          <a:p>
            <a:pPr lvl="1"/>
            <a:r>
              <a:rPr lang="fr-FR" dirty="0" smtClean="0"/>
              <a:t>Tension de sortie chute en fonction du courant</a:t>
            </a:r>
          </a:p>
          <a:p>
            <a:pPr lvl="2"/>
            <a:r>
              <a:rPr lang="fr-FR" dirty="0" smtClean="0"/>
              <a:t>Générateur de </a:t>
            </a:r>
            <a:r>
              <a:rPr lang="fr-FR" dirty="0" err="1" smtClean="0"/>
              <a:t>thévenin</a:t>
            </a:r>
            <a:r>
              <a:rPr lang="fr-FR" dirty="0" smtClean="0"/>
              <a:t> équivalent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Excursion maximale en sortie</a:t>
            </a:r>
          </a:p>
          <a:p>
            <a:pPr lvl="2"/>
            <a:r>
              <a:rPr lang="fr-FR" dirty="0" smtClean="0"/>
              <a:t>Tension de déchet =&gt; </a:t>
            </a:r>
          </a:p>
          <a:p>
            <a:pPr lvl="2"/>
            <a:r>
              <a:rPr lang="fr-FR" dirty="0" smtClean="0"/>
              <a:t>Donnée constructeur: </a:t>
            </a:r>
            <a:r>
              <a:rPr lang="fr-FR" i="1" dirty="0"/>
              <a:t>output voltage </a:t>
            </a:r>
            <a:r>
              <a:rPr lang="fr-FR" i="1" dirty="0" smtClean="0"/>
              <a:t>swing</a:t>
            </a:r>
          </a:p>
          <a:p>
            <a:pPr lvl="2"/>
            <a:r>
              <a:rPr lang="fr-FR" i="1" dirty="0" err="1" smtClean="0"/>
              <a:t>Aop</a:t>
            </a:r>
            <a:r>
              <a:rPr lang="fr-FR" i="1" dirty="0" smtClean="0"/>
              <a:t> optimisé dit RAIL To RAIL</a:t>
            </a:r>
          </a:p>
          <a:p>
            <a:pPr lvl="3"/>
            <a:r>
              <a:rPr lang="fr-FR" i="1" dirty="0" smtClean="0"/>
              <a:t>Utilisé en mono-tension (plage d’excursion critique)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89" y="2536224"/>
            <a:ext cx="3744912" cy="191293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45188" y="2574166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Zs</a:t>
            </a:r>
            <a:r>
              <a:rPr lang="fr-FR" sz="1600" dirty="0" smtClean="0"/>
              <a:t>=</a:t>
            </a:r>
            <a:r>
              <a:rPr lang="fr-FR" sz="1600" dirty="0" err="1" smtClean="0"/>
              <a:t>Rs</a:t>
            </a:r>
            <a:r>
              <a:rPr lang="fr-FR" sz="1600" dirty="0" smtClean="0"/>
              <a:t>=75</a:t>
            </a:r>
            <a:r>
              <a:rPr lang="el-GR" sz="1600" dirty="0" smtClean="0"/>
              <a:t>Ω</a:t>
            </a:r>
            <a:r>
              <a:rPr lang="fr-FR" sz="1600" dirty="0" smtClean="0"/>
              <a:t> pour un u741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099046" y="2960388"/>
            <a:ext cx="1611847" cy="1341610"/>
            <a:chOff x="2706396" y="2918840"/>
            <a:chExt cx="1611847" cy="1341610"/>
          </a:xfrm>
        </p:grpSpPr>
        <p:grpSp>
          <p:nvGrpSpPr>
            <p:cNvPr id="33" name="Groupe 32"/>
            <p:cNvGrpSpPr/>
            <p:nvPr/>
          </p:nvGrpSpPr>
          <p:grpSpPr>
            <a:xfrm>
              <a:off x="2864768" y="3249359"/>
              <a:ext cx="1453475" cy="837569"/>
              <a:chOff x="7874496" y="2402090"/>
              <a:chExt cx="1453475" cy="837569"/>
            </a:xfrm>
          </p:grpSpPr>
          <p:grpSp>
            <p:nvGrpSpPr>
              <p:cNvPr id="18" name="Groupe 17"/>
              <p:cNvGrpSpPr>
                <a:grpSpLocks noChangeAspect="1"/>
              </p:cNvGrpSpPr>
              <p:nvPr/>
            </p:nvGrpSpPr>
            <p:grpSpPr>
              <a:xfrm>
                <a:off x="7874496" y="2928680"/>
                <a:ext cx="222737" cy="205540"/>
                <a:chOff x="3059832" y="4182932"/>
                <a:chExt cx="255587" cy="224300"/>
              </a:xfrm>
            </p:grpSpPr>
            <p:sp>
              <p:nvSpPr>
                <p:cNvPr id="19" name="Oval 320"/>
                <p:cNvSpPr>
                  <a:spLocks noChangeArrowheads="1"/>
                </p:cNvSpPr>
                <p:nvPr/>
              </p:nvSpPr>
              <p:spPr bwMode="auto">
                <a:xfrm>
                  <a:off x="3059832" y="4184188"/>
                  <a:ext cx="255587" cy="223044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35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75477" y="4295081"/>
                  <a:ext cx="22429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915302" y="3140483"/>
                <a:ext cx="141130" cy="99176"/>
                <a:chOff x="2604390" y="5339556"/>
                <a:chExt cx="204788" cy="219076"/>
              </a:xfrm>
            </p:grpSpPr>
            <p:sp>
              <p:nvSpPr>
                <p:cNvPr id="22" name="Line 291"/>
                <p:cNvSpPr>
                  <a:spLocks noChangeShapeType="1"/>
                </p:cNvSpPr>
                <p:nvPr/>
              </p:nvSpPr>
              <p:spPr bwMode="auto">
                <a:xfrm>
                  <a:off x="2706784" y="5339556"/>
                  <a:ext cx="0" cy="2166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Line 309"/>
                <p:cNvSpPr>
                  <a:spLocks noChangeShapeType="1"/>
                </p:cNvSpPr>
                <p:nvPr/>
              </p:nvSpPr>
              <p:spPr bwMode="auto">
                <a:xfrm>
                  <a:off x="2604390" y="5558632"/>
                  <a:ext cx="2047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24" name="Connecteur droit 23"/>
              <p:cNvCxnSpPr>
                <a:stCxn id="27" idx="6"/>
              </p:cNvCxnSpPr>
              <p:nvPr/>
            </p:nvCxnSpPr>
            <p:spPr>
              <a:xfrm flipH="1">
                <a:off x="7985864" y="2742376"/>
                <a:ext cx="12472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985863" y="2739863"/>
                <a:ext cx="1" cy="185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368"/>
              <p:cNvSpPr>
                <a:spLocks noChangeArrowheads="1"/>
              </p:cNvSpPr>
              <p:nvPr/>
            </p:nvSpPr>
            <p:spPr bwMode="auto">
              <a:xfrm rot="5400000">
                <a:off x="8322001" y="2564524"/>
                <a:ext cx="116457" cy="34558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Oval 80"/>
              <p:cNvSpPr>
                <a:spLocks noChangeArrowheads="1"/>
              </p:cNvSpPr>
              <p:nvPr/>
            </p:nvSpPr>
            <p:spPr bwMode="auto">
              <a:xfrm flipH="1">
                <a:off x="9233104" y="2719516"/>
                <a:ext cx="45719" cy="457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056432" y="284721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/>
                  <a:t>A</a:t>
                </a:r>
                <a:r>
                  <a:rPr lang="fr-FR" sz="1200" b="1" baseline="-25000" dirty="0" err="1" smtClean="0"/>
                  <a:t>D</a:t>
                </a:r>
                <a:r>
                  <a:rPr lang="fr-FR" sz="1200" b="1" dirty="0" err="1" smtClean="0"/>
                  <a:t>v</a:t>
                </a:r>
                <a:r>
                  <a:rPr lang="fr-FR" sz="1200" b="1" baseline="-25000" dirty="0" err="1" smtClean="0"/>
                  <a:t>D</a:t>
                </a:r>
                <a:endParaRPr lang="fr-FR" sz="1200" b="1" baseline="-250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097233" y="2402090"/>
                <a:ext cx="30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Z</a:t>
                </a:r>
                <a:r>
                  <a:rPr lang="fr-FR" sz="1200" b="1" baseline="-25000" dirty="0"/>
                  <a:t>S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rot="5400000" flipV="1">
                <a:off x="8761348" y="2720585"/>
                <a:ext cx="0" cy="3970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8583268" y="245143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b="1" dirty="0"/>
                  <a:t>I</a:t>
                </a:r>
                <a:r>
                  <a:rPr lang="fr-FR" sz="1200" b="1" baseline="-25000" dirty="0" smtClean="0"/>
                  <a:t>S</a:t>
                </a:r>
                <a:endParaRPr lang="fr-FR" sz="1200" b="1" baseline="-250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183955" y="2442517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S</a:t>
                </a:r>
                <a:endParaRPr lang="fr-FR" sz="1200" b="1" dirty="0"/>
              </a:p>
            </p:txBody>
          </p:sp>
        </p:grpSp>
        <p:sp>
          <p:nvSpPr>
            <p:cNvPr id="34" name="Triangle isocèle 33"/>
            <p:cNvSpPr/>
            <p:nvPr/>
          </p:nvSpPr>
          <p:spPr>
            <a:xfrm rot="5400000">
              <a:off x="2723194" y="2902042"/>
              <a:ext cx="1341610" cy="1375206"/>
            </a:xfrm>
            <a:prstGeom prst="triangl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54" y="3141319"/>
            <a:ext cx="603524" cy="50293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692860" y="3130365"/>
            <a:ext cx="1764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Courbe en boucle ouverte</a:t>
            </a:r>
          </a:p>
          <a:p>
            <a:r>
              <a:rPr lang="fr-FR" sz="1100" b="1" dirty="0" smtClean="0">
                <a:solidFill>
                  <a:srgbClr val="0070C0"/>
                </a:solidFill>
              </a:rPr>
              <a:t>Ne pas confondre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100" b="1" dirty="0" smtClean="0">
                <a:solidFill>
                  <a:srgbClr val="0070C0"/>
                </a:solidFill>
              </a:rPr>
              <a:t> avec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BF</a:t>
            </a:r>
            <a:r>
              <a:rPr lang="fr-FR" sz="1100" b="1" dirty="0" smtClean="0">
                <a:solidFill>
                  <a:srgbClr val="0070C0"/>
                </a:solidFill>
              </a:rPr>
              <a:t> , l’impédance du </a:t>
            </a:r>
            <a:r>
              <a:rPr lang="fr-FR" sz="1100" b="1" dirty="0" err="1" smtClean="0">
                <a:solidFill>
                  <a:srgbClr val="0070C0"/>
                </a:solidFill>
              </a:rPr>
              <a:t>sytème</a:t>
            </a:r>
            <a:r>
              <a:rPr lang="fr-FR" sz="1100" b="1" dirty="0" smtClean="0">
                <a:solidFill>
                  <a:srgbClr val="0070C0"/>
                </a:solidFill>
              </a:rPr>
              <a:t> complet avec </a:t>
            </a:r>
            <a:r>
              <a:rPr lang="fr-FR" sz="1100" b="1" dirty="0" err="1" smtClean="0">
                <a:solidFill>
                  <a:srgbClr val="0070C0"/>
                </a:solidFill>
              </a:rPr>
              <a:t>rebouclage</a:t>
            </a:r>
            <a:r>
              <a:rPr lang="fr-FR" sz="1100" b="1" dirty="0" smtClean="0">
                <a:solidFill>
                  <a:srgbClr val="0070C0"/>
                </a:solidFill>
              </a:rPr>
              <a:t> obtenu avec les éléments externes à l’</a:t>
            </a:r>
            <a:r>
              <a:rPr lang="fr-FR" sz="1100" b="1" dirty="0" err="1" smtClean="0">
                <a:solidFill>
                  <a:srgbClr val="0070C0"/>
                </a:solidFill>
              </a:rPr>
              <a:t>AoP</a:t>
            </a:r>
            <a:endParaRPr lang="fr-FR" sz="1100" b="1" dirty="0">
              <a:solidFill>
                <a:srgbClr val="0070C0"/>
              </a:solidFill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91143"/>
              </p:ext>
            </p:extLst>
          </p:nvPr>
        </p:nvGraphicFramePr>
        <p:xfrm>
          <a:off x="3404828" y="4833156"/>
          <a:ext cx="1959224" cy="2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4828" y="4833156"/>
                        <a:ext cx="1959224" cy="29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19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</a:t>
            </a:r>
            <a:r>
              <a:rPr lang="fr-FR" dirty="0" smtClean="0"/>
              <a:t>dynamiques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 en BO</a:t>
            </a:r>
          </a:p>
          <a:p>
            <a:pPr lvl="1"/>
            <a:r>
              <a:rPr lang="fr-FR" dirty="0" smtClean="0"/>
              <a:t>L’amplification </a:t>
            </a:r>
            <a:r>
              <a:rPr lang="fr-FR" dirty="0" err="1" smtClean="0"/>
              <a:t>A</a:t>
            </a:r>
            <a:r>
              <a:rPr lang="fr-FR" baseline="-25000" dirty="0" err="1" smtClean="0"/>
              <a:t>vd</a:t>
            </a:r>
            <a:r>
              <a:rPr lang="fr-FR" dirty="0" smtClean="0"/>
              <a:t> n’est pas constante en fonction de f</a:t>
            </a:r>
          </a:p>
          <a:p>
            <a:pPr lvl="1"/>
            <a:r>
              <a:rPr lang="fr-FR" dirty="0" smtClean="0"/>
              <a:t>Elle est de nature complexe: 1</a:t>
            </a:r>
            <a:r>
              <a:rPr lang="fr-FR" baseline="30000" dirty="0" smtClean="0"/>
              <a:t>er</a:t>
            </a:r>
            <a:r>
              <a:rPr lang="fr-FR" dirty="0" smtClean="0"/>
              <a:t> ordre (approximation)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3" y="1232756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58196"/>
              </p:ext>
            </p:extLst>
          </p:nvPr>
        </p:nvGraphicFramePr>
        <p:xfrm>
          <a:off x="8627639" y="2770849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639" y="2770849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212976"/>
            <a:ext cx="3852428" cy="33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 rot="16200000">
            <a:off x="1298596" y="4563126"/>
            <a:ext cx="2232246" cy="324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28499"/>
              </p:ext>
            </p:extLst>
          </p:nvPr>
        </p:nvGraphicFramePr>
        <p:xfrm>
          <a:off x="3044788" y="2441475"/>
          <a:ext cx="2067623" cy="7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7" imgW="1701720" imgH="634680" progId="Equation.DSMT4">
                  <p:embed/>
                </p:oleObj>
              </mc:Choice>
              <mc:Fallback>
                <p:oleObj name="Equation" r:id="rId7" imgW="17017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788" y="2441475"/>
                        <a:ext cx="2067623" cy="77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49639"/>
              </p:ext>
            </p:extLst>
          </p:nvPr>
        </p:nvGraphicFramePr>
        <p:xfrm>
          <a:off x="1100572" y="2848374"/>
          <a:ext cx="1587421" cy="3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572" y="2848374"/>
                        <a:ext cx="1587421" cy="36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1964668" y="3284984"/>
            <a:ext cx="1152128" cy="180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541157" y="5679941"/>
            <a:ext cx="789857" cy="3226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331014" y="5287269"/>
            <a:ext cx="226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On observe une deuxième cassure: les constructeurs en optimisent l’emplacement afin de faciliter la stabilité en BF de l’AOP</a:t>
            </a:r>
          </a:p>
          <a:p>
            <a:pPr algn="just"/>
            <a:r>
              <a:rPr lang="fr-FR" sz="1100" i="1" dirty="0" smtClean="0"/>
              <a:t>Notion de marge de phase et de gain : Cours 2</a:t>
            </a:r>
            <a:r>
              <a:rPr lang="fr-FR" sz="1100" i="1" baseline="30000" dirty="0" smtClean="0"/>
              <a:t>ème</a:t>
            </a:r>
            <a:r>
              <a:rPr lang="fr-FR" sz="1100" i="1" dirty="0" smtClean="0"/>
              <a:t> d’automatique</a:t>
            </a:r>
            <a:endParaRPr lang="fr-FR" sz="11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468033" y="4795770"/>
            <a:ext cx="936104" cy="9734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373092" y="5769260"/>
            <a:ext cx="168065" cy="23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105128" y="3537012"/>
            <a:ext cx="3636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PARAMETRE IMPORTANT </a:t>
            </a:r>
          </a:p>
          <a:p>
            <a:r>
              <a:rPr lang="fr-FR" dirty="0" smtClean="0"/>
              <a:t>B</a:t>
            </a:r>
            <a:r>
              <a:rPr lang="fr-FR" baseline="-25000" dirty="0" smtClean="0"/>
              <a:t>1</a:t>
            </a:r>
            <a:r>
              <a:rPr lang="fr-FR" dirty="0" smtClean="0"/>
              <a:t>=</a:t>
            </a:r>
            <a:r>
              <a:rPr lang="fr-FR" dirty="0" err="1" smtClean="0"/>
              <a:t>unity</a:t>
            </a:r>
            <a:r>
              <a:rPr lang="fr-FR" dirty="0" smtClean="0"/>
              <a:t>-gain</a:t>
            </a:r>
            <a:r>
              <a:rPr lang="fr-FR" dirty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r>
              <a:rPr lang="fr-FR" dirty="0" smtClean="0"/>
              <a:t>Fréquence pour laquelle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BOdb</a:t>
            </a:r>
            <a:r>
              <a:rPr lang="fr-FR" dirty="0" smtClean="0"/>
              <a:t>=0dB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28464" y="3465004"/>
            <a:ext cx="19252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les constructeurs intègrent dans certains AOP un condensateur permettant de limiter la bande passante afin de d’assurer la stabilité en BF de l’AOP: on parle d’</a:t>
            </a:r>
            <a:r>
              <a:rPr lang="fr-FR" sz="1100" dirty="0" err="1" smtClean="0"/>
              <a:t>AoP</a:t>
            </a:r>
            <a:r>
              <a:rPr lang="fr-FR" sz="1100" dirty="0" smtClean="0"/>
              <a:t> </a:t>
            </a:r>
            <a:r>
              <a:rPr lang="fr-FR" sz="1100" dirty="0" err="1"/>
              <a:t>Frequency</a:t>
            </a:r>
            <a:r>
              <a:rPr lang="fr-FR" sz="1100" dirty="0"/>
              <a:t> </a:t>
            </a:r>
            <a:r>
              <a:rPr lang="fr-FR" sz="1100" dirty="0" err="1" smtClean="0"/>
              <a:t>compensated</a:t>
            </a:r>
            <a:endParaRPr lang="fr-FR" sz="11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60812" y="3144694"/>
            <a:ext cx="0" cy="295232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52600" y="6280970"/>
            <a:ext cx="328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fréquence de coupure à -3db en BO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2575" y="605013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f</a:t>
            </a:r>
            <a:r>
              <a:rPr lang="fr-FR" b="1" baseline="-25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6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Bande passante petits signaux en Boucle Fermée</a:t>
            </a:r>
          </a:p>
          <a:p>
            <a:pPr lvl="1"/>
            <a:r>
              <a:rPr lang="fr-FR" dirty="0" smtClean="0"/>
              <a:t>L’amplification n’est constante en BF!!</a:t>
            </a:r>
          </a:p>
          <a:p>
            <a:pPr lvl="1"/>
            <a:r>
              <a:rPr lang="fr-FR" dirty="0" smtClean="0"/>
              <a:t>On constate un baisse de l’amplification accompagnée d’un déphasage </a:t>
            </a:r>
            <a:r>
              <a:rPr lang="fr-FR" dirty="0" smtClean="0">
                <a:solidFill>
                  <a:srgbClr val="FF0000"/>
                </a:solidFill>
              </a:rPr>
              <a:t>à partir d’une certaine fréquence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En changeant l’amplification (</a:t>
            </a:r>
            <a:r>
              <a:rPr lang="fr-FR" b="1" dirty="0" err="1" smtClean="0">
                <a:solidFill>
                  <a:srgbClr val="0070C0"/>
                </a:solidFill>
              </a:rPr>
              <a:t>nv</a:t>
            </a:r>
            <a:r>
              <a:rPr lang="fr-FR" b="1" dirty="0" smtClean="0">
                <a:solidFill>
                  <a:srgbClr val="0070C0"/>
                </a:solidFill>
              </a:rPr>
              <a:t> jeux de résistances) cette fréquence n’est plus la même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812" y="3032956"/>
            <a:ext cx="2587625" cy="153511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329100"/>
            <a:ext cx="4475954" cy="20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6" y="4398634"/>
            <a:ext cx="4448944" cy="20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8703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435886" y="3324449"/>
            <a:ext cx="2043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400" i="1" dirty="0"/>
              <a:t>TL071 Vcc±= ± 15 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480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1640632" y="627331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73180" y="6195829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22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3104964"/>
            <a:ext cx="2196244" cy="172624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</p:spPr>
            <p:txBody>
              <a:bodyPr/>
              <a:lstStyle/>
              <a:p>
                <a:r>
                  <a:rPr lang="fr-FR" dirty="0" smtClean="0"/>
                  <a:t>Bande passante grand signaux</a:t>
                </a:r>
              </a:p>
              <a:p>
                <a:pPr lvl="1"/>
                <a:r>
                  <a:rPr lang="fr-FR" dirty="0" smtClean="0"/>
                  <a:t>Le </a:t>
                </a:r>
                <a:r>
                  <a:rPr lang="fr-FR" dirty="0" err="1" smtClean="0"/>
                  <a:t>slew</a:t>
                </a:r>
                <a:r>
                  <a:rPr lang="fr-FR" dirty="0" smtClean="0"/>
                  <a:t>-rate</a:t>
                </a:r>
              </a:p>
              <a:p>
                <a:pPr lvl="2"/>
                <a:r>
                  <a:rPr lang="fr-FR" dirty="0" smtClean="0"/>
                  <a:t>noté  </a:t>
                </a:r>
                <a:r>
                  <a:rPr lang="fr-FR" dirty="0"/>
                  <a:t>SR </a:t>
                </a:r>
                <a:r>
                  <a:rPr lang="fr-FR" dirty="0" smtClean="0"/>
                  <a:t>:  </a:t>
                </a:r>
                <a:r>
                  <a:rPr lang="fr-FR" dirty="0"/>
                  <a:t>unité [</a:t>
                </a:r>
                <a:r>
                  <a:rPr lang="fr-FR" dirty="0" smtClean="0"/>
                  <a:t>V/µs]</a:t>
                </a:r>
              </a:p>
              <a:p>
                <a:pPr lvl="2"/>
                <a:r>
                  <a:rPr lang="fr-FR" dirty="0" smtClean="0"/>
                  <a:t>Due au condensateur interne utilisé pour la compensation en fréquence</a:t>
                </a:r>
              </a:p>
              <a:p>
                <a:pPr lvl="2"/>
                <a:r>
                  <a:rPr lang="fr-FR" dirty="0" smtClean="0"/>
                  <a:t>En sinus défini une bande passante grand signal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</a:rPr>
                      <m:t>𝒇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fr-F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𝑺𝑹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𝑽𝒔𝒎𝒂𝒙</m:t>
                        </m:r>
                      </m:den>
                    </m:f>
                  </m:oMath>
                </a14:m>
                <a:endParaRPr lang="fr-FR" b="1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072" y="4975322"/>
            <a:ext cx="3296050" cy="153030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6" y="3284430"/>
            <a:ext cx="3610682" cy="16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4819136"/>
            <a:ext cx="2304256" cy="16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5253575"/>
            <a:ext cx="1482113" cy="3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4702099"/>
            <a:ext cx="2942046" cy="4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4108402"/>
            <a:ext cx="460905" cy="4755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37276" y="4221088"/>
            <a:ext cx="155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Ordre de grandeur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028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règle du produit-gain bande</a:t>
            </a:r>
          </a:p>
          <a:p>
            <a:pPr lvl="1"/>
            <a:r>
              <a:rPr lang="fr-FR" dirty="0" smtClean="0"/>
              <a:t>Le produit gain-bande est égale à B</a:t>
            </a:r>
            <a:r>
              <a:rPr lang="fr-FR" baseline="-25000" dirty="0" smtClean="0"/>
              <a:t>1</a:t>
            </a:r>
            <a:r>
              <a:rPr lang="fr-FR" dirty="0" smtClean="0"/>
              <a:t>=A</a:t>
            </a:r>
            <a:r>
              <a:rPr lang="fr-FR" baseline="-25000" dirty="0" smtClean="0"/>
              <a:t>0</a:t>
            </a:r>
            <a:r>
              <a:rPr lang="fr-FR" dirty="0" smtClean="0"/>
              <a:t>f</a:t>
            </a:r>
            <a:r>
              <a:rPr lang="fr-FR" baseline="-25000" dirty="0" smtClean="0"/>
              <a:t>0</a:t>
            </a:r>
          </a:p>
          <a:p>
            <a:pPr lvl="1"/>
            <a:r>
              <a:rPr lang="fr-FR" dirty="0" smtClean="0"/>
              <a:t>B1 est une caractéristique interne de l’AOP</a:t>
            </a:r>
          </a:p>
          <a:p>
            <a:pPr lvl="2"/>
            <a:r>
              <a:rPr lang="fr-FR" dirty="0" smtClean="0"/>
              <a:t>TL081: B1=3Mhz	TL071:B1=1Mhz</a:t>
            </a:r>
          </a:p>
          <a:p>
            <a:pPr lvl="1"/>
            <a:r>
              <a:rPr lang="fr-FR" dirty="0" smtClean="0"/>
              <a:t>La règle (sans démonstration):</a:t>
            </a:r>
          </a:p>
          <a:p>
            <a:pPr lvl="2"/>
            <a:r>
              <a:rPr lang="fr-FR" dirty="0" smtClean="0"/>
              <a:t> </a:t>
            </a:r>
            <a:r>
              <a:rPr lang="fr-FR" b="1" dirty="0" smtClean="0"/>
              <a:t>produit gain-bande en boucle fermé = produit </a:t>
            </a:r>
            <a:r>
              <a:rPr lang="fr-FR" b="1" dirty="0"/>
              <a:t>gain-bande en boucle </a:t>
            </a:r>
            <a:r>
              <a:rPr lang="fr-FR" b="1" dirty="0" smtClean="0"/>
              <a:t>ouverte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368824" y="3388350"/>
            <a:ext cx="1707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B1=A</a:t>
            </a:r>
            <a:r>
              <a:rPr lang="fr-FR" baseline="-25000" dirty="0" smtClean="0">
                <a:solidFill>
                  <a:srgbClr val="FF0000"/>
                </a:solidFill>
              </a:rPr>
              <a:t>0BF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cBF</a:t>
            </a:r>
            <a:r>
              <a:rPr lang="fr-FR" dirty="0" smtClean="0">
                <a:solidFill>
                  <a:srgbClr val="FF0000"/>
                </a:solidFill>
              </a:rPr>
              <a:t>=A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8605" y="3897052"/>
            <a:ext cx="5940660" cy="271663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7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1525" y="1273972"/>
            <a:ext cx="9372600" cy="5029200"/>
          </a:xfrm>
        </p:spPr>
        <p:txBody>
          <a:bodyPr/>
          <a:lstStyle/>
          <a:p>
            <a:r>
              <a:rPr lang="fr-FR" dirty="0" smtClean="0"/>
              <a:t>Amplification et déphasage</a:t>
            </a:r>
          </a:p>
          <a:p>
            <a:pPr lvl="1"/>
            <a:r>
              <a:rPr lang="fr-FR" dirty="0"/>
              <a:t>L’amplification A</a:t>
            </a:r>
          </a:p>
          <a:p>
            <a:pPr lvl="2"/>
            <a:r>
              <a:rPr lang="fr-FR" dirty="0" smtClean="0"/>
              <a:t>l’amplitude </a:t>
            </a:r>
            <a:r>
              <a:rPr lang="fr-FR" dirty="0"/>
              <a:t>du signal de sortie </a:t>
            </a:r>
            <a:r>
              <a:rPr lang="fr-FR" dirty="0" smtClean="0"/>
              <a:t>sur celle </a:t>
            </a:r>
            <a:r>
              <a:rPr lang="fr-FR" dirty="0"/>
              <a:t>du signal d’entrée pour chacune des </a:t>
            </a:r>
            <a:r>
              <a:rPr lang="fr-FR" dirty="0" smtClean="0"/>
              <a:t>fréquences possibles </a:t>
            </a:r>
            <a:r>
              <a:rPr lang="fr-FR" dirty="0"/>
              <a:t>du </a:t>
            </a:r>
            <a:r>
              <a:rPr lang="fr-FR" dirty="0" smtClean="0"/>
              <a:t>signal</a:t>
            </a:r>
          </a:p>
          <a:p>
            <a:pPr lvl="2"/>
            <a:endParaRPr lang="fr-FR" sz="1800" dirty="0"/>
          </a:p>
          <a:p>
            <a:pPr lvl="1"/>
            <a:r>
              <a:rPr lang="fr-FR" dirty="0"/>
              <a:t>Le déphasage </a:t>
            </a:r>
            <a:r>
              <a:rPr lang="el-GR" dirty="0"/>
              <a:t>ϕ </a:t>
            </a:r>
            <a:r>
              <a:rPr lang="el-GR" dirty="0" smtClean="0"/>
              <a:t>:</a:t>
            </a:r>
            <a:endParaRPr lang="fr-FR" dirty="0" smtClean="0"/>
          </a:p>
          <a:p>
            <a:pPr lvl="2"/>
            <a:r>
              <a:rPr lang="fr-FR" dirty="0"/>
              <a:t>différence entre la phase (argument) du signal </a:t>
            </a:r>
            <a:r>
              <a:rPr lang="fr-FR" dirty="0" smtClean="0"/>
              <a:t>de sortie </a:t>
            </a:r>
            <a:r>
              <a:rPr lang="fr-FR" dirty="0"/>
              <a:t>et la phase du signal d’entrée pour chacune </a:t>
            </a:r>
            <a:r>
              <a:rPr lang="fr-FR" dirty="0" smtClean="0"/>
              <a:t>des fréquences </a:t>
            </a:r>
            <a:r>
              <a:rPr lang="fr-FR" dirty="0"/>
              <a:t>possibles du signal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5" y="2407450"/>
            <a:ext cx="1973618" cy="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4" y="3895378"/>
            <a:ext cx="3813422" cy="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458112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93828" y="5388262"/>
            <a:ext cx="14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Rappel sur les notations complexes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A connaître absolument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29441"/>
              </p:ext>
            </p:extLst>
          </p:nvPr>
        </p:nvGraphicFramePr>
        <p:xfrm>
          <a:off x="272480" y="4375044"/>
          <a:ext cx="3765474" cy="175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0" y="4437112"/>
            <a:ext cx="4092230" cy="20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  <a:p>
            <a:pPr lvl="1"/>
            <a:r>
              <a:rPr lang="fr-FR" dirty="0" smtClean="0"/>
              <a:t>Les structures ‘transistors’ vues en EN2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/>
              <a:t>Pour différent 𝒘 (ou f) on mesure A et </a:t>
            </a:r>
            <a:r>
              <a:rPr lang="fr-FR" dirty="0" smtClean="0"/>
              <a:t>𝝋 ( ou calculs théoriques)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calcule le gain en décibel: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trace sur une échelle semi-log G</a:t>
            </a:r>
            <a:r>
              <a:rPr lang="fr-FR" baseline="-25000" dirty="0" smtClean="0"/>
              <a:t>V</a:t>
            </a:r>
            <a:r>
              <a:rPr lang="fr-FR" dirty="0" smtClean="0"/>
              <a:t> et 𝝋 en fonction de </a:t>
            </a:r>
            <a:r>
              <a:rPr lang="fr-FR" dirty="0"/>
              <a:t>𝒘 (ou f)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3"/>
                          <a:stretch>
                            <a:fillRect t="-210526" r="-4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67773"/>
              </p:ext>
            </p:extLst>
          </p:nvPr>
        </p:nvGraphicFramePr>
        <p:xfrm>
          <a:off x="3840313" y="3344312"/>
          <a:ext cx="1744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3" y="3344312"/>
                        <a:ext cx="17446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5109596"/>
            <a:ext cx="460905" cy="47550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11" y="5507121"/>
            <a:ext cx="3013784" cy="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4" y="5176291"/>
            <a:ext cx="3013784" cy="1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5795996"/>
            <a:ext cx="178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Rappel sur les échelles (voir GE11)</a:t>
            </a:r>
            <a:endParaRPr lang="fr-FR" sz="1100" b="1" dirty="0"/>
          </a:p>
        </p:txBody>
      </p:sp>
      <p:pic>
        <p:nvPicPr>
          <p:cNvPr id="32" name="Espace réservé du contenu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4" y="3872985"/>
            <a:ext cx="620145" cy="516788"/>
          </a:xfrm>
          <a:prstGeom prst="rect">
            <a:avLst/>
          </a:prstGeom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23780"/>
              </p:ext>
            </p:extLst>
          </p:nvPr>
        </p:nvGraphicFramePr>
        <p:xfrm>
          <a:off x="5362391" y="4027029"/>
          <a:ext cx="296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Equation" r:id="rId10" imgW="3225600" imgH="787320" progId="Equation.DSMT4">
                  <p:embed/>
                </p:oleObj>
              </mc:Choice>
              <mc:Fallback>
                <p:oleObj name="Equation" r:id="rId10" imgW="3225600" imgH="78732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91" y="4027029"/>
                        <a:ext cx="296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90089" y="3872985"/>
            <a:ext cx="131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du Bel</a:t>
            </a:r>
            <a:endParaRPr lang="fr-FR" sz="1200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46911"/>
              </p:ext>
            </p:extLst>
          </p:nvPr>
        </p:nvGraphicFramePr>
        <p:xfrm>
          <a:off x="1698573" y="4131379"/>
          <a:ext cx="1209862" cy="4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Equation" r:id="rId12" imgW="1079032" imgH="431613" progId="Equation.3">
                  <p:embed/>
                </p:oleObj>
              </mc:Choice>
              <mc:Fallback>
                <p:oleObj name="Equation" r:id="rId12" imgW="1079032" imgH="4316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3" y="4131379"/>
                        <a:ext cx="1209862" cy="48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64415" y="3854380"/>
            <a:ext cx="16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10214"/>
              </p:ext>
            </p:extLst>
          </p:nvPr>
        </p:nvGraphicFramePr>
        <p:xfrm>
          <a:off x="3164415" y="4131379"/>
          <a:ext cx="1437230" cy="4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15" y="4131379"/>
                        <a:ext cx="1437230" cy="48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4799213" y="4227592"/>
            <a:ext cx="363984" cy="32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098306" y="4131378"/>
            <a:ext cx="1615736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153454" y="3392715"/>
            <a:ext cx="16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Retenu pour comparer des tensions en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sp>
        <p:nvSpPr>
          <p:cNvPr id="40" name="Arc 39"/>
          <p:cNvSpPr/>
          <p:nvPr/>
        </p:nvSpPr>
        <p:spPr>
          <a:xfrm>
            <a:off x="5637320" y="3687496"/>
            <a:ext cx="1890944" cy="887766"/>
          </a:xfrm>
          <a:prstGeom prst="arc">
            <a:avLst>
              <a:gd name="adj1" fmla="val 16077522"/>
              <a:gd name="adj2" fmla="val 21380867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81529" y="4149984"/>
            <a:ext cx="870013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30" y="3604334"/>
            <a:ext cx="5690119" cy="2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" y="1716350"/>
            <a:ext cx="3158409" cy="17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8" y="1868007"/>
            <a:ext cx="3105901" cy="14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" y="3897295"/>
            <a:ext cx="2709648" cy="1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" y="5231824"/>
            <a:ext cx="3222680" cy="10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38" y="3993847"/>
            <a:ext cx="1763544" cy="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66478" y="164412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Fonction de transfert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472135"/>
            <a:ext cx="460905" cy="4755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80032" y="2947386"/>
            <a:ext cx="19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2">
                    <a:lumMod val="75000"/>
                  </a:schemeClr>
                </a:solidFill>
              </a:rPr>
              <a:t>Comportement de type filtre passe-bas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3941078"/>
            <a:ext cx="3984370" cy="223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1327"/>
            <a:ext cx="3714842" cy="10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1"/>
            <a:ext cx="9501398" cy="5054902"/>
          </a:xfrm>
        </p:spPr>
        <p:txBody>
          <a:bodyPr>
            <a:normAutofit/>
          </a:bodyPr>
          <a:lstStyle/>
          <a:p>
            <a:r>
              <a:rPr lang="fr-FR" dirty="0" smtClean="0"/>
              <a:t>Bande de passante</a:t>
            </a:r>
          </a:p>
          <a:p>
            <a:pPr lvl="1"/>
            <a:r>
              <a:rPr lang="fr-FR" dirty="0" smtClean="0"/>
              <a:t>Défini une plage de fréquence pour laquelle le gain en tension reste « presque » constant</a:t>
            </a:r>
          </a:p>
          <a:p>
            <a:pPr lvl="2"/>
            <a:r>
              <a:rPr lang="fr-FR" dirty="0" smtClean="0"/>
              <a:t>Définition du « presque »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Fréquences </a:t>
            </a:r>
            <a:r>
              <a:rPr lang="fr-FR" dirty="0"/>
              <a:t>de </a:t>
            </a:r>
            <a:r>
              <a:rPr lang="fr-FR" dirty="0" smtClean="0"/>
              <a:t>coupures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3250"/>
              </p:ext>
            </p:extLst>
          </p:nvPr>
        </p:nvGraphicFramePr>
        <p:xfrm>
          <a:off x="2275396" y="2406356"/>
          <a:ext cx="3688698" cy="4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5" imgW="1981080" imgH="228600" progId="Equation.DSMT4">
                  <p:embed/>
                </p:oleObj>
              </mc:Choice>
              <mc:Fallback>
                <p:oleObj name="Equation" r:id="rId5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396" y="2406356"/>
                        <a:ext cx="3688698" cy="4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30606" y="2139664"/>
            <a:ext cx="2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 général le seuil </a:t>
            </a:r>
            <a:r>
              <a:rPr lang="fr-FR" sz="1400" b="1" i="1" dirty="0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 est de -3dB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55" y="2121764"/>
            <a:ext cx="620145" cy="516788"/>
          </a:xfrm>
          <a:prstGeom prst="rect">
            <a:avLst/>
          </a:prstGeom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93017"/>
              </p:ext>
            </p:extLst>
          </p:nvPr>
        </p:nvGraphicFramePr>
        <p:xfrm>
          <a:off x="1109769" y="3358527"/>
          <a:ext cx="323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8" imgW="1739880" imgH="228600" progId="Equation.DSMT4">
                  <p:embed/>
                </p:oleObj>
              </mc:Choice>
              <mc:Fallback>
                <p:oleObj name="Equation" r:id="rId8" imgW="1739880" imgH="228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69" y="3358527"/>
                        <a:ext cx="323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03" y="4148973"/>
            <a:ext cx="1229130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39712" y="2919389"/>
            <a:ext cx="203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Pourquoi -3dB?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084" y="3263970"/>
            <a:ext cx="2342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Correspond </a:t>
            </a:r>
            <a:r>
              <a:rPr lang="fr-FR" sz="1600" dirty="0" smtClean="0">
                <a:solidFill>
                  <a:srgbClr val="0070C0"/>
                </a:solidFill>
              </a:rPr>
              <a:t>P </a:t>
            </a:r>
            <a:r>
              <a:rPr lang="fr-FR" sz="1600" dirty="0">
                <a:solidFill>
                  <a:srgbClr val="0070C0"/>
                </a:solidFill>
              </a:rPr>
              <a:t>= 0,5 </a:t>
            </a:r>
            <a:r>
              <a:rPr lang="fr-FR" sz="1600" dirty="0" err="1" smtClean="0">
                <a:solidFill>
                  <a:srgbClr val="0070C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max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457" y="3602524"/>
            <a:ext cx="23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En effet G</a:t>
            </a:r>
            <a:r>
              <a:rPr lang="fr-FR" sz="1600" baseline="-25000" dirty="0" smtClean="0"/>
              <a:t>PC</a:t>
            </a:r>
            <a:r>
              <a:rPr lang="fr-FR" sz="1600" dirty="0" smtClean="0"/>
              <a:t> = </a:t>
            </a:r>
            <a:r>
              <a:rPr lang="fr-FR" sz="1600" dirty="0" err="1" smtClean="0"/>
              <a:t>G</a:t>
            </a:r>
            <a:r>
              <a:rPr lang="fr-FR" sz="1600" baseline="-25000" dirty="0" err="1" smtClean="0"/>
              <a:t>Pmax</a:t>
            </a:r>
            <a:r>
              <a:rPr lang="fr-FR" sz="1600" dirty="0" smtClean="0"/>
              <a:t> </a:t>
            </a:r>
            <a:r>
              <a:rPr lang="fr-FR" sz="1600" dirty="0"/>
              <a:t>– 3 dB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43103" y="419026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Conséquence: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1" y="2905551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des diagrammes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 smtClean="0"/>
              <a:t>Permet de déterminer rapidement la réponse fréquentielle d’un système résultant de la mise en cascade de plusieurs quadripôles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2" y="2343413"/>
            <a:ext cx="6233696" cy="19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4389720"/>
            <a:ext cx="2926255" cy="5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" y="5251494"/>
            <a:ext cx="3581283" cy="84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9" y="4487635"/>
            <a:ext cx="676510" cy="563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9766" y="4398359"/>
            <a:ext cx="4376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Le calcul n’est valable qu’à la </a:t>
            </a:r>
            <a:r>
              <a:rPr lang="fr-FR" sz="1600" b="1" dirty="0" smtClean="0">
                <a:solidFill>
                  <a:srgbClr val="FF0000"/>
                </a:solidFill>
              </a:rPr>
              <a:t>condition </a:t>
            </a:r>
            <a:r>
              <a:rPr lang="fr-FR" sz="1600" dirty="0" smtClean="0">
                <a:solidFill>
                  <a:srgbClr val="FF0000"/>
                </a:solidFill>
              </a:rPr>
              <a:t>que les différents blocs n’aient </a:t>
            </a:r>
            <a:r>
              <a:rPr lang="fr-FR" sz="1600" b="1" dirty="0">
                <a:solidFill>
                  <a:srgbClr val="FF0000"/>
                </a:solidFill>
              </a:rPr>
              <a:t>pas d’influence </a:t>
            </a:r>
            <a:r>
              <a:rPr lang="fr-FR" sz="1600" dirty="0">
                <a:solidFill>
                  <a:srgbClr val="FF0000"/>
                </a:solidFill>
              </a:rPr>
              <a:t>les uns sur les </a:t>
            </a:r>
            <a:r>
              <a:rPr lang="fr-FR" sz="1600" dirty="0" smtClean="0">
                <a:solidFill>
                  <a:srgbClr val="FF0000"/>
                </a:solidFill>
              </a:rPr>
              <a:t>autres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(notion d’impédances de sorties et d’entrées)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1776435" y="4990395"/>
            <a:ext cx="248574" cy="273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6514</TotalTime>
  <Words>3058</Words>
  <Application>Microsoft Office PowerPoint</Application>
  <PresentationFormat>Format A4 (210 x 297 mm)</PresentationFormat>
  <Paragraphs>1084</Paragraphs>
  <Slides>50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50</vt:i4>
      </vt:variant>
    </vt:vector>
  </HeadingPairs>
  <TitlesOfParts>
    <vt:vector size="53" baseType="lpstr">
      <vt:lpstr>Modele 2013 v3</vt:lpstr>
      <vt:lpstr>Equation</vt:lpstr>
      <vt:lpstr>Équation</vt:lpstr>
      <vt:lpstr>Présentation PowerPoint</vt:lpstr>
      <vt:lpstr>Présentation Emetteur Recepteur Compléments </vt:lpstr>
      <vt:lpstr>Présentation Emetteur Recepteur Compléments </vt:lpstr>
      <vt:lpstr>Présentation Emetteur Recepteur Compléments 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113</cp:revision>
  <dcterms:created xsi:type="dcterms:W3CDTF">2012-07-20T12:14:19Z</dcterms:created>
  <dcterms:modified xsi:type="dcterms:W3CDTF">2015-06-18T08:09:11Z</dcterms:modified>
</cp:coreProperties>
</file>