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58" r:id="rId3"/>
    <p:sldId id="260" r:id="rId4"/>
    <p:sldId id="287" r:id="rId5"/>
    <p:sldId id="281" r:id="rId6"/>
    <p:sldId id="282" r:id="rId7"/>
    <p:sldId id="288" r:id="rId8"/>
    <p:sldId id="270" r:id="rId9"/>
    <p:sldId id="284" r:id="rId10"/>
    <p:sldId id="283" r:id="rId11"/>
    <p:sldId id="285" r:id="rId12"/>
    <p:sldId id="286" r:id="rId13"/>
    <p:sldId id="289" r:id="rId14"/>
    <p:sldId id="273" r:id="rId15"/>
    <p:sldId id="290" r:id="rId16"/>
    <p:sldId id="274" r:id="rId17"/>
    <p:sldId id="278" r:id="rId18"/>
    <p:sldId id="277" r:id="rId19"/>
    <p:sldId id="279" r:id="rId20"/>
    <p:sldId id="280" r:id="rId21"/>
  </p:sldIdLst>
  <p:sldSz cx="9906000" cy="6858000" type="A4"/>
  <p:notesSz cx="5029200" cy="320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>
        <p:scale>
          <a:sx n="100" d="100"/>
          <a:sy n="100" d="100"/>
        </p:scale>
        <p:origin x="-1752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848606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6169E94-F7F3-40B9-9691-E193356D2E4D}" type="datetimeFigureOut">
              <a:rPr lang="fr-FR" smtClean="0"/>
              <a:t>15/06/2015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848606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C67FDF59-9A6E-4AB2-BC8D-C4DCB6AB8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0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848717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8279CC2-9226-435C-A5BF-D7EF1BBC153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49413" y="241300"/>
            <a:ext cx="1730375" cy="119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06" tIns="21703" rIns="43406" bIns="217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02920" y="1520190"/>
            <a:ext cx="4023360" cy="1440180"/>
          </a:xfrm>
          <a:prstGeom prst="rect">
            <a:avLst/>
          </a:prstGeom>
        </p:spPr>
        <p:txBody>
          <a:bodyPr vert="horz" lIns="43406" tIns="21703" rIns="43406" bIns="2170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848717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 </a:t>
            </a:r>
            <a:r>
              <a:rPr lang="fr-FR" dirty="0" err="1" smtClean="0"/>
              <a:t>burst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fonctionnel à faire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Précisez</a:t>
            </a:r>
            <a:r>
              <a:rPr lang="fr-FR" baseline="0" dirty="0" smtClean="0"/>
              <a:t> le rôle de de </a:t>
            </a:r>
            <a:r>
              <a:rPr lang="fr-FR" baseline="0" dirty="0" err="1" smtClean="0"/>
              <a:t>Vdd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Vss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Tracer la sortie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hyperlink" Target="http://bricologie.free.fr/photos/revelateur.jpg" TargetMode="External"/><Relationship Id="rId9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8" y="2348880"/>
            <a:ext cx="6408712" cy="1814747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Thème1</a:t>
            </a:r>
          </a:p>
          <a:p>
            <a:pPr algn="ctr"/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Fonction Générer signal périodique</a:t>
            </a:r>
          </a:p>
          <a:p>
            <a:pPr algn="ctr"/>
            <a:r>
              <a:rPr lang="fr-FR" sz="3200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z="3200" dirty="0" smtClean="0">
                <a:latin typeface="Andalus" pitchFamily="18" charset="-78"/>
                <a:cs typeface="Andalus" pitchFamily="18" charset="-78"/>
              </a:rPr>
              <a:t>Interrupteur commandé</a:t>
            </a:r>
            <a:endParaRPr lang="fr-FR" sz="32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 de transfert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Chronogramme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" y="1707398"/>
            <a:ext cx="3534114" cy="22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310925" y="1697405"/>
            <a:ext cx="5213160" cy="1854266"/>
            <a:chOff x="4017962" y="2226774"/>
            <a:chExt cx="5213160" cy="185426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62" y="2599160"/>
              <a:ext cx="4029075" cy="148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824" y="2599160"/>
              <a:ext cx="1241298" cy="1467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540" y="2226774"/>
              <a:ext cx="1227582" cy="3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74" y="4183479"/>
            <a:ext cx="4331515" cy="2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7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Astable contrôlé</a:t>
            </a:r>
          </a:p>
          <a:p>
            <a:pPr lvl="1"/>
            <a:r>
              <a:rPr lang="fr-FR" dirty="0" smtClean="0"/>
              <a:t>Une des broches d’entrées permet d’activer ou non la fonction astable</a:t>
            </a:r>
          </a:p>
          <a:p>
            <a:pPr lvl="1"/>
            <a:r>
              <a:rPr lang="fr-FR" dirty="0" smtClean="0"/>
              <a:t>La fonction astable est basé sur la charge et décharge d’un condensateur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39291"/>
            <a:ext cx="3552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2628"/>
            <a:ext cx="6072187" cy="23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7787935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99849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269918" y="2578038"/>
            <a:ext cx="19978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19725" y="32861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19725" y="38078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84149" y="299326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2816" y="38576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70833" y="38499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23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81061" y="46331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décharge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6446" y="463492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6138" y="47886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09922" y="488435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0V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97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19029" y="5832546"/>
            <a:ext cx="6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&gt;0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2302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36789" y="5838817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&lt;V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46741" y="488435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229141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302196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40780" y="478399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Adaptation en courant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Mettre à profit les 3 portes restantes</a:t>
            </a:r>
          </a:p>
          <a:p>
            <a:pPr lvl="1"/>
            <a:r>
              <a:rPr lang="fr-FR" dirty="0" smtClean="0"/>
              <a:t>Mise en // de 4093 afin d’augmenter la </a:t>
            </a:r>
            <a:r>
              <a:rPr lang="fr-FR" dirty="0" err="1" smtClean="0"/>
              <a:t>sortance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6" y="2444115"/>
            <a:ext cx="8169807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64273" y="2444114"/>
            <a:ext cx="2517252" cy="356044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67475" y="2276475"/>
            <a:ext cx="2667000" cy="348138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33950" y="5548313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Le courant totalisé en sortie permet de commander efficacement le transistor 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sortance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Extrait de documentation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Précautions	</a:t>
            </a:r>
          </a:p>
          <a:p>
            <a:pPr lvl="1"/>
            <a:r>
              <a:rPr lang="fr-FR" dirty="0" smtClean="0"/>
              <a:t>La mise en // de sorties se fait à condition que les tensions de sorties soient identiques (ou très proches!) à </a:t>
            </a:r>
            <a:r>
              <a:rPr lang="fr-FR" i="1" dirty="0" smtClean="0"/>
              <a:t>CHAQUE INSTANT</a:t>
            </a:r>
            <a:endParaRPr lang="fr-FR" i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32473" y="1723200"/>
            <a:ext cx="5542294" cy="1981200"/>
            <a:chOff x="442913" y="1771650"/>
            <a:chExt cx="5542294" cy="1981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190750"/>
              <a:ext cx="43148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1771650"/>
              <a:ext cx="12858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2178000"/>
              <a:ext cx="1289381" cy="152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96" y="4712158"/>
            <a:ext cx="1645920" cy="17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34" y="4552811"/>
            <a:ext cx="1625346" cy="17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73830" y="547025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OK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10357" y="5369864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KO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58199" y="4769699"/>
            <a:ext cx="295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Court circuit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=courant important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=destruction du composant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solutions techniques</a:t>
            </a:r>
          </a:p>
          <a:p>
            <a:pPr lvl="1"/>
            <a:r>
              <a:rPr lang="fr-FR" dirty="0" smtClean="0"/>
              <a:t>Transistor en commutation</a:t>
            </a:r>
          </a:p>
          <a:p>
            <a:pPr lvl="1"/>
            <a:r>
              <a:rPr lang="fr-FR" dirty="0" smtClean="0"/>
              <a:t>Relais</a:t>
            </a: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6646127" y="3479180"/>
            <a:ext cx="372219" cy="386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646127" y="4468647"/>
            <a:ext cx="289932" cy="292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0" y="2527928"/>
            <a:ext cx="8169807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64272" y="2444114"/>
            <a:ext cx="4260327" cy="356044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293119" y="5094603"/>
            <a:ext cx="1450453" cy="6134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5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transistor</a:t>
            </a:r>
          </a:p>
          <a:p>
            <a:pPr lvl="1"/>
            <a:r>
              <a:rPr lang="fr-FR" dirty="0" smtClean="0"/>
              <a:t>En régime linéaire</a:t>
            </a:r>
          </a:p>
          <a:p>
            <a:pPr lvl="2"/>
            <a:r>
              <a:rPr lang="fr-FR" dirty="0" smtClean="0"/>
              <a:t>Source de courant commandée en courant </a:t>
            </a:r>
          </a:p>
          <a:p>
            <a:pPr lvl="1"/>
            <a:r>
              <a:rPr lang="fr-FR" dirty="0" smtClean="0"/>
              <a:t>en commutation</a:t>
            </a:r>
          </a:p>
          <a:p>
            <a:pPr lvl="2"/>
            <a:r>
              <a:rPr lang="fr-FR" dirty="0" smtClean="0"/>
              <a:t>2 états: Bloqué =&gt; le transistor se comporte comme un interrupteur ouvert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sz="1600" dirty="0"/>
              <a:t>Saturé =&gt;  le transistor se comporte comme un interrupteur fermé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2" y="3413206"/>
            <a:ext cx="2669502" cy="10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05" y="3382373"/>
            <a:ext cx="2669499" cy="11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48101" y="5233491"/>
            <a:ext cx="1985599" cy="1140459"/>
            <a:chOff x="446054" y="4307948"/>
            <a:chExt cx="1985599" cy="1140459"/>
          </a:xfrm>
        </p:grpSpPr>
        <p:grpSp>
          <p:nvGrpSpPr>
            <p:cNvPr id="15" name="Groupe 14"/>
            <p:cNvGrpSpPr/>
            <p:nvPr/>
          </p:nvGrpSpPr>
          <p:grpSpPr>
            <a:xfrm>
              <a:off x="1080331" y="4722974"/>
              <a:ext cx="396044" cy="360040"/>
              <a:chOff x="3059832" y="4182932"/>
              <a:chExt cx="255587" cy="224300"/>
            </a:xfrm>
          </p:grpSpPr>
          <p:sp>
            <p:nvSpPr>
              <p:cNvPr id="3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Forme libre 15"/>
            <p:cNvSpPr/>
            <p:nvPr/>
          </p:nvSpPr>
          <p:spPr>
            <a:xfrm>
              <a:off x="833438" y="4533900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1609392" y="4534908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>
              <a:stCxn id="16" idx="2"/>
              <a:endCxn id="17" idx="2"/>
            </p:cNvCxnSpPr>
            <p:nvPr/>
          </p:nvCxnSpPr>
          <p:spPr>
            <a:xfrm>
              <a:off x="1276349" y="5267325"/>
              <a:ext cx="337807" cy="1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 flipH="1">
              <a:off x="1253489" y="524446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Oval 80"/>
            <p:cNvSpPr>
              <a:spLocks noChangeArrowheads="1"/>
            </p:cNvSpPr>
            <p:nvPr/>
          </p:nvSpPr>
          <p:spPr bwMode="auto">
            <a:xfrm flipH="1">
              <a:off x="1591296" y="524446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80"/>
            <p:cNvSpPr>
              <a:spLocks noChangeArrowheads="1"/>
            </p:cNvSpPr>
            <p:nvPr/>
          </p:nvSpPr>
          <p:spPr bwMode="auto">
            <a:xfrm flipH="1">
              <a:off x="2051548" y="449522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 flipH="1">
              <a:off x="2051548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 flipH="1">
              <a:off x="761431" y="4494212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auto">
            <a:xfrm flipH="1">
              <a:off x="761431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46054" y="430954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58878" y="507907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22492" y="504296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123555" y="43079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10942" y="4812799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0.7V</a:t>
              </a:r>
              <a:endParaRPr lang="fr-FR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544392" y="4569515"/>
            <a:ext cx="2605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 équivalent en </a:t>
            </a:r>
            <a:r>
              <a:rPr lang="fr-FR" dirty="0" smtClean="0">
                <a:solidFill>
                  <a:srgbClr val="FF0000"/>
                </a:solidFill>
              </a:rPr>
              <a:t>fonctionnement </a:t>
            </a:r>
            <a:r>
              <a:rPr lang="fr-FR" dirty="0" err="1" smtClean="0">
                <a:solidFill>
                  <a:srgbClr val="FF0000"/>
                </a:solidFill>
              </a:rPr>
              <a:t>SATUR</a:t>
            </a:r>
            <a:r>
              <a:rPr lang="fr-FR" sz="2000" cap="small" dirty="0" err="1" smtClean="0">
                <a:solidFill>
                  <a:srgbClr val="FF0000"/>
                </a:solidFill>
              </a:rPr>
              <a:t>é</a:t>
            </a:r>
            <a:endParaRPr lang="fr-FR" cap="small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733925" y="3382373"/>
            <a:ext cx="19050" cy="295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70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 </a:t>
            </a:r>
            <a:r>
              <a:rPr lang="fr-FR" dirty="0" smtClean="0"/>
              <a:t>en commutation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du circuit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75996" y="3670916"/>
            <a:ext cx="1107476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14874" y="3670916"/>
            <a:ext cx="506027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71022" y="4358936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08485" y="4358935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80" y="1451452"/>
            <a:ext cx="4952538" cy="26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4883922" y="1322773"/>
            <a:ext cx="0" cy="5166804"/>
          </a:xfrm>
          <a:prstGeom prst="line">
            <a:avLst/>
          </a:prstGeom>
          <a:ln w="38100">
            <a:solidFill>
              <a:srgbClr val="FF0000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2" y="1841353"/>
            <a:ext cx="34767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p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724" y="1876869"/>
            <a:ext cx="2666389" cy="708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Réalisation de votre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de fabrication</a:t>
            </a:r>
          </a:p>
          <a:p>
            <a:pPr lvl="0"/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Validation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fonctions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399" y="1371600"/>
            <a:ext cx="4277557" cy="51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Fabrication d’une carte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Le support physique </a:t>
            </a:r>
          </a:p>
          <a:p>
            <a:pPr lvl="1">
              <a:lnSpc>
                <a:spcPct val="90000"/>
              </a:lnSpc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L’insolation à partir du typon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révélation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gravure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5" descr="Vue en coupe de l´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12" y="2885827"/>
            <a:ext cx="2670175" cy="1063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velateur.jpg (15240 octet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351062"/>
            <a:ext cx="437276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1362" y="4378733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900" dirty="0">
                <a:solidFill>
                  <a:schemeClr val="hlink"/>
                </a:solidFill>
                <a:latin typeface="Times New Roman" pitchFamily="18" charset="0"/>
              </a:rPr>
              <a:t>Solution à base de soude =&gt;</a:t>
            </a: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DANGER: produits </a:t>
            </a:r>
            <a:r>
              <a:rPr lang="fr-FR" sz="9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endParaRPr lang="fr-FR" sz="9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utilisation de GANTS</a:t>
            </a:r>
            <a:endParaRPr kumimoji="1" lang="fr-FR" sz="9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raveuse HOBBY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5522009"/>
            <a:ext cx="1873250" cy="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6" y="3081746"/>
            <a:ext cx="25923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 descr="pla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4" y="4671051"/>
            <a:ext cx="25209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5132769" y="1433961"/>
            <a:ext cx="4277557" cy="442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r>
              <a:rPr lang="fr-FR" sz="1600" dirty="0"/>
              <a:t>Perçage, étamage, vernissage </a:t>
            </a:r>
          </a:p>
          <a:p>
            <a:pPr lvl="1">
              <a:lnSpc>
                <a:spcPct val="90000"/>
              </a:lnSpc>
            </a:pPr>
            <a:endParaRPr lang="fr-FR" sz="1100" dirty="0" smtClean="0"/>
          </a:p>
          <a:p>
            <a:pPr lvl="1">
              <a:lnSpc>
                <a:spcPct val="90000"/>
              </a:lnSpc>
            </a:pPr>
            <a:r>
              <a:rPr lang="fr-FR" sz="1600" dirty="0" smtClean="0"/>
              <a:t>Souder</a:t>
            </a:r>
          </a:p>
          <a:p>
            <a:pPr lvl="2"/>
            <a:r>
              <a:rPr lang="fr-FR" sz="1100" dirty="0"/>
              <a:t>le matériel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plate et coupante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à dénuder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Fer à souder ( JBC 25Watt ou Weller</a:t>
            </a:r>
            <a:r>
              <a:rPr lang="fr-FR" sz="900" dirty="0" smtClean="0"/>
              <a:t>)</a:t>
            </a:r>
          </a:p>
          <a:p>
            <a:pPr lvl="2">
              <a:lnSpc>
                <a:spcPct val="90000"/>
              </a:lnSpc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Placement des composants cohérents</a:t>
            </a:r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Soudure soigneuse</a:t>
            </a:r>
          </a:p>
          <a:p>
            <a:endParaRPr lang="fr-F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74388" y="5709879"/>
            <a:ext cx="1499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000" dirty="0">
                <a:latin typeface="Times New Roman" pitchFamily="18" charset="0"/>
              </a:rPr>
              <a:t>Gravure dans un bain de </a:t>
            </a:r>
            <a:r>
              <a:rPr kumimoji="1" lang="fr-FR" sz="1000" b="1" dirty="0">
                <a:latin typeface="Times New Roman" pitchFamily="18" charset="0"/>
              </a:rPr>
              <a:t>Perchlorure de Fer</a:t>
            </a:r>
            <a:r>
              <a:rPr kumimoji="1" lang="fr-FR" sz="1000" dirty="0">
                <a:latin typeface="Times New Roman" pitchFamily="18" charset="0"/>
              </a:rPr>
              <a:t>  </a:t>
            </a:r>
            <a:r>
              <a:rPr kumimoji="1" lang="fr-FR" sz="1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produits </a:t>
            </a:r>
            <a:r>
              <a:rPr lang="fr-FR" sz="10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" name="Picture 14" descr="sou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6" y="5709879"/>
            <a:ext cx="3453580" cy="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7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dirty="0"/>
              <a:t>Validation des fonctions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Le matériel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Alimentation du système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Alim stabilisée, piles, 220V EDF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Générateur de signaux basses fréquences 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GBF: permet d’injecter des signaux à l’entrée de la carte</a:t>
            </a:r>
          </a:p>
          <a:p>
            <a:pPr lvl="1">
              <a:lnSpc>
                <a:spcPct val="90000"/>
              </a:lnSpc>
            </a:pPr>
            <a:r>
              <a:rPr lang="fr-FR" sz="1600" i="1" dirty="0"/>
              <a:t>Instruments de mesures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Visualisation de certaines caractéristiques d’un signal</a:t>
            </a:r>
          </a:p>
          <a:p>
            <a:pPr lvl="3">
              <a:lnSpc>
                <a:spcPct val="90000"/>
              </a:lnSpc>
            </a:pPr>
            <a:r>
              <a:rPr lang="fr-FR" sz="1600" i="1" dirty="0"/>
              <a:t>Valeur  instantanée y(t), valeur moyenne, valeur </a:t>
            </a:r>
            <a:r>
              <a:rPr lang="fr-FR" sz="1600" i="1" dirty="0" smtClean="0"/>
              <a:t>efficace</a:t>
            </a:r>
          </a:p>
          <a:p>
            <a:pPr lvl="3"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1600" dirty="0"/>
              <a:t>Le test de la carte: une affaire de méthode!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Avant toute chose: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alimentations ( présence de </a:t>
            </a:r>
            <a:r>
              <a:rPr lang="fr-FR" dirty="0" err="1"/>
              <a:t>court-circuits</a:t>
            </a:r>
            <a:r>
              <a:rPr lang="fr-FR" dirty="0"/>
              <a:t> etc..)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signaux du GBF ( fréquence, tension etc…)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unitaire: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Validez fonction par fonction ( voir découpage fonctionnel)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Comparez si sortie observé à sortie théorique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d’intégration: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Interaction de fonction entres elles ( notions d’impédances d’entrée et de sortie)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Intégration d’un sous-système ( carte fille 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Validation finale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Validation globale de la carte dans son environnement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77120"/>
            <a:ext cx="1919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42447" y="264554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Multimètre digital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01120" y="264554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Alimentation </a:t>
            </a:r>
            <a:r>
              <a:rPr kumimoji="1" lang="fr-FR" sz="1200" i="1" dirty="0" smtClean="0">
                <a:latin typeface="Times New Roman" pitchFamily="18" charset="0"/>
              </a:rPr>
              <a:t>stabilisée</a:t>
            </a:r>
            <a:endParaRPr kumimoji="1" lang="fr-FR" sz="1200" i="1" dirty="0">
              <a:latin typeface="Times New Roman" pitchFamily="18" charset="0"/>
            </a:endParaRPr>
          </a:p>
        </p:txBody>
      </p:sp>
      <p:sp>
        <p:nvSpPr>
          <p:cNvPr id="11" name="AutoShape 2" descr="data:image/jpeg;base64,/9j/4AAQSkZJRgABAQAAAQABAAD/2wCEAAkGBhQSERUUEhQVFBUWGBcaFRUXFhgYFBYWFRUXFxcXFBgXGyYeFxojGhcXHy8gJCcpLCwsFx4xNTAqNSYrLCkBCQoKDgwOFw8PGSwcHBwpLCksKSkqKSkpKSwpLCksKSkpKSksKSksKSkpKSkpKSksKSwuLCopKSwsLCksKSkpKf/AABEIALEBHAMBIgACEQEDEQH/xAAbAAABBQEBAAAAAAAAAAAAAAAAAgMEBQYHAf/EAEUQAAIBAgQCBwQHBQcEAgMAAAECEQADBBIhMQVBBiJRYXGBsRMykaEHM0JywdHwFCNigrIkQ1KSosLxFRbS4RezU3OD/8QAGAEBAQEBAQAAAAAAAAAAAAAAAAECAwT/xAAiEQEAAgIBBAMBAQAAAAAAAAAAAQIRExIDITFRMkFhQiL/2gAMAwEAAhEDEQA/AO40UUUBRRRQFFFFAUUUUBRRRQFFFFAUU3fuhVLHQAEnwAmudP0wxUmHEToMi6d21brSbeHO/Uinl0miub/964ofaQ+KD8DTq9O8SNxbP8pH+6tabMb6Oh0VgU+kC/ztWz4Zh+Jp639JHbZHlc/Namq3prdT23FFZG19Its+9auDwKn1IqXb6dYc7+0XxQn+kmprt6XZT20dFUi9McKf72PFXH+2pFnpJhm2v2/Ngv8AVFZ4z6a519rOimrWIVhKsGHcQfSnJqNPaK8mvaAooooCiiigKKKKAooooCiiigKKKKAoorwmgKgcQ47ZsEC7cCk7DUn4AE1R9IOm6W5Sx132z7ovh/iPyrn+KvNcJLEktuSTmPmDIrpWkz5cb9WK9odSHTHC/wD5R/lf/wAacTpVhT/fL5yPUVyPXMPe0B0BhSe/tPnSLgcA/WAsdCUBCjsWDHmfGt64Y3T6dkXpBhztet/5hTy8UtHa7bP86/nXFMTiShUljl2ygZrlxuQHrp8hSf2+5JUQbh1j7FoHbOw3J3jny01rM9P9ajq/juiYhTswPgQaXNcIHEzEhhkT37rCAYmRbA310nbkJpxePXFj3gX+qtqTnIjVn1hRtPZz10qa/wBXb+OsdLcXlsZBvcMeQ1P4DzrDGxSeH4i49tTeYs3ZmLAeGbXlS8ViRbQueWw7TsB5kiu9I4w4dSeUsV0k6S3LN8raYAL1T1QZbc7jt08qjW+nF7mtpvFY/pIrT8JPDnQti7HtSSQFWcwMyzsQyxuABPb2U8/BuBvMLibcb5WJg+bNWJtOXSK1wzlrpyftWVPgzD1mn7fTOzzsuPBlP4CrV+g3Cn+rxt+3O2dAw/oHrTTfRVZb6ridg9gdcp84ufhSOpJPTgxa6TYU87i+Kz/STT68Vwp2vKPEMPVaR/8ADGKP1d/C3PB3B/oPrTN36HOIDYWW8Lv5qKu1nSsLd203u3rbfzr2zzNSUwZO0N2RB9Ky2K+jPiSb4Yt9x7bfINPyqrv9GMbb97C4hfC0/qorW1nS3v7IV7R8RUhOJ37Y6l64OwZiR8DIrl7cWxFnd71s9hLr8jWn6D8Qv4lna5cZ7aACDB67HTXfQA/EVYtE/STSa/be2emGKXdlf7yfisVc8H6aNcupbuWwM5gMrHeJ1BH41mhh6ldG8GbmKUjZDM9y6n5wPOsXrXHhrp2tM4y6PRXk17XmewUUUUBRRRQFFFFAUUUUBRRRQFR8Q06cuf5VIqkTHsoPcT60C7nCbLe9atnxRfyqJd6KYZv7oD7pZfQxSj0nQMVYgFRJB0ga668tD8DUpOMKeVXumIlT3OguHOxuL4MD6g1Eu/R8v2LzD7yA+hFadeJIeXzpa4tDzNXnMM8K+mJu/R485g9piJAJVgYO4BgxUDEfR/fysuRSGMtkuAFp3mYPdXSRcU/apQA/xCrslnVVyjEdDb8rNh4T3VXKUBGxyqTJHKq+/wAGu287ZH9o2hZ1IgToNtFXUwN67R7LvFe+zP6Na2T6TTHty+3jrQEZwI2kEbadlVfSS97RVtoZUnM5U9nujzJ8orr9zCBveUN4qD61BvdHcO3vWLXkgHpFa2/jM9CfqXE7qMAEQROmbYKOccy3Z8ajsukEFbKfZg5rhHaNys+bHurs93oVhG/usv3XcfjFQ7n0d4c+611f5gfVauyssabQ5KbjSGYfvGkWrZ2Qcy0bmNz5ClKxMorExrdu8weYXkG+Sjvrplz6NU+zeI8UB9GFRLv0WypX2qEHkbZAPPUA0519s67x9MAmPjrgEIOqgHv3GOxHd2eZ2qXb47iLcKt1/atrC3GyIvaYOoG3edq1l/6NLsgq9piAQNWWJ3gRG2lV1z6OsSofKur6lluIW/1dnLsq5rJxvH0i2OnGKVmjEvlQddmgrPYMwO3Ps0FTLX0nYtUDEqcxhFa2udp20WIJ3jkN6rr/AEJvqFBsXMia5QpZSeRYrMwZOvPWoVzhF1XZ3Vs8QmZGCoOwDfXmedONZOdoa239Kl7N7N7NpzEtGYAA7TJIk6/CpZxovRcFpbWYDqrEeJIAkn8qwFnCFQBOZmYZ2JjViAWPYAOXYK3Nm8kAKywNBDDYaDnVrSI7k3m3aXmPxQtWnc/ZBPidgPjFP9EeOLh8Mb10S9wkWkHvMq+8x7BmJE/w1nul15mVbKfaOZm5AL7viSeX8NZ/KzH2YZgqgB7pnRdepbnnE67LJ50vGVrbi65hvpDtNvbceBDD8KsLPTPDN9sr4qfwmuL/ALSAFuEEIsLh7I95zsrR2kbDkDJp39puK2Wc165rln93aQaSe0A892Nc+EN7JdyscbsP7t1D3ZgD8DUxXB2M+FcGtcTJJg/urch7rfaYe8F5acz5U7h+PuqC51kzEC0oYh3nRdtid45DU1Nf61u9w7rNe1yKx03xCXBbF1maMxBhgo2BYsNJOg56VZ4P6TbkEsLbqpIY6rqN9ZiprlrbX7dKorGWvpIT7dlgOZDA+oFavB41LqK9shlYSD+tqxMTHluLRbwkUUUVGhRTRvd1Ht+6gdrPZJLD+JvU1ee37qpZ67feb1qSKjiPBrLnPdXUADMTsBMcwBufjUQdHrMdR3XXcOZ0AUakHkBU3pen9jvnsRj8BNW/DujSWnZlZ2Uz+7fKyDNDdUZRlgz/AJj21cyYZyzwR1YEYhyBGjEGQDqpmNCJ75NTMThbhM22ju3GndBHZV/i+DK8ZMqQZ0WJ7jB2/WlB4KnYQf4WP+6aDOut9QIykwJnQTJ/DL869tY6+CAV56kGY0Bnc85qTheFYwIfaGyXDNAQvlKdXKZIkN70iI21qdg8EXSTcEywMDMso5Xc89NewyKCvXijgajXwI28RT+G42TpIB7yPzpWOtXLcQvtZze4u2UAwdee1QcRxEIAXRhM7q2kHKZkcj+dBbLxk9vzmvf+vHs+QqnS2Lqh0tllOxUA7GDMagg0glLZ1BQ9jaeGjRQXScfU8wfhT68SBrNDhNo6hzMyD1Tv2aHn+FXGGsjLvPf20FrbxSwTXg4jbqHyNQ1vKPe1rMzIu1xKGlhk7apEwdwjMFEdkjN8KQ91QkyVOs7wviJ7achf5ByIr02j2/OsyzYkKWCiACd1JgTuBcnbWNTSjxK6MsBXzAHq5ydpJhUMCOZq5F5e4Yje9bRvFVPqKhXui+Gbexb8lj+kioeE445bKy5TEnXYaiSDDRpvFep0s1IIaROkSZHLqk/CnJMRJN7oPhW/u2X7rt+M1Ef6PLH2Xur5qf8AaKuT0gAUM0AHadOU7HUHxpdnpAjmAVJ3gEEx26GtReWZ6dZ+mbu/R0Ps3tRtmtjTzDVDf6ObgLFWtEtuespMbScp2rapxe2ezyNOri0P/NXZKaquaYj6Ob2RU9mhRSIVXAGmoBBiRzg71Hv9DMR7QXGtXCVBC7MqzuQF5naezaurC6nbSgV/xVdspqhxV+jd63bZQLiu5l7rW2zGd40gQNByFR34bBtoMq2k1yfaZgZXN3A9Y8yRXdAnYRTOKtDKSwDDvAPrV2fjOn1LjDyzBRWy6CXGGJuKs5BaE9mYlcp8feqo43g0TEsUUKGAOUbAmZgcttqt+geFY4i7cPuBFReySQxJ79I8I7a1a2YZpTjLd+1NHtTTgsij2Iri9JVxJFRql0wqSaAtW+dVN0fvG+8avQKo7/1rfe/AVJFb0rT+xYj/APVc/oNabCtIB7QvzUVn+kSThb47bVz+g1d8KebVs9tu2fioqiqwli4La3fb3Os6nJ1cmV7oDKZBJ1ZoIIgZRsIqx4pduj2Ys5czPBzzlyhWJ21nSe+I0mQw5/sYP8KkeRBH4VMxP1lrxf8AoP686BPD7tw5lulCykDMgKqQVBBykkg6nmai3eLursPYObamDcDIABpqAxlo60xtA3nSVY+vuD+G0fM+0H+0fCm8cv8AZ73hdPmJNBIx2LW0hd9lidJ3IG3iRTeDxtu9OSdImVZTB1BhgJB5EaGlY8Sq/ftf/ahpKH+0N320/wBL3J/qFA3iLltCQXVe4uBuCRoTzhj5Guc8a+kbBJirqX8NcL23No3FKEkJBzalYUZp3MTXQv2FHuX2ZVZtFBIBIX2amNeUmao+JdBeG3f3t+0ga7qWNx7eYsoJ2cCdB8KDP8K6ZcOcslgXUu3BcVA6T1gpmGDNH1R1P+GtNw291AD2mqT/AON8DbzYjDl5th2XLezpIS5vIJ/vH586tMABHWk9kMV38N6kizvvCt4VXYPUgnlqAe2pipJuLqVGXKTrussJ56+vwq7V2LS3QraqrZQJbrAcucT8qg0FrFnmZ+FQL3XZvKfGq+9xsKwUzJ27+VLu4+2vVZokTsTptQSnZipBU5SCA2VhpEE6iD29lQ7uL/Zxm1IhVEHXTbx0qRhuOKHLe1JkRlJGTaBAgRHme+m3ZNC2VwBA0VuWpA79aBhcf7ds6loCZesCDJadzygVNwvEsOIVzZkbqyrI7dxvM1FTCqHzW0VVyEHKuWWzAglQNYE699TEwFh4zKCdCZdt+cgmoGsBaBVFuDqgSBmIG+glTrAO21OYuwiMhthhPtA3WZhASftTGsVGs4EXkW3dzAAEwAA2hIUGQY0I76P+lrhymR3YPmXK0aAIzdWI5j50EfB9FLN22lx3uB2UHQLAB1yjSSB41HtcO9sjWhcYMt05WDFQcuZJaJ0iTA5xtScF0bvtbV7eKNvMAQsvCg7ayRPlFOcFVrQuhmzurkAllAkEqTmIAA0Jk0C06P37L2ycUWT2iggFmJGpghtADESO2tAPE/E1Xe2eU9qhAzjK0oy58rRqhnaeUa15f4hkIm27g7lXcZesBsqkHQ8zO1Bahj2n5UrOSpmomFYzcEkhbhVSd4yqeQEwSR5VJX3T+udWBiukyxf/AJF9TVl9H9pfa4hs8sRblJ1VRmgx2E5tfHuqJ0k+vH3F9WqX0DT+1XwBC+zTMf8AE/Vj4Lp5mu0+HKPk2wc0sXjTZFFc3VJd4pn2vZSWaaAKD32h7apMTcPtn15j0FaEWhVNi7IF5j930qSGOKKTh7oPNH+ampXRu8Ws2hy9hhz39ZD+VN4xZtsP4T6VD4DjhasYVmDZHwtgFwpKoUX7cbTngeFUWNtZwUdls/6QfyqVij+9snvcf6CfwpnA282FUf4rcDl7ymPCmcJj1vfs7K2bVg3c4tGQfn60E1fr277af6WuT/UKReWbN0cz7UfHMKW7RiF19623+l1/8jS7AlW+8/8AUaBjFv8Au7ZHN7PwLrSrjxf7zb9HH50wbk4eyY3OH/rQ/hUm5Htk70ufJrZ/Ogh2GJa/ETmAE7fU2yJ8zTeAskrZcu0BFhYGWWtgHUDNU7BoPaXtPtr/APVb/wDVKyRbUW1SQAADIUCOwAzHZp4igrOI4chb7KVyvabMMpzStt9QQY59nKqrC4V2Xq5AR/jnWdoitDi7eWxdGYsSjyT25D7oGgHcKorDNkGVHY8wsaCOckD9Ggm4QsCyPllQD1SSsMDESB2Go2KOkDv9ak4O5JaVKtAkMIaNYPeND8DUe7vWVU9vC9YlrVtlPvOXPtB/KV5cgD868xFuFTNvlEzrr399WbWZqHilAuLmGmk89J7KIYXg7smcWxl3GsMR2gVWY/hKXIOUafxMD3AR51rsbxTJb3kmIH5VnVOlQQsLhjbbqtcUdguSvwOtPNjXB+sPgf8A3Ttq2bjBQYBMT+XfWnXDItvKEUADnBnTWdNTQZ+3xC6YBKt4iD8qlY/H3LZIS2LgAEDNG+/hTNm0BMbSY8J0p/iVwBj4D0oKy10ldIHsbygaAKVcDwkbd1PYHiVnrDLcBYksLiDUtM+OpNW1roxaKS/vkScpHVO8R3ba1XWrWUlewkdxg7iglWcLashVJy9cNOksVUgAwNusT4mpK4myx6r2yR2MJ+FN8VtjqyBzqpHAjfkoiEDcsq6nsk76VUae0wjQzThuQp8/U1l8JgAhC5chBEgSNdO+tSg6p8/U0VjOkA/fz/APU1J6CFjjLxZtPZAIs7jMhZvjA8qT0kQe2Gn2R6tT30f21/bL2ksbSkmdFXMAF8zLf812nw5R8m6pwWjSmPIU7XN1RmWKTUqkPbHhQMhjVZi7n70z2L6VZVV40fvfIfKaB2+OqfCqrhWNuJgcF7MwWt21JyFxosDMF1Ansq2ubeVUHRjhLvhFJS1cQoSitOjqzAEbZSRoTO4GwoNDh+P2vZhrjFTsxKOozALMAiQOsCO41IwmFskrdtrbnKVV1UTlJ1AI5SNqosPwcsQj4ZrQLE50vyBC6a5iQNAIiKvcBgTaBAZ3BMjO+bLvopgaUHvEOFJeyl5lCSpBIKkiJBHPsNO4XDezXKCxgnVjmYzrqedO5+4+voaoOOyzg23GZQRlF82nkwQIgq2k6MKCVY4PcWF9sGth1bKydZQryq22DAAQFGoOzHSYEjiVi4WttZy5lJkNMFGGo05khRPKSdYiqG/+1LlynEEALBD2nzCDqwIGsmD90cjWi4bi/aJJR0IMEXAA0iNdNCO8UCeGB5uNcQIWeYDBtAiLMgDfL2U5eLZBkIB7xI8DUhmiqbimO9lbDdTOZCB2yBokkZjt1ZPlQLuXg9q5pDBGDKdwch57Ed4qowWIAthpGoG57qscDjWuo+ZQhhoAurcDLHvDKe/51VcJuFUBiZC/0jt/WlSRY4VgzFwZJCjtELMf1Gkm2DvS7BzOW5FVAERqCxJP+YfCgfjUCVtgVW8VABHhVrVZxYSR4fjQZbFY988C3I5QyzG4MGInenFx4KqwDHNEAKS2onUCnm4WmfOF63aCQT4wdfOmcZwNWTKDAAAG3LbUg9lQO4fGAmNQd4YMpjTUSNtRUq90gBlC69h1E+B1015VVYfheT7RMBgNAB1ipnQfwj40wcJcFwGVKAjqmdhv2ifhQaK08jSnMdbOefA+lQuFWStsA8idttWJHrVpxHfyHpQKxHSABNFuSdB1Gy9m8QR4b1Bs3ZggzMme+dfnNQkUrdW5lvRmEQpytlgEDKAYMDUzUq0Z13kuZ21LEn4GR5UE3i7nq+dWvD74W0oUjKB3dkme+ZNQ+IpovnVFiVXSbecknMSSCFB0C5WkGJPumZoLG5ez3M3aR8BzitCnunz9TWYS0EuMqzlDjLJnTIs6nlmLVpMNeDJKmRLCe9XZT8wR5VYGW6R/X/yD1NPdArsYq+ANPZrmMbuSsAHsCj591MdJTF7+QerV70BUnF3ix/ugEX+HMpZv80Dyrt/LlHyb8GpQqKFpSsRXN1IoJqTkHZR7MdlBGqBjEi5P8I9TVs5qsx3vj7v40ChbnwiqS30VuW5GHxuJsrJISbdy2skmFW5bJAk7TVouIYfoU4uLPZ8vyoKsYTiKe7jLNzuu4Yetq4vpS14lxJPesYS8P4Lt20fgyOPnVkMZ2+tLGKHfQVo6U4lfrOH3v/5XbFz5M6H5VV47jYdnLYa4s5Sq3cLeDZlEa3LAcHSYPKa1IvilC4O350Ga4fx+3YAAREUqSwa5cGVwNFAuoIB7tJqfwzpjhrxYG5ZtsDADXrUnvGVquMoNRcVwmzcHXtI/3lB9RQQcRxFlulhdY2xrlFp2Q9URFxAdJ3/UpHFmdxbBw90E6BpV4+632gQ3LlypDdBsETIw1tT2oPZn424Nef8AaCD6u/i7cbRibrAeAuMwHw50F5b4ciEslu2pIILKoUkHXWN6zPDrQa2oYmMoOjFdco3I332qS/CMWn1eOuHsF23ZcfK2p+dJwWGKWwgIkBVzGY0GpIB7tpqSJGFt5HIUsUyg9Yyc2ZgQD4AaUonfuJpWHEEg6kcwCAdAdQSYOtMXb5BIykgnv8Oyop4t+vKqri76jmeQG/wqxunSoSqDcWewx46beU0RXHhV4iQVXsUgn4kflVe9182ViUYcuR5+f41sRY+f41k+MDM+ncJjmCfzqBhlcGS8jsKjbxpahm2RiO0KT+FS8Hw/2lwBico1YDnHL41qbVtQIAA21FBl8PcEQKm8QOv8o/GofGYW6WGh0J+YPoKe4gxLKqiSwUDznegr7XEQj++6rK5h19csA5WzCJ8CKlWGBlgZzFj/AJmJ0+MeVW9vo9ay9YZjzMmZ5wR+FVl/CeyfLJIOqk7xzB8PxoLLiR6q+fpVM9pDHtEzZiQCLjqykDQEAZVBn3j+FXHEPdX9cqpr1tSATbW4SxHvurqBtGXYGd47Z5UD9uzldlWcqsMstm0yLIDR1hmzCa0OGthEyqIEsee7OWPzJqiWyEuOqzlDALJLfYSQCdwGkTWhtjq/rtqwMp0jf9+PuD1NP9AHH7Xf+0fZLqNlUMIXxJLN/wAimeki/vh9wD5mnfo7k4q/AhAihj/iclfkFgeZrtPxco+ToUmgNQFr3LXN1e0UUUDdwVV433x4H1q4qBxK11CYkjagr1/P1r0GqPEcUvLtaVh3kqfjBqtx3Ts2I9phL5BnW0Q8R2jSsjXzRlFZbh/0g4a6JAvp9+y3qJq0s9J8M219B3NKn/VFBaZa9y0xZxyN7ro33XB9KeDd1ArXtr0XD+iaTn/WtAcdtUOC+36ilDFHsplp5R8Py2ptFI7/ADP5UyJf7X2imGAkxzrI9K7nFVv5sAqPZyLKt7GS8mcuYhoiOY2qy6J47GXbVz9vsrZuKwChdmUqDPvMJDSNDyoL62lRLKnXNvmb4Zjl/wBMVF499WOsyjrgkEg6oY1XXeNqXastlXK/JfPqjXUc6znvhrHbKUbdVnErUFSNDrFT7WeetER2CZn8qh8XeAPOqygXeMEDKTy3jWPHypoLNVGMF15a2YRHKkrB1AAOed4YgEDbMJIMVacPYtbViIJAJHKecVkPYdijBhr3eNWp4usbGqxjVHxLiQVtFdo0YqRoYOgnc91WewtcSmc5jvM1MF0JcVjtl10ncGoWDuh0VlMqwBB7QRodan41dV+6KC5F4RM6dvL41RYp893MD1QCB3zzNV9zEMNDl7hMTUjC3Sdxl86C44kOqv65VSX7KFQWRnbMRC3ChVREFRsTJPLlWmNoMonWo13hantqisXDhHdVJKhgFJMmMqnfnrI8q0Se7+u2q1OFxsflVknunz9aeBk+k7fvh9wepqT9Hthv2m65932YVQO9gST3kiP5ah9KD++H3B6mr/oWQtowNWMk+GgH67a7T8XKI/011FNo9Lmubq9ooooCiiigQ1lTuAfIVGu8JtNui/CpdEUFW/Ruyfsx51DxHQu03P5VoYooMZe+ji2diPhTH/YFxfq7zL912X5VuqKDCHo7jk92+x8Yb+oGvCMem+R/G2R/SRW8rwUGC/6viF9/Dofukr6g0HpQw3w9weDg+sVvCgO4Hwpl8BbO6L8KDFr0wt/aS8v8it/SZqTa6T4dv70D7yuv4VornAbLboKi3OiVk7Aj4VMCsvYm1dC5b1vqkn3lO6kGddN6Yw/GMMSMt+3I094CYEc/CrN+h1s9h8Vpi70Csn/ipx75XPbBxLob3WB8DPpUfFYPPvUW99GyboQPCR6Uw3QjEJ9XeuDwuN6E1cIYXoqFuEi44tMWZrI+rNxhBaYkbzA3MdlWC8OAAC6ACAABAA5DaoDcKx6bXWP3lVvnE0j9sxybrbbxVgfk1MGUm9gGntHgfwmqezw69HsbtpWMu37RKhdWLLlGjKdky7RrvU8dIr49/DA/db81pf8A3Yv2rN5fDKR8m/CpMLEl4HhjW7apE5REjY+AkmnOIXdo1gAHxpKdKsMd2ZfvI3rlNOWeJYVvdv29eRYD1INRGVu4a3fDFnGf2jKLbkFhBhQqzIDDrA5SOqdQdKuuF2WFpM0yFg5ve7s3fEb1arwqw1wXVW21zWLggtqIOuv6NTFwo7B8B+EVMLLzBW4LaRrvI1kAydNKlzTVu1BJ11+Apya0j00pfdPn60mlL7p8/WgyPSS2WxCgc1Hqa13BcIEtgDsqmfA+0xIO8KAe7UmtXh7IAitzLMRicnEWnooVaVUaFFFFAUUUUBRRRQFFFFAUUUUBRRRQFFFFAUUUUBRRRQFFFFB4RSGw6ndR8BTlFBEfhVo7ovwqJd6M2W+zFW1FBnL3Qiy3/FQL/wBG9puY/wAtbKigwR+jll+rusv3WYehpLdFMavuYm55w4/1TW/ooMW1rGIPcV/l+FZjivTvG4e4VfAMyadYF/PVVZa63STbB5VMDAcO6We0RWaxcQsASCraT3hatbPFM6nIpnv5eMitMcIh+yPhSRgUBmKYFZwbhJQZm1ZtSauVSKVFFU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9" y="3213717"/>
            <a:ext cx="2376562" cy="1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88357" y="455756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>
                <a:latin typeface="Times New Roman" pitchFamily="18" charset="0"/>
              </a:rPr>
              <a:t>oscilloscope</a:t>
            </a:r>
          </a:p>
        </p:txBody>
      </p:sp>
    </p:spTree>
    <p:extLst>
      <p:ext uri="{BB962C8B-B14F-4D97-AF65-F5344CB8AC3E}">
        <p14:creationId xmlns:p14="http://schemas.microsoft.com/office/powerpoint/2010/main" val="339489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Canevas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Validation des fonctions</a:t>
            </a:r>
          </a:p>
          <a:p>
            <a:pPr lvl="0"/>
            <a:r>
              <a:rPr lang="fr-FR" dirty="0"/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61277" y="1055153"/>
            <a:ext cx="4144393" cy="56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Introduction</a:t>
            </a:r>
            <a:endParaRPr lang="fr-FR" sz="600" dirty="0"/>
          </a:p>
          <a:p>
            <a:pPr marL="0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Vous présenterez ici l’objet technique étudié, son environnement et sa finalité</a:t>
            </a:r>
            <a:endParaRPr lang="fr-FR" sz="600" dirty="0"/>
          </a:p>
          <a:p>
            <a:pPr marL="182563" indent="-182563"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 startAt="2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Analyse du système</a:t>
            </a:r>
          </a:p>
          <a:p>
            <a:pPr marL="182563" indent="-182563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2.1 Les spécifications ( ou cahier des charges)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Paragraphes où vous ferez apparaître clairement :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fonctionnalités demandées </a:t>
            </a:r>
            <a:endParaRPr lang="fr-FR" sz="4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>
                <a:cs typeface="Times New Roman" pitchFamily="18" charset="0"/>
              </a:rPr>
              <a:t>	un </a:t>
            </a:r>
            <a:r>
              <a:rPr lang="fr-FR" sz="1100" dirty="0">
                <a:cs typeface="Times New Roman" pitchFamily="18" charset="0"/>
              </a:rPr>
              <a:t>robot qui avance mais qui recule aussi, capable de </a:t>
            </a:r>
            <a:r>
              <a:rPr lang="fr-FR" sz="1100" dirty="0" smtClean="0">
                <a:cs typeface="Times New Roman" pitchFamily="18" charset="0"/>
              </a:rPr>
              <a:t>détecter </a:t>
            </a:r>
            <a:r>
              <a:rPr lang="fr-FR" sz="1100" dirty="0">
                <a:cs typeface="Times New Roman" pitchFamily="18" charset="0"/>
              </a:rPr>
              <a:t>un obstacle et de s’arrêter.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spécifications techniques :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vitesse du robot : 0.1m/s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capteur à ultrasons : 30cm de portée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moteur XXX imposé etc……..</a:t>
            </a:r>
          </a:p>
          <a:p>
            <a:pPr marL="715963" lvl="2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2.2 Découpage fonctionnel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Le système est découpé sous forme de fonctions</a:t>
            </a:r>
            <a:r>
              <a:rPr lang="fr-FR" sz="1100" dirty="0">
                <a:cs typeface="Times New Roman" pitchFamily="18" charset="0"/>
              </a:rPr>
              <a:t> :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4736291"/>
            <a:ext cx="3384550" cy="1535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48327" y="1235139"/>
            <a:ext cx="3894338" cy="429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073150" algn="l"/>
              </a:tabLst>
            </a:pPr>
            <a:endParaRPr lang="fr-FR" sz="1100" b="1" dirty="0" smtClean="0">
              <a:cs typeface="Times New Roman" pitchFamily="18" charset="0"/>
            </a:endParaRPr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 smtClean="0"/>
              <a:t>2.3 Etude </a:t>
            </a:r>
            <a:r>
              <a:rPr lang="fr-FR" sz="1100" b="1" dirty="0"/>
              <a:t>des fonctions </a:t>
            </a:r>
            <a:r>
              <a:rPr lang="fr-FR" sz="1100" b="1" dirty="0" smtClean="0"/>
              <a:t>principales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 smtClean="0"/>
              <a:t> 2.3.1 </a:t>
            </a:r>
            <a:r>
              <a:rPr lang="fr-FR" sz="1100" b="1" dirty="0"/>
              <a:t>Etude la fonction FP1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 smtClean="0"/>
              <a:t>	Vous </a:t>
            </a:r>
            <a:r>
              <a:rPr lang="fr-FR" sz="1100" i="1" dirty="0"/>
              <a:t>mettez votre étude théorique : une schéma électrique PARTIEL, vos calculs de composants et les explications SUCCINTES du fonctionnement attendu ( ne pas hésiter à mettre des croquis , des chronogrammes </a:t>
            </a:r>
            <a:r>
              <a:rPr lang="fr-FR" sz="1100" i="1" dirty="0" smtClean="0"/>
              <a:t>!!!)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/>
              <a:t>	 Vous </a:t>
            </a:r>
            <a:r>
              <a:rPr lang="fr-FR" sz="1100" i="1" dirty="0" smtClean="0"/>
              <a:t>pourrez inclure ici une validation par simulation de la fonction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2.3.2 Etude la fonction 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2.3.3 Etude la fonction FP2 etc….</a:t>
            </a:r>
          </a:p>
          <a:p>
            <a:pPr marL="715963" lvl="2">
              <a:tabLst>
                <a:tab pos="1073150" algn="l"/>
              </a:tabLst>
            </a:pPr>
            <a:endParaRPr lang="fr-FR" sz="1100" b="1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/>
              <a:t>3- Réalisation du système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i="1" dirty="0"/>
              <a:t>Décrire rapidement le processus de réalisation.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Ex : un circuit imprimé a été réalisé à l’aide du logiciel ORCAD. Pour le routage de la carte certains paramètres ont été modifiés : etc….</a:t>
            </a:r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Le circuit d’implantation est donnée en Annexe B3.1 etc…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 robot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Plate-</a:t>
            </a:r>
            <a:r>
              <a:rPr lang="en-US" dirty="0" err="1">
                <a:latin typeface="+mn-lt"/>
              </a:rPr>
              <a:t>forme</a:t>
            </a:r>
            <a:endParaRPr lang="en-US" dirty="0">
              <a:latin typeface="+mn-lt"/>
            </a:endParaRPr>
          </a:p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Architecture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électronique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Capteur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commandé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/>
              <a:t/>
            </a:r>
            <a:br>
              <a:rPr lang="en-US" sz="1100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5772335" cy="5117740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US" dirty="0" smtClean="0"/>
              <a:t>Chassis</a:t>
            </a:r>
          </a:p>
          <a:p>
            <a:pPr marL="666750" lvl="1" indent="-266700"/>
            <a:r>
              <a:rPr lang="en-US" i="1" dirty="0" err="1" smtClean="0"/>
              <a:t>Motorisation</a:t>
            </a:r>
            <a:r>
              <a:rPr lang="en-US" i="1" dirty="0" smtClean="0"/>
              <a:t> </a:t>
            </a:r>
            <a:endParaRPr lang="en-US" i="1" dirty="0" smtClean="0"/>
          </a:p>
          <a:p>
            <a:pPr marL="1066800" lvl="2" indent="-266700"/>
            <a:r>
              <a:rPr lang="en-US" i="1" dirty="0" err="1" smtClean="0"/>
              <a:t>Moteurs</a:t>
            </a:r>
            <a:r>
              <a:rPr lang="en-US" i="1" dirty="0" smtClean="0"/>
              <a:t> à courant </a:t>
            </a:r>
            <a:r>
              <a:rPr lang="en-US" i="1" dirty="0" err="1" smtClean="0"/>
              <a:t>continu</a:t>
            </a:r>
            <a:r>
              <a:rPr lang="en-US" i="1" dirty="0" smtClean="0"/>
              <a:t> + </a:t>
            </a:r>
            <a:r>
              <a:rPr lang="en-US" i="1" dirty="0" err="1" smtClean="0"/>
              <a:t>réducteurs</a:t>
            </a:r>
            <a:endParaRPr lang="en-US" i="1" dirty="0" smtClean="0"/>
          </a:p>
          <a:p>
            <a:pPr marL="1066800" lvl="2" indent="-266700"/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1066800" lvl="2" indent="-266700"/>
            <a:r>
              <a:rPr lang="fr-FR" i="1" dirty="0"/>
              <a:t>La vitesse </a:t>
            </a:r>
            <a:r>
              <a:rPr lang="fr-FR" i="1" dirty="0" smtClean="0"/>
              <a:t>est proportionnelle </a:t>
            </a:r>
            <a:r>
              <a:rPr lang="fr-FR" i="1" dirty="0"/>
              <a:t>à la valeur moyenne </a:t>
            </a:r>
            <a:r>
              <a:rPr lang="fr-FR" i="1" dirty="0" smtClean="0"/>
              <a:t>de la tension d’alimentation du moteur</a:t>
            </a:r>
          </a:p>
          <a:p>
            <a:pPr marL="1066800" lvl="2" indent="-266700"/>
            <a:r>
              <a:rPr lang="fr-FR" i="1" dirty="0"/>
              <a:t>Le couple </a:t>
            </a:r>
            <a:r>
              <a:rPr lang="fr-FR" i="1" dirty="0" smtClean="0"/>
              <a:t>est proportionnel </a:t>
            </a:r>
            <a:r>
              <a:rPr lang="fr-FR" i="1" dirty="0"/>
              <a:t>au courant qui est quasiment </a:t>
            </a:r>
            <a:r>
              <a:rPr lang="fr-FR" i="1" dirty="0" smtClean="0"/>
              <a:t>continu</a:t>
            </a: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266700" indent="-266700"/>
            <a:r>
              <a:rPr lang="en-US" i="1" dirty="0" smtClean="0"/>
              <a:t>Source </a:t>
            </a:r>
            <a:r>
              <a:rPr lang="en-US" i="1" dirty="0" err="1" smtClean="0"/>
              <a:t>d’énergie</a:t>
            </a:r>
            <a:endParaRPr lang="en-US" i="1" dirty="0" smtClean="0"/>
          </a:p>
          <a:p>
            <a:pPr marL="666750" lvl="1" indent="-266700"/>
            <a:r>
              <a:rPr lang="en-US" i="1" dirty="0" smtClean="0"/>
              <a:t>Batteries</a:t>
            </a:r>
            <a:endParaRPr lang="en-US" i="1" dirty="0" smtClean="0"/>
          </a:p>
          <a:p>
            <a:pPr marL="666750" lvl="1" indent="-266700"/>
            <a:r>
              <a:rPr lang="en-US" i="1" dirty="0" smtClean="0"/>
              <a:t>Alimentation </a:t>
            </a:r>
            <a:r>
              <a:rPr lang="en-US" i="1" dirty="0" err="1" smtClean="0"/>
              <a:t>stabilisé</a:t>
            </a:r>
            <a:r>
              <a:rPr lang="en-US" i="1" dirty="0" smtClean="0"/>
              <a:t> de </a:t>
            </a:r>
            <a:r>
              <a:rPr lang="en-US" i="1" dirty="0" err="1" smtClean="0"/>
              <a:t>laboratoire</a:t>
            </a:r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4" y="1724828"/>
            <a:ext cx="2072850" cy="8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817943"/>
            <a:ext cx="3396782" cy="7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0" y="2586717"/>
            <a:ext cx="3276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35" y="1687588"/>
            <a:ext cx="692473" cy="714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79786" y="1520787"/>
            <a:ext cx="242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Rappels de mécaniques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072" name="Picture 48" descr="http://t0.gstatic.com/images?q=tbn:ANd9GcTlGHhJ3Hiu-CyDbtwOAToNRHKEuUB5Tc1FUsjNUSzqWPOPwG1h9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6" y="5136631"/>
            <a:ext cx="2257665" cy="1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oogle.fr/url?source=imglanding&amp;ct=img&amp;q=http://www.conrad.fr/medias/global/ce/2000_2999/2300/2330/2331/233131_LB_00_FB.EPS_1000.jpg&amp;sa=X&amp;ved=0CAkQ8wdqFQoTCPu7nPGJksYCFUW_FAodM4cALA&amp;usg=AFQjCNEEQYunHqnWiHCKKC4ScX0wtOmz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401995"/>
            <a:ext cx="1539875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Canevas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Validation des fonctions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 smtClean="0">
                <a:cs typeface="Times New Roman" pitchFamily="18" charset="0"/>
              </a:rPr>
              <a:t>4 - Validation </a:t>
            </a:r>
            <a:r>
              <a:rPr lang="fr-FR" sz="1100" b="1" dirty="0">
                <a:cs typeface="Times New Roman" pitchFamily="18" charset="0"/>
              </a:rPr>
              <a:t>du système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L’objet est ici de montrer que le système a </a:t>
            </a:r>
            <a:r>
              <a:rPr lang="fr-FR" sz="1100" i="1" u="sng" dirty="0">
                <a:cs typeface="Times New Roman" pitchFamily="18" charset="0"/>
              </a:rPr>
              <a:t>été réalisé et testé fonction par fonction</a:t>
            </a:r>
            <a:r>
              <a:rPr lang="fr-FR" sz="1100" i="1" dirty="0">
                <a:cs typeface="Times New Roman" pitchFamily="18" charset="0"/>
              </a:rPr>
              <a:t>. La validation finale ne vient qu’à la fin de ce processus !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4.1 Validation de </a:t>
            </a:r>
            <a:r>
              <a:rPr lang="fr-FR" sz="1100" b="1" dirty="0" err="1">
                <a:cs typeface="Times New Roman" pitchFamily="18" charset="0"/>
              </a:rPr>
              <a:t>FPxx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Décrire brièvement la stratégie de validation, le matériel utilisé. (en terme technique cela s’appelle un protocole de mesure)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Ex : </a:t>
            </a:r>
            <a:r>
              <a:rPr lang="fr-FR" sz="1100" dirty="0" smtClean="0">
                <a:cs typeface="Times New Roman" pitchFamily="18" charset="0"/>
              </a:rPr>
              <a:t>Un </a:t>
            </a:r>
            <a:r>
              <a:rPr lang="fr-FR" sz="1100" dirty="0">
                <a:cs typeface="Times New Roman" pitchFamily="18" charset="0"/>
              </a:rPr>
              <a:t>signal carrée de fréquence 1Khz, d’amplitude crête de 1V </a:t>
            </a:r>
            <a:r>
              <a:rPr lang="fr-FR" sz="1100" dirty="0" smtClean="0">
                <a:cs typeface="Times New Roman" pitchFamily="18" charset="0"/>
              </a:rPr>
              <a:t>est appliqué en </a:t>
            </a:r>
            <a:r>
              <a:rPr lang="fr-FR" sz="1100" dirty="0">
                <a:cs typeface="Times New Roman" pitchFamily="18" charset="0"/>
              </a:rPr>
              <a:t>entrée 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 smtClean="0">
                <a:cs typeface="Times New Roman" pitchFamily="18" charset="0"/>
              </a:rPr>
              <a:t>. 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Le signal de sortie a été relevé ( voir annexe C4.2) puis comparé aux résultats théoriques de notre étude ( voir Etude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).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La </a:t>
            </a:r>
            <a:r>
              <a:rPr lang="fr-FR" sz="1100" dirty="0">
                <a:cs typeface="Times New Roman" pitchFamily="18" charset="0"/>
              </a:rPr>
              <a:t>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validée car etc……( </a:t>
            </a:r>
            <a:r>
              <a:rPr lang="fr-FR" sz="1100" i="1" dirty="0">
                <a:cs typeface="Times New Roman" pitchFamily="18" charset="0"/>
              </a:rPr>
              <a:t>on liste les conditions de bon fonctionnement</a:t>
            </a:r>
            <a:r>
              <a:rPr lang="fr-FR" sz="1100" dirty="0">
                <a:cs typeface="Times New Roman" pitchFamily="18" charset="0"/>
              </a:rPr>
              <a:t>) OU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invalidée car etc</a:t>
            </a:r>
            <a:r>
              <a:rPr lang="fr-FR" sz="1100" dirty="0" smtClean="0">
                <a:cs typeface="Times New Roman" pitchFamily="18" charset="0"/>
              </a:rPr>
              <a:t>…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Mettre ici les oscillogrammes.  N’oubliez pas les calibres. Vous pouvez à l’aide du traitement de texte faire des annotations (flèches , texte etc…)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4.2 Validation de FPxx+1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4.3</a:t>
            </a:r>
            <a:r>
              <a:rPr lang="fr-FR" sz="1100" dirty="0"/>
              <a:t> </a:t>
            </a:r>
            <a:r>
              <a:rPr lang="fr-FR" sz="1100" b="1" dirty="0">
                <a:cs typeface="Times New Roman" pitchFamily="18" charset="0"/>
              </a:rPr>
              <a:t>Validation de FPxx+2 etc…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4.4 </a:t>
            </a:r>
            <a:r>
              <a:rPr lang="fr-FR" sz="1100" b="1" dirty="0">
                <a:cs typeface="Times New Roman" pitchFamily="18" charset="0"/>
              </a:rPr>
              <a:t>Validation globale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Tous les fonctions sont interconnecté physiquement. Conclure ici sur le bon fonctionnement GLOBAL du système. On doit se référer aux spécifications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5- Bilan et perspectives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Conclusion finale. Mettre en avant son travail. Tenter d’expliquer ses échecs. Proposer des améliorations possibles aux systèmes</a:t>
            </a:r>
            <a:r>
              <a:rPr lang="fr-FR" sz="11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300" b="1" dirty="0">
                <a:cs typeface="Times New Roman" pitchFamily="18" charset="0"/>
              </a:rPr>
              <a:t>ANNEXES TECHNIQUES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ANNEXES A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Inclure le schéma électrique GLOBAL 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Inclure la nomenclature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B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Typon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Schéma d’implantation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C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/>
              <a:t>Autre</a:t>
            </a:r>
            <a:endParaRPr lang="fr-FR" sz="11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forme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Architecture </a:t>
            </a:r>
            <a:r>
              <a:rPr lang="en-US" dirty="0" err="1" smtClean="0"/>
              <a:t>électronique</a:t>
            </a:r>
            <a:endParaRPr lang="en-US" dirty="0" smtClean="0"/>
          </a:p>
          <a:p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Capteur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commandé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du thème 1</a:t>
            </a:r>
          </a:p>
          <a:p>
            <a:pPr lvl="1"/>
            <a:r>
              <a:rPr lang="fr-FR" dirty="0" smtClean="0"/>
              <a:t>Un bouton poussoir permet la mise en route du robot </a:t>
            </a:r>
            <a:r>
              <a:rPr lang="fr-FR" dirty="0" smtClean="0">
                <a:solidFill>
                  <a:srgbClr val="FF0000"/>
                </a:solidFill>
              </a:rPr>
              <a:t>à distance </a:t>
            </a:r>
            <a:r>
              <a:rPr lang="fr-FR" dirty="0" smtClean="0"/>
              <a:t>qui s’arrêtera automatiquement au bout de 6 secondes</a:t>
            </a:r>
          </a:p>
          <a:p>
            <a:pPr lvl="1"/>
            <a:r>
              <a:rPr lang="fr-FR" dirty="0" smtClean="0"/>
              <a:t>L’émetteur utilise un transducteur émetteur d’ultrasons</a:t>
            </a:r>
          </a:p>
          <a:p>
            <a:pPr lvl="1"/>
            <a:r>
              <a:rPr lang="fr-FR" dirty="0" smtClean="0"/>
              <a:t>Le récepteur sera à étudié et réalisé lors du thème 2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Architecture du système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dirty="0" smtClean="0"/>
              <a:t>Commande </a:t>
            </a:r>
            <a:r>
              <a:rPr lang="fr-FR" dirty="0" smtClean="0"/>
              <a:t>un </a:t>
            </a:r>
            <a:r>
              <a:rPr lang="fr-FR" dirty="0"/>
              <a:t>transducteur   </a:t>
            </a:r>
            <a:r>
              <a:rPr lang="fr-FR" b="1" dirty="0">
                <a:solidFill>
                  <a:srgbClr val="7030A0"/>
                </a:solidFill>
              </a:rPr>
              <a:t>émetteur d’ultrason</a:t>
            </a:r>
          </a:p>
          <a:p>
            <a:pPr lvl="2"/>
            <a:r>
              <a:rPr lang="fr-FR" dirty="0"/>
              <a:t>Envoi d’une salve (</a:t>
            </a:r>
            <a:r>
              <a:rPr lang="fr-FR" dirty="0" err="1"/>
              <a:t>burst</a:t>
            </a:r>
            <a:r>
              <a:rPr lang="fr-FR" dirty="0"/>
              <a:t>) à l’activation du bouton poussoir sur le capteur US</a:t>
            </a:r>
          </a:p>
          <a:p>
            <a:pPr lvl="2"/>
            <a:r>
              <a:rPr lang="fr-FR" dirty="0"/>
              <a:t>Utilise </a:t>
            </a:r>
            <a:r>
              <a:rPr lang="fr-FR" dirty="0" smtClean="0"/>
              <a:t>un composant 4093 câblé en </a:t>
            </a:r>
            <a:r>
              <a:rPr lang="fr-FR" b="1" dirty="0" smtClean="0">
                <a:solidFill>
                  <a:srgbClr val="7030A0"/>
                </a:solidFill>
              </a:rPr>
              <a:t>astable</a:t>
            </a:r>
            <a:r>
              <a:rPr lang="fr-FR" dirty="0" smtClean="0"/>
              <a:t>  </a:t>
            </a:r>
            <a:r>
              <a:rPr lang="fr-FR" dirty="0"/>
              <a:t>pour la génération du </a:t>
            </a:r>
            <a:r>
              <a:rPr lang="fr-FR" dirty="0" err="1"/>
              <a:t>burst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1" y="3978252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8990" y="3861786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23278" y="3861786"/>
            <a:ext cx="3195961" cy="1099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814475" y="353331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Objectif thème 1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47029" y="4864963"/>
            <a:ext cx="923278" cy="70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80803" y="4543425"/>
            <a:ext cx="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8" y="2047875"/>
            <a:ext cx="8169807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Architecture </a:t>
            </a:r>
            <a:r>
              <a:rPr lang="en-US" dirty="0" err="1">
                <a:solidFill>
                  <a:prstClr val="white"/>
                </a:solidFill>
              </a:rPr>
              <a:t>électronique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Capteur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commandé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6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Capteur 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Fonctionnement</a:t>
            </a:r>
          </a:p>
          <a:p>
            <a:pPr lvl="1"/>
            <a:r>
              <a:rPr lang="fr-FR" sz="2000" dirty="0" smtClean="0"/>
              <a:t>Le </a:t>
            </a:r>
            <a:r>
              <a:rPr lang="fr-FR" sz="2000" dirty="0"/>
              <a:t>capteur est composé d’un membrane vibrante</a:t>
            </a:r>
          </a:p>
          <a:p>
            <a:pPr lvl="1"/>
            <a:r>
              <a:rPr lang="fr-FR" sz="2000" dirty="0"/>
              <a:t>Les variations de tensions aux bornes du capteur entraîne une déformation de cellule céramique piézo-électrique ( =&gt;déplacement mécanique)</a:t>
            </a:r>
          </a:p>
          <a:p>
            <a:pPr lvl="1"/>
            <a:r>
              <a:rPr lang="fr-FR" sz="2000" dirty="0"/>
              <a:t>Le déplacement résultant des molécules constitue l’onde sonore , non audible, qui se propage</a:t>
            </a:r>
          </a:p>
          <a:p>
            <a:pPr lvl="1"/>
            <a:r>
              <a:rPr lang="fr-FR" sz="2000" dirty="0"/>
              <a:t>La fréquence du signal électrique constitue un des paramètre du capteur:  </a:t>
            </a:r>
            <a:r>
              <a:rPr lang="fr-FR" sz="2000" b="1" dirty="0"/>
              <a:t>40KHz pour nous</a:t>
            </a:r>
          </a:p>
          <a:p>
            <a:pPr lvl="1"/>
            <a:r>
              <a:rPr lang="fr-FR" sz="2000" dirty="0"/>
              <a:t>La réception se fait suivant le procédé inverse: onde= mouvement de molécules=&gt; polarisation de la cellule piézo-électrique sous l’effet d ’une contrainte mécanique=&gt; signal  électrique à une certaine </a:t>
            </a:r>
            <a:r>
              <a:rPr lang="fr-FR" sz="2000" dirty="0" smtClean="0"/>
              <a:t>fréquence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5336651"/>
            <a:ext cx="1388705" cy="7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380492" y="5427112"/>
            <a:ext cx="16613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pour robotique</a:t>
            </a:r>
            <a:endParaRPr lang="en-US" sz="1050" i="1" dirty="0"/>
          </a:p>
        </p:txBody>
      </p:sp>
      <p:pic>
        <p:nvPicPr>
          <p:cNvPr id="20" name="Picture 9" descr="http://fr.farnell.com/productimages/farnell/standard/4246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394296"/>
            <a:ext cx="830655" cy="9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8"/>
          <p:cNvSpPr txBox="1">
            <a:spLocks noChangeArrowheads="1"/>
          </p:cNvSpPr>
          <p:nvPr/>
        </p:nvSpPr>
        <p:spPr bwMode="auto">
          <a:xfrm>
            <a:off x="4953000" y="5394296"/>
            <a:ext cx="1491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industriel </a:t>
            </a:r>
          </a:p>
          <a:p>
            <a:r>
              <a:rPr lang="fr-FR" sz="1050" i="1" dirty="0"/>
              <a:t>( mesure de niveau)</a:t>
            </a:r>
            <a:endParaRPr lang="en-US" sz="1050" i="1" dirty="0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Capteur US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5520680" cy="5029200"/>
          </a:xfrm>
        </p:spPr>
        <p:txBody>
          <a:bodyPr/>
          <a:lstStyle/>
          <a:p>
            <a:r>
              <a:rPr lang="fr-FR" dirty="0"/>
              <a:t>Modélisation</a:t>
            </a:r>
          </a:p>
          <a:p>
            <a:pPr lvl="1"/>
            <a:r>
              <a:rPr lang="fr-FR" dirty="0" smtClean="0"/>
              <a:t>Le capteur nécessite </a:t>
            </a:r>
            <a:r>
              <a:rPr lang="fr-FR" dirty="0"/>
              <a:t>un signal d’excitation de fréquence donnée</a:t>
            </a:r>
          </a:p>
          <a:p>
            <a:pPr lvl="2"/>
            <a:r>
              <a:rPr lang="fr-FR" dirty="0"/>
              <a:t>La puissance d’émission dépend de la fréquence: comportement passe-bande</a:t>
            </a:r>
          </a:p>
          <a:p>
            <a:pPr lvl="2"/>
            <a:r>
              <a:rPr lang="fr-FR" dirty="0"/>
              <a:t>La fréquence centrale (puissance max d’émission) est une donnée constructeur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2" y="1660791"/>
            <a:ext cx="2549137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531"/>
            <a:ext cx="5414310" cy="30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3"/>
          <p:cNvSpPr txBox="1">
            <a:spLocks noChangeArrowheads="1"/>
          </p:cNvSpPr>
          <p:nvPr/>
        </p:nvSpPr>
        <p:spPr bwMode="auto">
          <a:xfrm>
            <a:off x="3049679" y="3979917"/>
            <a:ext cx="135972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 //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ZoneTexte 34"/>
          <p:cNvSpPr txBox="1">
            <a:spLocks noChangeArrowheads="1"/>
          </p:cNvSpPr>
          <p:nvPr/>
        </p:nvSpPr>
        <p:spPr bwMode="auto">
          <a:xfrm>
            <a:off x="1189298" y="3789040"/>
            <a:ext cx="120741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série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44688" y="4329100"/>
            <a:ext cx="342929" cy="506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72779" y="4329100"/>
            <a:ext cx="153799" cy="312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3645024"/>
            <a:ext cx="4226182" cy="27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5"/>
          <p:cNvSpPr txBox="1">
            <a:spLocks noChangeArrowheads="1"/>
          </p:cNvSpPr>
          <p:nvPr/>
        </p:nvSpPr>
        <p:spPr bwMode="auto">
          <a:xfrm>
            <a:off x="5838869" y="3004210"/>
            <a:ext cx="3908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900" i="1" dirty="0"/>
              <a:t>SPL: Sound </a:t>
            </a:r>
            <a:r>
              <a:rPr lang="fr-FR" sz="900" i="1" dirty="0" err="1"/>
              <a:t>Level</a:t>
            </a:r>
            <a:r>
              <a:rPr lang="fr-FR" sz="900" i="1" dirty="0"/>
              <a:t> Pressure</a:t>
            </a:r>
          </a:p>
          <a:p>
            <a:r>
              <a:rPr lang="fr-FR" sz="900" i="1" dirty="0"/>
              <a:t>(puissance sonore </a:t>
            </a:r>
            <a:r>
              <a:rPr lang="fr-FR" sz="900" i="1" dirty="0" smtClean="0"/>
              <a:t>transmise mesurée à une certaine distance de référence)</a:t>
            </a:r>
            <a:endParaRPr lang="fr-FR" sz="900" i="1" dirty="0"/>
          </a:p>
          <a:p>
            <a:endParaRPr lang="fr-FR" sz="900" i="1" dirty="0"/>
          </a:p>
          <a:p>
            <a:r>
              <a:rPr lang="fr-FR" sz="900" i="1" dirty="0"/>
              <a:t>Sensibilité: niveau électrique </a:t>
            </a:r>
            <a:r>
              <a:rPr lang="fr-FR" sz="900" i="1" dirty="0" smtClean="0"/>
              <a:t>reçu pour 1 niveau sonore de référence</a:t>
            </a:r>
            <a:endParaRPr lang="fr-FR" sz="900" i="1" dirty="0"/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0" y="3351034"/>
            <a:ext cx="424559" cy="438006"/>
          </a:xfrm>
          <a:prstGeom prst="rect">
            <a:avLst/>
          </a:prstGeom>
        </p:spPr>
      </p:pic>
      <p:sp>
        <p:nvSpPr>
          <p:cNvPr id="1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Objectif: créer un signal périodique afin d’exciter notre transducteur</a:t>
            </a:r>
          </a:p>
          <a:p>
            <a:pPr lvl="1"/>
            <a:r>
              <a:rPr lang="fr-FR" dirty="0"/>
              <a:t>Fréquence autour de 40 </a:t>
            </a:r>
            <a:r>
              <a:rPr lang="fr-FR" dirty="0" err="1"/>
              <a:t>Khz</a:t>
            </a:r>
            <a:endParaRPr lang="fr-FR" dirty="0"/>
          </a:p>
          <a:p>
            <a:pPr lvl="1"/>
            <a:r>
              <a:rPr lang="fr-FR" dirty="0"/>
              <a:t>Solution technique retenue: composant 4093</a:t>
            </a:r>
          </a:p>
          <a:p>
            <a:pPr lvl="2"/>
            <a:r>
              <a:rPr lang="fr-FR" dirty="0"/>
              <a:t>De nombreuses solutions existent : 555, astable TTL ou CMOS  etc..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7" y="2771775"/>
            <a:ext cx="8169807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00624" y="2771775"/>
            <a:ext cx="4016905" cy="34813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1250" y="2876550"/>
            <a:ext cx="2543175" cy="3376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Composant 4093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 principales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YBAgQFBwMI/8QAPRAAAQQBAgQEAggDBgcAAAAAAQACAxEEBSEGEjFBE1FhcSKBBxQjMkJSkdFDobEVM1NicsEkNGOCwuHx/8QAFgEBAQEAAAAAAAAAAAAAAAAAAAEC/8QAGBEBAQEBAQAAAAAAAAAAAAAAAAERITH/2gAMAwEAAhEDEQA/AO3oiKIIiICIiAiIgIiICIiAiIgIiICIiAiWqWP1QVREQEREBERAREQEREBERAREQEREBERAREQEREBERARWSyxxML5XtYxvVzjQCiOt/SLoWmBzIZTmTDbkg3APqeiLiY2tfqut6bpMfPqGZFBW/K4/EfkN1x3XPpN1nUC6LELMKI7fZbur3ULyMuWeUyTyvleTZLjZTVx1rWvpVgj5o9HxTIe0sx5R8h1WZwHx07WJjg6oY2ZX3onsbTZB5e64o5/e9/Mr1x8uTHmbLE4sex3M0g7g+iaY+pGvDhsVcoZwJxTHrmCBI4DKiAErP/IehUya7mAKJVUREQREQEREBERAREQEREBERAREQEReOTkwYsZlyJo4mDq6RwaEHsig2u/SbounF0eFz50rf8P4Wj/uP7LneufSNrmqc8cUwxITsGQbGv8AV1/oi47PrPEek6Mwuz82JhrZgdbj8lz7XPpasGPRcWv+tP8A7N/dcslnfLLzyOc9zvvOcbcfmvJ3Tso1jb6xxHq2sv5tQzZJd75Lpo9gFqS+labFAgi06UAgqXONgbpdGj18lbzdQDSbne+vdBW9z3QDyCofe1c34evzQbPh/V8jRtQizMc05h3b2cO4/RfQXDms4+r6fFk477Y8bj8p7hfNJIDgDfuOilnAnE79Cz2tle52HMQ2Qfl8nV5hNMfQg6IsTCyo8mFkkbg5rm8wIOxCywqwIiICIiAiIgIiICIiAix8zNxsGIzZmRFBGOrpHBo/UqD679KWlYYczS45M6Qbc4FR/r+yLjoBWi1vi3RNEDhm5sfij+FH8bj8guNa7x7rur8zH5X1eE/woPhB9z3UWfI4/ETZ6k+aauOm659LORLzR6Litgaek03xOr2HRQDVdb1HVpPEz8yWYns52w+XRa2iST5blAVFwJJBHZKNF3l2VrjV3uO6rdnrdoK3Spe5VL2672qVvZNIK8199/VL267I0bb906bVfqgAHlJVdtqG6AqgdXTqguvt3VAa6ISTvY3VD+tILvS1cLG6sFdCLKrvYAHug6b9GXFngPZpOdIeRxqBx7H8vz7LrsEokaDYv0Xy3DIWSNcw0QV2r6O+KhquIMXJf/xkLQN/4jfP3VSp+itY4OANq5GRERAREQEREA2ua/SJxtqekZj8LS2RxNaKfOQHOv0B2XSXdCuM8WEZes591TpXAEjpRRYgmoatnajOZs7KlnkP53XXt5fJYnMSSSr9QxHYc3Id2/hIXjZLdgo0qTv0VCTSrRq/JWmzugF2/XaqS6NWVRoPsq+doKAcxHl3Ve5tBdEBOXfqgoPbb0S+nZVAHbqh3A2QXUQB3Vps7nYKtmvJUaSTuLCChJICrVGlV4pUFlBQ/wBFUEA0D13Qm6VO5tBVp9LKry24Ek2qDZXUgvHW63WfpefPp+XHk4zyyRjuZpHT2WC0WvRja69UH0JwlxDBrenMnjcA8fDIzux37KRArh/0Z57sTV3Qh1MmYdvMil2jDl8SNtdwqljJRERkREQEREFH3ymlxXUyXZ+WXij4rrB912mT7pXI+K2HH1bLDWbCQucR+U90VGNSw25MTm/ibu00ok8GGQse4Bw6i1O5mHcjfoRS5jr8xj1nJ8w5RY2wNiwbCoOvW1rcHUKoX8itnzNeOZgq+oRVCQRsqO+EWq11PQeq8pZWxtDiyRwJoFrD1QXghXXtVeysYXEAmORg83sIH6q6qG5pBTq72VwG1+eyCgE26+Xkgq0NrrugCo511sqE7UgPPmUa7bZUJ2sqrI3OBoIK3fZKtx/2Xo2AAfFuV6hoHQAeyDybEerjQV7WAHb+au2TsUAChuqg7qwna1Y6VrN3bDzRG84ayPq2tYsgsfGAfnsu86PLzRj0XzVj5rvHaMdjnSA2A0WV3bgbUp8zTo3ZcL4ZQKIcKv1VhU2RUabAKqjIiIgIiIKOGy51x1jGPUmTcvwysonzIXRlHOLcNuRp7g5o5m7td5FFcwljdB8FfYuNx/5fRQjivQ2ue7MgBBO76XRAWtBx8htiv5rU5cFtex4tl8o8iFBy/DxpnyFkcfiVuRXZbqKPwYms613W307T/qOpTuaPs3sIF+qxc2A48xaRt+E+iNaxDM2B7ZHxGRg7dkzdf8SAxthrba+y9ow0inttv9Fa7Dx3bhw+aDAxNbyIhyFrXt8jeyyWztyYzKyPwx3ar/qmNHuSCfRUdXRrQAPLugp2VAO/RXtY4+y9GxAdd0HgNyQCSV6NiJHxml7AAdNvZBt2RFrY2joPmvTzVnNSrzAi/VBVWl3e0596G5OwpbLA4e1TUuV0UBjjP8SXYfp1QapzwO6xpMprDQ3PkpPrHA8+HjMyHZbnxg/a8rNxt2UeOPBBtFFZ/PIeYj27D9EVIuG+GpdYibkyzsigP5Rbj+ym2BwRp4hMbcQyucKMkhs/+loPov1ZsOqfUMpofHPsx3TlcAuszZsMDS1nbyRK41qmjy6FqwwGRtjaXNLXMFc49T1vf+S6Zw+HAMAuhW/mtPxAxuqSwTBoDoJw5zj3FdFI+H4aaDW/krBJ4b5BavVGimgKqMiIiAiIgLUcR/8AIvsrbrUcSmsB5pFiA5mK2dpcyhMAeTyd6FR/IYZGlhBbRsA9ipY2PxAAB0Ws17TXBgyI2kDpIB5+agjc8ZjkLH0SDRpYeZjtyYyDVjoVszFzEvA5ifv+o8/dY8sJjcKIPqgi0jXRuLXH4m7dOq8yC47brbatDGOWSyHk17rXgeoRXmI+5IV4aG0ioSivQdEXiZAAr2P5yA3cnoBuSiLnbLzfJy91utO4Z1PUCHeF9Xi/xJfhH6KV6ZwFicgOT4mU/wA+jAhscwmy2gHlIPurYRkvLZSxwhvd3Sx3q+qnPF3CreH5m5cMLeSf8RF+GfKuyiM7XSSgbuN0B6+iLMdZ4Y4ZwPqsGVg4zZC9gIlkPMf2Usx9HjjNzP5j2A6KA8C6nqGl45xJmvaA4fBIKNKfGeeW2i2sU1K982HF+qSQva3lezlII89lwvP0PKbqk+LDA9wY8gE7Cvdds8Mhp3JPmVoJcY5GpTbAW7t3oKoh/D2gS4OXFkTvbYO7AOnzXRcDE+z55S4ud2JtIdGqPmrerWZAPsWi6oBLFYGditpzhQ2uh6f/AFbnRGARha7Noxu26ArY6G64grEbxEREEREBERAWFqsInxnRuGxCzVa9gcCEEMh090Ly2y7fqtnNpzZcYtc2wRRW1+ptL7pZAiAZSquQalgu0rPogmFx+B3l6LAyYBGLaD4Lz8NfhPl7LpnEWkMzMZ7SBe5a6uhpQERuhlkwslpsCi3zHooIjrcZjDLAHxFakH17recRtMeLTjzcr/hcB95qiolmkfULCR51t+qlWM0upecjJuQvZDI5o/FymlPeC+GsLUMWPKdE/IeT0cfhb6FdAg4fg8ERzRxhgFcgaK/RC8fPsWDm5jS5rRFHW8kh5W0t3wpJiaVrUHPkNnZI4McRGByOOwIPzWbxtpz8DW54rcYSeaK/y+Sj+LETktAYXHm3A8rTFl4+hsXS8cDnkIlNWQTssp0uPjtIHKABsGqLcPyZT22+R/KGU4b0fZbvwGuPMbvyRlq+Kov7X0ueAMGzedljuFz7B4VBeJcqVxPXlZ6dN11PLY0YcwA/AVr9I04StaaVgwtGwo2zCWQEusDc30CkoAAoAC15zYAxi2QDYFe3MKs0BSgt6dd1g4TA7UZtvxrPLmtFmqG5PosHSnCTMkc2iC/YhWCTsib4FV2Wkk5YZJA93KOYkWpBGLiHstTq2H4rHECylGtyrfG4iqq7+RWXoDvgCwSSI+UM/CRaytBNADuEgkoRB0REEREBERAREQEREHlPGHsNhQvirRXSDx4G/bR7j/N6KcrFy8cStqgqrg+tcpwXF7fiZJ8IPa+tqLTve8cpPK0dmrqfHPDc72STYUZe55+ONo39wodi8KZkrgcgiEeXU/opVjcfRlqsmmtlY91473gOaD913Y+y6Y/P8Zn2Zonqf2UD0jh9mNC7HgY9xfXM5x8jamkMAggjjZuWirUX1GuLtJg1OTGkn5uZhIpvVwXlp+ixY7QIIGsHtuVv9Sht8DXDqT/st1p2AwxWQOisZa7TGBkIja0ANWYFZLF4GW5g2BFq6/MjZRXnmEDFk/0r14fA8NqwNTy4o2mG+aRwqmrY6A2o27dFYjb5sQkhIrso/JJ4bxC9t3spQ8W0haPV8bkPiAbg9Uo0utOkfBEGOLWufTgO4WfoWKWgGljZoDmAb7PC32kNAibQ7JBsmCmgK2Zgcw2vRUduERFJHMaZI3nu4D9V6aIacR5FWZg5MiSmWedNJJGQ4HzUjSVN+6PZVVsZtgKuVZEREBERAREQEREBCL6oiDAzsNszSOVaZ2igyH4dlKCAVTlHkquo8dMbA0PAFgK0Npo26LeZjbhdt2UfkkMcT3N3c0HqpVYupEfWYKO4PRSPTd4R7KH4BmzMgSzEk3sOw9FNNPZyxAeiqMLVscuPiNvmAWphleGES7kKVSxh46KPajD4UzwBs5u36qUaV+MZNVkdW5IUt0vH8KMdgtDG2s+z3AUqxP7oJCvbssHVmc2JJ7Ws5Y+a3mgePNpQRKZzuV7HkH8QW/0Z1xtWjka2jtuWX/RbbQ3fZtSLW8VHfdKqh6Iyi2qANzJCSRvdBeWlurJPus/WsdzpBI0DpRHmsLTYnDI5iOqRUph/uwr1ZCKYFeiCIiAiIgIiICIiAiIgIiIPOcXGVGpBs9vmCpPILYVG8gD6w9veypVjy0KAbbdFKY2hrQAo1orqeR5FSZv3QqKrS6wwGRjqvYrdLVa037Nput0pGiaT9YiJ7/upVhG4gorIA18RHmRak2nG4R7JPCsxecwuM+y9Fa8W3ZERSQ/fG1CwPRZmhmgqajhXK5zARzdQFkaVjmKkit0EQdERHhkQCQV2XhDhtY6wFnIqqgFClVEUQREQEREBERAREQEREBERBR33So3qNMyH+dqSO6KP6oAMk2NiLSrGNpZ5cp7ewcpQzdg9lFcM1mu9Tf8AJSiE3GEHosDV2F2MeUW7qFnrznZzsI9EEQlc4uawjcOvZSTS78JtrEfpwMvNS2eNF4bKQe6IiI8nwtd1CuZE1nRXoqCIigIiICIiAiIgIiICIiAiIgIiICIiAehWl1mBzqe3qP5rdLxyIRI2lViL4UbvrPMQpTj/AN2Fix4QY+6Wc0UEFURFEUoKqIgIiICIiAiIgIiICIiAiIgIiICIiAiIgIiICIiAiIgp3KqiICIiAiIgIiICIiAiIgIiICIiAiIg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" y="1960978"/>
            <a:ext cx="3353817" cy="23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0774" y="2388815"/>
            <a:ext cx="443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Porte NAND avec entrées à </a:t>
            </a:r>
            <a:r>
              <a:rPr lang="fr-FR" dirty="0" smtClean="0">
                <a:solidFill>
                  <a:srgbClr val="7030A0"/>
                </a:solidFill>
              </a:rPr>
              <a:t>trigger de schmitt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2" y="3018831"/>
            <a:ext cx="581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7939086" y="3514131"/>
            <a:ext cx="0" cy="257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43181" y="3771636"/>
            <a:ext cx="216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Effet mémoire se caractérisant par un cycle d’hystérésis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2920533"/>
            <a:ext cx="1830924" cy="13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7939085" y="2895006"/>
            <a:ext cx="1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" y="4342043"/>
            <a:ext cx="2900131" cy="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llipse 18"/>
          <p:cNvSpPr/>
          <p:nvPr/>
        </p:nvSpPr>
        <p:spPr>
          <a:xfrm>
            <a:off x="794087" y="1960978"/>
            <a:ext cx="581951" cy="29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949910" y="4899549"/>
            <a:ext cx="1256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2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Câblage pour illustrer le fonctionnement</a:t>
            </a:r>
          </a:p>
          <a:p>
            <a:pPr lvl="1"/>
            <a:r>
              <a:rPr lang="fr-FR" dirty="0"/>
              <a:t>Câblage en </a:t>
            </a:r>
            <a:r>
              <a:rPr lang="fr-FR" b="1" dirty="0">
                <a:solidFill>
                  <a:srgbClr val="7030A0"/>
                </a:solidFill>
              </a:rPr>
              <a:t>porte </a:t>
            </a:r>
            <a:r>
              <a:rPr lang="fr-FR" b="1" dirty="0" err="1">
                <a:solidFill>
                  <a:srgbClr val="7030A0"/>
                </a:solidFill>
              </a:rPr>
              <a:t>inverseuse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Hystérésis</a:t>
            </a:r>
          </a:p>
          <a:p>
            <a:pPr lvl="1"/>
            <a:r>
              <a:rPr lang="fr-FR" dirty="0" smtClean="0"/>
              <a:t>2 seuils de tensions en entrée entraînant un changement de la sortie</a:t>
            </a:r>
          </a:p>
          <a:p>
            <a:pPr lvl="1"/>
            <a:r>
              <a:rPr lang="fr-FR" dirty="0" smtClean="0"/>
              <a:t>Modélisation sous forme d’un automate à 2 état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6400" y="4637384"/>
            <a:ext cx="5626100" cy="16364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32500" y="4878685"/>
            <a:ext cx="359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On constate que l’état futur de la sortie dépend de l’état courant et du potentiel électrique de l’entrée 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1785938"/>
            <a:ext cx="1816100" cy="135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2457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3164</TotalTime>
  <Words>1042</Words>
  <Application>Microsoft Office PowerPoint</Application>
  <PresentationFormat>Format A4 (210 x 297 mm)</PresentationFormat>
  <Paragraphs>395</Paragraphs>
  <Slides>20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Modele 2013 v3</vt:lpstr>
      <vt:lpstr>Présentation PowerPoint</vt:lpstr>
      <vt:lpstr>Présentation Fonctions Tests Compte rendu  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92</cp:revision>
  <dcterms:created xsi:type="dcterms:W3CDTF">2012-07-20T12:14:19Z</dcterms:created>
  <dcterms:modified xsi:type="dcterms:W3CDTF">2015-06-15T16:21:03Z</dcterms:modified>
</cp:coreProperties>
</file>