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259" r:id="rId2"/>
    <p:sldId id="258" r:id="rId3"/>
    <p:sldId id="318" r:id="rId4"/>
    <p:sldId id="263" r:id="rId5"/>
    <p:sldId id="319" r:id="rId6"/>
    <p:sldId id="320" r:id="rId7"/>
    <p:sldId id="321" r:id="rId8"/>
    <p:sldId id="322" r:id="rId9"/>
    <p:sldId id="262" r:id="rId10"/>
    <p:sldId id="323" r:id="rId11"/>
    <p:sldId id="327" r:id="rId12"/>
    <p:sldId id="328" r:id="rId13"/>
    <p:sldId id="325" r:id="rId14"/>
    <p:sldId id="264" r:id="rId15"/>
    <p:sldId id="306" r:id="rId16"/>
    <p:sldId id="265" r:id="rId17"/>
    <p:sldId id="267" r:id="rId18"/>
    <p:sldId id="268" r:id="rId19"/>
    <p:sldId id="271" r:id="rId20"/>
    <p:sldId id="269" r:id="rId21"/>
    <p:sldId id="270" r:id="rId22"/>
    <p:sldId id="272" r:id="rId23"/>
    <p:sldId id="274" r:id="rId24"/>
    <p:sldId id="273" r:id="rId25"/>
    <p:sldId id="275" r:id="rId26"/>
    <p:sldId id="309" r:id="rId27"/>
    <p:sldId id="276" r:id="rId28"/>
    <p:sldId id="277" r:id="rId29"/>
    <p:sldId id="308" r:id="rId30"/>
    <p:sldId id="278" r:id="rId31"/>
    <p:sldId id="279" r:id="rId32"/>
    <p:sldId id="280" r:id="rId33"/>
    <p:sldId id="284" r:id="rId34"/>
    <p:sldId id="285" r:id="rId35"/>
    <p:sldId id="281" r:id="rId36"/>
    <p:sldId id="282" r:id="rId37"/>
    <p:sldId id="283" r:id="rId38"/>
    <p:sldId id="287" r:id="rId39"/>
    <p:sldId id="288" r:id="rId40"/>
    <p:sldId id="296" r:id="rId41"/>
    <p:sldId id="289" r:id="rId42"/>
    <p:sldId id="290" r:id="rId43"/>
    <p:sldId id="291" r:id="rId44"/>
    <p:sldId id="292" r:id="rId45"/>
    <p:sldId id="293" r:id="rId46"/>
    <p:sldId id="294" r:id="rId47"/>
    <p:sldId id="297" r:id="rId48"/>
    <p:sldId id="299" r:id="rId49"/>
    <p:sldId id="300" r:id="rId50"/>
    <p:sldId id="301" r:id="rId51"/>
    <p:sldId id="295" r:id="rId52"/>
    <p:sldId id="302" r:id="rId53"/>
    <p:sldId id="303" r:id="rId54"/>
    <p:sldId id="305" r:id="rId55"/>
    <p:sldId id="304" r:id="rId56"/>
    <p:sldId id="307" r:id="rId57"/>
    <p:sldId id="310" r:id="rId58"/>
    <p:sldId id="311" r:id="rId59"/>
    <p:sldId id="312" r:id="rId60"/>
    <p:sldId id="313" r:id="rId61"/>
    <p:sldId id="315" r:id="rId62"/>
    <p:sldId id="316" r:id="rId63"/>
    <p:sldId id="317" r:id="rId64"/>
    <p:sldId id="314" r:id="rId65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3" autoAdjust="0"/>
    <p:restoredTop sz="94704" autoAdjust="0"/>
  </p:normalViewPr>
  <p:slideViewPr>
    <p:cSldViewPr>
      <p:cViewPr varScale="1">
        <p:scale>
          <a:sx n="107" d="100"/>
          <a:sy n="107" d="100"/>
        </p:scale>
        <p:origin x="-1710" y="-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9274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Jb\IUT%20Toulon\EN-ER\Ressources\Signau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6886793137534"/>
          <c:y val="9.7529090578339306E-2"/>
          <c:w val="0.81996989433987466"/>
          <c:h val="0.80494181884332139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Sinus!$B$7:$B$253</c:f>
              <c:numCache>
                <c:formatCode>General</c:formatCode>
                <c:ptCount val="247"/>
                <c:pt idx="0">
                  <c:v>0</c:v>
                </c:pt>
                <c:pt idx="1">
                  <c:v>2.2057259570672554</c:v>
                </c:pt>
                <c:pt idx="2">
                  <c:v>4.3571396206867581</c:v>
                </c:pt>
                <c:pt idx="3">
                  <c:v>6.4012660463276099</c:v>
                </c:pt>
                <c:pt idx="4">
                  <c:v>8.2877720573238705</c:v>
                </c:pt>
                <c:pt idx="5">
                  <c:v>9.9702056147303182</c:v>
                </c:pt>
                <c:pt idx="6">
                  <c:v>11.407139620686758</c:v>
                </c:pt>
                <c:pt idx="7">
                  <c:v>12.563191991055985</c:v>
                </c:pt>
                <c:pt idx="8">
                  <c:v>13.409896879761664</c:v>
                </c:pt>
                <c:pt idx="9">
                  <c:v>13.926405602391442</c:v>
                </c:pt>
                <c:pt idx="10">
                  <c:v>14.1</c:v>
                </c:pt>
                <c:pt idx="11">
                  <c:v>13.926405602391442</c:v>
                </c:pt>
                <c:pt idx="12">
                  <c:v>13.409896879761664</c:v>
                </c:pt>
                <c:pt idx="13">
                  <c:v>12.563191991055987</c:v>
                </c:pt>
                <c:pt idx="14">
                  <c:v>11.407139620686758</c:v>
                </c:pt>
                <c:pt idx="15">
                  <c:v>9.97020561473032</c:v>
                </c:pt>
                <c:pt idx="16">
                  <c:v>8.2877720573238722</c:v>
                </c:pt>
                <c:pt idx="17">
                  <c:v>6.4012660463276054</c:v>
                </c:pt>
                <c:pt idx="18">
                  <c:v>4.3571396206867599</c:v>
                </c:pt>
                <c:pt idx="19">
                  <c:v>2.2057259570672567</c:v>
                </c:pt>
                <c:pt idx="20">
                  <c:v>1.7274593214211542E-15</c:v>
                </c:pt>
                <c:pt idx="21">
                  <c:v>-2.2057259570672594</c:v>
                </c:pt>
                <c:pt idx="22">
                  <c:v>-4.3571396206867563</c:v>
                </c:pt>
                <c:pt idx="23">
                  <c:v>-6.4012660463276081</c:v>
                </c:pt>
                <c:pt idx="24">
                  <c:v>-8.287772057323874</c:v>
                </c:pt>
                <c:pt idx="25">
                  <c:v>-9.9702056147303217</c:v>
                </c:pt>
                <c:pt idx="26">
                  <c:v>-11.407139620686758</c:v>
                </c:pt>
                <c:pt idx="27">
                  <c:v>-12.563191991055985</c:v>
                </c:pt>
                <c:pt idx="28">
                  <c:v>-13.409896879761664</c:v>
                </c:pt>
                <c:pt idx="29">
                  <c:v>-13.926405602391441</c:v>
                </c:pt>
                <c:pt idx="30">
                  <c:v>-14.1</c:v>
                </c:pt>
                <c:pt idx="31">
                  <c:v>-13.926405602391442</c:v>
                </c:pt>
                <c:pt idx="32">
                  <c:v>-13.409896879761666</c:v>
                </c:pt>
                <c:pt idx="33">
                  <c:v>-12.563191991055982</c:v>
                </c:pt>
                <c:pt idx="34">
                  <c:v>-11.407139620686753</c:v>
                </c:pt>
                <c:pt idx="35">
                  <c:v>-9.9702056147303129</c:v>
                </c:pt>
                <c:pt idx="36">
                  <c:v>-8.287772057323874</c:v>
                </c:pt>
                <c:pt idx="37">
                  <c:v>-6.4012660463276125</c:v>
                </c:pt>
                <c:pt idx="38">
                  <c:v>-4.3571396206867616</c:v>
                </c:pt>
                <c:pt idx="39">
                  <c:v>-2.2057259570672589</c:v>
                </c:pt>
                <c:pt idx="40">
                  <c:v>-3.4549186428423084E-15</c:v>
                </c:pt>
                <c:pt idx="41">
                  <c:v>2.2057259570672643</c:v>
                </c:pt>
                <c:pt idx="42">
                  <c:v>4.357139620686767</c:v>
                </c:pt>
                <c:pt idx="43">
                  <c:v>6.4012660463276063</c:v>
                </c:pt>
                <c:pt idx="44">
                  <c:v>8.2877720573238687</c:v>
                </c:pt>
                <c:pt idx="45">
                  <c:v>9.9702056147303182</c:v>
                </c:pt>
                <c:pt idx="46">
                  <c:v>11.407139620686756</c:v>
                </c:pt>
                <c:pt idx="47">
                  <c:v>12.563191991055984</c:v>
                </c:pt>
                <c:pt idx="48">
                  <c:v>13.409896879761668</c:v>
                </c:pt>
                <c:pt idx="49">
                  <c:v>13.926405602391442</c:v>
                </c:pt>
                <c:pt idx="50">
                  <c:v>14.1</c:v>
                </c:pt>
                <c:pt idx="51">
                  <c:v>13.926405602391444</c:v>
                </c:pt>
                <c:pt idx="52">
                  <c:v>13.409896879761666</c:v>
                </c:pt>
                <c:pt idx="53">
                  <c:v>12.563191991055982</c:v>
                </c:pt>
                <c:pt idx="54">
                  <c:v>11.407139620686761</c:v>
                </c:pt>
                <c:pt idx="55">
                  <c:v>9.9702056147303146</c:v>
                </c:pt>
                <c:pt idx="56">
                  <c:v>8.287772057323874</c:v>
                </c:pt>
                <c:pt idx="57">
                  <c:v>6.4012660463276028</c:v>
                </c:pt>
                <c:pt idx="58">
                  <c:v>4.3571396206867634</c:v>
                </c:pt>
                <c:pt idx="59">
                  <c:v>2.2057259570672723</c:v>
                </c:pt>
                <c:pt idx="60">
                  <c:v>5.1823779642634626E-15</c:v>
                </c:pt>
                <c:pt idx="61">
                  <c:v>-2.205725957067262</c:v>
                </c:pt>
                <c:pt idx="62">
                  <c:v>-4.3571396206867536</c:v>
                </c:pt>
                <c:pt idx="63">
                  <c:v>-6.4012660463276161</c:v>
                </c:pt>
                <c:pt idx="64">
                  <c:v>-8.2877720573238669</c:v>
                </c:pt>
                <c:pt idx="65">
                  <c:v>-9.9702056147303253</c:v>
                </c:pt>
                <c:pt idx="66">
                  <c:v>-11.40713962068677</c:v>
                </c:pt>
                <c:pt idx="67">
                  <c:v>-12.563191991055991</c:v>
                </c:pt>
                <c:pt idx="68">
                  <c:v>-13.409896879761671</c:v>
                </c:pt>
                <c:pt idx="69">
                  <c:v>-13.926405602391442</c:v>
                </c:pt>
                <c:pt idx="70">
                  <c:v>-14.1</c:v>
                </c:pt>
                <c:pt idx="71">
                  <c:v>-13.926405602391444</c:v>
                </c:pt>
                <c:pt idx="72">
                  <c:v>-13.409896879761668</c:v>
                </c:pt>
                <c:pt idx="73">
                  <c:v>-12.563191991055994</c:v>
                </c:pt>
                <c:pt idx="74">
                  <c:v>-11.407139620686761</c:v>
                </c:pt>
                <c:pt idx="75">
                  <c:v>-9.9702056147303164</c:v>
                </c:pt>
                <c:pt idx="76">
                  <c:v>-8.2877720573238758</c:v>
                </c:pt>
                <c:pt idx="77">
                  <c:v>-6.4012660463276045</c:v>
                </c:pt>
                <c:pt idx="78">
                  <c:v>-4.3571396206867652</c:v>
                </c:pt>
                <c:pt idx="79">
                  <c:v>-2.2057259570672496</c:v>
                </c:pt>
                <c:pt idx="80">
                  <c:v>-6.9098372856846169E-15</c:v>
                </c:pt>
                <c:pt idx="81">
                  <c:v>2.2057259570672607</c:v>
                </c:pt>
                <c:pt idx="82">
                  <c:v>4.357139620686775</c:v>
                </c:pt>
                <c:pt idx="83">
                  <c:v>6.4012660463276143</c:v>
                </c:pt>
                <c:pt idx="84">
                  <c:v>8.2877720573238847</c:v>
                </c:pt>
                <c:pt idx="85">
                  <c:v>9.9702056147303235</c:v>
                </c:pt>
                <c:pt idx="86">
                  <c:v>11.407139620686754</c:v>
                </c:pt>
                <c:pt idx="87">
                  <c:v>12.563191991055978</c:v>
                </c:pt>
                <c:pt idx="88">
                  <c:v>13.409896879761662</c:v>
                </c:pt>
                <c:pt idx="89">
                  <c:v>13.926405602391439</c:v>
                </c:pt>
                <c:pt idx="90">
                  <c:v>14.1</c:v>
                </c:pt>
                <c:pt idx="91">
                  <c:v>13.926405602391441</c:v>
                </c:pt>
                <c:pt idx="92">
                  <c:v>13.409896879761668</c:v>
                </c:pt>
                <c:pt idx="93">
                  <c:v>12.563191991055984</c:v>
                </c:pt>
                <c:pt idx="94">
                  <c:v>11.407139620686763</c:v>
                </c:pt>
                <c:pt idx="95">
                  <c:v>9.9702056147303182</c:v>
                </c:pt>
                <c:pt idx="96">
                  <c:v>8.2877720573238562</c:v>
                </c:pt>
                <c:pt idx="97">
                  <c:v>6.4012660463276054</c:v>
                </c:pt>
                <c:pt idx="98">
                  <c:v>4.3571396206867421</c:v>
                </c:pt>
                <c:pt idx="99">
                  <c:v>2.2057259570672514</c:v>
                </c:pt>
                <c:pt idx="100">
                  <c:v>-1.640933482843776E-14</c:v>
                </c:pt>
                <c:pt idx="101">
                  <c:v>-2.2057259570672589</c:v>
                </c:pt>
                <c:pt idx="102">
                  <c:v>-4.3571396206867261</c:v>
                </c:pt>
                <c:pt idx="103">
                  <c:v>-6.4012660463275903</c:v>
                </c:pt>
                <c:pt idx="104">
                  <c:v>-8.2877720573238634</c:v>
                </c:pt>
                <c:pt idx="105">
                  <c:v>-9.9702056147303217</c:v>
                </c:pt>
                <c:pt idx="106">
                  <c:v>-11.407139620686769</c:v>
                </c:pt>
                <c:pt idx="107">
                  <c:v>-12.563191991055977</c:v>
                </c:pt>
                <c:pt idx="108">
                  <c:v>-13.409896879761662</c:v>
                </c:pt>
                <c:pt idx="109">
                  <c:v>-13.926405602391442</c:v>
                </c:pt>
                <c:pt idx="110">
                  <c:v>-14.1</c:v>
                </c:pt>
                <c:pt idx="111">
                  <c:v>-13.926405602391437</c:v>
                </c:pt>
                <c:pt idx="112">
                  <c:v>-13.409896879761668</c:v>
                </c:pt>
                <c:pt idx="113">
                  <c:v>-12.563191991055985</c:v>
                </c:pt>
                <c:pt idx="114">
                  <c:v>-11.407139620686749</c:v>
                </c:pt>
                <c:pt idx="115">
                  <c:v>-9.9702056147303004</c:v>
                </c:pt>
                <c:pt idx="116">
                  <c:v>-8.2877720573238793</c:v>
                </c:pt>
                <c:pt idx="117">
                  <c:v>-6.4012660463276072</c:v>
                </c:pt>
                <c:pt idx="118">
                  <c:v>-4.3571396206867918</c:v>
                </c:pt>
                <c:pt idx="119">
                  <c:v>-2.205725957067278</c:v>
                </c:pt>
                <c:pt idx="120">
                  <c:v>-1.0364755928526925E-14</c:v>
                </c:pt>
                <c:pt idx="121">
                  <c:v>2.2057259570672572</c:v>
                </c:pt>
                <c:pt idx="122">
                  <c:v>4.3571396206867723</c:v>
                </c:pt>
                <c:pt idx="123">
                  <c:v>6.4012660463275886</c:v>
                </c:pt>
                <c:pt idx="124">
                  <c:v>8.2877720573238616</c:v>
                </c:pt>
                <c:pt idx="125">
                  <c:v>9.97020561473032</c:v>
                </c:pt>
                <c:pt idx="126">
                  <c:v>11.407139620686767</c:v>
                </c:pt>
                <c:pt idx="127">
                  <c:v>12.563191991055998</c:v>
                </c:pt>
                <c:pt idx="128">
                  <c:v>13.409896879761661</c:v>
                </c:pt>
                <c:pt idx="129">
                  <c:v>13.926405602391442</c:v>
                </c:pt>
                <c:pt idx="130">
                  <c:v>14.1</c:v>
                </c:pt>
                <c:pt idx="131">
                  <c:v>13.926405602391437</c:v>
                </c:pt>
                <c:pt idx="132">
                  <c:v>13.409896879761654</c:v>
                </c:pt>
                <c:pt idx="133">
                  <c:v>12.563191991055985</c:v>
                </c:pt>
                <c:pt idx="134">
                  <c:v>11.407139620686751</c:v>
                </c:pt>
                <c:pt idx="135">
                  <c:v>9.9702056147303022</c:v>
                </c:pt>
                <c:pt idx="136">
                  <c:v>8.2877720573238403</c:v>
                </c:pt>
                <c:pt idx="137">
                  <c:v>6.401266046327609</c:v>
                </c:pt>
                <c:pt idx="138">
                  <c:v>4.3571396206867465</c:v>
                </c:pt>
                <c:pt idx="139">
                  <c:v>2.2057259570672296</c:v>
                </c:pt>
                <c:pt idx="140">
                  <c:v>-3.8001047621138982E-14</c:v>
                </c:pt>
                <c:pt idx="141">
                  <c:v>-2.2057259570672061</c:v>
                </c:pt>
                <c:pt idx="142">
                  <c:v>-4.3571396206867226</c:v>
                </c:pt>
                <c:pt idx="143">
                  <c:v>-6.4012660463275868</c:v>
                </c:pt>
                <c:pt idx="144">
                  <c:v>-8.2877720573238616</c:v>
                </c:pt>
                <c:pt idx="145">
                  <c:v>-9.97020561473032</c:v>
                </c:pt>
                <c:pt idx="146">
                  <c:v>-11.407139620686737</c:v>
                </c:pt>
                <c:pt idx="147">
                  <c:v>-12.563191991055975</c:v>
                </c:pt>
                <c:pt idx="148">
                  <c:v>-13.409896879761661</c:v>
                </c:pt>
                <c:pt idx="149">
                  <c:v>-13.926405602391442</c:v>
                </c:pt>
                <c:pt idx="150">
                  <c:v>-14.1</c:v>
                </c:pt>
                <c:pt idx="151">
                  <c:v>-13.926405602391446</c:v>
                </c:pt>
                <c:pt idx="152">
                  <c:v>-13.40989687976167</c:v>
                </c:pt>
                <c:pt idx="153">
                  <c:v>-12.563191991055987</c:v>
                </c:pt>
                <c:pt idx="154">
                  <c:v>-11.407139620686751</c:v>
                </c:pt>
                <c:pt idx="155">
                  <c:v>-9.970205614730304</c:v>
                </c:pt>
                <c:pt idx="156">
                  <c:v>-8.2877720573238811</c:v>
                </c:pt>
                <c:pt idx="157">
                  <c:v>-6.4012660463276108</c:v>
                </c:pt>
                <c:pt idx="158">
                  <c:v>-4.3571396206867483</c:v>
                </c:pt>
                <c:pt idx="159">
                  <c:v>-2.2057259570672318</c:v>
                </c:pt>
                <c:pt idx="160">
                  <c:v>-1.3819674571369234E-14</c:v>
                </c:pt>
                <c:pt idx="161">
                  <c:v>2.2057259570672541</c:v>
                </c:pt>
                <c:pt idx="162">
                  <c:v>4.3571396206867687</c:v>
                </c:pt>
                <c:pt idx="163">
                  <c:v>6.4012660463276312</c:v>
                </c:pt>
                <c:pt idx="164">
                  <c:v>8.2877720573238989</c:v>
                </c:pt>
                <c:pt idx="165">
                  <c:v>9.9702056147303182</c:v>
                </c:pt>
                <c:pt idx="166">
                  <c:v>11.407139620686765</c:v>
                </c:pt>
                <c:pt idx="167">
                  <c:v>12.563191991055996</c:v>
                </c:pt>
                <c:pt idx="168">
                  <c:v>13.409896879761675</c:v>
                </c:pt>
                <c:pt idx="169">
                  <c:v>13.926405602391448</c:v>
                </c:pt>
                <c:pt idx="170">
                  <c:v>14.1</c:v>
                </c:pt>
                <c:pt idx="171">
                  <c:v>13.926405602391437</c:v>
                </c:pt>
                <c:pt idx="172">
                  <c:v>13.40989687976167</c:v>
                </c:pt>
                <c:pt idx="173">
                  <c:v>12.563191991055987</c:v>
                </c:pt>
                <c:pt idx="174">
                  <c:v>11.407139620686783</c:v>
                </c:pt>
                <c:pt idx="175">
                  <c:v>9.9702056147303395</c:v>
                </c:pt>
                <c:pt idx="176">
                  <c:v>8.2877720573238829</c:v>
                </c:pt>
                <c:pt idx="177">
                  <c:v>6.4012660463276125</c:v>
                </c:pt>
                <c:pt idx="178">
                  <c:v>4.3571396206867972</c:v>
                </c:pt>
                <c:pt idx="179">
                  <c:v>2.2057259570672829</c:v>
                </c:pt>
                <c:pt idx="180">
                  <c:v>1.5547133892790388E-14</c:v>
                </c:pt>
                <c:pt idx="181">
                  <c:v>-2.2057259570672523</c:v>
                </c:pt>
                <c:pt idx="182">
                  <c:v>-4.3571396206867679</c:v>
                </c:pt>
                <c:pt idx="183">
                  <c:v>-6.401266046327585</c:v>
                </c:pt>
                <c:pt idx="184">
                  <c:v>-8.287772057323858</c:v>
                </c:pt>
                <c:pt idx="185">
                  <c:v>-9.9702056147303182</c:v>
                </c:pt>
                <c:pt idx="186">
                  <c:v>-11.407139620686763</c:v>
                </c:pt>
                <c:pt idx="187">
                  <c:v>-12.563191991055996</c:v>
                </c:pt>
                <c:pt idx="188">
                  <c:v>-13.409896879761659</c:v>
                </c:pt>
                <c:pt idx="189">
                  <c:v>-13.926405602391441</c:v>
                </c:pt>
                <c:pt idx="190">
                  <c:v>-14.1</c:v>
                </c:pt>
                <c:pt idx="191">
                  <c:v>-13.926405602391437</c:v>
                </c:pt>
                <c:pt idx="192">
                  <c:v>-13.409896879761655</c:v>
                </c:pt>
                <c:pt idx="193">
                  <c:v>-12.563191991055989</c:v>
                </c:pt>
                <c:pt idx="194">
                  <c:v>-11.407139620686754</c:v>
                </c:pt>
                <c:pt idx="195">
                  <c:v>-9.9702056147303058</c:v>
                </c:pt>
                <c:pt idx="196">
                  <c:v>-8.2877720573238438</c:v>
                </c:pt>
                <c:pt idx="197">
                  <c:v>-6.401266046327569</c:v>
                </c:pt>
                <c:pt idx="198">
                  <c:v>-4.357139620686751</c:v>
                </c:pt>
                <c:pt idx="199">
                  <c:v>-2.2057259570672354</c:v>
                </c:pt>
                <c:pt idx="200">
                  <c:v>3.281866965687552E-14</c:v>
                </c:pt>
                <c:pt idx="201">
                  <c:v>2.2057259570672998</c:v>
                </c:pt>
                <c:pt idx="202">
                  <c:v>4.3571396206867661</c:v>
                </c:pt>
                <c:pt idx="203">
                  <c:v>6.4012660463276276</c:v>
                </c:pt>
                <c:pt idx="204">
                  <c:v>8.2877720573238154</c:v>
                </c:pt>
                <c:pt idx="205">
                  <c:v>9.9702056147302809</c:v>
                </c:pt>
                <c:pt idx="206">
                  <c:v>11.407139620686733</c:v>
                </c:pt>
                <c:pt idx="207">
                  <c:v>12.563191991055973</c:v>
                </c:pt>
                <c:pt idx="208">
                  <c:v>13.409896879761659</c:v>
                </c:pt>
                <c:pt idx="209">
                  <c:v>13.926405602391441</c:v>
                </c:pt>
                <c:pt idx="210">
                  <c:v>14.1</c:v>
                </c:pt>
                <c:pt idx="211">
                  <c:v>13.926405602391439</c:v>
                </c:pt>
                <c:pt idx="212">
                  <c:v>13.409896879761655</c:v>
                </c:pt>
                <c:pt idx="213">
                  <c:v>12.563191991056012</c:v>
                </c:pt>
                <c:pt idx="214">
                  <c:v>11.407139620686785</c:v>
                </c:pt>
                <c:pt idx="215">
                  <c:v>9.9702056147303431</c:v>
                </c:pt>
                <c:pt idx="216">
                  <c:v>8.2877720573238864</c:v>
                </c:pt>
                <c:pt idx="217">
                  <c:v>6.4012660463276152</c:v>
                </c:pt>
                <c:pt idx="218">
                  <c:v>4.3571396206867528</c:v>
                </c:pt>
                <c:pt idx="219">
                  <c:v>2.2057259570672367</c:v>
                </c:pt>
                <c:pt idx="220">
                  <c:v>-3.1091210335454365E-14</c:v>
                </c:pt>
                <c:pt idx="221">
                  <c:v>-2.2057259570672985</c:v>
                </c:pt>
                <c:pt idx="222">
                  <c:v>-4.3571396206868123</c:v>
                </c:pt>
                <c:pt idx="223">
                  <c:v>-6.4012660463275814</c:v>
                </c:pt>
                <c:pt idx="224">
                  <c:v>-8.2877720573238562</c:v>
                </c:pt>
                <c:pt idx="225">
                  <c:v>-9.9702056147303146</c:v>
                </c:pt>
                <c:pt idx="226">
                  <c:v>-11.407139620686761</c:v>
                </c:pt>
                <c:pt idx="227">
                  <c:v>-12.563191991055994</c:v>
                </c:pt>
                <c:pt idx="228">
                  <c:v>-13.409896879761673</c:v>
                </c:pt>
                <c:pt idx="229">
                  <c:v>-13.926405602391448</c:v>
                </c:pt>
                <c:pt idx="230">
                  <c:v>-14.1</c:v>
                </c:pt>
                <c:pt idx="231">
                  <c:v>-13.926405602391432</c:v>
                </c:pt>
                <c:pt idx="232">
                  <c:v>-13.409896879761671</c:v>
                </c:pt>
                <c:pt idx="233">
                  <c:v>-12.563191991055991</c:v>
                </c:pt>
                <c:pt idx="234">
                  <c:v>-11.407139620686756</c:v>
                </c:pt>
                <c:pt idx="235">
                  <c:v>-9.9702056147303075</c:v>
                </c:pt>
                <c:pt idx="236">
                  <c:v>-8.2877720573239273</c:v>
                </c:pt>
                <c:pt idx="237">
                  <c:v>-6.4012660463276614</c:v>
                </c:pt>
                <c:pt idx="238">
                  <c:v>-4.3571396206868016</c:v>
                </c:pt>
                <c:pt idx="239">
                  <c:v>-2.2057259570672882</c:v>
                </c:pt>
                <c:pt idx="240">
                  <c:v>-2.0729511857053851E-14</c:v>
                </c:pt>
                <c:pt idx="241">
                  <c:v>2.2057259570672469</c:v>
                </c:pt>
                <c:pt idx="242">
                  <c:v>4.3571396206867625</c:v>
                </c:pt>
                <c:pt idx="243">
                  <c:v>6.401266046327625</c:v>
                </c:pt>
                <c:pt idx="244">
                  <c:v>8.2877720573238953</c:v>
                </c:pt>
                <c:pt idx="245">
                  <c:v>9.9702056147303484</c:v>
                </c:pt>
                <c:pt idx="246">
                  <c:v>11.407139620686731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Sinus!$E$7:$E$253</c:f>
              <c:numCache>
                <c:formatCode>General</c:formatCode>
                <c:ptCount val="247"/>
                <c:pt idx="0">
                  <c:v>-3.4895719651556112</c:v>
                </c:pt>
                <c:pt idx="1">
                  <c:v>-2.9007202200633544</c:v>
                </c:pt>
                <c:pt idx="2">
                  <c:v>-2.2404431162146632</c:v>
                </c:pt>
                <c:pt idx="3">
                  <c:v>-1.5249988672403649</c:v>
                </c:pt>
                <c:pt idx="4">
                  <c:v>-0.77200408497353934</c:v>
                </c:pt>
                <c:pt idx="5">
                  <c:v>0</c:v>
                </c:pt>
                <c:pt idx="6">
                  <c:v>0.77200408497353978</c:v>
                </c:pt>
                <c:pt idx="7">
                  <c:v>1.5249988672403652</c:v>
                </c:pt>
                <c:pt idx="8">
                  <c:v>2.2404431162146632</c:v>
                </c:pt>
                <c:pt idx="9">
                  <c:v>2.9007202200633544</c:v>
                </c:pt>
                <c:pt idx="10">
                  <c:v>3.4895719651556112</c:v>
                </c:pt>
                <c:pt idx="11">
                  <c:v>3.9924988672403652</c:v>
                </c:pt>
                <c:pt idx="12">
                  <c:v>4.397117196869595</c:v>
                </c:pt>
                <c:pt idx="13">
                  <c:v>4.6934639079165823</c:v>
                </c:pt>
                <c:pt idx="14">
                  <c:v>4.8742419608370042</c:v>
                </c:pt>
                <c:pt idx="15">
                  <c:v>4.9349999999999996</c:v>
                </c:pt>
                <c:pt idx="16">
                  <c:v>4.8742419608370042</c:v>
                </c:pt>
                <c:pt idx="17">
                  <c:v>4.6934639079165814</c:v>
                </c:pt>
                <c:pt idx="18">
                  <c:v>4.397117196869595</c:v>
                </c:pt>
                <c:pt idx="19">
                  <c:v>3.9924988672403652</c:v>
                </c:pt>
                <c:pt idx="20">
                  <c:v>3.4895719651556116</c:v>
                </c:pt>
                <c:pt idx="21">
                  <c:v>2.9007202200633531</c:v>
                </c:pt>
                <c:pt idx="22">
                  <c:v>2.2404431162146636</c:v>
                </c:pt>
                <c:pt idx="23">
                  <c:v>1.5249988672403658</c:v>
                </c:pt>
                <c:pt idx="24">
                  <c:v>0.77200408497353767</c:v>
                </c:pt>
                <c:pt idx="25">
                  <c:v>-1.5869694881126549E-15</c:v>
                </c:pt>
                <c:pt idx="26">
                  <c:v>-0.77200408497353856</c:v>
                </c:pt>
                <c:pt idx="27">
                  <c:v>-1.5249988672403647</c:v>
                </c:pt>
                <c:pt idx="28">
                  <c:v>-2.2404431162146627</c:v>
                </c:pt>
                <c:pt idx="29">
                  <c:v>-2.9007202200633539</c:v>
                </c:pt>
                <c:pt idx="30">
                  <c:v>-3.4895719651556112</c:v>
                </c:pt>
                <c:pt idx="31">
                  <c:v>-3.9924988672403652</c:v>
                </c:pt>
                <c:pt idx="32">
                  <c:v>-4.397117196869595</c:v>
                </c:pt>
                <c:pt idx="33">
                  <c:v>-4.6934639079165832</c:v>
                </c:pt>
                <c:pt idx="34">
                  <c:v>-4.8742419608370051</c:v>
                </c:pt>
                <c:pt idx="35">
                  <c:v>-4.9349999999999996</c:v>
                </c:pt>
                <c:pt idx="36">
                  <c:v>-4.8742419608370042</c:v>
                </c:pt>
                <c:pt idx="37">
                  <c:v>-4.6934639079165832</c:v>
                </c:pt>
                <c:pt idx="38">
                  <c:v>-4.397117196869595</c:v>
                </c:pt>
                <c:pt idx="39">
                  <c:v>-3.9924988672403656</c:v>
                </c:pt>
                <c:pt idx="40">
                  <c:v>-3.4895719651556125</c:v>
                </c:pt>
                <c:pt idx="41">
                  <c:v>-2.9007202200633522</c:v>
                </c:pt>
                <c:pt idx="42">
                  <c:v>-2.2404431162146601</c:v>
                </c:pt>
                <c:pt idx="43">
                  <c:v>-1.5249988672403665</c:v>
                </c:pt>
                <c:pt idx="44">
                  <c:v>-0.77200408497354056</c:v>
                </c:pt>
                <c:pt idx="45">
                  <c:v>-1.2092215249948078E-15</c:v>
                </c:pt>
                <c:pt idx="46">
                  <c:v>0.77200408497353812</c:v>
                </c:pt>
                <c:pt idx="47">
                  <c:v>1.5249988672403643</c:v>
                </c:pt>
                <c:pt idx="48">
                  <c:v>2.2404431162146663</c:v>
                </c:pt>
                <c:pt idx="49">
                  <c:v>2.9007202200633571</c:v>
                </c:pt>
                <c:pt idx="50">
                  <c:v>3.4895719651556139</c:v>
                </c:pt>
                <c:pt idx="51">
                  <c:v>3.9924988672403621</c:v>
                </c:pt>
                <c:pt idx="52">
                  <c:v>4.3971171968695941</c:v>
                </c:pt>
                <c:pt idx="53">
                  <c:v>4.6934639079165832</c:v>
                </c:pt>
                <c:pt idx="54">
                  <c:v>4.8742419608370042</c:v>
                </c:pt>
                <c:pt idx="55">
                  <c:v>4.9349999999999996</c:v>
                </c:pt>
                <c:pt idx="56">
                  <c:v>4.8742419608370051</c:v>
                </c:pt>
                <c:pt idx="57">
                  <c:v>4.6934639079165832</c:v>
                </c:pt>
                <c:pt idx="58">
                  <c:v>4.3971171968695932</c:v>
                </c:pt>
                <c:pt idx="59">
                  <c:v>3.9924988672403714</c:v>
                </c:pt>
                <c:pt idx="60">
                  <c:v>3.4895719651556156</c:v>
                </c:pt>
                <c:pt idx="61">
                  <c:v>2.9007202200633557</c:v>
                </c:pt>
                <c:pt idx="62">
                  <c:v>2.240443116214661</c:v>
                </c:pt>
                <c:pt idx="63">
                  <c:v>1.5249988672403587</c:v>
                </c:pt>
                <c:pt idx="64">
                  <c:v>0.77200408497354522</c:v>
                </c:pt>
                <c:pt idx="65">
                  <c:v>1.8138322874922117E-15</c:v>
                </c:pt>
                <c:pt idx="66">
                  <c:v>-0.77200408497354167</c:v>
                </c:pt>
                <c:pt idx="67">
                  <c:v>-1.5249988672403718</c:v>
                </c:pt>
                <c:pt idx="68">
                  <c:v>-2.2404431162146734</c:v>
                </c:pt>
                <c:pt idx="69">
                  <c:v>-2.9007202200633531</c:v>
                </c:pt>
                <c:pt idx="70">
                  <c:v>-3.4895719651556139</c:v>
                </c:pt>
                <c:pt idx="71">
                  <c:v>-3.992498867240359</c:v>
                </c:pt>
                <c:pt idx="72">
                  <c:v>-4.3971171968695923</c:v>
                </c:pt>
                <c:pt idx="73">
                  <c:v>-4.6934639079165814</c:v>
                </c:pt>
                <c:pt idx="74">
                  <c:v>-4.8742419608370042</c:v>
                </c:pt>
                <c:pt idx="75">
                  <c:v>-4.9349999999999996</c:v>
                </c:pt>
                <c:pt idx="76">
                  <c:v>-4.8742419608370051</c:v>
                </c:pt>
                <c:pt idx="77">
                  <c:v>-4.6934639079165832</c:v>
                </c:pt>
                <c:pt idx="78">
                  <c:v>-4.3971171968695941</c:v>
                </c:pt>
                <c:pt idx="79">
                  <c:v>-3.9924988672403612</c:v>
                </c:pt>
                <c:pt idx="80">
                  <c:v>-3.4895719651556161</c:v>
                </c:pt>
                <c:pt idx="81">
                  <c:v>-2.9007202200633562</c:v>
                </c:pt>
                <c:pt idx="82">
                  <c:v>-2.2404431162146614</c:v>
                </c:pt>
                <c:pt idx="83">
                  <c:v>-1.5249988672403594</c:v>
                </c:pt>
                <c:pt idx="84">
                  <c:v>-0.77200408497352857</c:v>
                </c:pt>
                <c:pt idx="85">
                  <c:v>-2.4184430499896156E-15</c:v>
                </c:pt>
                <c:pt idx="86">
                  <c:v>0.77200408497354123</c:v>
                </c:pt>
                <c:pt idx="87">
                  <c:v>1.5249988672403547</c:v>
                </c:pt>
                <c:pt idx="88">
                  <c:v>2.240443116214657</c:v>
                </c:pt>
                <c:pt idx="89">
                  <c:v>2.9007202200633526</c:v>
                </c:pt>
                <c:pt idx="90">
                  <c:v>3.489571965155613</c:v>
                </c:pt>
                <c:pt idx="91">
                  <c:v>3.9924988672403687</c:v>
                </c:pt>
                <c:pt idx="92">
                  <c:v>4.3971171968695923</c:v>
                </c:pt>
                <c:pt idx="93">
                  <c:v>4.6934639079165814</c:v>
                </c:pt>
                <c:pt idx="94">
                  <c:v>4.8742419608370042</c:v>
                </c:pt>
                <c:pt idx="95">
                  <c:v>4.9349999999999996</c:v>
                </c:pt>
                <c:pt idx="96">
                  <c:v>4.8742419608370025</c:v>
                </c:pt>
                <c:pt idx="97">
                  <c:v>4.6934639079165832</c:v>
                </c:pt>
                <c:pt idx="98">
                  <c:v>4.3971171968695941</c:v>
                </c:pt>
                <c:pt idx="99">
                  <c:v>3.9924988672403612</c:v>
                </c:pt>
                <c:pt idx="100">
                  <c:v>3.4895719651556045</c:v>
                </c:pt>
                <c:pt idx="101">
                  <c:v>2.9007202200633571</c:v>
                </c:pt>
                <c:pt idx="102">
                  <c:v>2.2404431162146774</c:v>
                </c:pt>
                <c:pt idx="103">
                  <c:v>1.5249988672403765</c:v>
                </c:pt>
                <c:pt idx="104">
                  <c:v>0.77200408497354644</c:v>
                </c:pt>
                <c:pt idx="105">
                  <c:v>3.0230538124870199E-15</c:v>
                </c:pt>
                <c:pt idx="106">
                  <c:v>-0.77200408497354056</c:v>
                </c:pt>
                <c:pt idx="107">
                  <c:v>-1.5249988672403541</c:v>
                </c:pt>
                <c:pt idx="108">
                  <c:v>-2.2404431162146565</c:v>
                </c:pt>
                <c:pt idx="109">
                  <c:v>-2.9007202200633522</c:v>
                </c:pt>
                <c:pt idx="110">
                  <c:v>-3.4895719651556125</c:v>
                </c:pt>
                <c:pt idx="111">
                  <c:v>-3.9924988672403687</c:v>
                </c:pt>
                <c:pt idx="112">
                  <c:v>-4.3971171968695915</c:v>
                </c:pt>
                <c:pt idx="113">
                  <c:v>-4.6934639079165814</c:v>
                </c:pt>
                <c:pt idx="114">
                  <c:v>-4.8742419608370042</c:v>
                </c:pt>
                <c:pt idx="115">
                  <c:v>-4.9349999999999996</c:v>
                </c:pt>
                <c:pt idx="116">
                  <c:v>-4.874241960837006</c:v>
                </c:pt>
                <c:pt idx="117">
                  <c:v>-4.6934639079165832</c:v>
                </c:pt>
                <c:pt idx="118">
                  <c:v>-4.3971171968696021</c:v>
                </c:pt>
                <c:pt idx="119">
                  <c:v>-3.9924988672403723</c:v>
                </c:pt>
                <c:pt idx="120">
                  <c:v>-3.4895719651556174</c:v>
                </c:pt>
                <c:pt idx="121">
                  <c:v>-2.9007202200633575</c:v>
                </c:pt>
                <c:pt idx="122">
                  <c:v>-2.2404431162146623</c:v>
                </c:pt>
                <c:pt idx="123">
                  <c:v>-1.5249988672403771</c:v>
                </c:pt>
                <c:pt idx="124">
                  <c:v>-0.77200408497354722</c:v>
                </c:pt>
                <c:pt idx="125">
                  <c:v>-3.6276645749844234E-15</c:v>
                </c:pt>
                <c:pt idx="126">
                  <c:v>0.77200408497354001</c:v>
                </c:pt>
                <c:pt idx="127">
                  <c:v>1.5249988672403703</c:v>
                </c:pt>
                <c:pt idx="128">
                  <c:v>2.2404431162146556</c:v>
                </c:pt>
                <c:pt idx="129">
                  <c:v>2.9007202200633513</c:v>
                </c:pt>
                <c:pt idx="130">
                  <c:v>3.4895719651556116</c:v>
                </c:pt>
                <c:pt idx="131">
                  <c:v>3.9924988672403683</c:v>
                </c:pt>
                <c:pt idx="132">
                  <c:v>4.3971171968695986</c:v>
                </c:pt>
                <c:pt idx="133">
                  <c:v>4.6934639079165805</c:v>
                </c:pt>
                <c:pt idx="134">
                  <c:v>4.8742419608370042</c:v>
                </c:pt>
                <c:pt idx="135">
                  <c:v>4.9349999999999996</c:v>
                </c:pt>
                <c:pt idx="136">
                  <c:v>4.8742419608370025</c:v>
                </c:pt>
                <c:pt idx="137">
                  <c:v>4.6934639079165841</c:v>
                </c:pt>
                <c:pt idx="138">
                  <c:v>4.397117196869595</c:v>
                </c:pt>
                <c:pt idx="139">
                  <c:v>3.9924988672403625</c:v>
                </c:pt>
                <c:pt idx="140">
                  <c:v>3.4895719651556054</c:v>
                </c:pt>
                <c:pt idx="141">
                  <c:v>2.9007202200633726</c:v>
                </c:pt>
                <c:pt idx="142">
                  <c:v>2.2404431162146787</c:v>
                </c:pt>
                <c:pt idx="143">
                  <c:v>1.5249988672403776</c:v>
                </c:pt>
                <c:pt idx="144">
                  <c:v>0.77200408497354778</c:v>
                </c:pt>
                <c:pt idx="145">
                  <c:v>4.2322753374818277E-15</c:v>
                </c:pt>
                <c:pt idx="146">
                  <c:v>-0.77200408497352213</c:v>
                </c:pt>
                <c:pt idx="147">
                  <c:v>-1.5249988672403527</c:v>
                </c:pt>
                <c:pt idx="148">
                  <c:v>-2.2404431162146552</c:v>
                </c:pt>
                <c:pt idx="149">
                  <c:v>-2.9007202200633513</c:v>
                </c:pt>
                <c:pt idx="150">
                  <c:v>-3.4895719651556116</c:v>
                </c:pt>
                <c:pt idx="151">
                  <c:v>-3.9924988672403576</c:v>
                </c:pt>
                <c:pt idx="152">
                  <c:v>-4.3971171968695906</c:v>
                </c:pt>
                <c:pt idx="153">
                  <c:v>-4.6934639079165805</c:v>
                </c:pt>
                <c:pt idx="154">
                  <c:v>-4.8742419608370042</c:v>
                </c:pt>
                <c:pt idx="155">
                  <c:v>-4.9349999999999996</c:v>
                </c:pt>
                <c:pt idx="156">
                  <c:v>-4.874241960837006</c:v>
                </c:pt>
                <c:pt idx="157">
                  <c:v>-4.6934639079165841</c:v>
                </c:pt>
                <c:pt idx="158">
                  <c:v>-4.397117196869595</c:v>
                </c:pt>
                <c:pt idx="159">
                  <c:v>-3.9924988672403625</c:v>
                </c:pt>
                <c:pt idx="160">
                  <c:v>-3.4895719651556178</c:v>
                </c:pt>
                <c:pt idx="161">
                  <c:v>-2.9007202200633584</c:v>
                </c:pt>
                <c:pt idx="162">
                  <c:v>-2.2404431162146636</c:v>
                </c:pt>
                <c:pt idx="163">
                  <c:v>-1.5249988672403618</c:v>
                </c:pt>
                <c:pt idx="164">
                  <c:v>-0.77200408497353112</c:v>
                </c:pt>
                <c:pt idx="165">
                  <c:v>-4.8368860999792312E-15</c:v>
                </c:pt>
                <c:pt idx="166">
                  <c:v>0.7720040849735389</c:v>
                </c:pt>
                <c:pt idx="167">
                  <c:v>1.5249988672403689</c:v>
                </c:pt>
                <c:pt idx="168">
                  <c:v>2.2404431162146707</c:v>
                </c:pt>
                <c:pt idx="169">
                  <c:v>2.9007202200633646</c:v>
                </c:pt>
                <c:pt idx="170">
                  <c:v>3.4895719651556112</c:v>
                </c:pt>
                <c:pt idx="171">
                  <c:v>3.9924988672403674</c:v>
                </c:pt>
                <c:pt idx="172">
                  <c:v>4.3971171968695906</c:v>
                </c:pt>
                <c:pt idx="173">
                  <c:v>4.6934639079165805</c:v>
                </c:pt>
                <c:pt idx="174">
                  <c:v>4.8742419608370016</c:v>
                </c:pt>
                <c:pt idx="175">
                  <c:v>4.9349999999999996</c:v>
                </c:pt>
                <c:pt idx="176">
                  <c:v>4.874241960837006</c:v>
                </c:pt>
                <c:pt idx="177">
                  <c:v>4.6934639079165841</c:v>
                </c:pt>
                <c:pt idx="178">
                  <c:v>4.397117196869603</c:v>
                </c:pt>
                <c:pt idx="179">
                  <c:v>3.9924988672403736</c:v>
                </c:pt>
                <c:pt idx="180">
                  <c:v>3.4895719651556187</c:v>
                </c:pt>
                <c:pt idx="181">
                  <c:v>2.9007202200633588</c:v>
                </c:pt>
                <c:pt idx="182">
                  <c:v>2.2404431162146641</c:v>
                </c:pt>
                <c:pt idx="183">
                  <c:v>1.5249988672403789</c:v>
                </c:pt>
                <c:pt idx="184">
                  <c:v>0.772004084973549</c:v>
                </c:pt>
                <c:pt idx="185">
                  <c:v>5.4414968624766355E-15</c:v>
                </c:pt>
                <c:pt idx="186">
                  <c:v>-0.77200408497353823</c:v>
                </c:pt>
                <c:pt idx="187">
                  <c:v>-1.5249988672403687</c:v>
                </c:pt>
                <c:pt idx="188">
                  <c:v>-2.2404431162146548</c:v>
                </c:pt>
                <c:pt idx="189">
                  <c:v>-2.90072022006335</c:v>
                </c:pt>
                <c:pt idx="190">
                  <c:v>-3.4895719651556112</c:v>
                </c:pt>
                <c:pt idx="191">
                  <c:v>-3.992498867240367</c:v>
                </c:pt>
                <c:pt idx="192">
                  <c:v>-4.3971171968695986</c:v>
                </c:pt>
                <c:pt idx="193">
                  <c:v>-4.6934639079165805</c:v>
                </c:pt>
                <c:pt idx="194">
                  <c:v>-4.8742419608370042</c:v>
                </c:pt>
                <c:pt idx="195">
                  <c:v>-4.9349999999999996</c:v>
                </c:pt>
                <c:pt idx="196">
                  <c:v>-4.8742419608370025</c:v>
                </c:pt>
                <c:pt idx="197">
                  <c:v>-4.6934639079165787</c:v>
                </c:pt>
                <c:pt idx="198">
                  <c:v>-4.3971171968695959</c:v>
                </c:pt>
                <c:pt idx="199">
                  <c:v>-3.9924988672403638</c:v>
                </c:pt>
                <c:pt idx="200">
                  <c:v>-3.4895719651556067</c:v>
                </c:pt>
                <c:pt idx="201">
                  <c:v>-2.9007202200633451</c:v>
                </c:pt>
                <c:pt idx="202">
                  <c:v>-2.2404431162146645</c:v>
                </c:pt>
                <c:pt idx="203">
                  <c:v>-1.5249988672403627</c:v>
                </c:pt>
                <c:pt idx="204">
                  <c:v>-0.77200408497356687</c:v>
                </c:pt>
                <c:pt idx="205">
                  <c:v>-2.3578749629854507E-14</c:v>
                </c:pt>
                <c:pt idx="206">
                  <c:v>0.77200408497352024</c:v>
                </c:pt>
                <c:pt idx="207">
                  <c:v>1.5249988672403512</c:v>
                </c:pt>
                <c:pt idx="208">
                  <c:v>2.2404431162146539</c:v>
                </c:pt>
                <c:pt idx="209">
                  <c:v>2.9007202200633637</c:v>
                </c:pt>
                <c:pt idx="210">
                  <c:v>3.4895719651556232</c:v>
                </c:pt>
                <c:pt idx="211">
                  <c:v>3.9924988672403767</c:v>
                </c:pt>
                <c:pt idx="212">
                  <c:v>4.3971171968696066</c:v>
                </c:pt>
                <c:pt idx="213">
                  <c:v>4.6934639079165805</c:v>
                </c:pt>
                <c:pt idx="214">
                  <c:v>4.8742419608370042</c:v>
                </c:pt>
                <c:pt idx="215">
                  <c:v>4.9349999999999996</c:v>
                </c:pt>
                <c:pt idx="216">
                  <c:v>4.8742419608370033</c:v>
                </c:pt>
                <c:pt idx="217">
                  <c:v>4.6934639079165787</c:v>
                </c:pt>
                <c:pt idx="218">
                  <c:v>4.3971171968695879</c:v>
                </c:pt>
                <c:pt idx="219">
                  <c:v>3.9924988672403532</c:v>
                </c:pt>
                <c:pt idx="220">
                  <c:v>3.4895719651555943</c:v>
                </c:pt>
                <c:pt idx="221">
                  <c:v>2.9007202200633313</c:v>
                </c:pt>
                <c:pt idx="222">
                  <c:v>2.2404431162146339</c:v>
                </c:pt>
                <c:pt idx="223">
                  <c:v>1.5249988672403634</c:v>
                </c:pt>
                <c:pt idx="224">
                  <c:v>0.77200408497353279</c:v>
                </c:pt>
                <c:pt idx="225">
                  <c:v>-1.0881923617409027E-14</c:v>
                </c:pt>
                <c:pt idx="226">
                  <c:v>-0.77200408497355444</c:v>
                </c:pt>
                <c:pt idx="227">
                  <c:v>-1.5249988672403842</c:v>
                </c:pt>
                <c:pt idx="228">
                  <c:v>-2.2404431162146849</c:v>
                </c:pt>
                <c:pt idx="229">
                  <c:v>-2.9007202200633775</c:v>
                </c:pt>
                <c:pt idx="230">
                  <c:v>-3.4895719651556347</c:v>
                </c:pt>
                <c:pt idx="231">
                  <c:v>-3.9924988672403869</c:v>
                </c:pt>
                <c:pt idx="232">
                  <c:v>-4.3971171968695977</c:v>
                </c:pt>
                <c:pt idx="233">
                  <c:v>-4.693463907916585</c:v>
                </c:pt>
                <c:pt idx="234">
                  <c:v>-4.874241960837006</c:v>
                </c:pt>
                <c:pt idx="235">
                  <c:v>-4.9349999999999996</c:v>
                </c:pt>
                <c:pt idx="236">
                  <c:v>-4.874241960837006</c:v>
                </c:pt>
                <c:pt idx="237">
                  <c:v>-4.693463907916585</c:v>
                </c:pt>
                <c:pt idx="238">
                  <c:v>-4.3971171968695968</c:v>
                </c:pt>
                <c:pt idx="239">
                  <c:v>-3.9924988672403643</c:v>
                </c:pt>
                <c:pt idx="240">
                  <c:v>-3.4895719651556076</c:v>
                </c:pt>
                <c:pt idx="241">
                  <c:v>-2.9007202200633464</c:v>
                </c:pt>
                <c:pt idx="242">
                  <c:v>-2.2404431162146503</c:v>
                </c:pt>
                <c:pt idx="243">
                  <c:v>-1.5249988672403472</c:v>
                </c:pt>
                <c:pt idx="244">
                  <c:v>-0.77200408497351614</c:v>
                </c:pt>
                <c:pt idx="245">
                  <c:v>2.7809954859792093E-14</c:v>
                </c:pt>
                <c:pt idx="246">
                  <c:v>0.77200408497353634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815424"/>
        <c:axId val="170816000"/>
      </c:scatterChart>
      <c:valAx>
        <c:axId val="170815424"/>
        <c:scaling>
          <c:orientation val="minMax"/>
          <c:max val="4.0000000000000008E-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70816000"/>
        <c:crosses val="autoZero"/>
        <c:crossBetween val="midCat"/>
      </c:valAx>
      <c:valAx>
        <c:axId val="17081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8154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44C90-A41A-47A0-827D-294D955FE3A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DE05C2-6F2F-4A0C-9A3D-B90654D5B88E}">
      <dgm:prSet phldrT="[Texte]"/>
      <dgm:spPr/>
      <dgm:t>
        <a:bodyPr anchor="ctr"/>
        <a:lstStyle/>
        <a:p>
          <a:r>
            <a:rPr lang="fr-FR" dirty="0" smtClean="0"/>
            <a:t>Vs=V</a:t>
          </a:r>
          <a:r>
            <a:rPr lang="fr-FR" baseline="-25000" dirty="0" smtClean="0"/>
            <a:t>L</a:t>
          </a:r>
          <a:endParaRPr lang="fr-FR" baseline="-25000" dirty="0"/>
        </a:p>
      </dgm:t>
    </dgm:pt>
    <dgm:pt modelId="{277E0294-FAFF-4049-91D5-BFDE009FA58E}" type="parTrans" cxnId="{5C1F6C25-1FE7-437D-BCDB-5F51452F2A8A}">
      <dgm:prSet/>
      <dgm:spPr/>
      <dgm:t>
        <a:bodyPr/>
        <a:lstStyle/>
        <a:p>
          <a:endParaRPr lang="fr-FR"/>
        </a:p>
      </dgm:t>
    </dgm:pt>
    <dgm:pt modelId="{6E50DA2B-4E34-433A-AF24-E5805AA64D07}" type="sibTrans" cxnId="{5C1F6C25-1FE7-437D-BCDB-5F51452F2A8A}">
      <dgm:prSet/>
      <dgm:spPr/>
      <dgm:t>
        <a:bodyPr/>
        <a:lstStyle/>
        <a:p>
          <a:endParaRPr lang="fr-FR"/>
        </a:p>
      </dgm:t>
    </dgm:pt>
    <dgm:pt modelId="{3F2700C6-A1E9-4F5B-8B90-02C7FED081EB}">
      <dgm:prSet phldrT="[Texte]"/>
      <dgm:spPr/>
      <dgm:t>
        <a:bodyPr anchor="ctr"/>
        <a:lstStyle/>
        <a:p>
          <a:r>
            <a:rPr lang="fr-FR" dirty="0" smtClean="0"/>
            <a:t>Vs=V</a:t>
          </a:r>
          <a:r>
            <a:rPr lang="fr-FR" baseline="-25000" dirty="0" smtClean="0"/>
            <a:t>H</a:t>
          </a:r>
          <a:endParaRPr lang="fr-FR" baseline="-25000" dirty="0"/>
        </a:p>
      </dgm:t>
    </dgm:pt>
    <dgm:pt modelId="{196E3342-9230-46BF-885F-6AADE4531297}" type="parTrans" cxnId="{7A595F2A-F9F4-4E87-A134-247037DA9A83}">
      <dgm:prSet/>
      <dgm:spPr/>
      <dgm:t>
        <a:bodyPr/>
        <a:lstStyle/>
        <a:p>
          <a:endParaRPr lang="fr-FR"/>
        </a:p>
      </dgm:t>
    </dgm:pt>
    <dgm:pt modelId="{B996C726-5F33-42B7-B573-D35BA54C1E93}" type="sibTrans" cxnId="{7A595F2A-F9F4-4E87-A134-247037DA9A83}">
      <dgm:prSet/>
      <dgm:spPr/>
      <dgm:t>
        <a:bodyPr/>
        <a:lstStyle/>
        <a:p>
          <a:endParaRPr lang="fr-FR"/>
        </a:p>
      </dgm:t>
    </dgm:pt>
    <dgm:pt modelId="{B17573ED-4D6C-4B04-8DCF-8D770BBE6974}" type="pres">
      <dgm:prSet presAssocID="{7D644C90-A41A-47A0-827D-294D955FE3A4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E0DBF6B4-0BE6-4756-8D58-7E29F98B4483}" type="pres">
      <dgm:prSet presAssocID="{7D644C90-A41A-47A0-827D-294D955FE3A4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1A29E4-14A1-4687-ABC6-C41C6F503B1E}" type="pres">
      <dgm:prSet presAssocID="{7D644C90-A41A-47A0-827D-294D955FE3A4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fr-FR"/>
        </a:p>
      </dgm:t>
    </dgm:pt>
    <dgm:pt modelId="{CEBBA4D9-E0AE-448C-91DB-19BEA7EE4F8A}" type="pres">
      <dgm:prSet presAssocID="{7D644C90-A41A-47A0-827D-294D955FE3A4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4C3B6F-47E9-46F2-A75A-F912F8AD532B}" type="pres">
      <dgm:prSet presAssocID="{7D644C90-A41A-47A0-827D-294D955FE3A4}" presName="RightNode" presStyleLbl="bgImgPlace1" presStyleIdx="1" presStyleCnt="2" custLinFactNeighborX="25968" custLinFactNeighborY="-96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11A896F7-620C-46F2-893B-41EEDD445DDE}" type="pres">
      <dgm:prSet presAssocID="{7D644C90-A41A-47A0-827D-294D955FE3A4}" presName="TopArrow" presStyleLbl="node1" presStyleIdx="0" presStyleCnt="2"/>
      <dgm:spPr/>
    </dgm:pt>
    <dgm:pt modelId="{6FB24066-123C-4398-B1A1-1F883FC8BE36}" type="pres">
      <dgm:prSet presAssocID="{7D644C90-A41A-47A0-827D-294D955FE3A4}" presName="BottomArrow" presStyleLbl="node1" presStyleIdx="1" presStyleCnt="2"/>
      <dgm:spPr/>
    </dgm:pt>
  </dgm:ptLst>
  <dgm:cxnLst>
    <dgm:cxn modelId="{C9D8ABDE-6E39-4191-AC2D-7D4C8AA32F88}" type="presOf" srcId="{3F2700C6-A1E9-4F5B-8B90-02C7FED081EB}" destId="{CEBBA4D9-E0AE-448C-91DB-19BEA7EE4F8A}" srcOrd="0" destOrd="0" presId="urn:microsoft.com/office/officeart/2009/layout/ReverseList"/>
    <dgm:cxn modelId="{AF2E2F19-71DF-4610-9D7E-733E409277AB}" type="presOf" srcId="{7D644C90-A41A-47A0-827D-294D955FE3A4}" destId="{B17573ED-4D6C-4B04-8DCF-8D770BBE6974}" srcOrd="0" destOrd="0" presId="urn:microsoft.com/office/officeart/2009/layout/ReverseList"/>
    <dgm:cxn modelId="{D32D9B35-1F24-424F-BA75-CA8CF27B1591}" type="presOf" srcId="{3F2700C6-A1E9-4F5B-8B90-02C7FED081EB}" destId="{3C4C3B6F-47E9-46F2-A75A-F912F8AD532B}" srcOrd="1" destOrd="0" presId="urn:microsoft.com/office/officeart/2009/layout/ReverseList"/>
    <dgm:cxn modelId="{B47EB709-2D35-4C35-BBE1-7443565524A5}" type="presOf" srcId="{3CDE05C2-6F2F-4A0C-9A3D-B90654D5B88E}" destId="{E0DBF6B4-0BE6-4756-8D58-7E29F98B4483}" srcOrd="0" destOrd="0" presId="urn:microsoft.com/office/officeart/2009/layout/ReverseList"/>
    <dgm:cxn modelId="{5C1F6C25-1FE7-437D-BCDB-5F51452F2A8A}" srcId="{7D644C90-A41A-47A0-827D-294D955FE3A4}" destId="{3CDE05C2-6F2F-4A0C-9A3D-B90654D5B88E}" srcOrd="0" destOrd="0" parTransId="{277E0294-FAFF-4049-91D5-BFDE009FA58E}" sibTransId="{6E50DA2B-4E34-433A-AF24-E5805AA64D07}"/>
    <dgm:cxn modelId="{7A595F2A-F9F4-4E87-A134-247037DA9A83}" srcId="{7D644C90-A41A-47A0-827D-294D955FE3A4}" destId="{3F2700C6-A1E9-4F5B-8B90-02C7FED081EB}" srcOrd="1" destOrd="0" parTransId="{196E3342-9230-46BF-885F-6AADE4531297}" sibTransId="{B996C726-5F33-42B7-B573-D35BA54C1E93}"/>
    <dgm:cxn modelId="{ED6CFAF7-FC3F-4983-96C0-AD8AADA8D868}" type="presOf" srcId="{3CDE05C2-6F2F-4A0C-9A3D-B90654D5B88E}" destId="{3D1A29E4-14A1-4687-ABC6-C41C6F503B1E}" srcOrd="1" destOrd="0" presId="urn:microsoft.com/office/officeart/2009/layout/ReverseList"/>
    <dgm:cxn modelId="{E2FB5BA3-ACAB-4571-B743-5175BF7A6429}" type="presParOf" srcId="{B17573ED-4D6C-4B04-8DCF-8D770BBE6974}" destId="{E0DBF6B4-0BE6-4756-8D58-7E29F98B4483}" srcOrd="0" destOrd="0" presId="urn:microsoft.com/office/officeart/2009/layout/ReverseList"/>
    <dgm:cxn modelId="{B7BEB0FA-4D1A-438F-9156-FB8EB8F3BD44}" type="presParOf" srcId="{B17573ED-4D6C-4B04-8DCF-8D770BBE6974}" destId="{3D1A29E4-14A1-4687-ABC6-C41C6F503B1E}" srcOrd="1" destOrd="0" presId="urn:microsoft.com/office/officeart/2009/layout/ReverseList"/>
    <dgm:cxn modelId="{43BAEEFF-C379-4901-A5DC-66B09FF711B5}" type="presParOf" srcId="{B17573ED-4D6C-4B04-8DCF-8D770BBE6974}" destId="{CEBBA4D9-E0AE-448C-91DB-19BEA7EE4F8A}" srcOrd="2" destOrd="0" presId="urn:microsoft.com/office/officeart/2009/layout/ReverseList"/>
    <dgm:cxn modelId="{B863ECEF-468D-49F8-84FB-68A305302462}" type="presParOf" srcId="{B17573ED-4D6C-4B04-8DCF-8D770BBE6974}" destId="{3C4C3B6F-47E9-46F2-A75A-F912F8AD532B}" srcOrd="3" destOrd="0" presId="urn:microsoft.com/office/officeart/2009/layout/ReverseList"/>
    <dgm:cxn modelId="{8CDCF9DE-7239-4BE9-9FE2-4A56F366ECB2}" type="presParOf" srcId="{B17573ED-4D6C-4B04-8DCF-8D770BBE6974}" destId="{11A896F7-620C-46F2-893B-41EEDD445DDE}" srcOrd="4" destOrd="0" presId="urn:microsoft.com/office/officeart/2009/layout/ReverseList"/>
    <dgm:cxn modelId="{A138DE3E-37B3-4111-BA05-EAA76D44F326}" type="presParOf" srcId="{B17573ED-4D6C-4B04-8DCF-8D770BBE6974}" destId="{6FB24066-123C-4398-B1A1-1F883FC8BE3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44C90-A41A-47A0-827D-294D955FE3A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DE05C2-6F2F-4A0C-9A3D-B90654D5B88E}">
      <dgm:prSet phldrT="[Texte]"/>
      <dgm:spPr/>
      <dgm:t>
        <a:bodyPr anchor="ctr"/>
        <a:lstStyle/>
        <a:p>
          <a:pPr algn="ctr"/>
          <a:r>
            <a:rPr lang="fr-FR" dirty="0" smtClean="0"/>
            <a:t>Vs=V</a:t>
          </a:r>
          <a:r>
            <a:rPr lang="fr-FR" baseline="-25000" dirty="0" smtClean="0"/>
            <a:t>L</a:t>
          </a:r>
          <a:endParaRPr lang="fr-FR" baseline="-25000" dirty="0"/>
        </a:p>
      </dgm:t>
    </dgm:pt>
    <dgm:pt modelId="{277E0294-FAFF-4049-91D5-BFDE009FA58E}" type="parTrans" cxnId="{5C1F6C25-1FE7-437D-BCDB-5F51452F2A8A}">
      <dgm:prSet/>
      <dgm:spPr/>
      <dgm:t>
        <a:bodyPr/>
        <a:lstStyle/>
        <a:p>
          <a:endParaRPr lang="fr-FR"/>
        </a:p>
      </dgm:t>
    </dgm:pt>
    <dgm:pt modelId="{6E50DA2B-4E34-433A-AF24-E5805AA64D07}" type="sibTrans" cxnId="{5C1F6C25-1FE7-437D-BCDB-5F51452F2A8A}">
      <dgm:prSet/>
      <dgm:spPr/>
      <dgm:t>
        <a:bodyPr/>
        <a:lstStyle/>
        <a:p>
          <a:endParaRPr lang="fr-FR"/>
        </a:p>
      </dgm:t>
    </dgm:pt>
    <dgm:pt modelId="{3F2700C6-A1E9-4F5B-8B90-02C7FED081EB}">
      <dgm:prSet phldrT="[Texte]"/>
      <dgm:spPr/>
      <dgm:t>
        <a:bodyPr anchor="ctr"/>
        <a:lstStyle/>
        <a:p>
          <a:r>
            <a:rPr lang="fr-FR" dirty="0" smtClean="0"/>
            <a:t>Vs=V</a:t>
          </a:r>
          <a:r>
            <a:rPr lang="fr-FR" baseline="-25000" dirty="0" smtClean="0"/>
            <a:t>H</a:t>
          </a:r>
          <a:endParaRPr lang="fr-FR" baseline="-25000" dirty="0"/>
        </a:p>
      </dgm:t>
    </dgm:pt>
    <dgm:pt modelId="{196E3342-9230-46BF-885F-6AADE4531297}" type="parTrans" cxnId="{7A595F2A-F9F4-4E87-A134-247037DA9A83}">
      <dgm:prSet/>
      <dgm:spPr/>
      <dgm:t>
        <a:bodyPr/>
        <a:lstStyle/>
        <a:p>
          <a:endParaRPr lang="fr-FR"/>
        </a:p>
      </dgm:t>
    </dgm:pt>
    <dgm:pt modelId="{B996C726-5F33-42B7-B573-D35BA54C1E93}" type="sibTrans" cxnId="{7A595F2A-F9F4-4E87-A134-247037DA9A83}">
      <dgm:prSet/>
      <dgm:spPr/>
      <dgm:t>
        <a:bodyPr/>
        <a:lstStyle/>
        <a:p>
          <a:endParaRPr lang="fr-FR"/>
        </a:p>
      </dgm:t>
    </dgm:pt>
    <dgm:pt modelId="{B17573ED-4D6C-4B04-8DCF-8D770BBE6974}" type="pres">
      <dgm:prSet presAssocID="{7D644C90-A41A-47A0-827D-294D955FE3A4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E0DBF6B4-0BE6-4756-8D58-7E29F98B4483}" type="pres">
      <dgm:prSet presAssocID="{7D644C90-A41A-47A0-827D-294D955FE3A4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1A29E4-14A1-4687-ABC6-C41C6F503B1E}" type="pres">
      <dgm:prSet presAssocID="{7D644C90-A41A-47A0-827D-294D955FE3A4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fr-FR"/>
        </a:p>
      </dgm:t>
    </dgm:pt>
    <dgm:pt modelId="{CEBBA4D9-E0AE-448C-91DB-19BEA7EE4F8A}" type="pres">
      <dgm:prSet presAssocID="{7D644C90-A41A-47A0-827D-294D955FE3A4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4C3B6F-47E9-46F2-A75A-F912F8AD532B}" type="pres">
      <dgm:prSet presAssocID="{7D644C90-A41A-47A0-827D-294D955FE3A4}" presName="RightNode" presStyleLbl="bgImgPlace1" presStyleIdx="1" presStyleCnt="2" custLinFactNeighborX="25968" custLinFactNeighborY="-96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11A896F7-620C-46F2-893B-41EEDD445DDE}" type="pres">
      <dgm:prSet presAssocID="{7D644C90-A41A-47A0-827D-294D955FE3A4}" presName="TopArrow" presStyleLbl="node1" presStyleIdx="0" presStyleCnt="2"/>
      <dgm:spPr/>
    </dgm:pt>
    <dgm:pt modelId="{6FB24066-123C-4398-B1A1-1F883FC8BE36}" type="pres">
      <dgm:prSet presAssocID="{7D644C90-A41A-47A0-827D-294D955FE3A4}" presName="BottomArrow" presStyleLbl="node1" presStyleIdx="1" presStyleCnt="2"/>
      <dgm:spPr/>
    </dgm:pt>
  </dgm:ptLst>
  <dgm:cxnLst>
    <dgm:cxn modelId="{A288E99C-79DA-4288-A006-D668A8FE1A6E}" type="presOf" srcId="{3CDE05C2-6F2F-4A0C-9A3D-B90654D5B88E}" destId="{E0DBF6B4-0BE6-4756-8D58-7E29F98B4483}" srcOrd="0" destOrd="0" presId="urn:microsoft.com/office/officeart/2009/layout/ReverseList"/>
    <dgm:cxn modelId="{8A239A2E-7A05-4FB5-A815-E704D9F7A511}" type="presOf" srcId="{7D644C90-A41A-47A0-827D-294D955FE3A4}" destId="{B17573ED-4D6C-4B04-8DCF-8D770BBE6974}" srcOrd="0" destOrd="0" presId="urn:microsoft.com/office/officeart/2009/layout/ReverseList"/>
    <dgm:cxn modelId="{B261AF40-1B7B-4D6D-9AA5-15070AFD93D6}" type="presOf" srcId="{3F2700C6-A1E9-4F5B-8B90-02C7FED081EB}" destId="{CEBBA4D9-E0AE-448C-91DB-19BEA7EE4F8A}" srcOrd="0" destOrd="0" presId="urn:microsoft.com/office/officeart/2009/layout/ReverseList"/>
    <dgm:cxn modelId="{17400545-49CF-4E4B-8E2D-70967729DE0B}" type="presOf" srcId="{3F2700C6-A1E9-4F5B-8B90-02C7FED081EB}" destId="{3C4C3B6F-47E9-46F2-A75A-F912F8AD532B}" srcOrd="1" destOrd="0" presId="urn:microsoft.com/office/officeart/2009/layout/ReverseList"/>
    <dgm:cxn modelId="{22D5C7C5-662F-4F59-8C93-7FEAD09E2C2F}" type="presOf" srcId="{3CDE05C2-6F2F-4A0C-9A3D-B90654D5B88E}" destId="{3D1A29E4-14A1-4687-ABC6-C41C6F503B1E}" srcOrd="1" destOrd="0" presId="urn:microsoft.com/office/officeart/2009/layout/ReverseList"/>
    <dgm:cxn modelId="{5C1F6C25-1FE7-437D-BCDB-5F51452F2A8A}" srcId="{7D644C90-A41A-47A0-827D-294D955FE3A4}" destId="{3CDE05C2-6F2F-4A0C-9A3D-B90654D5B88E}" srcOrd="0" destOrd="0" parTransId="{277E0294-FAFF-4049-91D5-BFDE009FA58E}" sibTransId="{6E50DA2B-4E34-433A-AF24-E5805AA64D07}"/>
    <dgm:cxn modelId="{7A595F2A-F9F4-4E87-A134-247037DA9A83}" srcId="{7D644C90-A41A-47A0-827D-294D955FE3A4}" destId="{3F2700C6-A1E9-4F5B-8B90-02C7FED081EB}" srcOrd="1" destOrd="0" parTransId="{196E3342-9230-46BF-885F-6AADE4531297}" sibTransId="{B996C726-5F33-42B7-B573-D35BA54C1E93}"/>
    <dgm:cxn modelId="{F5B62061-1CB1-42E7-930C-ECD45CBDE140}" type="presParOf" srcId="{B17573ED-4D6C-4B04-8DCF-8D770BBE6974}" destId="{E0DBF6B4-0BE6-4756-8D58-7E29F98B4483}" srcOrd="0" destOrd="0" presId="urn:microsoft.com/office/officeart/2009/layout/ReverseList"/>
    <dgm:cxn modelId="{356424BB-D46B-4820-96F7-BDED9D5F8761}" type="presParOf" srcId="{B17573ED-4D6C-4B04-8DCF-8D770BBE6974}" destId="{3D1A29E4-14A1-4687-ABC6-C41C6F503B1E}" srcOrd="1" destOrd="0" presId="urn:microsoft.com/office/officeart/2009/layout/ReverseList"/>
    <dgm:cxn modelId="{99ED21B6-A89E-4A3C-8C97-568A9C95A6C6}" type="presParOf" srcId="{B17573ED-4D6C-4B04-8DCF-8D770BBE6974}" destId="{CEBBA4D9-E0AE-448C-91DB-19BEA7EE4F8A}" srcOrd="2" destOrd="0" presId="urn:microsoft.com/office/officeart/2009/layout/ReverseList"/>
    <dgm:cxn modelId="{483FB40B-D825-4EC5-A91C-5D324B758B44}" type="presParOf" srcId="{B17573ED-4D6C-4B04-8DCF-8D770BBE6974}" destId="{3C4C3B6F-47E9-46F2-A75A-F912F8AD532B}" srcOrd="3" destOrd="0" presId="urn:microsoft.com/office/officeart/2009/layout/ReverseList"/>
    <dgm:cxn modelId="{03F1ACF9-2D29-469F-BCE4-4EA07F052065}" type="presParOf" srcId="{B17573ED-4D6C-4B04-8DCF-8D770BBE6974}" destId="{11A896F7-620C-46F2-893B-41EEDD445DDE}" srcOrd="4" destOrd="0" presId="urn:microsoft.com/office/officeart/2009/layout/ReverseList"/>
    <dgm:cxn modelId="{AD7E7E24-32DD-47F6-807A-7D5DAFFF38BE}" type="presParOf" srcId="{B17573ED-4D6C-4B04-8DCF-8D770BBE6974}" destId="{6FB24066-123C-4398-B1A1-1F883FC8BE3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A29E4-14A1-4687-ABC6-C41C6F503B1E}">
      <dsp:nvSpPr>
        <dsp:cNvPr id="0" name=""/>
        <dsp:cNvSpPr/>
      </dsp:nvSpPr>
      <dsp:spPr>
        <a:xfrm rot="16200000">
          <a:off x="1415891" y="522354"/>
          <a:ext cx="1106096" cy="6759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Vs=V</a:t>
          </a:r>
          <a:r>
            <a:rPr lang="fr-FR" sz="1600" kern="1200" baseline="-25000" dirty="0" smtClean="0"/>
            <a:t>L</a:t>
          </a:r>
          <a:endParaRPr lang="fr-FR" sz="1600" kern="1200" baseline="-25000" dirty="0"/>
        </a:p>
      </dsp:txBody>
      <dsp:txXfrm rot="5400000">
        <a:off x="1663971" y="340281"/>
        <a:ext cx="642939" cy="1040090"/>
      </dsp:txXfrm>
    </dsp:sp>
    <dsp:sp modelId="{3C4C3B6F-47E9-46F2-A75A-F912F8AD532B}">
      <dsp:nvSpPr>
        <dsp:cNvPr id="0" name=""/>
        <dsp:cNvSpPr/>
      </dsp:nvSpPr>
      <dsp:spPr>
        <a:xfrm rot="5400000">
          <a:off x="2298056" y="511692"/>
          <a:ext cx="1106096" cy="6759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01600" rIns="60960" bIns="10160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Vs=V</a:t>
          </a:r>
          <a:r>
            <a:rPr lang="fr-FR" sz="1600" kern="1200" baseline="-25000" dirty="0" smtClean="0"/>
            <a:t>H</a:t>
          </a:r>
          <a:endParaRPr lang="fr-FR" sz="1600" kern="1200" baseline="-25000" dirty="0"/>
        </a:p>
      </dsp:txBody>
      <dsp:txXfrm rot="-5400000">
        <a:off x="2513133" y="329619"/>
        <a:ext cx="642939" cy="1040090"/>
      </dsp:txXfrm>
    </dsp:sp>
    <dsp:sp modelId="{11A896F7-620C-46F2-893B-41EEDD445DDE}">
      <dsp:nvSpPr>
        <dsp:cNvPr id="0" name=""/>
        <dsp:cNvSpPr/>
      </dsp:nvSpPr>
      <dsp:spPr>
        <a:xfrm>
          <a:off x="1968871" y="0"/>
          <a:ext cx="706635" cy="70660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24066-123C-4398-B1A1-1F883FC8BE36}">
      <dsp:nvSpPr>
        <dsp:cNvPr id="0" name=""/>
        <dsp:cNvSpPr/>
      </dsp:nvSpPr>
      <dsp:spPr>
        <a:xfrm rot="10800000">
          <a:off x="1968871" y="1013878"/>
          <a:ext cx="706635" cy="70660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A29E4-14A1-4687-ABC6-C41C6F503B1E}">
      <dsp:nvSpPr>
        <dsp:cNvPr id="0" name=""/>
        <dsp:cNvSpPr/>
      </dsp:nvSpPr>
      <dsp:spPr>
        <a:xfrm rot="16200000">
          <a:off x="1415891" y="522354"/>
          <a:ext cx="1106096" cy="6759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Vs=V</a:t>
          </a:r>
          <a:r>
            <a:rPr lang="fr-FR" sz="1600" kern="1200" baseline="-25000" dirty="0" smtClean="0"/>
            <a:t>L</a:t>
          </a:r>
          <a:endParaRPr lang="fr-FR" sz="1600" kern="1200" baseline="-25000" dirty="0"/>
        </a:p>
      </dsp:txBody>
      <dsp:txXfrm rot="5400000">
        <a:off x="1663971" y="340281"/>
        <a:ext cx="642939" cy="1040090"/>
      </dsp:txXfrm>
    </dsp:sp>
    <dsp:sp modelId="{3C4C3B6F-47E9-46F2-A75A-F912F8AD532B}">
      <dsp:nvSpPr>
        <dsp:cNvPr id="0" name=""/>
        <dsp:cNvSpPr/>
      </dsp:nvSpPr>
      <dsp:spPr>
        <a:xfrm rot="5400000">
          <a:off x="2298056" y="511692"/>
          <a:ext cx="1106096" cy="6759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01600" rIns="60960" bIns="10160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Vs=V</a:t>
          </a:r>
          <a:r>
            <a:rPr lang="fr-FR" sz="1600" kern="1200" baseline="-25000" dirty="0" smtClean="0"/>
            <a:t>H</a:t>
          </a:r>
          <a:endParaRPr lang="fr-FR" sz="1600" kern="1200" baseline="-25000" dirty="0"/>
        </a:p>
      </dsp:txBody>
      <dsp:txXfrm rot="-5400000">
        <a:off x="2513133" y="329619"/>
        <a:ext cx="642939" cy="1040090"/>
      </dsp:txXfrm>
    </dsp:sp>
    <dsp:sp modelId="{11A896F7-620C-46F2-893B-41EEDD445DDE}">
      <dsp:nvSpPr>
        <dsp:cNvPr id="0" name=""/>
        <dsp:cNvSpPr/>
      </dsp:nvSpPr>
      <dsp:spPr>
        <a:xfrm>
          <a:off x="1968871" y="0"/>
          <a:ext cx="706635" cy="70660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24066-123C-4398-B1A1-1F883FC8BE36}">
      <dsp:nvSpPr>
        <dsp:cNvPr id="0" name=""/>
        <dsp:cNvSpPr/>
      </dsp:nvSpPr>
      <dsp:spPr>
        <a:xfrm rot="10800000">
          <a:off x="1968871" y="1013878"/>
          <a:ext cx="706635" cy="70660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9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78.wmf"/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0.24002</cdr:x>
      <cdr:y>0.13418</cdr:y>
    </cdr:from>
    <cdr:to>
      <cdr:x>0.46155</cdr:x>
      <cdr:y>0.3199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26757" y="193990"/>
          <a:ext cx="763072" cy="268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 err="1" smtClean="0"/>
            <a:t>Ue</a:t>
          </a:r>
          <a:r>
            <a:rPr lang="fr-FR" sz="1100" dirty="0" smtClean="0"/>
            <a:t>(t</a:t>
          </a:r>
          <a:r>
            <a:rPr lang="fr-FR" sz="1100" dirty="0"/>
            <a:t>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0.34251</cdr:x>
      <cdr:y>0.33403</cdr:y>
    </cdr:from>
    <cdr:to>
      <cdr:x>0.49975</cdr:x>
      <cdr:y>0.42082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1179790" y="482920"/>
          <a:ext cx="541602" cy="12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 smtClean="0"/>
            <a:t>Us</a:t>
          </a:r>
          <a:r>
            <a:rPr lang="fr-FR" sz="1100" dirty="0" smtClean="0"/>
            <a:t>(t</a:t>
          </a:r>
          <a:r>
            <a:rPr lang="fr-FR" sz="1100" dirty="0"/>
            <a:t>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0.91157</cdr:x>
      <cdr:y>0.41975</cdr:y>
    </cdr:from>
    <cdr:to>
      <cdr:x>0.97616</cdr:x>
      <cdr:y>0.50174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4167716" y="1151466"/>
          <a:ext cx="295276" cy="224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t</a:t>
          </a:r>
        </a:p>
        <a:p xmlns:a="http://schemas.openxmlformats.org/drawingml/2006/main">
          <a:endParaRPr lang="fr-F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9CC2-9226-435C-A5BF-D7EF1BBC153A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88C1-595F-4A2B-9260-D1883B94A8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7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0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 userDrawn="1"/>
        </p:nvSpPr>
        <p:spPr>
          <a:xfrm>
            <a:off x="-123564" y="548680"/>
            <a:ext cx="9937104" cy="6140042"/>
          </a:xfrm>
          <a:prstGeom prst="roundRect">
            <a:avLst>
              <a:gd name="adj" fmla="val 5995"/>
            </a:avLst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dirty="0" smtClean="0"/>
              <a:t>Modifiez les styles </a:t>
            </a:r>
            <a:r>
              <a:rPr lang="fr-FR" dirty="0" err="1" smtClean="0"/>
              <a:t>Thdu</a:t>
            </a:r>
            <a:r>
              <a:rPr lang="fr-FR" dirty="0" smtClean="0"/>
              <a:t>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jpe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g"/><Relationship Id="rId5" Type="http://schemas.openxmlformats.org/officeDocument/2006/relationships/chart" Target="../charts/chart1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1.wmf"/><Relationship Id="rId3" Type="http://schemas.openxmlformats.org/officeDocument/2006/relationships/image" Target="../media/image300.png"/><Relationship Id="rId7" Type="http://schemas.openxmlformats.org/officeDocument/2006/relationships/image" Target="../media/image53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jpeg"/><Relationship Id="rId11" Type="http://schemas.openxmlformats.org/officeDocument/2006/relationships/image" Target="../media/image50.wmf"/><Relationship Id="rId5" Type="http://schemas.openxmlformats.org/officeDocument/2006/relationships/image" Target="../media/image49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jpg"/><Relationship Id="rId1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63.png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1.wmf"/><Relationship Id="rId11" Type="http://schemas.openxmlformats.org/officeDocument/2006/relationships/image" Target="../media/image36.jpe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jpg"/><Relationship Id="rId4" Type="http://schemas.openxmlformats.org/officeDocument/2006/relationships/image" Target="../media/image470.png"/><Relationship Id="rId9" Type="http://schemas.openxmlformats.org/officeDocument/2006/relationships/image" Target="../media/image7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6.jpeg"/><Relationship Id="rId4" Type="http://schemas.openxmlformats.org/officeDocument/2006/relationships/image" Target="../media/image7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6.jpeg"/><Relationship Id="rId4" Type="http://schemas.openxmlformats.org/officeDocument/2006/relationships/image" Target="../media/image7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531.png"/><Relationship Id="rId7" Type="http://schemas.openxmlformats.org/officeDocument/2006/relationships/image" Target="../media/image54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jpg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530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6.png"/><Relationship Id="rId11" Type="http://schemas.openxmlformats.org/officeDocument/2006/relationships/image" Target="../media/image38.png"/><Relationship Id="rId5" Type="http://schemas.openxmlformats.org/officeDocument/2006/relationships/image" Target="../media/image13.jpg"/><Relationship Id="rId10" Type="http://schemas.openxmlformats.org/officeDocument/2006/relationships/image" Target="../media/image37.png"/><Relationship Id="rId4" Type="http://schemas.openxmlformats.org/officeDocument/2006/relationships/image" Target="../media/image570.png"/><Relationship Id="rId9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6.png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1.png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5.png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94.wmf"/><Relationship Id="rId4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9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0.png"/><Relationship Id="rId5" Type="http://schemas.openxmlformats.org/officeDocument/2006/relationships/image" Target="../media/image97.wmf"/><Relationship Id="rId4" Type="http://schemas.openxmlformats.org/officeDocument/2006/relationships/oleObject" Target="../embeddings/oleObject2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103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4.png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2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10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wmf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2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13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3.png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2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1.png"/><Relationship Id="rId4" Type="http://schemas.openxmlformats.org/officeDocument/2006/relationships/image" Target="../media/image13.jpg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55.png"/><Relationship Id="rId4" Type="http://schemas.openxmlformats.org/officeDocument/2006/relationships/diagramData" Target="../diagrams/data1.xml"/><Relationship Id="rId9" Type="http://schemas.openxmlformats.org/officeDocument/2006/relationships/image" Target="../media/image15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6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image" Target="../media/image13.jp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6.jp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3" Type="http://schemas.openxmlformats.org/officeDocument/2006/relationships/image" Target="../media/image76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80.png"/><Relationship Id="rId5" Type="http://schemas.openxmlformats.org/officeDocument/2006/relationships/image" Target="../media/image75.wmf"/><Relationship Id="rId10" Type="http://schemas.openxmlformats.org/officeDocument/2006/relationships/image" Target="../media/image179.wmf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0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71.png"/><Relationship Id="rId7" Type="http://schemas.openxmlformats.org/officeDocument/2006/relationships/image" Target="../media/image188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Relationship Id="rId9" Type="http://schemas.openxmlformats.org/officeDocument/2006/relationships/image" Target="../media/image36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964667" y="2348880"/>
            <a:ext cx="6708815" cy="3004356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latin typeface="Adobe Garamond Pro Bold" pitchFamily="18" charset="0"/>
              </a:rPr>
              <a:t>Thème2</a:t>
            </a:r>
          </a:p>
          <a:p>
            <a:pPr algn="ctr"/>
            <a:r>
              <a:rPr lang="fr-FR" sz="2800" i="1" dirty="0" smtClean="0">
                <a:latin typeface="Adobe Garamond Pro Bold" pitchFamily="18" charset="0"/>
              </a:rPr>
              <a:t>Récepteur </a:t>
            </a:r>
            <a:r>
              <a:rPr lang="fr-FR" sz="2800" i="1" dirty="0" err="1" smtClean="0">
                <a:latin typeface="Adobe Garamond Pro Bold" pitchFamily="18" charset="0"/>
              </a:rPr>
              <a:t>deTélécommande</a:t>
            </a:r>
            <a:r>
              <a:rPr lang="fr-FR" sz="2800" i="1" dirty="0" smtClean="0">
                <a:latin typeface="Adobe Garamond Pro Bold" pitchFamily="18" charset="0"/>
              </a:rPr>
              <a:t> </a:t>
            </a:r>
            <a:r>
              <a:rPr lang="fr-FR" sz="2800" i="1" dirty="0" smtClean="0">
                <a:latin typeface="Adobe Garamond Pro Bold" pitchFamily="18" charset="0"/>
              </a:rPr>
              <a:t>à </a:t>
            </a:r>
            <a:r>
              <a:rPr lang="fr-FR" sz="2800" i="1" dirty="0" smtClean="0">
                <a:latin typeface="Adobe Garamond Pro Bold" pitchFamily="18" charset="0"/>
              </a:rPr>
              <a:t>Ultrason</a:t>
            </a:r>
          </a:p>
          <a:p>
            <a:pPr algn="ctr"/>
            <a:r>
              <a:rPr lang="fr-FR" dirty="0">
                <a:latin typeface="Andalus" pitchFamily="18" charset="-78"/>
                <a:cs typeface="Andalus" pitchFamily="18" charset="-78"/>
              </a:rPr>
              <a:t>Fonction 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Alimenter</a:t>
            </a:r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fr-FR" dirty="0" smtClean="0">
                <a:latin typeface="Andalus" pitchFamily="18" charset="-78"/>
                <a:cs typeface="Andalus" pitchFamily="18" charset="-78"/>
              </a:rPr>
              <a:t>Fonction 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Amplifier</a:t>
            </a:r>
            <a:endParaRPr lang="fr-FR" dirty="0" smtClean="0">
              <a:latin typeface="Adobe Garamond Pro Bold" pitchFamily="18" charset="0"/>
            </a:endParaRPr>
          </a:p>
          <a:p>
            <a:pPr algn="ctr"/>
            <a:r>
              <a:rPr lang="fr-FR" dirty="0" smtClean="0">
                <a:latin typeface="Andalus" pitchFamily="18" charset="-78"/>
                <a:cs typeface="Andalus" pitchFamily="18" charset="-78"/>
              </a:rPr>
              <a:t>Fonction Filtrer</a:t>
            </a:r>
          </a:p>
          <a:p>
            <a:pPr algn="ctr"/>
            <a:r>
              <a:rPr lang="fr-FR" dirty="0">
                <a:latin typeface="Andalus" pitchFamily="18" charset="-78"/>
                <a:cs typeface="Andalus" pitchFamily="18" charset="-78"/>
              </a:rPr>
              <a:t>Fonction C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omparer</a:t>
            </a:r>
            <a:endParaRPr lang="fr-FR" dirty="0">
              <a:latin typeface="Andalus" pitchFamily="18" charset="-78"/>
              <a:cs typeface="Andalus" pitchFamily="18" charset="-78"/>
            </a:endParaRPr>
          </a:p>
          <a:p>
            <a:pPr algn="ctr"/>
            <a:endParaRPr lang="fr-FR" sz="3200" dirty="0" smtClean="0">
              <a:latin typeface="Adobe Garamond Pro Bold" pitchFamily="18" charset="0"/>
            </a:endParaRPr>
          </a:p>
          <a:p>
            <a:pPr algn="ctr"/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5" y="1304764"/>
            <a:ext cx="84105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4221088"/>
            <a:ext cx="2507989" cy="226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59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23" y="1224896"/>
            <a:ext cx="3494359" cy="168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La diode </a:t>
            </a:r>
            <a:r>
              <a:rPr lang="fr-FR" dirty="0" err="1"/>
              <a:t>zéner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200" dirty="0" smtClean="0">
                <a:solidFill>
                  <a:srgbClr val="4F81BD">
                    <a:lumMod val="75000"/>
                  </a:srgbClr>
                </a:solidFill>
              </a:rPr>
              <a:t>Diode</a:t>
            </a:r>
            <a:endParaRPr lang="fr-FR" sz="12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fr-FR" dirty="0"/>
              <a:t>Diode </a:t>
            </a:r>
            <a:r>
              <a:rPr lang="fr-FR" dirty="0" err="1"/>
              <a:t>Zéner</a:t>
            </a:r>
            <a:endParaRPr lang="fr-FR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Physique des semi-conducteurs</a:t>
            </a:r>
            <a:r>
              <a:rPr lang="fr-FR" dirty="0">
                <a:solidFill>
                  <a:prstClr val="white"/>
                </a:solidFill>
              </a:rPr>
              <a:t/>
            </a:r>
            <a:br>
              <a:rPr lang="fr-FR" dirty="0">
                <a:solidFill>
                  <a:prstClr val="white"/>
                </a:solidFill>
              </a:rPr>
            </a:br>
            <a:r>
              <a:rPr lang="fr-FR" dirty="0">
                <a:solidFill>
                  <a:prstClr val="white"/>
                </a:solidFill>
              </a:rPr>
              <a:t>Diode</a:t>
            </a:r>
            <a:br>
              <a:rPr lang="fr-FR" dirty="0">
                <a:solidFill>
                  <a:prstClr val="white"/>
                </a:solidFill>
              </a:rPr>
            </a:br>
            <a:r>
              <a:rPr lang="fr-F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Transistor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380711"/>
            <a:ext cx="9372600" cy="5029200"/>
          </a:xfrm>
        </p:spPr>
        <p:txBody>
          <a:bodyPr/>
          <a:lstStyle/>
          <a:p>
            <a:r>
              <a:rPr lang="fr-FR" dirty="0" smtClean="0"/>
              <a:t>Symbole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Caractéristique </a:t>
            </a:r>
            <a:r>
              <a:rPr lang="fr-FR" dirty="0" smtClean="0"/>
              <a:t>tension/courant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12" descr="http://t3.gstatic.com/images?q=tbn:ANd9GcSNJg2VcSHQMFuscXxF4luvb8pgcOmA8VyIVR9jMQqpeUM-qz2wf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1389239"/>
            <a:ext cx="995645" cy="99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700972" y="154047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composants</a:t>
            </a:r>
            <a:endParaRPr lang="fr-FR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489969" y="3329821"/>
            <a:ext cx="322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Se comporte comme une diode en polarisation directe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9257" y="3087193"/>
            <a:ext cx="21850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Se comporte comme une source de tension en polarisation </a:t>
            </a:r>
            <a:r>
              <a:rPr lang="fr-FR" sz="1600" b="1" dirty="0" smtClean="0">
                <a:solidFill>
                  <a:srgbClr val="FF0000"/>
                </a:solidFill>
              </a:rPr>
              <a:t>inverse</a:t>
            </a:r>
            <a:endParaRPr lang="fr-FR" sz="1600" b="1" dirty="0">
              <a:solidFill>
                <a:srgbClr val="FF0000"/>
              </a:solidFill>
            </a:endParaRPr>
          </a:p>
          <a:p>
            <a:endParaRPr lang="fr-FR" sz="1600" b="1" dirty="0">
              <a:solidFill>
                <a:srgbClr val="7030A0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555367" y="3083881"/>
            <a:ext cx="3935279" cy="3137124"/>
            <a:chOff x="2092418" y="3155245"/>
            <a:chExt cx="3935279" cy="3137124"/>
          </a:xfrm>
        </p:grpSpPr>
        <p:pic>
          <p:nvPicPr>
            <p:cNvPr id="24583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92418" y="3155245"/>
              <a:ext cx="3935279" cy="3137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ZoneTexte 25"/>
            <p:cNvSpPr txBox="1"/>
            <p:nvPr/>
          </p:nvSpPr>
          <p:spPr>
            <a:xfrm>
              <a:off x="2547890" y="3871369"/>
              <a:ext cx="46805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V</a:t>
              </a:r>
              <a:r>
                <a:rPr lang="fr-FR" baseline="-25000" dirty="0" smtClean="0"/>
                <a:t>z0</a:t>
              </a:r>
              <a:endParaRPr lang="fr-FR" baseline="-250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045107" y="5817833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I</a:t>
              </a:r>
              <a:r>
                <a:rPr lang="fr-FR" baseline="-25000" dirty="0" err="1" smtClean="0"/>
                <a:t>z</a:t>
              </a:r>
              <a:endParaRPr lang="fr-FR" baseline="-25000" dirty="0"/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5607810" y="4392368"/>
            <a:ext cx="4495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</a:t>
            </a:r>
            <a:r>
              <a:rPr lang="fr-FR" baseline="-25000" dirty="0" smtClean="0"/>
              <a:t>F</a:t>
            </a:r>
            <a:endParaRPr lang="fr-FR" baseline="-25000" dirty="0"/>
          </a:p>
        </p:txBody>
      </p:sp>
      <p:grpSp>
        <p:nvGrpSpPr>
          <p:cNvPr id="23" name="Groupe 22"/>
          <p:cNvGrpSpPr/>
          <p:nvPr/>
        </p:nvGrpSpPr>
        <p:grpSpPr>
          <a:xfrm>
            <a:off x="7078899" y="5357446"/>
            <a:ext cx="1048014" cy="1122792"/>
            <a:chOff x="6789700" y="4833954"/>
            <a:chExt cx="1330171" cy="1293552"/>
          </a:xfrm>
        </p:grpSpPr>
        <p:pic>
          <p:nvPicPr>
            <p:cNvPr id="36" name="Picture 12" descr="http://t3.gstatic.com/images?q=tbn:ANd9GcSNJg2VcSHQMFuscXxF4luvb8pgcOmA8VyIVR9jMQqpeUM-qz2wf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789700" y="4833954"/>
              <a:ext cx="995645" cy="995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Connecteur droit avec flèche 36"/>
            <p:cNvCxnSpPr/>
            <p:nvPr/>
          </p:nvCxnSpPr>
          <p:spPr>
            <a:xfrm>
              <a:off x="6789700" y="5748059"/>
              <a:ext cx="99564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7101766" y="575817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V</a:t>
              </a:r>
              <a:r>
                <a:rPr lang="fr-FR" baseline="-25000" dirty="0" err="1"/>
                <a:t>z</a:t>
              </a:r>
              <a:endParaRPr lang="fr-FR" baseline="-25000" dirty="0"/>
            </a:p>
          </p:txBody>
        </p:sp>
        <p:cxnSp>
          <p:nvCxnSpPr>
            <p:cNvPr id="45" name="Connecteur droit avec flèche 44"/>
            <p:cNvCxnSpPr/>
            <p:nvPr/>
          </p:nvCxnSpPr>
          <p:spPr>
            <a:xfrm flipH="1">
              <a:off x="7461806" y="5331776"/>
              <a:ext cx="17530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7399791" y="483395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I</a:t>
              </a:r>
              <a:r>
                <a:rPr lang="fr-FR" baseline="-25000" dirty="0" err="1"/>
                <a:t>z</a:t>
              </a:r>
              <a:endParaRPr lang="fr-FR" baseline="-25000" dirty="0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3478891" y="3064866"/>
            <a:ext cx="1507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Se comporte comme un interrupteur ouvert</a:t>
            </a:r>
            <a:endParaRPr lang="fr-FR" sz="1600" b="1" dirty="0">
              <a:solidFill>
                <a:srgbClr val="FF0000"/>
              </a:solidFill>
            </a:endParaRPr>
          </a:p>
          <a:p>
            <a:endParaRPr lang="fr-FR" sz="1600" b="1" dirty="0">
              <a:solidFill>
                <a:srgbClr val="7030A0"/>
              </a:solidFill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4239268" y="3918430"/>
            <a:ext cx="105131" cy="284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0" y="4409214"/>
            <a:ext cx="224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Modèle statique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simple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21" y="4736519"/>
            <a:ext cx="460905" cy="475504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7559577" y="4652443"/>
            <a:ext cx="246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Le fléchage en convention </a:t>
            </a:r>
            <a:r>
              <a:rPr lang="fr-FR" sz="1400" b="1" dirty="0" err="1" smtClean="0">
                <a:solidFill>
                  <a:srgbClr val="FF0000"/>
                </a:solidFill>
              </a:rPr>
              <a:t>zéner</a:t>
            </a:r>
            <a:r>
              <a:rPr lang="fr-FR" sz="1400" b="1" dirty="0" smtClean="0">
                <a:solidFill>
                  <a:srgbClr val="FF0000"/>
                </a:solidFill>
              </a:rPr>
              <a:t> est souvent utilisé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4652443"/>
            <a:ext cx="2971800" cy="18898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8675914" y="5246914"/>
            <a:ext cx="10886" cy="1111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8518927" y="6179818"/>
            <a:ext cx="1219201" cy="1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2" descr="http://t3.gstatic.com/images?q=tbn:ANd9GcSNJg2VcSHQMFuscXxF4luvb8pgcOmA8VyIVR9jMQqpeUM-qz2wf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8351" y="4869617"/>
            <a:ext cx="995645" cy="99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onnecteur droit avec flèche 40"/>
          <p:cNvCxnSpPr/>
          <p:nvPr/>
        </p:nvCxnSpPr>
        <p:spPr>
          <a:xfrm>
            <a:off x="3582801" y="5367439"/>
            <a:ext cx="144016" cy="11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3438785" y="4921236"/>
            <a:ext cx="77408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3690813" y="454771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</a:t>
            </a:r>
            <a:r>
              <a:rPr lang="fr-FR" baseline="-25000" dirty="0" smtClean="0"/>
              <a:t>F</a:t>
            </a:r>
            <a:endParaRPr lang="fr-FR" baseline="-25000" dirty="0"/>
          </a:p>
        </p:txBody>
      </p:sp>
      <p:sp>
        <p:nvSpPr>
          <p:cNvPr id="47" name="ZoneTexte 46"/>
          <p:cNvSpPr txBox="1"/>
          <p:nvPr/>
        </p:nvSpPr>
        <p:spPr>
          <a:xfrm>
            <a:off x="3428351" y="537920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  <a:r>
              <a:rPr lang="fr-FR" baseline="-25000" dirty="0" smtClean="0"/>
              <a:t>F</a:t>
            </a:r>
            <a:endParaRPr lang="fr-FR" baseline="-25000" dirty="0"/>
          </a:p>
        </p:txBody>
      </p:sp>
      <p:sp>
        <p:nvSpPr>
          <p:cNvPr id="49" name="ZoneTexte 48"/>
          <p:cNvSpPr txBox="1"/>
          <p:nvPr/>
        </p:nvSpPr>
        <p:spPr>
          <a:xfrm>
            <a:off x="2192955" y="3933055"/>
            <a:ext cx="4495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endParaRPr lang="fr-FR" baseline="-25000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822150" y="3914596"/>
            <a:ext cx="842130" cy="766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5832587" y="3730648"/>
            <a:ext cx="523681" cy="122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à coins arrondis 51"/>
          <p:cNvSpPr/>
          <p:nvPr/>
        </p:nvSpPr>
        <p:spPr>
          <a:xfrm>
            <a:off x="0" y="4298072"/>
            <a:ext cx="2144688" cy="2182166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99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opérationnel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481120" cy="5029200"/>
          </a:xfrm>
        </p:spPr>
        <p:txBody>
          <a:bodyPr>
            <a:normAutofit/>
          </a:bodyPr>
          <a:lstStyle/>
          <a:p>
            <a:r>
              <a:rPr lang="fr-FR" dirty="0" smtClean="0"/>
              <a:t>Symboles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Alimentation</a:t>
            </a:r>
          </a:p>
          <a:p>
            <a:pPr lvl="1"/>
            <a:r>
              <a:rPr lang="fr-FR" dirty="0" smtClean="0"/>
              <a:t>Alimentation double ( montages traditionnels): +Vcc ,0V,-Vcc</a:t>
            </a:r>
          </a:p>
          <a:p>
            <a:pPr lvl="1"/>
            <a:r>
              <a:rPr lang="fr-FR" dirty="0" smtClean="0"/>
              <a:t>Alimentation </a:t>
            </a:r>
            <a:r>
              <a:rPr lang="fr-FR" dirty="0" err="1" smtClean="0"/>
              <a:t>monotension</a:t>
            </a:r>
            <a:r>
              <a:rPr lang="fr-FR" dirty="0" smtClean="0"/>
              <a:t> (single </a:t>
            </a:r>
            <a:r>
              <a:rPr lang="fr-FR" dirty="0" err="1" smtClean="0"/>
              <a:t>supply</a:t>
            </a:r>
            <a:r>
              <a:rPr lang="fr-FR" dirty="0" smtClean="0"/>
              <a:t>)</a:t>
            </a:r>
            <a:r>
              <a:rPr lang="fr-FR" dirty="0" smtClean="0"/>
              <a:t>: </a:t>
            </a:r>
            <a:r>
              <a:rPr lang="fr-FR" dirty="0"/>
              <a:t>+Vcc ,</a:t>
            </a:r>
            <a:r>
              <a:rPr lang="fr-FR" dirty="0" smtClean="0"/>
              <a:t>0V</a:t>
            </a:r>
          </a:p>
          <a:p>
            <a:pPr lvl="2"/>
            <a:r>
              <a:rPr lang="fr-FR" dirty="0" smtClean="0"/>
              <a:t>Nécessite des adaptations ou des montages spécifiques </a:t>
            </a:r>
            <a:endParaRPr lang="fr-FR" dirty="0"/>
          </a:p>
          <a:p>
            <a:pPr lvl="1"/>
            <a:r>
              <a:rPr lang="fr-FR" dirty="0" smtClean="0">
                <a:cs typeface="Arial" pitchFamily="34" charset="0"/>
              </a:rPr>
              <a:t>Notre solution: récréer une nouvelle référence de tension</a:t>
            </a:r>
            <a:endParaRPr lang="en-US" dirty="0" smtClean="0">
              <a:cs typeface="Arial" pitchFamily="34" charset="0"/>
            </a:endParaRPr>
          </a:p>
          <a:p>
            <a:pPr marL="582613" lvl="1" indent="0">
              <a:buClr>
                <a:schemeClr val="tx1"/>
              </a:buClr>
              <a:buNone/>
            </a:pPr>
            <a:endParaRPr lang="en-US" dirty="0" smtClean="0">
              <a:cs typeface="Arial" pitchFamily="34" charset="0"/>
            </a:endParaRPr>
          </a:p>
          <a:p>
            <a:pPr marL="582613" lvl="1" indent="0">
              <a:buClr>
                <a:schemeClr val="tx1"/>
              </a:buClr>
              <a:buFont typeface="Wingdings" pitchFamily="2" charset="2"/>
              <a:buChar char="ü"/>
            </a:pPr>
            <a:endParaRPr lang="en-US" dirty="0">
              <a:cs typeface="Arial" pitchFamily="34" charset="0"/>
            </a:endParaRPr>
          </a:p>
          <a:p>
            <a:pPr lvl="2"/>
            <a:endParaRPr lang="fr-FR" b="1" dirty="0" smtClean="0"/>
          </a:p>
          <a:p>
            <a:pPr lvl="2"/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78" y="1366420"/>
            <a:ext cx="1634035" cy="13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04" y="1247659"/>
            <a:ext cx="1404156" cy="161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646343"/>
            <a:ext cx="2710145" cy="185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space réservé du numéro de diapositive 5"/>
          <p:cNvSpPr txBox="1">
            <a:spLocks/>
          </p:cNvSpPr>
          <p:nvPr/>
        </p:nvSpPr>
        <p:spPr>
          <a:xfrm>
            <a:off x="9328150" y="6553200"/>
            <a:ext cx="57785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8" y="4726499"/>
            <a:ext cx="1419064" cy="182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895192" y="4509346"/>
            <a:ext cx="278963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kumimoji="0" lang="fr-FR" sz="1400" b="1" dirty="0">
                <a:solidFill>
                  <a:srgbClr val="00B050"/>
                </a:solidFill>
              </a:rPr>
              <a:t>Etape 1</a:t>
            </a:r>
          </a:p>
          <a:p>
            <a:pPr lvl="1"/>
            <a:r>
              <a:rPr kumimoji="0" lang="fr-FR" sz="1400" b="1" dirty="0"/>
              <a:t>Scinder l’alimentation </a:t>
            </a:r>
            <a:r>
              <a:rPr kumimoji="0" lang="fr-FR" sz="1400" b="1" dirty="0" smtClean="0"/>
              <a:t>en 2 </a:t>
            </a:r>
            <a:r>
              <a:rPr kumimoji="0" lang="fr-FR" sz="1400" b="1" dirty="0"/>
              <a:t>sources égales</a:t>
            </a:r>
            <a:endParaRPr lang="fr-FR" sz="1400" dirty="0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1496616" y="5796339"/>
            <a:ext cx="37414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972454" y="5355732"/>
            <a:ext cx="19446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/>
              <a:t>2ème </a:t>
            </a:r>
            <a:r>
              <a:rPr lang="fr-FR" sz="1400" dirty="0" err="1"/>
              <a:t>réferentiel</a:t>
            </a:r>
            <a:r>
              <a:rPr lang="fr-FR" sz="1400" dirty="0"/>
              <a:t> de tension !! </a:t>
            </a:r>
            <a:r>
              <a:rPr lang="fr-FR" sz="1400" dirty="0" smtClean="0"/>
              <a:t>GND_MID</a:t>
            </a:r>
            <a:endParaRPr lang="fr-FR" sz="1400" dirty="0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972454" y="5948671"/>
            <a:ext cx="172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/>
              <a:t>1er </a:t>
            </a:r>
            <a:r>
              <a:rPr lang="fr-FR" sz="1400" dirty="0" err="1"/>
              <a:t>réferentiel</a:t>
            </a:r>
            <a:r>
              <a:rPr lang="fr-FR" sz="1400" dirty="0"/>
              <a:t> de tension !! GND_A</a:t>
            </a: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1187450" y="6092825"/>
            <a:ext cx="7921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41" y="4989513"/>
            <a:ext cx="16383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720316" y="6057026"/>
            <a:ext cx="649287" cy="431800"/>
          </a:xfrm>
          <a:prstGeom prst="star8">
            <a:avLst>
              <a:gd name="adj" fmla="val 38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830094" y="4578635"/>
            <a:ext cx="208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fr-FR" sz="1400" b="1" dirty="0">
                <a:solidFill>
                  <a:srgbClr val="00B050"/>
                </a:solidFill>
              </a:rPr>
              <a:t>Etape 3</a:t>
            </a:r>
          </a:p>
          <a:p>
            <a:pPr lvl="1"/>
            <a:r>
              <a:rPr kumimoji="0" lang="fr-FR" sz="1400" b="1" dirty="0" err="1"/>
              <a:t>Cablâge</a:t>
            </a:r>
            <a:r>
              <a:rPr kumimoji="0" lang="fr-FR" sz="1400" b="1" dirty="0"/>
              <a:t> de l’AOP</a:t>
            </a:r>
            <a:endParaRPr lang="fr-FR" sz="900" dirty="0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3548844" y="4592612"/>
            <a:ext cx="0" cy="18792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7836042" y="6241229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AutoShape 32"/>
          <p:cNvSpPr>
            <a:spLocks noChangeArrowheads="1"/>
          </p:cNvSpPr>
          <p:nvPr/>
        </p:nvSpPr>
        <p:spPr bwMode="auto">
          <a:xfrm rot="18955943">
            <a:off x="7618286" y="5827990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3323030" y="4515529"/>
            <a:ext cx="29396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fr-FR" sz="1400" b="1" dirty="0">
                <a:solidFill>
                  <a:srgbClr val="00B050"/>
                </a:solidFill>
              </a:rPr>
              <a:t>Etape 2</a:t>
            </a:r>
          </a:p>
          <a:p>
            <a:pPr lvl="1"/>
            <a:r>
              <a:rPr kumimoji="0" lang="fr-FR" sz="1400" b="1" dirty="0"/>
              <a:t>La source </a:t>
            </a:r>
            <a:r>
              <a:rPr kumimoji="0" lang="fr-FR" sz="1400" b="1" dirty="0" smtClean="0"/>
              <a:t>d’entrée est </a:t>
            </a:r>
            <a:r>
              <a:rPr kumimoji="0" lang="fr-FR" sz="1400" b="1" dirty="0"/>
              <a:t>REFERENCEE à </a:t>
            </a:r>
            <a:r>
              <a:rPr kumimoji="0" lang="fr-FR" sz="1400" b="1" dirty="0" smtClean="0"/>
              <a:t>GND_MID (</a:t>
            </a:r>
            <a:r>
              <a:rPr kumimoji="0" lang="fr-FR" sz="1400" b="1" u="sng" dirty="0" smtClean="0"/>
              <a:t>si flottante</a:t>
            </a:r>
            <a:r>
              <a:rPr kumimoji="0" lang="fr-FR" sz="1400" b="1" dirty="0" smtClean="0"/>
              <a:t>)</a:t>
            </a:r>
            <a:endParaRPr lang="fr-FR" sz="1400" dirty="0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6069124" y="4577850"/>
            <a:ext cx="0" cy="18792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9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92" y="944724"/>
            <a:ext cx="516548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AoP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4080520" cy="502920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Masse virtuelle</a:t>
            </a:r>
          </a:p>
          <a:p>
            <a:pPr lvl="1"/>
            <a:r>
              <a:rPr lang="fr-FR" dirty="0" smtClean="0"/>
              <a:t>Notre nouvelle référence des tensions est GNDMID</a:t>
            </a:r>
          </a:p>
          <a:p>
            <a:pPr lvl="1"/>
            <a:r>
              <a:rPr lang="fr-FR" dirty="0" smtClean="0"/>
              <a:t>Lors de vos mesures soyez attentif au placement de la « masse » de votre </a:t>
            </a:r>
            <a:r>
              <a:rPr lang="fr-FR" dirty="0" err="1" smtClean="0"/>
              <a:t>oscillo</a:t>
            </a:r>
            <a:r>
              <a:rPr lang="fr-FR" dirty="0" smtClean="0"/>
              <a:t>!!!!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r>
              <a:rPr lang="fr-FR" dirty="0"/>
              <a:t>Travail à réaliser</a:t>
            </a:r>
          </a:p>
          <a:p>
            <a:pPr lvl="1"/>
            <a:r>
              <a:rPr lang="fr-FR" dirty="0"/>
              <a:t>Etude des fonctions ( </a:t>
            </a:r>
            <a:r>
              <a:rPr lang="fr-FR" b="1" dirty="0">
                <a:solidFill>
                  <a:srgbClr val="FF0000"/>
                </a:solidFill>
              </a:rPr>
              <a:t>voir polycopié EN1- AOP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Calcul des valeurs des composants passifs</a:t>
            </a:r>
          </a:p>
          <a:p>
            <a:pPr lvl="1"/>
            <a:r>
              <a:rPr lang="fr-FR" dirty="0"/>
              <a:t>Simulation sur </a:t>
            </a:r>
            <a:r>
              <a:rPr lang="fr-FR" dirty="0" err="1"/>
              <a:t>Ltspice</a:t>
            </a:r>
            <a:endParaRPr lang="fr-FR" dirty="0"/>
          </a:p>
          <a:p>
            <a:pPr lvl="1"/>
            <a:r>
              <a:rPr lang="fr-FR" dirty="0"/>
              <a:t>Routage de la carte</a:t>
            </a:r>
          </a:p>
          <a:p>
            <a:pPr lvl="1"/>
            <a:r>
              <a:rPr lang="fr-FR" dirty="0"/>
              <a:t>Validation et mesures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39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Fonction Amplifier</a:t>
            </a: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</a:rPr>
              <a:t>Fonction Filtrer</a:t>
            </a: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</a:rPr>
              <a:t>Fonction Comparer</a:t>
            </a:r>
            <a:endParaRPr lang="fr-FR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00472" y="1291206"/>
            <a:ext cx="9372600" cy="5029200"/>
          </a:xfrm>
        </p:spPr>
        <p:txBody>
          <a:bodyPr/>
          <a:lstStyle/>
          <a:p>
            <a:r>
              <a:rPr lang="fr-FR" dirty="0" smtClean="0"/>
              <a:t>Objectif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mplifie les signaux des capteurs </a:t>
            </a:r>
          </a:p>
          <a:p>
            <a:pPr lvl="1"/>
            <a:r>
              <a:rPr lang="fr-FR" dirty="0" smtClean="0"/>
              <a:t>Obtention en </a:t>
            </a:r>
            <a:r>
              <a:rPr lang="fr-FR" dirty="0"/>
              <a:t>sortie d’un </a:t>
            </a:r>
            <a:r>
              <a:rPr lang="fr-FR" dirty="0" smtClean="0"/>
              <a:t>signal exploitable pour effectuer des traitements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Structure générale des  amplificateurs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596513" y="5191298"/>
            <a:ext cx="5313407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Système MIMO</a:t>
            </a:r>
          </a:p>
          <a:p>
            <a:r>
              <a:rPr lang="fr-FR" sz="1200" dirty="0" smtClean="0"/>
              <a:t>Mise en équation complexe car 8 grandeurs liées</a:t>
            </a:r>
          </a:p>
          <a:p>
            <a:r>
              <a:rPr lang="fr-FR" sz="1200" dirty="0" smtClean="0"/>
              <a:t>Exemple de cas simple: Ampli de tension parfait</a:t>
            </a:r>
          </a:p>
          <a:p>
            <a:r>
              <a:rPr lang="fr-FR" sz="1600" dirty="0" smtClean="0"/>
              <a:t>V</a:t>
            </a:r>
            <a:r>
              <a:rPr lang="fr-FR" sz="1600" baseline="-25000" dirty="0" smtClean="0"/>
              <a:t>s1</a:t>
            </a:r>
            <a:r>
              <a:rPr lang="fr-FR" sz="1600" dirty="0" smtClean="0"/>
              <a:t>=A</a:t>
            </a:r>
            <a:r>
              <a:rPr lang="fr-FR" sz="1600" baseline="-25000" dirty="0" smtClean="0"/>
              <a:t>11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e1</a:t>
            </a:r>
            <a:r>
              <a:rPr lang="fr-FR" sz="1600" dirty="0" smtClean="0"/>
              <a:t>+A</a:t>
            </a:r>
            <a:r>
              <a:rPr lang="fr-FR" sz="1600" baseline="-25000" dirty="0" smtClean="0"/>
              <a:t>12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e2</a:t>
            </a:r>
          </a:p>
          <a:p>
            <a:r>
              <a:rPr lang="fr-FR" sz="1600" dirty="0" smtClean="0"/>
              <a:t>V</a:t>
            </a:r>
            <a:r>
              <a:rPr lang="fr-FR" sz="1600" baseline="-25000" dirty="0" smtClean="0"/>
              <a:t>s2</a:t>
            </a:r>
            <a:r>
              <a:rPr lang="fr-FR" sz="1600" dirty="0" smtClean="0"/>
              <a:t>=A</a:t>
            </a:r>
            <a:r>
              <a:rPr lang="fr-FR" sz="1600" baseline="-25000" dirty="0" smtClean="0"/>
              <a:t>21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e1</a:t>
            </a:r>
            <a:r>
              <a:rPr lang="fr-FR" sz="1600" dirty="0" smtClean="0"/>
              <a:t>+A</a:t>
            </a:r>
            <a:r>
              <a:rPr lang="fr-FR" sz="1600" baseline="-25000" dirty="0" smtClean="0"/>
              <a:t>22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e2</a:t>
            </a:r>
            <a:endParaRPr lang="fr-FR" sz="1600" baseline="-25000" dirty="0"/>
          </a:p>
          <a:p>
            <a:endParaRPr lang="fr-FR" sz="1600" baseline="-25000" dirty="0"/>
          </a:p>
        </p:txBody>
      </p:sp>
      <p:grpSp>
        <p:nvGrpSpPr>
          <p:cNvPr id="7" name="Groupe 6"/>
          <p:cNvGrpSpPr/>
          <p:nvPr/>
        </p:nvGrpSpPr>
        <p:grpSpPr>
          <a:xfrm>
            <a:off x="767778" y="3437607"/>
            <a:ext cx="3406948" cy="1663401"/>
            <a:chOff x="1557411" y="3224285"/>
            <a:chExt cx="3040126" cy="1436687"/>
          </a:xfrm>
        </p:grpSpPr>
        <p:sp>
          <p:nvSpPr>
            <p:cNvPr id="87" name="Rectangle 65"/>
            <p:cNvSpPr>
              <a:spLocks noChangeArrowheads="1"/>
            </p:cNvSpPr>
            <p:nvPr/>
          </p:nvSpPr>
          <p:spPr bwMode="auto">
            <a:xfrm>
              <a:off x="2835279" y="3596582"/>
              <a:ext cx="1019526" cy="744595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Text Box 66"/>
            <p:cNvSpPr txBox="1">
              <a:spLocks noChangeArrowheads="1"/>
            </p:cNvSpPr>
            <p:nvPr/>
          </p:nvSpPr>
          <p:spPr bwMode="auto">
            <a:xfrm>
              <a:off x="3218178" y="3749320"/>
              <a:ext cx="286021" cy="3102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endParaRPr lang="en-US" dirty="0"/>
            </a:p>
          </p:txBody>
        </p:sp>
        <p:sp>
          <p:nvSpPr>
            <p:cNvPr id="89" name="Line 67"/>
            <p:cNvSpPr>
              <a:spLocks noChangeShapeType="1"/>
            </p:cNvSpPr>
            <p:nvPr/>
          </p:nvSpPr>
          <p:spPr bwMode="auto">
            <a:xfrm>
              <a:off x="2484673" y="4126391"/>
              <a:ext cx="341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Line 68"/>
            <p:cNvSpPr>
              <a:spLocks noChangeShapeType="1"/>
            </p:cNvSpPr>
            <p:nvPr/>
          </p:nvSpPr>
          <p:spPr bwMode="auto">
            <a:xfrm flipV="1">
              <a:off x="2484673" y="4614832"/>
              <a:ext cx="18322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Text Box 69"/>
            <p:cNvSpPr txBox="1">
              <a:spLocks noChangeArrowheads="1"/>
            </p:cNvSpPr>
            <p:nvPr/>
          </p:nvSpPr>
          <p:spPr bwMode="auto">
            <a:xfrm>
              <a:off x="2576938" y="4226417"/>
              <a:ext cx="156850" cy="181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>
                  <a:latin typeface="Times New Roman" pitchFamily="18" charset="0"/>
                </a:rPr>
                <a:t>v</a:t>
              </a:r>
              <a:r>
                <a:rPr lang="en-US" sz="1200" b="1" i="1" baseline="-25000" dirty="0">
                  <a:latin typeface="Times New Roman" pitchFamily="18" charset="0"/>
                </a:rPr>
                <a:t>e2</a:t>
              </a:r>
              <a:endParaRPr lang="en-US" dirty="0"/>
            </a:p>
          </p:txBody>
        </p:sp>
        <p:sp>
          <p:nvSpPr>
            <p:cNvPr id="92" name="Text Box 70"/>
            <p:cNvSpPr txBox="1">
              <a:spLocks noChangeArrowheads="1"/>
            </p:cNvSpPr>
            <p:nvPr/>
          </p:nvSpPr>
          <p:spPr bwMode="auto">
            <a:xfrm>
              <a:off x="2545059" y="3933094"/>
              <a:ext cx="156850" cy="1479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>
                  <a:latin typeface="Times New Roman" pitchFamily="18" charset="0"/>
                </a:rPr>
                <a:t>i</a:t>
              </a:r>
              <a:r>
                <a:rPr lang="en-US" sz="1200" b="1" i="1" baseline="-25000" dirty="0">
                  <a:latin typeface="Times New Roman" pitchFamily="18" charset="0"/>
                </a:rPr>
                <a:t>e2</a:t>
              </a:r>
              <a:endParaRPr lang="en-US" sz="1200" dirty="0"/>
            </a:p>
          </p:txBody>
        </p:sp>
        <p:sp>
          <p:nvSpPr>
            <p:cNvPr id="93" name="Line 71"/>
            <p:cNvSpPr>
              <a:spLocks noChangeShapeType="1"/>
            </p:cNvSpPr>
            <p:nvPr/>
          </p:nvSpPr>
          <p:spPr bwMode="auto">
            <a:xfrm>
              <a:off x="2521578" y="4174917"/>
              <a:ext cx="0" cy="3579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Line 72"/>
            <p:cNvSpPr>
              <a:spLocks noChangeShapeType="1"/>
            </p:cNvSpPr>
            <p:nvPr/>
          </p:nvSpPr>
          <p:spPr bwMode="auto">
            <a:xfrm>
              <a:off x="2544644" y="4126391"/>
              <a:ext cx="124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Line 78"/>
            <p:cNvSpPr>
              <a:spLocks noChangeShapeType="1"/>
            </p:cNvSpPr>
            <p:nvPr/>
          </p:nvSpPr>
          <p:spPr bwMode="auto">
            <a:xfrm>
              <a:off x="3854805" y="3820329"/>
              <a:ext cx="341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Text Box 80"/>
            <p:cNvSpPr txBox="1">
              <a:spLocks noChangeArrowheads="1"/>
            </p:cNvSpPr>
            <p:nvPr/>
          </p:nvSpPr>
          <p:spPr bwMode="auto">
            <a:xfrm>
              <a:off x="4301879" y="3834642"/>
              <a:ext cx="156850" cy="1813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 smtClean="0">
                  <a:latin typeface="Times New Roman" pitchFamily="18" charset="0"/>
                </a:rPr>
                <a:t>v</a:t>
              </a:r>
              <a:r>
                <a:rPr lang="en-US" sz="1200" b="1" i="1" baseline="-25000" dirty="0" smtClean="0">
                  <a:latin typeface="Times New Roman" pitchFamily="18" charset="0"/>
                </a:rPr>
                <a:t>s1</a:t>
              </a:r>
              <a:endParaRPr lang="en-US" sz="3600" dirty="0"/>
            </a:p>
          </p:txBody>
        </p:sp>
        <p:sp>
          <p:nvSpPr>
            <p:cNvPr id="120" name="Text Box 81"/>
            <p:cNvSpPr txBox="1">
              <a:spLocks noChangeArrowheads="1"/>
            </p:cNvSpPr>
            <p:nvPr/>
          </p:nvSpPr>
          <p:spPr bwMode="auto">
            <a:xfrm>
              <a:off x="3978957" y="3601355"/>
              <a:ext cx="156850" cy="181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 smtClean="0">
                  <a:latin typeface="Times New Roman" pitchFamily="18" charset="0"/>
                </a:rPr>
                <a:t>i</a:t>
              </a:r>
              <a:r>
                <a:rPr lang="en-US" sz="1200" i="1" baseline="-25000" dirty="0" smtClean="0">
                  <a:latin typeface="Times New Roman" pitchFamily="18" charset="0"/>
                </a:rPr>
                <a:t>s1</a:t>
              </a:r>
              <a:endParaRPr lang="en-US" sz="3600" dirty="0"/>
            </a:p>
          </p:txBody>
        </p:sp>
        <p:sp>
          <p:nvSpPr>
            <p:cNvPr id="121" name="Line 82"/>
            <p:cNvSpPr>
              <a:spLocks noChangeShapeType="1"/>
            </p:cNvSpPr>
            <p:nvPr/>
          </p:nvSpPr>
          <p:spPr bwMode="auto">
            <a:xfrm>
              <a:off x="4252313" y="3852737"/>
              <a:ext cx="0" cy="722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Line 83"/>
            <p:cNvSpPr>
              <a:spLocks noChangeShapeType="1"/>
            </p:cNvSpPr>
            <p:nvPr/>
          </p:nvSpPr>
          <p:spPr bwMode="auto">
            <a:xfrm flipH="1">
              <a:off x="4049330" y="3820329"/>
              <a:ext cx="124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Line 88"/>
            <p:cNvSpPr>
              <a:spLocks noChangeShapeType="1"/>
            </p:cNvSpPr>
            <p:nvPr/>
          </p:nvSpPr>
          <p:spPr bwMode="auto">
            <a:xfrm>
              <a:off x="2941383" y="3281562"/>
              <a:ext cx="0" cy="310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Line 89"/>
            <p:cNvSpPr>
              <a:spLocks noChangeShapeType="1"/>
            </p:cNvSpPr>
            <p:nvPr/>
          </p:nvSpPr>
          <p:spPr bwMode="auto">
            <a:xfrm>
              <a:off x="3056714" y="3281562"/>
              <a:ext cx="0" cy="310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Oval 90"/>
            <p:cNvSpPr>
              <a:spLocks noChangeArrowheads="1"/>
            </p:cNvSpPr>
            <p:nvPr/>
          </p:nvSpPr>
          <p:spPr bwMode="auto">
            <a:xfrm>
              <a:off x="2904478" y="3224285"/>
              <a:ext cx="64585" cy="668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Oval 91"/>
            <p:cNvSpPr>
              <a:spLocks noChangeArrowheads="1"/>
            </p:cNvSpPr>
            <p:nvPr/>
          </p:nvSpPr>
          <p:spPr bwMode="auto">
            <a:xfrm>
              <a:off x="3019809" y="3229058"/>
              <a:ext cx="64585" cy="668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Text Box 92"/>
            <p:cNvSpPr txBox="1">
              <a:spLocks noChangeArrowheads="1"/>
            </p:cNvSpPr>
            <p:nvPr/>
          </p:nvSpPr>
          <p:spPr bwMode="auto">
            <a:xfrm>
              <a:off x="3148979" y="3295881"/>
              <a:ext cx="1448558" cy="1718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alimentation en </a:t>
              </a:r>
              <a:r>
                <a:rPr lang="en-US" sz="800" dirty="0" err="1">
                  <a:latin typeface="Calibri" pitchFamily="34" charset="0"/>
                </a:rPr>
                <a:t>énergie</a:t>
              </a:r>
              <a:endParaRPr lang="en-US" dirty="0"/>
            </a:p>
          </p:txBody>
        </p:sp>
        <p:sp>
          <p:nvSpPr>
            <p:cNvPr id="105" name="Text Box 93"/>
            <p:cNvSpPr txBox="1">
              <a:spLocks noChangeArrowheads="1"/>
            </p:cNvSpPr>
            <p:nvPr/>
          </p:nvSpPr>
          <p:spPr bwMode="auto">
            <a:xfrm>
              <a:off x="1741941" y="4489142"/>
              <a:ext cx="498230" cy="1718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sources</a:t>
              </a:r>
              <a:endParaRPr lang="en-US" dirty="0"/>
            </a:p>
          </p:txBody>
        </p:sp>
        <p:sp>
          <p:nvSpPr>
            <p:cNvPr id="107" name="Text Box 95"/>
            <p:cNvSpPr txBox="1">
              <a:spLocks noChangeArrowheads="1"/>
            </p:cNvSpPr>
            <p:nvPr/>
          </p:nvSpPr>
          <p:spPr bwMode="auto">
            <a:xfrm>
              <a:off x="3007327" y="3819999"/>
              <a:ext cx="770411" cy="35797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050" dirty="0" err="1" smtClean="0">
                  <a:latin typeface="Calibri" pitchFamily="34" charset="0"/>
                </a:rPr>
                <a:t>amplificateur</a:t>
              </a:r>
              <a:endParaRPr lang="en-US" sz="1050" dirty="0">
                <a:latin typeface="Calibri" pitchFamily="34" charset="0"/>
              </a:endParaRPr>
            </a:p>
          </p:txBody>
        </p:sp>
        <p:sp>
          <p:nvSpPr>
            <p:cNvPr id="109" name="Text Box 97"/>
            <p:cNvSpPr txBox="1">
              <a:spLocks noChangeArrowheads="1"/>
            </p:cNvSpPr>
            <p:nvPr/>
          </p:nvSpPr>
          <p:spPr bwMode="auto">
            <a:xfrm>
              <a:off x="1991055" y="3806597"/>
              <a:ext cx="225047" cy="2004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>
                  <a:latin typeface="Times New Roman" pitchFamily="18" charset="0"/>
                </a:rPr>
                <a:t>v</a:t>
              </a:r>
              <a:r>
                <a:rPr lang="en-US" sz="1200" b="1" i="1" baseline="-25000" dirty="0">
                  <a:latin typeface="Times New Roman" pitchFamily="18" charset="0"/>
                </a:rPr>
                <a:t>e1</a:t>
              </a:r>
            </a:p>
          </p:txBody>
        </p:sp>
        <p:sp>
          <p:nvSpPr>
            <p:cNvPr id="110" name="Text Box 98"/>
            <p:cNvSpPr txBox="1">
              <a:spLocks noChangeArrowheads="1"/>
            </p:cNvSpPr>
            <p:nvPr/>
          </p:nvSpPr>
          <p:spPr bwMode="auto">
            <a:xfrm>
              <a:off x="2556426" y="3550630"/>
              <a:ext cx="156850" cy="181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>
                  <a:latin typeface="Times New Roman" pitchFamily="18" charset="0"/>
                </a:rPr>
                <a:t>i</a:t>
              </a:r>
              <a:r>
                <a:rPr lang="en-US" sz="1200" b="1" i="1" baseline="-25000" dirty="0">
                  <a:latin typeface="Times New Roman" pitchFamily="18" charset="0"/>
                </a:rPr>
                <a:t>e1</a:t>
              </a:r>
              <a:endParaRPr lang="en-US" sz="3600" dirty="0"/>
            </a:p>
          </p:txBody>
        </p:sp>
        <p:sp>
          <p:nvSpPr>
            <p:cNvPr id="111" name="Line 99"/>
            <p:cNvSpPr>
              <a:spLocks noChangeShapeType="1"/>
            </p:cNvSpPr>
            <p:nvPr/>
          </p:nvSpPr>
          <p:spPr bwMode="auto">
            <a:xfrm>
              <a:off x="1935697" y="3840008"/>
              <a:ext cx="0" cy="6901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Line 100"/>
            <p:cNvSpPr>
              <a:spLocks noChangeShapeType="1"/>
            </p:cNvSpPr>
            <p:nvPr/>
          </p:nvSpPr>
          <p:spPr bwMode="auto">
            <a:xfrm>
              <a:off x="2540031" y="3758866"/>
              <a:ext cx="124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Oval 103"/>
            <p:cNvSpPr>
              <a:spLocks noChangeArrowheads="1"/>
            </p:cNvSpPr>
            <p:nvPr/>
          </p:nvSpPr>
          <p:spPr bwMode="auto">
            <a:xfrm>
              <a:off x="2137911" y="4595740"/>
              <a:ext cx="36906" cy="3818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73"/>
            <p:cNvSpPr>
              <a:spLocks/>
            </p:cNvSpPr>
            <p:nvPr/>
          </p:nvSpPr>
          <p:spPr bwMode="auto">
            <a:xfrm>
              <a:off x="2149444" y="4121618"/>
              <a:ext cx="339842" cy="493215"/>
            </a:xfrm>
            <a:custGeom>
              <a:avLst/>
              <a:gdLst>
                <a:gd name="T0" fmla="*/ 360 w 408"/>
                <a:gd name="T1" fmla="*/ 0 h 564"/>
                <a:gd name="T2" fmla="*/ 0 w 408"/>
                <a:gd name="T3" fmla="*/ 0 h 564"/>
                <a:gd name="T4" fmla="*/ 0 w 408"/>
                <a:gd name="T5" fmla="*/ 465 h 564"/>
                <a:gd name="T6" fmla="*/ 408 w 408"/>
                <a:gd name="T7" fmla="*/ 465 h 5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564"/>
                <a:gd name="T14" fmla="*/ 408 w 408"/>
                <a:gd name="T15" fmla="*/ 564 h 5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564">
                  <a:moveTo>
                    <a:pt x="360" y="0"/>
                  </a:moveTo>
                  <a:lnTo>
                    <a:pt x="0" y="0"/>
                  </a:lnTo>
                  <a:lnTo>
                    <a:pt x="0" y="564"/>
                  </a:lnTo>
                  <a:lnTo>
                    <a:pt x="408" y="56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1700421" y="3758866"/>
              <a:ext cx="1118711" cy="859148"/>
            </a:xfrm>
            <a:custGeom>
              <a:avLst/>
              <a:gdLst>
                <a:gd name="T0" fmla="*/ 1451 w 1451"/>
                <a:gd name="T1" fmla="*/ 1 h 828"/>
                <a:gd name="T2" fmla="*/ 0 w 1451"/>
                <a:gd name="T3" fmla="*/ 0 h 828"/>
                <a:gd name="T4" fmla="*/ 0 w 1451"/>
                <a:gd name="T5" fmla="*/ 828 h 828"/>
                <a:gd name="T6" fmla="*/ 408 w 1451"/>
                <a:gd name="T7" fmla="*/ 828 h 8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1"/>
                <a:gd name="T13" fmla="*/ 0 h 828"/>
                <a:gd name="T14" fmla="*/ 1451 w 1451"/>
                <a:gd name="T15" fmla="*/ 828 h 828"/>
                <a:gd name="connsiteX0" fmla="*/ 6800 w 6800"/>
                <a:gd name="connsiteY0" fmla="*/ 62 h 10000"/>
                <a:gd name="connsiteX1" fmla="*/ 0 w 6800"/>
                <a:gd name="connsiteY1" fmla="*/ 0 h 10000"/>
                <a:gd name="connsiteX2" fmla="*/ 0 w 6800"/>
                <a:gd name="connsiteY2" fmla="*/ 10000 h 10000"/>
                <a:gd name="connsiteX3" fmla="*/ 2812 w 6800"/>
                <a:gd name="connsiteY3" fmla="*/ 10000 h 10000"/>
                <a:gd name="connsiteX0" fmla="*/ 10000 w 10000"/>
                <a:gd name="connsiteY0" fmla="*/ 62 h 10000"/>
                <a:gd name="connsiteX1" fmla="*/ 0 w 10000"/>
                <a:gd name="connsiteY1" fmla="*/ 0 h 10000"/>
                <a:gd name="connsiteX2" fmla="*/ 0 w 10000"/>
                <a:gd name="connsiteY2" fmla="*/ 10000 h 10000"/>
                <a:gd name="connsiteX3" fmla="*/ 4135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0000" y="62"/>
                  </a:moveTo>
                  <a:lnTo>
                    <a:pt x="0" y="0"/>
                  </a:lnTo>
                  <a:lnTo>
                    <a:pt x="0" y="10000"/>
                  </a:lnTo>
                  <a:lnTo>
                    <a:pt x="4135" y="1000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Oval 74"/>
            <p:cNvSpPr>
              <a:spLocks noChangeArrowheads="1"/>
            </p:cNvSpPr>
            <p:nvPr/>
          </p:nvSpPr>
          <p:spPr bwMode="auto">
            <a:xfrm>
              <a:off x="2006433" y="4201169"/>
              <a:ext cx="286021" cy="2911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76"/>
            <p:cNvSpPr>
              <a:spLocks noChangeArrowheads="1"/>
            </p:cNvSpPr>
            <p:nvPr/>
          </p:nvSpPr>
          <p:spPr bwMode="auto">
            <a:xfrm>
              <a:off x="2424700" y="4092184"/>
              <a:ext cx="64585" cy="668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Oval 104"/>
            <p:cNvSpPr>
              <a:spLocks noChangeArrowheads="1"/>
            </p:cNvSpPr>
            <p:nvPr/>
          </p:nvSpPr>
          <p:spPr bwMode="auto">
            <a:xfrm>
              <a:off x="2420087" y="3730228"/>
              <a:ext cx="64585" cy="668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Oval 102"/>
            <p:cNvSpPr>
              <a:spLocks noChangeArrowheads="1"/>
            </p:cNvSpPr>
            <p:nvPr/>
          </p:nvSpPr>
          <p:spPr bwMode="auto">
            <a:xfrm>
              <a:off x="1557411" y="4050022"/>
              <a:ext cx="286021" cy="2911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Text Box 80"/>
            <p:cNvSpPr txBox="1">
              <a:spLocks noChangeArrowheads="1"/>
            </p:cNvSpPr>
            <p:nvPr/>
          </p:nvSpPr>
          <p:spPr bwMode="auto">
            <a:xfrm>
              <a:off x="4057382" y="4264809"/>
              <a:ext cx="156850" cy="1813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 smtClean="0">
                  <a:latin typeface="Times New Roman" pitchFamily="18" charset="0"/>
                </a:rPr>
                <a:t>v</a:t>
              </a:r>
              <a:r>
                <a:rPr lang="en-US" sz="1200" b="1" i="1" baseline="-25000" dirty="0" smtClean="0">
                  <a:latin typeface="Times New Roman" pitchFamily="18" charset="0"/>
                </a:rPr>
                <a:t>s2</a:t>
              </a:r>
              <a:endParaRPr lang="en-US" sz="3600" dirty="0"/>
            </a:p>
          </p:txBody>
        </p:sp>
        <p:sp>
          <p:nvSpPr>
            <p:cNvPr id="128" name="Text Box 81"/>
            <p:cNvSpPr txBox="1">
              <a:spLocks noChangeArrowheads="1"/>
            </p:cNvSpPr>
            <p:nvPr/>
          </p:nvSpPr>
          <p:spPr bwMode="auto">
            <a:xfrm>
              <a:off x="3954758" y="3910807"/>
              <a:ext cx="156850" cy="181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 smtClean="0">
                  <a:latin typeface="Times New Roman" pitchFamily="18" charset="0"/>
                </a:rPr>
                <a:t>i</a:t>
              </a:r>
              <a:r>
                <a:rPr lang="en-US" sz="1200" i="1" baseline="-25000" dirty="0" smtClean="0">
                  <a:latin typeface="Times New Roman" pitchFamily="18" charset="0"/>
                </a:rPr>
                <a:t>s2</a:t>
              </a:r>
              <a:endParaRPr lang="en-US" sz="3600" dirty="0"/>
            </a:p>
          </p:txBody>
        </p:sp>
        <p:sp>
          <p:nvSpPr>
            <p:cNvPr id="132" name="Line 83"/>
            <p:cNvSpPr>
              <a:spLocks noChangeShapeType="1"/>
            </p:cNvSpPr>
            <p:nvPr/>
          </p:nvSpPr>
          <p:spPr bwMode="auto">
            <a:xfrm flipH="1">
              <a:off x="4040981" y="4121618"/>
              <a:ext cx="124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Line 82"/>
            <p:cNvSpPr>
              <a:spLocks noChangeShapeType="1"/>
            </p:cNvSpPr>
            <p:nvPr/>
          </p:nvSpPr>
          <p:spPr bwMode="auto">
            <a:xfrm>
              <a:off x="3987123" y="4159007"/>
              <a:ext cx="0" cy="4427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Text Box 93"/>
            <p:cNvSpPr txBox="1">
              <a:spLocks noChangeArrowheads="1"/>
            </p:cNvSpPr>
            <p:nvPr/>
          </p:nvSpPr>
          <p:spPr bwMode="auto">
            <a:xfrm>
              <a:off x="2873958" y="4487711"/>
              <a:ext cx="356286" cy="1718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GND</a:t>
              </a:r>
              <a:endPara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8" name="Line 79"/>
            <p:cNvSpPr>
              <a:spLocks noChangeShapeType="1"/>
            </p:cNvSpPr>
            <p:nvPr/>
          </p:nvSpPr>
          <p:spPr bwMode="auto">
            <a:xfrm flipV="1">
              <a:off x="3854804" y="4124531"/>
              <a:ext cx="341381" cy="2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3" name="Group 35"/>
          <p:cNvGrpSpPr>
            <a:grpSpLocks/>
          </p:cNvGrpSpPr>
          <p:nvPr/>
        </p:nvGrpSpPr>
        <p:grpSpPr bwMode="auto">
          <a:xfrm>
            <a:off x="4806176" y="3712330"/>
            <a:ext cx="4935356" cy="1754533"/>
            <a:chOff x="725" y="1312"/>
            <a:chExt cx="3743" cy="1038"/>
          </a:xfrm>
        </p:grpSpPr>
        <p:sp>
          <p:nvSpPr>
            <p:cNvPr id="124" name="Rectangle 14"/>
            <p:cNvSpPr>
              <a:spLocks noChangeArrowheads="1"/>
            </p:cNvSpPr>
            <p:nvPr/>
          </p:nvSpPr>
          <p:spPr bwMode="auto">
            <a:xfrm>
              <a:off x="1506" y="1563"/>
              <a:ext cx="2352" cy="4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Text Box 15"/>
            <p:cNvSpPr txBox="1">
              <a:spLocks noChangeArrowheads="1"/>
            </p:cNvSpPr>
            <p:nvPr/>
          </p:nvSpPr>
          <p:spPr bwMode="auto">
            <a:xfrm>
              <a:off x="3815" y="1321"/>
              <a:ext cx="39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Sortie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26" name="Text Box 16"/>
            <p:cNvSpPr txBox="1">
              <a:spLocks noChangeArrowheads="1"/>
            </p:cNvSpPr>
            <p:nvPr/>
          </p:nvSpPr>
          <p:spPr bwMode="auto">
            <a:xfrm>
              <a:off x="1401" y="1312"/>
              <a:ext cx="39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Entrée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36" name="Text Box 17"/>
            <p:cNvSpPr txBox="1">
              <a:spLocks noChangeArrowheads="1"/>
            </p:cNvSpPr>
            <p:nvPr/>
          </p:nvSpPr>
          <p:spPr bwMode="auto">
            <a:xfrm>
              <a:off x="2104" y="2137"/>
              <a:ext cx="13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dirty="0">
                  <a:solidFill>
                    <a:srgbClr val="FF0000"/>
                  </a:solidFill>
                </a:rPr>
                <a:t>Quadripôle linéaire</a:t>
              </a:r>
            </a:p>
          </p:txBody>
        </p:sp>
        <p:sp>
          <p:nvSpPr>
            <p:cNvPr id="141" name="Line 18"/>
            <p:cNvSpPr>
              <a:spLocks noChangeShapeType="1"/>
            </p:cNvSpPr>
            <p:nvPr/>
          </p:nvSpPr>
          <p:spPr bwMode="auto">
            <a:xfrm>
              <a:off x="1989" y="1614"/>
              <a:ext cx="0" cy="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Line 19"/>
            <p:cNvSpPr>
              <a:spLocks noChangeShapeType="1"/>
            </p:cNvSpPr>
            <p:nvPr/>
          </p:nvSpPr>
          <p:spPr bwMode="auto">
            <a:xfrm>
              <a:off x="3514" y="1605"/>
              <a:ext cx="0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Text Box 20"/>
            <p:cNvSpPr txBox="1">
              <a:spLocks noChangeArrowheads="1"/>
            </p:cNvSpPr>
            <p:nvPr/>
          </p:nvSpPr>
          <p:spPr bwMode="auto">
            <a:xfrm>
              <a:off x="1750" y="1742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err="1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e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47" name="Text Box 21"/>
            <p:cNvSpPr txBox="1">
              <a:spLocks noChangeArrowheads="1"/>
            </p:cNvSpPr>
            <p:nvPr/>
          </p:nvSpPr>
          <p:spPr bwMode="auto">
            <a:xfrm>
              <a:off x="3571" y="1703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smtClean="0">
                  <a:latin typeface="Times New Roman" pitchFamily="18" charset="0"/>
                </a:rPr>
                <a:t>s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49" name="Text Box 22"/>
            <p:cNvSpPr txBox="1">
              <a:spLocks noChangeArrowheads="1"/>
            </p:cNvSpPr>
            <p:nvPr/>
          </p:nvSpPr>
          <p:spPr bwMode="auto">
            <a:xfrm>
              <a:off x="1922" y="1350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50" name="Text Box 23"/>
            <p:cNvSpPr txBox="1">
              <a:spLocks noChangeArrowheads="1"/>
            </p:cNvSpPr>
            <p:nvPr/>
          </p:nvSpPr>
          <p:spPr bwMode="auto">
            <a:xfrm>
              <a:off x="3457" y="1350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s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51" name="Line 24"/>
            <p:cNvSpPr>
              <a:spLocks noChangeShapeType="1"/>
            </p:cNvSpPr>
            <p:nvPr/>
          </p:nvSpPr>
          <p:spPr bwMode="auto">
            <a:xfrm>
              <a:off x="1922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Line 25"/>
            <p:cNvSpPr>
              <a:spLocks noChangeShapeType="1"/>
            </p:cNvSpPr>
            <p:nvPr/>
          </p:nvSpPr>
          <p:spPr bwMode="auto">
            <a:xfrm flipH="1">
              <a:off x="3428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Rectangle 26"/>
            <p:cNvSpPr>
              <a:spLocks noChangeArrowheads="1"/>
            </p:cNvSpPr>
            <p:nvPr/>
          </p:nvSpPr>
          <p:spPr bwMode="auto">
            <a:xfrm>
              <a:off x="2190" y="1499"/>
              <a:ext cx="1085" cy="6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54" name="Text Box 27"/>
            <p:cNvSpPr txBox="1">
              <a:spLocks noChangeArrowheads="1"/>
            </p:cNvSpPr>
            <p:nvPr/>
          </p:nvSpPr>
          <p:spPr bwMode="auto">
            <a:xfrm>
              <a:off x="2486" y="1720"/>
              <a:ext cx="53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fr-FR" b="1">
                  <a:latin typeface="Times New Roman" pitchFamily="18" charset="0"/>
                </a:rPr>
                <a:t>Q.L</a:t>
              </a:r>
              <a:r>
                <a:rPr lang="fr-FR" sz="1200" b="1">
                  <a:latin typeface="Times New Roman" pitchFamily="18" charset="0"/>
                </a:rPr>
                <a:t>.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55" name="Rectangle 28"/>
            <p:cNvSpPr>
              <a:spLocks noChangeArrowheads="1"/>
            </p:cNvSpPr>
            <p:nvPr/>
          </p:nvSpPr>
          <p:spPr bwMode="auto">
            <a:xfrm>
              <a:off x="3806" y="1648"/>
              <a:ext cx="11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Text Box 29"/>
            <p:cNvSpPr txBox="1">
              <a:spLocks noChangeArrowheads="1"/>
            </p:cNvSpPr>
            <p:nvPr/>
          </p:nvSpPr>
          <p:spPr bwMode="auto">
            <a:xfrm>
              <a:off x="3973" y="1665"/>
              <a:ext cx="49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Charge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57" name="Oval 30"/>
            <p:cNvSpPr>
              <a:spLocks noChangeArrowheads="1"/>
            </p:cNvSpPr>
            <p:nvPr/>
          </p:nvSpPr>
          <p:spPr bwMode="auto">
            <a:xfrm>
              <a:off x="1377" y="1682"/>
              <a:ext cx="258" cy="2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Freeform 31"/>
            <p:cNvSpPr>
              <a:spLocks/>
            </p:cNvSpPr>
            <p:nvPr/>
          </p:nvSpPr>
          <p:spPr bwMode="auto">
            <a:xfrm>
              <a:off x="1449" y="1737"/>
              <a:ext cx="90" cy="115"/>
            </a:xfrm>
            <a:custGeom>
              <a:avLst/>
              <a:gdLst>
                <a:gd name="T0" fmla="*/ 0 w 354"/>
                <a:gd name="T1" fmla="*/ 171 h 319"/>
                <a:gd name="T2" fmla="*/ 55 w 354"/>
                <a:gd name="T3" fmla="*/ 64 h 319"/>
                <a:gd name="T4" fmla="*/ 108 w 354"/>
                <a:gd name="T5" fmla="*/ 3 h 319"/>
                <a:gd name="T6" fmla="*/ 169 w 354"/>
                <a:gd name="T7" fmla="*/ 82 h 319"/>
                <a:gd name="T8" fmla="*/ 217 w 354"/>
                <a:gd name="T9" fmla="*/ 244 h 319"/>
                <a:gd name="T10" fmla="*/ 253 w 354"/>
                <a:gd name="T11" fmla="*/ 316 h 319"/>
                <a:gd name="T12" fmla="*/ 319 w 354"/>
                <a:gd name="T13" fmla="*/ 226 h 319"/>
                <a:gd name="T14" fmla="*/ 354 w 354"/>
                <a:gd name="T15" fmla="*/ 13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19">
                  <a:moveTo>
                    <a:pt x="0" y="171"/>
                  </a:moveTo>
                  <a:cubicBezTo>
                    <a:pt x="9" y="153"/>
                    <a:pt x="37" y="92"/>
                    <a:pt x="55" y="64"/>
                  </a:cubicBezTo>
                  <a:cubicBezTo>
                    <a:pt x="73" y="36"/>
                    <a:pt x="89" y="0"/>
                    <a:pt x="108" y="3"/>
                  </a:cubicBezTo>
                  <a:cubicBezTo>
                    <a:pt x="127" y="6"/>
                    <a:pt x="151" y="42"/>
                    <a:pt x="169" y="82"/>
                  </a:cubicBezTo>
                  <a:cubicBezTo>
                    <a:pt x="187" y="122"/>
                    <a:pt x="203" y="205"/>
                    <a:pt x="217" y="244"/>
                  </a:cubicBezTo>
                  <a:cubicBezTo>
                    <a:pt x="231" y="283"/>
                    <a:pt x="236" y="319"/>
                    <a:pt x="253" y="316"/>
                  </a:cubicBezTo>
                  <a:cubicBezTo>
                    <a:pt x="270" y="313"/>
                    <a:pt x="302" y="256"/>
                    <a:pt x="319" y="226"/>
                  </a:cubicBezTo>
                  <a:cubicBezTo>
                    <a:pt x="336" y="196"/>
                    <a:pt x="347" y="154"/>
                    <a:pt x="354" y="135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Text Box 32"/>
            <p:cNvSpPr txBox="1">
              <a:spLocks noChangeArrowheads="1"/>
            </p:cNvSpPr>
            <p:nvPr/>
          </p:nvSpPr>
          <p:spPr bwMode="auto">
            <a:xfrm>
              <a:off x="725" y="1720"/>
              <a:ext cx="59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fr-FR" sz="1600" b="1" i="1">
                  <a:latin typeface="Times New Roman" pitchFamily="18" charset="0"/>
                </a:rPr>
                <a:t>Attaque</a:t>
              </a:r>
              <a:endParaRPr lang="fr-FR" sz="1600">
                <a:latin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736090" y="5365704"/>
            <a:ext cx="3717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Simplification du cas MIMO </a:t>
            </a:r>
          </a:p>
          <a:p>
            <a:r>
              <a:rPr lang="fr-FR" sz="1400" b="1" dirty="0" smtClean="0"/>
              <a:t>Chaque paire de bornes se </a:t>
            </a:r>
            <a:r>
              <a:rPr lang="fr-FR" sz="1400" b="1" dirty="0"/>
              <a:t>c</a:t>
            </a:r>
            <a:r>
              <a:rPr lang="fr-FR" sz="1400" b="1" dirty="0" smtClean="0"/>
              <a:t>omporte , vu de l’extérieur, comme un dipôle</a:t>
            </a:r>
          </a:p>
          <a:p>
            <a:r>
              <a:rPr lang="fr-FR" sz="1400" b="1" dirty="0" smtClean="0">
                <a:solidFill>
                  <a:srgbClr val="7030A0"/>
                </a:solidFill>
              </a:rPr>
              <a:t>ROLE TRES IMPORTANT EN ELECTRONIQUE</a:t>
            </a:r>
          </a:p>
          <a:p>
            <a:r>
              <a:rPr lang="fr-FR" sz="1400" b="1" i="1" dirty="0" smtClean="0"/>
              <a:t>(recouvre la plupart des applications!)</a:t>
            </a:r>
            <a:endParaRPr lang="fr-FR" sz="1600" i="1" dirty="0" smtClean="0"/>
          </a:p>
        </p:txBody>
      </p:sp>
      <p:sp>
        <p:nvSpPr>
          <p:cNvPr id="11" name="Flèche droite rayée 10"/>
          <p:cNvSpPr/>
          <p:nvPr/>
        </p:nvSpPr>
        <p:spPr>
          <a:xfrm>
            <a:off x="4304928" y="5221768"/>
            <a:ext cx="1116124" cy="36003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053513" y="4880081"/>
            <a:ext cx="168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Sous-ensemble</a:t>
            </a:r>
            <a:endParaRPr lang="fr-FR" i="1" dirty="0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>
            <a:off x="2645090" y="4809550"/>
            <a:ext cx="25202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 flipV="1">
            <a:off x="2771105" y="4725719"/>
            <a:ext cx="0" cy="7634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5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Généralités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5991" y="1418246"/>
            <a:ext cx="9372600" cy="5029200"/>
          </a:xfrm>
        </p:spPr>
        <p:txBody>
          <a:bodyPr/>
          <a:lstStyle/>
          <a:p>
            <a:r>
              <a:rPr lang="fr-FR" dirty="0" smtClean="0"/>
              <a:t>Variantes de câblages et de structures</a:t>
            </a:r>
          </a:p>
          <a:p>
            <a:pPr lvl="1"/>
            <a:r>
              <a:rPr lang="fr-FR" sz="1200" b="1" i="1" dirty="0" smtClean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fr-FR" sz="1200" b="1" i="1" dirty="0">
                <a:solidFill>
                  <a:schemeClr val="accent3">
                    <a:lumMod val="50000"/>
                  </a:schemeClr>
                </a:solidFill>
              </a:rPr>
              <a:t>plupart des applications se limitent à 1 ou 2 entrées et 1 </a:t>
            </a:r>
            <a:r>
              <a:rPr lang="fr-FR" sz="1200" b="1" i="1" dirty="0" smtClean="0">
                <a:solidFill>
                  <a:schemeClr val="accent3">
                    <a:lumMod val="50000"/>
                  </a:schemeClr>
                </a:solidFill>
              </a:rPr>
              <a:t>sortie</a:t>
            </a:r>
            <a:endParaRPr lang="fr-FR" sz="12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152588" y="3137989"/>
            <a:ext cx="3262414" cy="1382418"/>
            <a:chOff x="5629773" y="4332656"/>
            <a:chExt cx="3770371" cy="1382418"/>
          </a:xfrm>
        </p:grpSpPr>
        <p:grpSp>
          <p:nvGrpSpPr>
            <p:cNvPr id="9" name="Groupe 8"/>
            <p:cNvGrpSpPr/>
            <p:nvPr/>
          </p:nvGrpSpPr>
          <p:grpSpPr>
            <a:xfrm>
              <a:off x="5786283" y="4332656"/>
              <a:ext cx="3613861" cy="1382418"/>
              <a:chOff x="5201774" y="1589800"/>
              <a:chExt cx="3613861" cy="1382418"/>
            </a:xfrm>
          </p:grpSpPr>
          <p:sp>
            <p:nvSpPr>
              <p:cNvPr id="11" name="Rectangle 65"/>
              <p:cNvSpPr>
                <a:spLocks noChangeArrowheads="1"/>
              </p:cNvSpPr>
              <p:nvPr/>
            </p:nvSpPr>
            <p:spPr bwMode="auto">
              <a:xfrm>
                <a:off x="6477321" y="2020848"/>
                <a:ext cx="1142542" cy="86209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 Box 66"/>
              <p:cNvSpPr txBox="1">
                <a:spLocks noChangeArrowheads="1"/>
              </p:cNvSpPr>
              <p:nvPr/>
            </p:nvSpPr>
            <p:spPr bwMode="auto">
              <a:xfrm>
                <a:off x="6906420" y="2197687"/>
                <a:ext cx="320532" cy="35920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13" name="Line 67"/>
              <p:cNvSpPr>
                <a:spLocks noChangeShapeType="1"/>
              </p:cNvSpPr>
              <p:nvPr/>
            </p:nvSpPr>
            <p:spPr bwMode="auto">
              <a:xfrm>
                <a:off x="6084411" y="2634261"/>
                <a:ext cx="38257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Line 68"/>
              <p:cNvSpPr>
                <a:spLocks noChangeShapeType="1"/>
              </p:cNvSpPr>
              <p:nvPr/>
            </p:nvSpPr>
            <p:spPr bwMode="auto">
              <a:xfrm>
                <a:off x="5492736" y="2630565"/>
                <a:ext cx="672084" cy="23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 Box 70"/>
              <p:cNvSpPr txBox="1">
                <a:spLocks noChangeArrowheads="1"/>
              </p:cNvSpPr>
              <p:nvPr/>
            </p:nvSpPr>
            <p:spPr bwMode="auto">
              <a:xfrm>
                <a:off x="6152083" y="2410461"/>
                <a:ext cx="175776" cy="171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sz="1200" dirty="0"/>
              </a:p>
            </p:txBody>
          </p:sp>
          <p:sp>
            <p:nvSpPr>
              <p:cNvPr id="16" name="Line 72"/>
              <p:cNvSpPr>
                <a:spLocks noChangeShapeType="1"/>
              </p:cNvSpPr>
              <p:nvPr/>
            </p:nvSpPr>
            <p:spPr bwMode="auto">
              <a:xfrm>
                <a:off x="6151618" y="2634261"/>
                <a:ext cx="1395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Line 78"/>
              <p:cNvSpPr>
                <a:spLocks noChangeShapeType="1"/>
              </p:cNvSpPr>
              <p:nvPr/>
            </p:nvSpPr>
            <p:spPr bwMode="auto">
              <a:xfrm>
                <a:off x="7619863" y="2279902"/>
                <a:ext cx="38257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Text Box 80"/>
              <p:cNvSpPr txBox="1">
                <a:spLocks noChangeArrowheads="1"/>
              </p:cNvSpPr>
              <p:nvPr/>
            </p:nvSpPr>
            <p:spPr bwMode="auto">
              <a:xfrm>
                <a:off x="8120882" y="2296472"/>
                <a:ext cx="312995" cy="28530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9" name="Text Box 81"/>
              <p:cNvSpPr txBox="1">
                <a:spLocks noChangeArrowheads="1"/>
              </p:cNvSpPr>
              <p:nvPr/>
            </p:nvSpPr>
            <p:spPr bwMode="auto">
              <a:xfrm>
                <a:off x="7758995" y="2026373"/>
                <a:ext cx="175776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20" name="Line 82"/>
              <p:cNvSpPr>
                <a:spLocks noChangeShapeType="1"/>
              </p:cNvSpPr>
              <p:nvPr/>
            </p:nvSpPr>
            <p:spPr bwMode="auto">
              <a:xfrm>
                <a:off x="8105877" y="2312869"/>
                <a:ext cx="0" cy="2910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Line 83"/>
              <p:cNvSpPr>
                <a:spLocks noChangeShapeType="1"/>
              </p:cNvSpPr>
              <p:nvPr/>
            </p:nvSpPr>
            <p:spPr bwMode="auto">
              <a:xfrm flipH="1">
                <a:off x="7837859" y="2279902"/>
                <a:ext cx="1395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Line 88"/>
              <p:cNvSpPr>
                <a:spLocks noChangeShapeType="1"/>
              </p:cNvSpPr>
              <p:nvPr/>
            </p:nvSpPr>
            <p:spPr bwMode="auto">
              <a:xfrm>
                <a:off x="6596227" y="1656116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89"/>
              <p:cNvSpPr>
                <a:spLocks noChangeShapeType="1"/>
              </p:cNvSpPr>
              <p:nvPr/>
            </p:nvSpPr>
            <p:spPr bwMode="auto">
              <a:xfrm>
                <a:off x="6725474" y="1656116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Oval 90"/>
              <p:cNvSpPr>
                <a:spLocks noChangeArrowheads="1"/>
              </p:cNvSpPr>
              <p:nvPr/>
            </p:nvSpPr>
            <p:spPr bwMode="auto">
              <a:xfrm>
                <a:off x="6554869" y="1589800"/>
                <a:ext cx="72378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91"/>
              <p:cNvSpPr>
                <a:spLocks noChangeArrowheads="1"/>
              </p:cNvSpPr>
              <p:nvPr/>
            </p:nvSpPr>
            <p:spPr bwMode="auto">
              <a:xfrm>
                <a:off x="6684116" y="1595326"/>
                <a:ext cx="72378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92"/>
              <p:cNvSpPr txBox="1">
                <a:spLocks noChangeArrowheads="1"/>
              </p:cNvSpPr>
              <p:nvPr/>
            </p:nvSpPr>
            <p:spPr bwMode="auto">
              <a:xfrm>
                <a:off x="6828872" y="1672694"/>
                <a:ext cx="1623341" cy="1989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alimentation en </a:t>
                </a:r>
                <a:r>
                  <a:rPr lang="en-US" sz="800" dirty="0" err="1">
                    <a:latin typeface="Calibri" pitchFamily="34" charset="0"/>
                  </a:rPr>
                  <a:t>énergie</a:t>
                </a:r>
                <a:endParaRPr lang="en-US" dirty="0"/>
              </a:p>
            </p:txBody>
          </p:sp>
          <p:sp>
            <p:nvSpPr>
              <p:cNvPr id="27" name="Text Box 93"/>
              <p:cNvSpPr txBox="1">
                <a:spLocks noChangeArrowheads="1"/>
              </p:cNvSpPr>
              <p:nvPr/>
            </p:nvSpPr>
            <p:spPr bwMode="auto">
              <a:xfrm>
                <a:off x="5330614" y="1825655"/>
                <a:ext cx="558346" cy="1989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 smtClean="0">
                    <a:latin typeface="Calibri" pitchFamily="34" charset="0"/>
                  </a:rPr>
                  <a:t>source</a:t>
                </a:r>
                <a:endParaRPr lang="en-US" dirty="0"/>
              </a:p>
            </p:txBody>
          </p:sp>
          <p:sp>
            <p:nvSpPr>
              <p:cNvPr id="28" name="Text Box 95"/>
              <p:cNvSpPr txBox="1">
                <a:spLocks noChangeArrowheads="1"/>
              </p:cNvSpPr>
              <p:nvPr/>
            </p:nvSpPr>
            <p:spPr bwMode="auto">
              <a:xfrm>
                <a:off x="6670128" y="2279520"/>
                <a:ext cx="863369" cy="41446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050" dirty="0" err="1" smtClean="0">
                    <a:latin typeface="Calibri" pitchFamily="34" charset="0"/>
                  </a:rPr>
                  <a:t>amplificateur</a:t>
                </a:r>
                <a:endParaRPr lang="en-US" sz="1050" dirty="0">
                  <a:latin typeface="Calibri" pitchFamily="34" charset="0"/>
                </a:endParaRPr>
              </a:p>
            </p:txBody>
          </p:sp>
          <p:sp>
            <p:nvSpPr>
              <p:cNvPr id="29" name="Text Box 97"/>
              <p:cNvSpPr txBox="1">
                <a:spLocks noChangeArrowheads="1"/>
              </p:cNvSpPr>
              <p:nvPr/>
            </p:nvSpPr>
            <p:spPr bwMode="auto">
              <a:xfrm>
                <a:off x="5531233" y="2264003"/>
                <a:ext cx="252201" cy="2321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</a:p>
            </p:txBody>
          </p:sp>
          <p:sp>
            <p:nvSpPr>
              <p:cNvPr id="30" name="Text Box 98"/>
              <p:cNvSpPr txBox="1">
                <a:spLocks noChangeArrowheads="1"/>
              </p:cNvSpPr>
              <p:nvPr/>
            </p:nvSpPr>
            <p:spPr bwMode="auto">
              <a:xfrm>
                <a:off x="6164821" y="1967643"/>
                <a:ext cx="175776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  <a:endParaRPr lang="en-US" sz="3600" dirty="0"/>
              </a:p>
            </p:txBody>
          </p:sp>
          <p:sp>
            <p:nvSpPr>
              <p:cNvPr id="31" name="Line 99"/>
              <p:cNvSpPr>
                <a:spLocks noChangeShapeType="1"/>
              </p:cNvSpPr>
              <p:nvPr/>
            </p:nvSpPr>
            <p:spPr bwMode="auto">
              <a:xfrm>
                <a:off x="5469195" y="2302686"/>
                <a:ext cx="0" cy="3177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100"/>
              <p:cNvSpPr>
                <a:spLocks noChangeShapeType="1"/>
              </p:cNvSpPr>
              <p:nvPr/>
            </p:nvSpPr>
            <p:spPr bwMode="auto">
              <a:xfrm>
                <a:off x="6146447" y="2218018"/>
                <a:ext cx="1395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Freeform 101"/>
              <p:cNvSpPr>
                <a:spLocks/>
              </p:cNvSpPr>
              <p:nvPr/>
            </p:nvSpPr>
            <p:spPr bwMode="auto">
              <a:xfrm>
                <a:off x="5201774" y="2213347"/>
                <a:ext cx="1253695" cy="417218"/>
              </a:xfrm>
              <a:custGeom>
                <a:avLst/>
                <a:gdLst>
                  <a:gd name="T0" fmla="*/ 1451 w 1451"/>
                  <a:gd name="T1" fmla="*/ 1 h 828"/>
                  <a:gd name="T2" fmla="*/ 0 w 1451"/>
                  <a:gd name="T3" fmla="*/ 0 h 828"/>
                  <a:gd name="T4" fmla="*/ 0 w 1451"/>
                  <a:gd name="T5" fmla="*/ 828 h 828"/>
                  <a:gd name="T6" fmla="*/ 408 w 1451"/>
                  <a:gd name="T7" fmla="*/ 828 h 8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1"/>
                  <a:gd name="T13" fmla="*/ 0 h 828"/>
                  <a:gd name="T14" fmla="*/ 1451 w 1451"/>
                  <a:gd name="T15" fmla="*/ 828 h 828"/>
                  <a:gd name="connsiteX0" fmla="*/ 6800 w 6800"/>
                  <a:gd name="connsiteY0" fmla="*/ 62 h 10000"/>
                  <a:gd name="connsiteX1" fmla="*/ 0 w 6800"/>
                  <a:gd name="connsiteY1" fmla="*/ 0 h 10000"/>
                  <a:gd name="connsiteX2" fmla="*/ 0 w 6800"/>
                  <a:gd name="connsiteY2" fmla="*/ 10000 h 10000"/>
                  <a:gd name="connsiteX3" fmla="*/ 2812 w 6800"/>
                  <a:gd name="connsiteY3" fmla="*/ 10000 h 10000"/>
                  <a:gd name="connsiteX0" fmla="*/ 10000 w 10000"/>
                  <a:gd name="connsiteY0" fmla="*/ 62 h 10000"/>
                  <a:gd name="connsiteX1" fmla="*/ 0 w 10000"/>
                  <a:gd name="connsiteY1" fmla="*/ 0 h 10000"/>
                  <a:gd name="connsiteX2" fmla="*/ 0 w 10000"/>
                  <a:gd name="connsiteY2" fmla="*/ 10000 h 10000"/>
                  <a:gd name="connsiteX3" fmla="*/ 4135 w 1000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62"/>
                    </a:moveTo>
                    <a:lnTo>
                      <a:pt x="0" y="0"/>
                    </a:lnTo>
                    <a:lnTo>
                      <a:pt x="0" y="10000"/>
                    </a:lnTo>
                    <a:lnTo>
                      <a:pt x="4135" y="1000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Oval 76"/>
              <p:cNvSpPr>
                <a:spLocks noChangeArrowheads="1"/>
              </p:cNvSpPr>
              <p:nvPr/>
            </p:nvSpPr>
            <p:spPr bwMode="auto">
              <a:xfrm>
                <a:off x="6017201" y="2594656"/>
                <a:ext cx="72378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Oval 104"/>
              <p:cNvSpPr>
                <a:spLocks noChangeArrowheads="1"/>
              </p:cNvSpPr>
              <p:nvPr/>
            </p:nvSpPr>
            <p:spPr bwMode="auto">
              <a:xfrm>
                <a:off x="6012032" y="2175582"/>
                <a:ext cx="72378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 Box 81"/>
              <p:cNvSpPr txBox="1">
                <a:spLocks noChangeArrowheads="1"/>
              </p:cNvSpPr>
              <p:nvPr/>
            </p:nvSpPr>
            <p:spPr bwMode="auto">
              <a:xfrm>
                <a:off x="7731876" y="2384657"/>
                <a:ext cx="175776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s2</a:t>
                </a:r>
                <a:endParaRPr lang="en-US" sz="3600" dirty="0"/>
              </a:p>
            </p:txBody>
          </p:sp>
          <p:sp>
            <p:nvSpPr>
              <p:cNvPr id="39" name="Line 83"/>
              <p:cNvSpPr>
                <a:spLocks noChangeShapeType="1"/>
              </p:cNvSpPr>
              <p:nvPr/>
            </p:nvSpPr>
            <p:spPr bwMode="auto">
              <a:xfrm flipH="1">
                <a:off x="7828503" y="2628735"/>
                <a:ext cx="1395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52"/>
              <p:cNvSpPr>
                <a:spLocks/>
              </p:cNvSpPr>
              <p:nvPr/>
            </p:nvSpPr>
            <p:spPr bwMode="auto">
              <a:xfrm>
                <a:off x="8168397" y="2282400"/>
                <a:ext cx="278563" cy="349199"/>
              </a:xfrm>
              <a:custGeom>
                <a:avLst/>
                <a:gdLst>
                  <a:gd name="T0" fmla="*/ 0 w 348"/>
                  <a:gd name="T1" fmla="*/ 0 h 540"/>
                  <a:gd name="T2" fmla="*/ 348 w 348"/>
                  <a:gd name="T3" fmla="*/ 0 h 540"/>
                  <a:gd name="T4" fmla="*/ 348 w 348"/>
                  <a:gd name="T5" fmla="*/ 616 h 540"/>
                  <a:gd name="T6" fmla="*/ 18 w 348"/>
                  <a:gd name="T7" fmla="*/ 616 h 5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8"/>
                  <a:gd name="T13" fmla="*/ 0 h 540"/>
                  <a:gd name="T14" fmla="*/ 348 w 348"/>
                  <a:gd name="T15" fmla="*/ 540 h 5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8" h="540">
                    <a:moveTo>
                      <a:pt x="0" y="0"/>
                    </a:moveTo>
                    <a:lnTo>
                      <a:pt x="348" y="0"/>
                    </a:lnTo>
                    <a:lnTo>
                      <a:pt x="348" y="540"/>
                    </a:lnTo>
                    <a:lnTo>
                      <a:pt x="18" y="54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53"/>
              <p:cNvSpPr>
                <a:spLocks noChangeArrowheads="1"/>
              </p:cNvSpPr>
              <p:nvPr/>
            </p:nvSpPr>
            <p:spPr bwMode="auto">
              <a:xfrm>
                <a:off x="8382976" y="2145868"/>
                <a:ext cx="267935" cy="60420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46" name="Connecteur droit 45"/>
              <p:cNvCxnSpPr/>
              <p:nvPr/>
            </p:nvCxnSpPr>
            <p:spPr>
              <a:xfrm>
                <a:off x="7977446" y="2282400"/>
                <a:ext cx="2125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>
                <a:off x="7970127" y="2631600"/>
                <a:ext cx="2125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 Box 93"/>
              <p:cNvSpPr txBox="1">
                <a:spLocks noChangeArrowheads="1"/>
              </p:cNvSpPr>
              <p:nvPr/>
            </p:nvSpPr>
            <p:spPr bwMode="auto">
              <a:xfrm>
                <a:off x="8157816" y="2672024"/>
                <a:ext cx="276060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49" name="Text Box 93"/>
              <p:cNvSpPr txBox="1">
                <a:spLocks noChangeArrowheads="1"/>
              </p:cNvSpPr>
              <p:nvPr/>
            </p:nvSpPr>
            <p:spPr bwMode="auto">
              <a:xfrm>
                <a:off x="6161796" y="2693276"/>
                <a:ext cx="276060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50" name="Text Box 62"/>
              <p:cNvSpPr txBox="1">
                <a:spLocks noChangeArrowheads="1"/>
              </p:cNvSpPr>
              <p:nvPr/>
            </p:nvSpPr>
            <p:spPr bwMode="auto">
              <a:xfrm>
                <a:off x="8399735" y="2769719"/>
                <a:ext cx="415900" cy="2024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charge</a:t>
                </a:r>
                <a:endParaRPr lang="en-US" dirty="0"/>
              </a:p>
            </p:txBody>
          </p:sp>
        </p:grpSp>
        <p:sp>
          <p:nvSpPr>
            <p:cNvPr id="10" name="Oval 102"/>
            <p:cNvSpPr>
              <a:spLocks noChangeArrowheads="1"/>
            </p:cNvSpPr>
            <p:nvPr/>
          </p:nvSpPr>
          <p:spPr bwMode="auto">
            <a:xfrm>
              <a:off x="5629773" y="5051264"/>
              <a:ext cx="320532" cy="24481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951109" y="5011097"/>
            <a:ext cx="2051190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200" dirty="0" smtClean="0"/>
              <a:t>quadripôle amplificateur</a:t>
            </a:r>
          </a:p>
          <a:p>
            <a:pPr marL="0" lvl="1"/>
            <a:r>
              <a:rPr lang="fr-FR" sz="1200" dirty="0" smtClean="0"/>
              <a:t>V</a:t>
            </a:r>
            <a:r>
              <a:rPr lang="fr-FR" sz="1200" baseline="-25000" dirty="0" smtClean="0"/>
              <a:t>e2</a:t>
            </a:r>
            <a:r>
              <a:rPr lang="fr-FR" sz="1200" dirty="0" smtClean="0"/>
              <a:t>=0 et V</a:t>
            </a:r>
            <a:r>
              <a:rPr lang="fr-FR" sz="1200" baseline="-25000" dirty="0" smtClean="0"/>
              <a:t>s2</a:t>
            </a:r>
            <a:r>
              <a:rPr lang="fr-FR" sz="1200" dirty="0" smtClean="0"/>
              <a:t>=0	</a:t>
            </a:r>
            <a:endParaRPr lang="fr-FR" sz="1400" baseline="-25000" dirty="0"/>
          </a:p>
          <a:p>
            <a:pPr marL="0" lvl="1"/>
            <a:r>
              <a:rPr lang="fr-FR" sz="1600" b="1" dirty="0" smtClean="0"/>
              <a:t>I</a:t>
            </a:r>
            <a:r>
              <a:rPr lang="fr-FR" sz="1600" b="1" baseline="-25000" dirty="0" smtClean="0"/>
              <a:t>e1</a:t>
            </a:r>
            <a:r>
              <a:rPr lang="fr-FR" sz="1600" b="1" dirty="0" smtClean="0"/>
              <a:t>=-I</a:t>
            </a:r>
            <a:r>
              <a:rPr lang="fr-FR" sz="1600" b="1" baseline="-25000" dirty="0" smtClean="0"/>
              <a:t>e2</a:t>
            </a:r>
            <a:r>
              <a:rPr lang="fr-FR" sz="1600" b="1" dirty="0" smtClean="0"/>
              <a:t>=</a:t>
            </a:r>
            <a:r>
              <a:rPr lang="fr-FR" sz="1600" b="1" dirty="0" err="1" smtClean="0"/>
              <a:t>I</a:t>
            </a:r>
            <a:r>
              <a:rPr lang="fr-FR" sz="1600" b="1" baseline="-25000" dirty="0" err="1" smtClean="0"/>
              <a:t>e</a:t>
            </a:r>
            <a:r>
              <a:rPr lang="fr-FR" sz="1600" b="1" dirty="0" smtClean="0"/>
              <a:t>  et I</a:t>
            </a:r>
            <a:r>
              <a:rPr lang="fr-FR" sz="1600" b="1" baseline="-25000" dirty="0" smtClean="0"/>
              <a:t>S1</a:t>
            </a:r>
            <a:r>
              <a:rPr lang="fr-FR" sz="1400" b="1" dirty="0" smtClean="0"/>
              <a:t>=-</a:t>
            </a:r>
            <a:r>
              <a:rPr lang="fr-FR" sz="1600" b="1" dirty="0" smtClean="0"/>
              <a:t>I</a:t>
            </a:r>
            <a:r>
              <a:rPr lang="fr-FR" sz="1600" b="1" baseline="-25000" dirty="0" smtClean="0"/>
              <a:t>s2</a:t>
            </a:r>
            <a:r>
              <a:rPr lang="fr-FR" sz="1600" b="1" dirty="0" smtClean="0"/>
              <a:t>=I</a:t>
            </a:r>
            <a:r>
              <a:rPr lang="fr-FR" sz="1600" b="1" baseline="-25000" dirty="0" smtClean="0"/>
              <a:t>s</a:t>
            </a:r>
          </a:p>
          <a:p>
            <a:pPr marL="0" lvl="1"/>
            <a:endParaRPr lang="fr-FR" sz="1050" dirty="0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9" y="5165760"/>
            <a:ext cx="460905" cy="475504"/>
          </a:xfrm>
          <a:prstGeom prst="rect">
            <a:avLst/>
          </a:prstGeom>
        </p:spPr>
      </p:pic>
      <p:sp>
        <p:nvSpPr>
          <p:cNvPr id="93" name="ZoneTexte 92"/>
          <p:cNvSpPr txBox="1"/>
          <p:nvPr/>
        </p:nvSpPr>
        <p:spPr>
          <a:xfrm>
            <a:off x="49607" y="2538482"/>
            <a:ext cx="368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Amplification  en tension ou en courant</a:t>
            </a:r>
          </a:p>
          <a:p>
            <a:pPr algn="ctr"/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Une entrée et une sortie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4" name="Connecteur droit 93"/>
          <p:cNvCxnSpPr/>
          <p:nvPr/>
        </p:nvCxnSpPr>
        <p:spPr>
          <a:xfrm>
            <a:off x="3548844" y="2384884"/>
            <a:ext cx="0" cy="3608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6717196" y="2246718"/>
            <a:ext cx="0" cy="3608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e 105"/>
          <p:cNvGrpSpPr/>
          <p:nvPr/>
        </p:nvGrpSpPr>
        <p:grpSpPr>
          <a:xfrm>
            <a:off x="3679426" y="3147267"/>
            <a:ext cx="2917070" cy="1663401"/>
            <a:chOff x="3679426" y="3147267"/>
            <a:chExt cx="2917070" cy="1663401"/>
          </a:xfrm>
        </p:grpSpPr>
        <p:sp>
          <p:nvSpPr>
            <p:cNvPr id="73" name="Text Box 92"/>
            <p:cNvSpPr txBox="1">
              <a:spLocks noChangeArrowheads="1"/>
            </p:cNvSpPr>
            <p:nvPr/>
          </p:nvSpPr>
          <p:spPr bwMode="auto">
            <a:xfrm>
              <a:off x="5206572" y="3239313"/>
              <a:ext cx="1389924" cy="1989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alimentation en </a:t>
              </a:r>
              <a:r>
                <a:rPr lang="en-US" sz="800" dirty="0" err="1">
                  <a:latin typeface="Calibri" pitchFamily="34" charset="0"/>
                </a:rPr>
                <a:t>énergie</a:t>
              </a:r>
              <a:endParaRPr lang="en-US" dirty="0"/>
            </a:p>
          </p:txBody>
        </p:sp>
        <p:grpSp>
          <p:nvGrpSpPr>
            <p:cNvPr id="105" name="Groupe 104"/>
            <p:cNvGrpSpPr/>
            <p:nvPr/>
          </p:nvGrpSpPr>
          <p:grpSpPr>
            <a:xfrm>
              <a:off x="3679426" y="3147267"/>
              <a:ext cx="2845062" cy="1663401"/>
              <a:chOff x="3667768" y="3076347"/>
              <a:chExt cx="2845062" cy="1663401"/>
            </a:xfrm>
          </p:grpSpPr>
          <p:sp>
            <p:nvSpPr>
              <p:cNvPr id="60" name="Text Box 69"/>
              <p:cNvSpPr txBox="1">
                <a:spLocks noChangeArrowheads="1"/>
              </p:cNvSpPr>
              <p:nvPr/>
            </p:nvSpPr>
            <p:spPr bwMode="auto">
              <a:xfrm>
                <a:off x="4646027" y="4236618"/>
                <a:ext cx="284998" cy="2921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dirty="0"/>
              </a:p>
            </p:txBody>
          </p:sp>
          <p:sp>
            <p:nvSpPr>
              <p:cNvPr id="56" name="Rectangle 65"/>
              <p:cNvSpPr>
                <a:spLocks noChangeArrowheads="1"/>
              </p:cNvSpPr>
              <p:nvPr/>
            </p:nvSpPr>
            <p:spPr bwMode="auto">
              <a:xfrm>
                <a:off x="4893911" y="3507395"/>
                <a:ext cx="978258" cy="86209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66"/>
              <p:cNvSpPr txBox="1">
                <a:spLocks noChangeArrowheads="1"/>
              </p:cNvSpPr>
              <p:nvPr/>
            </p:nvSpPr>
            <p:spPr bwMode="auto">
              <a:xfrm>
                <a:off x="5261312" y="3684234"/>
                <a:ext cx="274444" cy="35920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58" name="Line 67"/>
              <p:cNvSpPr>
                <a:spLocks noChangeShapeType="1"/>
              </p:cNvSpPr>
              <p:nvPr/>
            </p:nvSpPr>
            <p:spPr bwMode="auto">
              <a:xfrm>
                <a:off x="4557497" y="4120808"/>
                <a:ext cx="3275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Line 68"/>
              <p:cNvSpPr>
                <a:spLocks noChangeShapeType="1"/>
              </p:cNvSpPr>
              <p:nvPr/>
            </p:nvSpPr>
            <p:spPr bwMode="auto">
              <a:xfrm flipV="1">
                <a:off x="4557497" y="4686327"/>
                <a:ext cx="175806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Text Box 70"/>
              <p:cNvSpPr txBox="1">
                <a:spLocks noChangeArrowheads="1"/>
              </p:cNvSpPr>
              <p:nvPr/>
            </p:nvSpPr>
            <p:spPr bwMode="auto">
              <a:xfrm>
                <a:off x="4615439" y="3897008"/>
                <a:ext cx="150501" cy="171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sz="1200" dirty="0"/>
              </a:p>
            </p:txBody>
          </p:sp>
          <p:sp>
            <p:nvSpPr>
              <p:cNvPr id="62" name="Line 71"/>
              <p:cNvSpPr>
                <a:spLocks noChangeShapeType="1"/>
              </p:cNvSpPr>
              <p:nvPr/>
            </p:nvSpPr>
            <p:spPr bwMode="auto">
              <a:xfrm>
                <a:off x="4592908" y="4176992"/>
                <a:ext cx="0" cy="4144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72"/>
              <p:cNvSpPr>
                <a:spLocks noChangeShapeType="1"/>
              </p:cNvSpPr>
              <p:nvPr/>
            </p:nvSpPr>
            <p:spPr bwMode="auto">
              <a:xfrm>
                <a:off x="4615041" y="4120808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Line 78"/>
              <p:cNvSpPr>
                <a:spLocks noChangeShapeType="1"/>
              </p:cNvSpPr>
              <p:nvPr/>
            </p:nvSpPr>
            <p:spPr bwMode="auto">
              <a:xfrm>
                <a:off x="5872170" y="3766449"/>
                <a:ext cx="3275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Text Box 80"/>
              <p:cNvSpPr txBox="1">
                <a:spLocks noChangeArrowheads="1"/>
              </p:cNvSpPr>
              <p:nvPr/>
            </p:nvSpPr>
            <p:spPr bwMode="auto">
              <a:xfrm>
                <a:off x="6301147" y="3783020"/>
                <a:ext cx="211683" cy="33778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66" name="Text Box 81"/>
              <p:cNvSpPr txBox="1">
                <a:spLocks noChangeArrowheads="1"/>
              </p:cNvSpPr>
              <p:nvPr/>
            </p:nvSpPr>
            <p:spPr bwMode="auto">
              <a:xfrm>
                <a:off x="5991296" y="3512920"/>
                <a:ext cx="150501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67" name="Line 82"/>
              <p:cNvSpPr>
                <a:spLocks noChangeShapeType="1"/>
              </p:cNvSpPr>
              <p:nvPr/>
            </p:nvSpPr>
            <p:spPr bwMode="auto">
              <a:xfrm>
                <a:off x="6253588" y="3803971"/>
                <a:ext cx="0" cy="8363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Line 83"/>
              <p:cNvSpPr>
                <a:spLocks noChangeShapeType="1"/>
              </p:cNvSpPr>
              <p:nvPr/>
            </p:nvSpPr>
            <p:spPr bwMode="auto">
              <a:xfrm flipH="1">
                <a:off x="6058821" y="3766449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" name="Line 88"/>
              <p:cNvSpPr>
                <a:spLocks noChangeShapeType="1"/>
              </p:cNvSpPr>
              <p:nvPr/>
            </p:nvSpPr>
            <p:spPr bwMode="auto">
              <a:xfrm>
                <a:off x="4995721" y="3142663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" name="Line 89"/>
              <p:cNvSpPr>
                <a:spLocks noChangeShapeType="1"/>
              </p:cNvSpPr>
              <p:nvPr/>
            </p:nvSpPr>
            <p:spPr bwMode="auto">
              <a:xfrm>
                <a:off x="5106383" y="3142663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Oval 90"/>
              <p:cNvSpPr>
                <a:spLocks noChangeArrowheads="1"/>
              </p:cNvSpPr>
              <p:nvPr/>
            </p:nvSpPr>
            <p:spPr bwMode="auto">
              <a:xfrm>
                <a:off x="4960309" y="3076347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91"/>
              <p:cNvSpPr>
                <a:spLocks noChangeArrowheads="1"/>
              </p:cNvSpPr>
              <p:nvPr/>
            </p:nvSpPr>
            <p:spPr bwMode="auto">
              <a:xfrm>
                <a:off x="5070972" y="3081873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Text Box 93"/>
              <p:cNvSpPr txBox="1">
                <a:spLocks noChangeArrowheads="1"/>
              </p:cNvSpPr>
              <p:nvPr/>
            </p:nvSpPr>
            <p:spPr bwMode="auto">
              <a:xfrm>
                <a:off x="3844829" y="4540803"/>
                <a:ext cx="478063" cy="1989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sources</a:t>
                </a:r>
                <a:endParaRPr lang="en-US" dirty="0"/>
              </a:p>
            </p:txBody>
          </p:sp>
          <p:sp>
            <p:nvSpPr>
              <p:cNvPr id="75" name="Text Box 95"/>
              <p:cNvSpPr txBox="1">
                <a:spLocks noChangeArrowheads="1"/>
              </p:cNvSpPr>
              <p:nvPr/>
            </p:nvSpPr>
            <p:spPr bwMode="auto">
              <a:xfrm>
                <a:off x="5058995" y="3766067"/>
                <a:ext cx="739227" cy="41446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050" dirty="0" err="1" smtClean="0">
                    <a:latin typeface="Calibri" pitchFamily="34" charset="0"/>
                  </a:rPr>
                  <a:t>amplificateur</a:t>
                </a:r>
                <a:endParaRPr lang="en-US" sz="1050" dirty="0">
                  <a:latin typeface="Calibri" pitchFamily="34" charset="0"/>
                </a:endParaRPr>
              </a:p>
            </p:txBody>
          </p:sp>
          <p:sp>
            <p:nvSpPr>
              <p:cNvPr id="76" name="Text Box 97"/>
              <p:cNvSpPr txBox="1">
                <a:spLocks noChangeArrowheads="1"/>
              </p:cNvSpPr>
              <p:nvPr/>
            </p:nvSpPr>
            <p:spPr bwMode="auto">
              <a:xfrm>
                <a:off x="4083859" y="3750550"/>
                <a:ext cx="215938" cy="2321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</a:p>
            </p:txBody>
          </p:sp>
          <p:sp>
            <p:nvSpPr>
              <p:cNvPr id="77" name="Text Box 98"/>
              <p:cNvSpPr txBox="1">
                <a:spLocks noChangeArrowheads="1"/>
              </p:cNvSpPr>
              <p:nvPr/>
            </p:nvSpPr>
            <p:spPr bwMode="auto">
              <a:xfrm>
                <a:off x="4626346" y="3454190"/>
                <a:ext cx="150501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  <a:endParaRPr lang="en-US" sz="3600" dirty="0"/>
              </a:p>
            </p:txBody>
          </p:sp>
          <p:sp>
            <p:nvSpPr>
              <p:cNvPr id="78" name="Line 99"/>
              <p:cNvSpPr>
                <a:spLocks noChangeShapeType="1"/>
              </p:cNvSpPr>
              <p:nvPr/>
            </p:nvSpPr>
            <p:spPr bwMode="auto">
              <a:xfrm>
                <a:off x="4030742" y="3789233"/>
                <a:ext cx="0" cy="799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Line 100"/>
              <p:cNvSpPr>
                <a:spLocks noChangeShapeType="1"/>
              </p:cNvSpPr>
              <p:nvPr/>
            </p:nvSpPr>
            <p:spPr bwMode="auto">
              <a:xfrm>
                <a:off x="4610614" y="3695287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Oval 103"/>
              <p:cNvSpPr>
                <a:spLocks noChangeArrowheads="1"/>
              </p:cNvSpPr>
              <p:nvPr/>
            </p:nvSpPr>
            <p:spPr bwMode="auto">
              <a:xfrm>
                <a:off x="4224771" y="4664222"/>
                <a:ext cx="35412" cy="4421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73"/>
              <p:cNvSpPr>
                <a:spLocks/>
              </p:cNvSpPr>
              <p:nvPr/>
            </p:nvSpPr>
            <p:spPr bwMode="auto">
              <a:xfrm>
                <a:off x="4235837" y="4115282"/>
                <a:ext cx="326086" cy="571046"/>
              </a:xfrm>
              <a:custGeom>
                <a:avLst/>
                <a:gdLst>
                  <a:gd name="T0" fmla="*/ 360 w 408"/>
                  <a:gd name="T1" fmla="*/ 0 h 564"/>
                  <a:gd name="T2" fmla="*/ 0 w 408"/>
                  <a:gd name="T3" fmla="*/ 0 h 564"/>
                  <a:gd name="T4" fmla="*/ 0 w 408"/>
                  <a:gd name="T5" fmla="*/ 465 h 564"/>
                  <a:gd name="T6" fmla="*/ 408 w 408"/>
                  <a:gd name="T7" fmla="*/ 465 h 5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564"/>
                  <a:gd name="T14" fmla="*/ 408 w 408"/>
                  <a:gd name="T15" fmla="*/ 564 h 5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564">
                    <a:moveTo>
                      <a:pt x="360" y="0"/>
                    </a:moveTo>
                    <a:lnTo>
                      <a:pt x="0" y="0"/>
                    </a:lnTo>
                    <a:lnTo>
                      <a:pt x="0" y="564"/>
                    </a:lnTo>
                    <a:lnTo>
                      <a:pt x="408" y="56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01"/>
              <p:cNvSpPr>
                <a:spLocks/>
              </p:cNvSpPr>
              <p:nvPr/>
            </p:nvSpPr>
            <p:spPr bwMode="auto">
              <a:xfrm>
                <a:off x="3804989" y="3695287"/>
                <a:ext cx="1073429" cy="994724"/>
              </a:xfrm>
              <a:custGeom>
                <a:avLst/>
                <a:gdLst>
                  <a:gd name="T0" fmla="*/ 1451 w 1451"/>
                  <a:gd name="T1" fmla="*/ 1 h 828"/>
                  <a:gd name="T2" fmla="*/ 0 w 1451"/>
                  <a:gd name="T3" fmla="*/ 0 h 828"/>
                  <a:gd name="T4" fmla="*/ 0 w 1451"/>
                  <a:gd name="T5" fmla="*/ 828 h 828"/>
                  <a:gd name="T6" fmla="*/ 408 w 1451"/>
                  <a:gd name="T7" fmla="*/ 828 h 8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1"/>
                  <a:gd name="T13" fmla="*/ 0 h 828"/>
                  <a:gd name="T14" fmla="*/ 1451 w 1451"/>
                  <a:gd name="T15" fmla="*/ 828 h 828"/>
                  <a:gd name="connsiteX0" fmla="*/ 6800 w 6800"/>
                  <a:gd name="connsiteY0" fmla="*/ 62 h 10000"/>
                  <a:gd name="connsiteX1" fmla="*/ 0 w 6800"/>
                  <a:gd name="connsiteY1" fmla="*/ 0 h 10000"/>
                  <a:gd name="connsiteX2" fmla="*/ 0 w 6800"/>
                  <a:gd name="connsiteY2" fmla="*/ 10000 h 10000"/>
                  <a:gd name="connsiteX3" fmla="*/ 2812 w 6800"/>
                  <a:gd name="connsiteY3" fmla="*/ 10000 h 10000"/>
                  <a:gd name="connsiteX0" fmla="*/ 10000 w 10000"/>
                  <a:gd name="connsiteY0" fmla="*/ 62 h 10000"/>
                  <a:gd name="connsiteX1" fmla="*/ 0 w 10000"/>
                  <a:gd name="connsiteY1" fmla="*/ 0 h 10000"/>
                  <a:gd name="connsiteX2" fmla="*/ 0 w 10000"/>
                  <a:gd name="connsiteY2" fmla="*/ 10000 h 10000"/>
                  <a:gd name="connsiteX3" fmla="*/ 4135 w 1000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62"/>
                    </a:moveTo>
                    <a:lnTo>
                      <a:pt x="0" y="0"/>
                    </a:lnTo>
                    <a:lnTo>
                      <a:pt x="0" y="10000"/>
                    </a:lnTo>
                    <a:lnTo>
                      <a:pt x="4135" y="1000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Oval 74"/>
              <p:cNvSpPr>
                <a:spLocks noChangeArrowheads="1"/>
              </p:cNvSpPr>
              <p:nvPr/>
            </p:nvSpPr>
            <p:spPr bwMode="auto">
              <a:xfrm>
                <a:off x="4098615" y="4207387"/>
                <a:ext cx="274444" cy="337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Oval 76"/>
              <p:cNvSpPr>
                <a:spLocks noChangeArrowheads="1"/>
              </p:cNvSpPr>
              <p:nvPr/>
            </p:nvSpPr>
            <p:spPr bwMode="auto">
              <a:xfrm>
                <a:off x="4499952" y="4081203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Oval 104"/>
              <p:cNvSpPr>
                <a:spLocks noChangeArrowheads="1"/>
              </p:cNvSpPr>
              <p:nvPr/>
            </p:nvSpPr>
            <p:spPr bwMode="auto">
              <a:xfrm>
                <a:off x="4495525" y="3662129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Oval 102"/>
              <p:cNvSpPr>
                <a:spLocks noChangeArrowheads="1"/>
              </p:cNvSpPr>
              <p:nvPr/>
            </p:nvSpPr>
            <p:spPr bwMode="auto">
              <a:xfrm>
                <a:off x="3667768" y="4032388"/>
                <a:ext cx="274444" cy="337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Text Box 93"/>
              <p:cNvSpPr txBox="1">
                <a:spLocks noChangeArrowheads="1"/>
              </p:cNvSpPr>
              <p:nvPr/>
            </p:nvSpPr>
            <p:spPr bwMode="auto">
              <a:xfrm>
                <a:off x="4931025" y="4539146"/>
                <a:ext cx="341865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1" name="Text Box 93"/>
              <p:cNvSpPr txBox="1">
                <a:spLocks noChangeArrowheads="1"/>
              </p:cNvSpPr>
              <p:nvPr/>
            </p:nvSpPr>
            <p:spPr bwMode="auto">
              <a:xfrm>
                <a:off x="5821028" y="4528808"/>
                <a:ext cx="341865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pic>
        <p:nvPicPr>
          <p:cNvPr id="10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91" y="5314945"/>
            <a:ext cx="1933336" cy="84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ZoneTexte 102"/>
          <p:cNvSpPr txBox="1"/>
          <p:nvPr/>
        </p:nvSpPr>
        <p:spPr>
          <a:xfrm>
            <a:off x="3930554" y="2533940"/>
            <a:ext cx="2780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Amplification différentielle</a:t>
            </a:r>
          </a:p>
          <a:p>
            <a:pPr algn="ctr"/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2 entrées </a:t>
            </a:r>
            <a:r>
              <a:rPr lang="fr-FR" sz="1200" i="1" dirty="0">
                <a:solidFill>
                  <a:schemeClr val="accent1">
                    <a:lumMod val="75000"/>
                  </a:schemeClr>
                </a:solidFill>
              </a:rPr>
              <a:t>et une sortie</a:t>
            </a:r>
          </a:p>
          <a:p>
            <a:endParaRPr lang="fr-FR" sz="1600" i="1" dirty="0">
              <a:solidFill>
                <a:srgbClr val="FF0000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3777404" y="4942038"/>
            <a:ext cx="1305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</a:t>
            </a:r>
            <a:r>
              <a:rPr lang="fr-FR" sz="1400" baseline="-25000" dirty="0" smtClean="0"/>
              <a:t>12</a:t>
            </a:r>
            <a:r>
              <a:rPr lang="fr-FR" sz="1400" dirty="0" smtClean="0"/>
              <a:t>=-A</a:t>
            </a:r>
            <a:r>
              <a:rPr lang="fr-FR" sz="1400" baseline="-25000" dirty="0" smtClean="0"/>
              <a:t>11</a:t>
            </a:r>
            <a:r>
              <a:rPr lang="fr-FR" sz="1400" dirty="0" smtClean="0"/>
              <a:t>=A →</a:t>
            </a:r>
            <a:endParaRPr lang="fr-FR" sz="1600" dirty="0"/>
          </a:p>
        </p:txBody>
      </p:sp>
      <p:sp>
        <p:nvSpPr>
          <p:cNvPr id="108" name="Rectangle 107"/>
          <p:cNvSpPr/>
          <p:nvPr/>
        </p:nvSpPr>
        <p:spPr>
          <a:xfrm>
            <a:off x="4917269" y="4943973"/>
            <a:ext cx="1722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V</a:t>
            </a:r>
            <a:r>
              <a:rPr lang="fr-FR" sz="1400" baseline="-25000" dirty="0" smtClean="0"/>
              <a:t>s1</a:t>
            </a:r>
            <a:r>
              <a:rPr lang="fr-FR" sz="1400" dirty="0" smtClean="0"/>
              <a:t>=A(V</a:t>
            </a:r>
            <a:r>
              <a:rPr lang="fr-FR" sz="1400" baseline="-25000" dirty="0" smtClean="0"/>
              <a:t>e1</a:t>
            </a:r>
            <a:r>
              <a:rPr lang="fr-FR" sz="1400" dirty="0" smtClean="0"/>
              <a:t>-V</a:t>
            </a:r>
            <a:r>
              <a:rPr lang="fr-FR" sz="1400" baseline="-25000" dirty="0" smtClean="0"/>
              <a:t>e2</a:t>
            </a:r>
            <a:r>
              <a:rPr lang="fr-FR" sz="1400" dirty="0" smtClean="0"/>
              <a:t>)</a:t>
            </a:r>
            <a:endParaRPr lang="fr-FR" sz="1600" dirty="0"/>
          </a:p>
        </p:txBody>
      </p:sp>
      <p:sp>
        <p:nvSpPr>
          <p:cNvPr id="109" name="ZoneTexte 108"/>
          <p:cNvSpPr txBox="1"/>
          <p:nvPr/>
        </p:nvSpPr>
        <p:spPr>
          <a:xfrm>
            <a:off x="5310659" y="5884724"/>
            <a:ext cx="758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Ici A=1</a:t>
            </a:r>
            <a:endParaRPr lang="fr-FR" sz="1100" i="1" dirty="0"/>
          </a:p>
        </p:txBody>
      </p:sp>
      <p:grpSp>
        <p:nvGrpSpPr>
          <p:cNvPr id="110" name="Groupe 109"/>
          <p:cNvGrpSpPr/>
          <p:nvPr/>
        </p:nvGrpSpPr>
        <p:grpSpPr>
          <a:xfrm>
            <a:off x="6770535" y="3168383"/>
            <a:ext cx="2917070" cy="1663401"/>
            <a:chOff x="3679426" y="3147267"/>
            <a:chExt cx="2917070" cy="1663401"/>
          </a:xfrm>
        </p:grpSpPr>
        <p:sp>
          <p:nvSpPr>
            <p:cNvPr id="111" name="Text Box 92"/>
            <p:cNvSpPr txBox="1">
              <a:spLocks noChangeArrowheads="1"/>
            </p:cNvSpPr>
            <p:nvPr/>
          </p:nvSpPr>
          <p:spPr bwMode="auto">
            <a:xfrm>
              <a:off x="5206572" y="3239313"/>
              <a:ext cx="1389924" cy="1989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alimentation en </a:t>
              </a:r>
              <a:r>
                <a:rPr lang="en-US" sz="800" dirty="0" err="1">
                  <a:latin typeface="Calibri" pitchFamily="34" charset="0"/>
                </a:rPr>
                <a:t>énergie</a:t>
              </a:r>
              <a:endParaRPr lang="en-US" dirty="0"/>
            </a:p>
          </p:txBody>
        </p:sp>
        <p:grpSp>
          <p:nvGrpSpPr>
            <p:cNvPr id="112" name="Groupe 111"/>
            <p:cNvGrpSpPr/>
            <p:nvPr/>
          </p:nvGrpSpPr>
          <p:grpSpPr>
            <a:xfrm>
              <a:off x="3679426" y="3147267"/>
              <a:ext cx="2845062" cy="1663401"/>
              <a:chOff x="3667768" y="3076347"/>
              <a:chExt cx="2845062" cy="1663401"/>
            </a:xfrm>
          </p:grpSpPr>
          <p:sp>
            <p:nvSpPr>
              <p:cNvPr id="113" name="Text Box 69"/>
              <p:cNvSpPr txBox="1">
                <a:spLocks noChangeArrowheads="1"/>
              </p:cNvSpPr>
              <p:nvPr/>
            </p:nvSpPr>
            <p:spPr bwMode="auto">
              <a:xfrm>
                <a:off x="4646027" y="4236618"/>
                <a:ext cx="284998" cy="2921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dirty="0"/>
              </a:p>
            </p:txBody>
          </p:sp>
          <p:sp>
            <p:nvSpPr>
              <p:cNvPr id="114" name="Rectangle 65"/>
              <p:cNvSpPr>
                <a:spLocks noChangeArrowheads="1"/>
              </p:cNvSpPr>
              <p:nvPr/>
            </p:nvSpPr>
            <p:spPr bwMode="auto">
              <a:xfrm>
                <a:off x="4893911" y="3507395"/>
                <a:ext cx="978258" cy="86209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Text Box 66"/>
              <p:cNvSpPr txBox="1">
                <a:spLocks noChangeArrowheads="1"/>
              </p:cNvSpPr>
              <p:nvPr/>
            </p:nvSpPr>
            <p:spPr bwMode="auto">
              <a:xfrm>
                <a:off x="5261312" y="3684234"/>
                <a:ext cx="274444" cy="35920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116" name="Line 67"/>
              <p:cNvSpPr>
                <a:spLocks noChangeShapeType="1"/>
              </p:cNvSpPr>
              <p:nvPr/>
            </p:nvSpPr>
            <p:spPr bwMode="auto">
              <a:xfrm>
                <a:off x="4557497" y="4120808"/>
                <a:ext cx="3275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Line 68"/>
              <p:cNvSpPr>
                <a:spLocks noChangeShapeType="1"/>
              </p:cNvSpPr>
              <p:nvPr/>
            </p:nvSpPr>
            <p:spPr bwMode="auto">
              <a:xfrm flipV="1">
                <a:off x="4557497" y="4686327"/>
                <a:ext cx="175806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Text Box 70"/>
              <p:cNvSpPr txBox="1">
                <a:spLocks noChangeArrowheads="1"/>
              </p:cNvSpPr>
              <p:nvPr/>
            </p:nvSpPr>
            <p:spPr bwMode="auto">
              <a:xfrm>
                <a:off x="4615439" y="3897008"/>
                <a:ext cx="150501" cy="171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sz="1200" dirty="0"/>
              </a:p>
            </p:txBody>
          </p:sp>
          <p:sp>
            <p:nvSpPr>
              <p:cNvPr id="119" name="Line 71"/>
              <p:cNvSpPr>
                <a:spLocks noChangeShapeType="1"/>
              </p:cNvSpPr>
              <p:nvPr/>
            </p:nvSpPr>
            <p:spPr bwMode="auto">
              <a:xfrm>
                <a:off x="4592908" y="4176992"/>
                <a:ext cx="0" cy="4144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Line 72"/>
              <p:cNvSpPr>
                <a:spLocks noChangeShapeType="1"/>
              </p:cNvSpPr>
              <p:nvPr/>
            </p:nvSpPr>
            <p:spPr bwMode="auto">
              <a:xfrm>
                <a:off x="4615041" y="4120808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Line 78"/>
              <p:cNvSpPr>
                <a:spLocks noChangeShapeType="1"/>
              </p:cNvSpPr>
              <p:nvPr/>
            </p:nvSpPr>
            <p:spPr bwMode="auto">
              <a:xfrm>
                <a:off x="5872170" y="3766449"/>
                <a:ext cx="3275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Text Box 80"/>
              <p:cNvSpPr txBox="1">
                <a:spLocks noChangeArrowheads="1"/>
              </p:cNvSpPr>
              <p:nvPr/>
            </p:nvSpPr>
            <p:spPr bwMode="auto">
              <a:xfrm>
                <a:off x="6301147" y="3783020"/>
                <a:ext cx="211683" cy="33778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23" name="Text Box 81"/>
              <p:cNvSpPr txBox="1">
                <a:spLocks noChangeArrowheads="1"/>
              </p:cNvSpPr>
              <p:nvPr/>
            </p:nvSpPr>
            <p:spPr bwMode="auto">
              <a:xfrm>
                <a:off x="5991296" y="3512920"/>
                <a:ext cx="150501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24" name="Line 82"/>
              <p:cNvSpPr>
                <a:spLocks noChangeShapeType="1"/>
              </p:cNvSpPr>
              <p:nvPr/>
            </p:nvSpPr>
            <p:spPr bwMode="auto">
              <a:xfrm>
                <a:off x="6253588" y="3803971"/>
                <a:ext cx="0" cy="8363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Line 83"/>
              <p:cNvSpPr>
                <a:spLocks noChangeShapeType="1"/>
              </p:cNvSpPr>
              <p:nvPr/>
            </p:nvSpPr>
            <p:spPr bwMode="auto">
              <a:xfrm flipH="1">
                <a:off x="6058821" y="3766449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Line 88"/>
              <p:cNvSpPr>
                <a:spLocks noChangeShapeType="1"/>
              </p:cNvSpPr>
              <p:nvPr/>
            </p:nvSpPr>
            <p:spPr bwMode="auto">
              <a:xfrm>
                <a:off x="4995721" y="3142663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" name="Line 89"/>
              <p:cNvSpPr>
                <a:spLocks noChangeShapeType="1"/>
              </p:cNvSpPr>
              <p:nvPr/>
            </p:nvSpPr>
            <p:spPr bwMode="auto">
              <a:xfrm>
                <a:off x="5106383" y="3142663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" name="Oval 90"/>
              <p:cNvSpPr>
                <a:spLocks noChangeArrowheads="1"/>
              </p:cNvSpPr>
              <p:nvPr/>
            </p:nvSpPr>
            <p:spPr bwMode="auto">
              <a:xfrm>
                <a:off x="4960309" y="3076347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Oval 91"/>
              <p:cNvSpPr>
                <a:spLocks noChangeArrowheads="1"/>
              </p:cNvSpPr>
              <p:nvPr/>
            </p:nvSpPr>
            <p:spPr bwMode="auto">
              <a:xfrm>
                <a:off x="5070972" y="3081873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Text Box 93"/>
              <p:cNvSpPr txBox="1">
                <a:spLocks noChangeArrowheads="1"/>
              </p:cNvSpPr>
              <p:nvPr/>
            </p:nvSpPr>
            <p:spPr bwMode="auto">
              <a:xfrm>
                <a:off x="3844829" y="4540803"/>
                <a:ext cx="478063" cy="1989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sources</a:t>
                </a:r>
                <a:endParaRPr lang="en-US" dirty="0"/>
              </a:p>
            </p:txBody>
          </p:sp>
          <p:sp>
            <p:nvSpPr>
              <p:cNvPr id="131" name="Text Box 95"/>
              <p:cNvSpPr txBox="1">
                <a:spLocks noChangeArrowheads="1"/>
              </p:cNvSpPr>
              <p:nvPr/>
            </p:nvSpPr>
            <p:spPr bwMode="auto">
              <a:xfrm>
                <a:off x="5058995" y="3766067"/>
                <a:ext cx="739227" cy="41446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050" dirty="0" err="1" smtClean="0">
                    <a:latin typeface="Calibri" pitchFamily="34" charset="0"/>
                  </a:rPr>
                  <a:t>sommateur</a:t>
                </a:r>
                <a:endParaRPr lang="en-US" sz="1050" dirty="0">
                  <a:latin typeface="Calibri" pitchFamily="34" charset="0"/>
                </a:endParaRPr>
              </a:p>
            </p:txBody>
          </p:sp>
          <p:sp>
            <p:nvSpPr>
              <p:cNvPr id="132" name="Text Box 97"/>
              <p:cNvSpPr txBox="1">
                <a:spLocks noChangeArrowheads="1"/>
              </p:cNvSpPr>
              <p:nvPr/>
            </p:nvSpPr>
            <p:spPr bwMode="auto">
              <a:xfrm>
                <a:off x="4083859" y="3750550"/>
                <a:ext cx="215938" cy="2321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</a:p>
            </p:txBody>
          </p:sp>
          <p:sp>
            <p:nvSpPr>
              <p:cNvPr id="133" name="Text Box 98"/>
              <p:cNvSpPr txBox="1">
                <a:spLocks noChangeArrowheads="1"/>
              </p:cNvSpPr>
              <p:nvPr/>
            </p:nvSpPr>
            <p:spPr bwMode="auto">
              <a:xfrm>
                <a:off x="4626346" y="3454190"/>
                <a:ext cx="150501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  <a:endParaRPr lang="en-US" sz="3600" dirty="0"/>
              </a:p>
            </p:txBody>
          </p:sp>
          <p:sp>
            <p:nvSpPr>
              <p:cNvPr id="134" name="Line 99"/>
              <p:cNvSpPr>
                <a:spLocks noChangeShapeType="1"/>
              </p:cNvSpPr>
              <p:nvPr/>
            </p:nvSpPr>
            <p:spPr bwMode="auto">
              <a:xfrm>
                <a:off x="4030742" y="3789233"/>
                <a:ext cx="0" cy="799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Line 100"/>
              <p:cNvSpPr>
                <a:spLocks noChangeShapeType="1"/>
              </p:cNvSpPr>
              <p:nvPr/>
            </p:nvSpPr>
            <p:spPr bwMode="auto">
              <a:xfrm>
                <a:off x="4610614" y="3695287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Oval 103"/>
              <p:cNvSpPr>
                <a:spLocks noChangeArrowheads="1"/>
              </p:cNvSpPr>
              <p:nvPr/>
            </p:nvSpPr>
            <p:spPr bwMode="auto">
              <a:xfrm>
                <a:off x="4224771" y="4664222"/>
                <a:ext cx="35412" cy="4421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73"/>
              <p:cNvSpPr>
                <a:spLocks/>
              </p:cNvSpPr>
              <p:nvPr/>
            </p:nvSpPr>
            <p:spPr bwMode="auto">
              <a:xfrm>
                <a:off x="4235837" y="4115282"/>
                <a:ext cx="326086" cy="571046"/>
              </a:xfrm>
              <a:custGeom>
                <a:avLst/>
                <a:gdLst>
                  <a:gd name="T0" fmla="*/ 360 w 408"/>
                  <a:gd name="T1" fmla="*/ 0 h 564"/>
                  <a:gd name="T2" fmla="*/ 0 w 408"/>
                  <a:gd name="T3" fmla="*/ 0 h 564"/>
                  <a:gd name="T4" fmla="*/ 0 w 408"/>
                  <a:gd name="T5" fmla="*/ 465 h 564"/>
                  <a:gd name="T6" fmla="*/ 408 w 408"/>
                  <a:gd name="T7" fmla="*/ 465 h 5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564"/>
                  <a:gd name="T14" fmla="*/ 408 w 408"/>
                  <a:gd name="T15" fmla="*/ 564 h 5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564">
                    <a:moveTo>
                      <a:pt x="360" y="0"/>
                    </a:moveTo>
                    <a:lnTo>
                      <a:pt x="0" y="0"/>
                    </a:lnTo>
                    <a:lnTo>
                      <a:pt x="0" y="564"/>
                    </a:lnTo>
                    <a:lnTo>
                      <a:pt x="408" y="56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01"/>
              <p:cNvSpPr>
                <a:spLocks/>
              </p:cNvSpPr>
              <p:nvPr/>
            </p:nvSpPr>
            <p:spPr bwMode="auto">
              <a:xfrm>
                <a:off x="3804989" y="3695287"/>
                <a:ext cx="1073429" cy="994724"/>
              </a:xfrm>
              <a:custGeom>
                <a:avLst/>
                <a:gdLst>
                  <a:gd name="T0" fmla="*/ 1451 w 1451"/>
                  <a:gd name="T1" fmla="*/ 1 h 828"/>
                  <a:gd name="T2" fmla="*/ 0 w 1451"/>
                  <a:gd name="T3" fmla="*/ 0 h 828"/>
                  <a:gd name="T4" fmla="*/ 0 w 1451"/>
                  <a:gd name="T5" fmla="*/ 828 h 828"/>
                  <a:gd name="T6" fmla="*/ 408 w 1451"/>
                  <a:gd name="T7" fmla="*/ 828 h 8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1"/>
                  <a:gd name="T13" fmla="*/ 0 h 828"/>
                  <a:gd name="T14" fmla="*/ 1451 w 1451"/>
                  <a:gd name="T15" fmla="*/ 828 h 828"/>
                  <a:gd name="connsiteX0" fmla="*/ 6800 w 6800"/>
                  <a:gd name="connsiteY0" fmla="*/ 62 h 10000"/>
                  <a:gd name="connsiteX1" fmla="*/ 0 w 6800"/>
                  <a:gd name="connsiteY1" fmla="*/ 0 h 10000"/>
                  <a:gd name="connsiteX2" fmla="*/ 0 w 6800"/>
                  <a:gd name="connsiteY2" fmla="*/ 10000 h 10000"/>
                  <a:gd name="connsiteX3" fmla="*/ 2812 w 6800"/>
                  <a:gd name="connsiteY3" fmla="*/ 10000 h 10000"/>
                  <a:gd name="connsiteX0" fmla="*/ 10000 w 10000"/>
                  <a:gd name="connsiteY0" fmla="*/ 62 h 10000"/>
                  <a:gd name="connsiteX1" fmla="*/ 0 w 10000"/>
                  <a:gd name="connsiteY1" fmla="*/ 0 h 10000"/>
                  <a:gd name="connsiteX2" fmla="*/ 0 w 10000"/>
                  <a:gd name="connsiteY2" fmla="*/ 10000 h 10000"/>
                  <a:gd name="connsiteX3" fmla="*/ 4135 w 1000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62"/>
                    </a:moveTo>
                    <a:lnTo>
                      <a:pt x="0" y="0"/>
                    </a:lnTo>
                    <a:lnTo>
                      <a:pt x="0" y="10000"/>
                    </a:lnTo>
                    <a:lnTo>
                      <a:pt x="4135" y="1000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Oval 74"/>
              <p:cNvSpPr>
                <a:spLocks noChangeArrowheads="1"/>
              </p:cNvSpPr>
              <p:nvPr/>
            </p:nvSpPr>
            <p:spPr bwMode="auto">
              <a:xfrm>
                <a:off x="4098615" y="4207387"/>
                <a:ext cx="274444" cy="337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Oval 76"/>
              <p:cNvSpPr>
                <a:spLocks noChangeArrowheads="1"/>
              </p:cNvSpPr>
              <p:nvPr/>
            </p:nvSpPr>
            <p:spPr bwMode="auto">
              <a:xfrm>
                <a:off x="4499952" y="4081203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Oval 104"/>
              <p:cNvSpPr>
                <a:spLocks noChangeArrowheads="1"/>
              </p:cNvSpPr>
              <p:nvPr/>
            </p:nvSpPr>
            <p:spPr bwMode="auto">
              <a:xfrm>
                <a:off x="4495525" y="3662129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Oval 102"/>
              <p:cNvSpPr>
                <a:spLocks noChangeArrowheads="1"/>
              </p:cNvSpPr>
              <p:nvPr/>
            </p:nvSpPr>
            <p:spPr bwMode="auto">
              <a:xfrm>
                <a:off x="3667768" y="4032388"/>
                <a:ext cx="274444" cy="337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Text Box 93"/>
              <p:cNvSpPr txBox="1">
                <a:spLocks noChangeArrowheads="1"/>
              </p:cNvSpPr>
              <p:nvPr/>
            </p:nvSpPr>
            <p:spPr bwMode="auto">
              <a:xfrm>
                <a:off x="4931025" y="4539146"/>
                <a:ext cx="341865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48" name="Text Box 93"/>
              <p:cNvSpPr txBox="1">
                <a:spLocks noChangeArrowheads="1"/>
              </p:cNvSpPr>
              <p:nvPr/>
            </p:nvSpPr>
            <p:spPr bwMode="auto">
              <a:xfrm>
                <a:off x="5821028" y="4528808"/>
                <a:ext cx="341865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149" name="ZoneTexte 148"/>
          <p:cNvSpPr txBox="1"/>
          <p:nvPr/>
        </p:nvSpPr>
        <p:spPr>
          <a:xfrm>
            <a:off x="6973636" y="2525275"/>
            <a:ext cx="2780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FF0000"/>
                </a:solidFill>
              </a:rPr>
              <a:t>Amplificateur </a:t>
            </a:r>
            <a:r>
              <a:rPr lang="fr-FR" sz="1600" i="1" dirty="0" err="1">
                <a:solidFill>
                  <a:srgbClr val="FF0000"/>
                </a:solidFill>
              </a:rPr>
              <a:t>sommateur</a:t>
            </a:r>
            <a:endParaRPr lang="fr-FR" sz="1600" i="1" dirty="0">
              <a:solidFill>
                <a:srgbClr val="FF0000"/>
              </a:solidFill>
            </a:endParaRPr>
          </a:p>
          <a:p>
            <a:pPr algn="ctr"/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2 entrées </a:t>
            </a:r>
            <a:r>
              <a:rPr lang="fr-FR" sz="1200" i="1" dirty="0">
                <a:solidFill>
                  <a:schemeClr val="accent1">
                    <a:lumMod val="75000"/>
                  </a:schemeClr>
                </a:solidFill>
              </a:rPr>
              <a:t>et une sortie</a:t>
            </a:r>
          </a:p>
          <a:p>
            <a:endParaRPr lang="fr-FR" sz="1600" i="1" dirty="0">
              <a:solidFill>
                <a:srgbClr val="FF0000"/>
              </a:solidFill>
            </a:endParaRPr>
          </a:p>
        </p:txBody>
      </p:sp>
      <p:pic>
        <p:nvPicPr>
          <p:cNvPr id="15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26" y="5307714"/>
            <a:ext cx="1689498" cy="91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ZoneTexte 150"/>
          <p:cNvSpPr txBox="1"/>
          <p:nvPr/>
        </p:nvSpPr>
        <p:spPr>
          <a:xfrm>
            <a:off x="6887142" y="4911261"/>
            <a:ext cx="1177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</a:t>
            </a:r>
            <a:r>
              <a:rPr lang="fr-FR" sz="1400" baseline="-25000" dirty="0" smtClean="0"/>
              <a:t>11</a:t>
            </a:r>
            <a:r>
              <a:rPr lang="fr-FR" sz="1400" dirty="0" smtClean="0"/>
              <a:t>=A</a:t>
            </a:r>
            <a:r>
              <a:rPr lang="fr-FR" sz="1400" baseline="-25000" dirty="0" smtClean="0"/>
              <a:t>12</a:t>
            </a:r>
            <a:r>
              <a:rPr lang="fr-FR" sz="1600" dirty="0"/>
              <a:t>=A →</a:t>
            </a:r>
            <a:endParaRPr lang="fr-FR" sz="1600" baseline="-25000" dirty="0"/>
          </a:p>
        </p:txBody>
      </p:sp>
      <p:sp>
        <p:nvSpPr>
          <p:cNvPr id="152" name="Rectangle 151"/>
          <p:cNvSpPr/>
          <p:nvPr/>
        </p:nvSpPr>
        <p:spPr>
          <a:xfrm>
            <a:off x="8008910" y="4926649"/>
            <a:ext cx="13722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V</a:t>
            </a:r>
            <a:r>
              <a:rPr lang="fr-FR" sz="1400" baseline="-25000" dirty="0" smtClean="0"/>
              <a:t>s1</a:t>
            </a:r>
            <a:r>
              <a:rPr lang="fr-FR" sz="1400" dirty="0" smtClean="0"/>
              <a:t>=A(V</a:t>
            </a:r>
            <a:r>
              <a:rPr lang="fr-FR" sz="1400" baseline="-25000" dirty="0" smtClean="0"/>
              <a:t>e1</a:t>
            </a:r>
            <a:r>
              <a:rPr lang="fr-FR" sz="1400" dirty="0" smtClean="0"/>
              <a:t>+V</a:t>
            </a:r>
            <a:r>
              <a:rPr lang="fr-FR" sz="1400" baseline="-25000" dirty="0" smtClean="0"/>
              <a:t>e2</a:t>
            </a:r>
            <a:r>
              <a:rPr lang="fr-FR" sz="1400" dirty="0" smtClean="0"/>
              <a:t>)</a:t>
            </a:r>
            <a:endParaRPr lang="fr-FR" sz="1600" dirty="0"/>
          </a:p>
        </p:txBody>
      </p:sp>
      <p:sp>
        <p:nvSpPr>
          <p:cNvPr id="153" name="ZoneTexte 152"/>
          <p:cNvSpPr txBox="1"/>
          <p:nvPr/>
        </p:nvSpPr>
        <p:spPr>
          <a:xfrm>
            <a:off x="8660077" y="5968099"/>
            <a:ext cx="758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Ici A=1</a:t>
            </a:r>
            <a:endParaRPr lang="fr-FR" sz="1100" i="1" dirty="0"/>
          </a:p>
        </p:txBody>
      </p:sp>
      <p:sp>
        <p:nvSpPr>
          <p:cNvPr id="154" name="Line 68"/>
          <p:cNvSpPr>
            <a:spLocks noChangeShapeType="1"/>
          </p:cNvSpPr>
          <p:nvPr/>
        </p:nvSpPr>
        <p:spPr bwMode="auto">
          <a:xfrm>
            <a:off x="2379222" y="4182757"/>
            <a:ext cx="581539" cy="237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" name="Oval 76"/>
          <p:cNvSpPr>
            <a:spLocks noChangeArrowheads="1"/>
          </p:cNvSpPr>
          <p:nvPr/>
        </p:nvSpPr>
        <p:spPr bwMode="auto">
          <a:xfrm>
            <a:off x="2689736" y="4144462"/>
            <a:ext cx="62627" cy="7736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" name="Oval 76"/>
          <p:cNvSpPr>
            <a:spLocks noChangeArrowheads="1"/>
          </p:cNvSpPr>
          <p:nvPr/>
        </p:nvSpPr>
        <p:spPr bwMode="auto">
          <a:xfrm>
            <a:off x="2680044" y="3785040"/>
            <a:ext cx="62627" cy="7736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60" name="Connecteur droit 159"/>
          <p:cNvCxnSpPr>
            <a:stCxn id="56" idx="2"/>
          </p:cNvCxnSpPr>
          <p:nvPr/>
        </p:nvCxnSpPr>
        <p:spPr>
          <a:xfrm>
            <a:off x="5394698" y="4440410"/>
            <a:ext cx="0" cy="315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>
            <a:off x="8485807" y="4452142"/>
            <a:ext cx="0" cy="315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340064" y="4446516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quadripôle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766336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FR" dirty="0" smtClean="0"/>
              <a:t>eprésentation fréquentielle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Fonction de transfert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662799" y="1910365"/>
            <a:ext cx="5198339" cy="1527620"/>
            <a:chOff x="725" y="1312"/>
            <a:chExt cx="3743" cy="1191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1506" y="1563"/>
              <a:ext cx="2352" cy="4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3815" y="1321"/>
              <a:ext cx="39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Sortie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1401" y="1312"/>
              <a:ext cx="39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Entrée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2104" y="2205"/>
              <a:ext cx="14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fr-FR" sz="2000" b="1" i="1">
                  <a:latin typeface="Times New Roman" pitchFamily="18" charset="0"/>
                </a:rPr>
                <a:t>Quadripôle linéaire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1989" y="1614"/>
              <a:ext cx="0" cy="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3514" y="1605"/>
              <a:ext cx="0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750" y="1742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err="1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e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3571" y="1703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smtClean="0">
                  <a:latin typeface="Times New Roman" pitchFamily="18" charset="0"/>
                </a:rPr>
                <a:t>s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1922" y="1350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457" y="1350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s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1922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>
              <a:off x="3428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190" y="1499"/>
              <a:ext cx="1085" cy="6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2486" y="1720"/>
              <a:ext cx="53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fr-FR" b="1">
                  <a:latin typeface="Times New Roman" pitchFamily="18" charset="0"/>
                </a:rPr>
                <a:t>Q.L</a:t>
              </a:r>
              <a:r>
                <a:rPr lang="fr-FR" sz="1200" b="1">
                  <a:latin typeface="Times New Roman" pitchFamily="18" charset="0"/>
                </a:rPr>
                <a:t>.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3806" y="1648"/>
              <a:ext cx="11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3973" y="1665"/>
              <a:ext cx="49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Charge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1377" y="1682"/>
              <a:ext cx="258" cy="2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1449" y="1737"/>
              <a:ext cx="90" cy="115"/>
            </a:xfrm>
            <a:custGeom>
              <a:avLst/>
              <a:gdLst>
                <a:gd name="T0" fmla="*/ 0 w 354"/>
                <a:gd name="T1" fmla="*/ 171 h 319"/>
                <a:gd name="T2" fmla="*/ 55 w 354"/>
                <a:gd name="T3" fmla="*/ 64 h 319"/>
                <a:gd name="T4" fmla="*/ 108 w 354"/>
                <a:gd name="T5" fmla="*/ 3 h 319"/>
                <a:gd name="T6" fmla="*/ 169 w 354"/>
                <a:gd name="T7" fmla="*/ 82 h 319"/>
                <a:gd name="T8" fmla="*/ 217 w 354"/>
                <a:gd name="T9" fmla="*/ 244 h 319"/>
                <a:gd name="T10" fmla="*/ 253 w 354"/>
                <a:gd name="T11" fmla="*/ 316 h 319"/>
                <a:gd name="T12" fmla="*/ 319 w 354"/>
                <a:gd name="T13" fmla="*/ 226 h 319"/>
                <a:gd name="T14" fmla="*/ 354 w 354"/>
                <a:gd name="T15" fmla="*/ 13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19">
                  <a:moveTo>
                    <a:pt x="0" y="171"/>
                  </a:moveTo>
                  <a:cubicBezTo>
                    <a:pt x="9" y="153"/>
                    <a:pt x="37" y="92"/>
                    <a:pt x="55" y="64"/>
                  </a:cubicBezTo>
                  <a:cubicBezTo>
                    <a:pt x="73" y="36"/>
                    <a:pt x="89" y="0"/>
                    <a:pt x="108" y="3"/>
                  </a:cubicBezTo>
                  <a:cubicBezTo>
                    <a:pt x="127" y="6"/>
                    <a:pt x="151" y="42"/>
                    <a:pt x="169" y="82"/>
                  </a:cubicBezTo>
                  <a:cubicBezTo>
                    <a:pt x="187" y="122"/>
                    <a:pt x="203" y="205"/>
                    <a:pt x="217" y="244"/>
                  </a:cubicBezTo>
                  <a:cubicBezTo>
                    <a:pt x="231" y="283"/>
                    <a:pt x="236" y="319"/>
                    <a:pt x="253" y="316"/>
                  </a:cubicBezTo>
                  <a:cubicBezTo>
                    <a:pt x="270" y="313"/>
                    <a:pt x="302" y="256"/>
                    <a:pt x="319" y="226"/>
                  </a:cubicBezTo>
                  <a:cubicBezTo>
                    <a:pt x="336" y="196"/>
                    <a:pt x="347" y="154"/>
                    <a:pt x="354" y="135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725" y="1720"/>
              <a:ext cx="59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fr-FR" sz="1600" b="1" i="1">
                  <a:latin typeface="Times New Roman" pitchFamily="18" charset="0"/>
                </a:rPr>
                <a:t>Attaque</a:t>
              </a:r>
              <a:endParaRPr lang="fr-FR" sz="1600">
                <a:latin typeface="Times New Roman" pitchFamily="18" charset="0"/>
              </a:endParaRPr>
            </a:p>
          </p:txBody>
        </p:sp>
      </p:grp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166071" y="3910013"/>
            <a:ext cx="6112738" cy="2185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tabLst>
                <a:tab pos="1885950" algn="l"/>
              </a:tabLst>
            </a:pPr>
            <a:r>
              <a:rPr lang="de-DE" sz="2000" i="1" dirty="0" smtClean="0">
                <a:latin typeface="Times New Roman" pitchFamily="18" charset="0"/>
              </a:rPr>
              <a:t>e</a:t>
            </a:r>
            <a:r>
              <a:rPr lang="de-DE" sz="2000" i="1" baseline="-25000" dirty="0" smtClean="0">
                <a:latin typeface="Times New Roman" pitchFamily="18" charset="0"/>
              </a:rPr>
              <a:t>(t)</a:t>
            </a:r>
            <a:r>
              <a:rPr lang="de-DE" sz="2000" dirty="0" smtClean="0">
                <a:latin typeface="Times New Roman" pitchFamily="18" charset="0"/>
              </a:rPr>
              <a:t> = E cos(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de-DE" sz="2000" i="1" dirty="0" smtClean="0">
                <a:latin typeface="Times New Roman" pitchFamily="18" charset="0"/>
              </a:rPr>
              <a:t>t</a:t>
            </a:r>
            <a:r>
              <a:rPr lang="de-DE" sz="2000" dirty="0" smtClean="0">
                <a:latin typeface="Times New Roman" pitchFamily="18" charset="0"/>
              </a:rPr>
              <a:t> +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de-DE" sz="2000" baseline="-25000" dirty="0" smtClean="0">
                <a:latin typeface="Times New Roman" pitchFamily="18" charset="0"/>
              </a:rPr>
              <a:t>e</a:t>
            </a:r>
            <a:r>
              <a:rPr lang="de-DE" sz="2000" dirty="0" smtClean="0">
                <a:latin typeface="Times New Roman" pitchFamily="18" charset="0"/>
              </a:rPr>
              <a:t>)	</a:t>
            </a:r>
            <a:r>
              <a:rPr lang="de-DE" sz="2000" i="1" dirty="0" smtClean="0">
                <a:latin typeface="Times New Roman" pitchFamily="18" charset="0"/>
              </a:rPr>
              <a:t>e</a:t>
            </a:r>
            <a:r>
              <a:rPr lang="de-DE" sz="2000" i="1" baseline="-25000" dirty="0" smtClean="0">
                <a:latin typeface="Times New Roman" pitchFamily="18" charset="0"/>
              </a:rPr>
              <a:t>(t)</a:t>
            </a:r>
            <a:r>
              <a:rPr lang="de-DE" sz="2000" dirty="0" smtClean="0">
                <a:latin typeface="Times New Roman" pitchFamily="18" charset="0"/>
              </a:rPr>
              <a:t>  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</a:t>
            </a:r>
            <a:r>
              <a:rPr lang="de-DE" sz="2000" dirty="0" smtClean="0">
                <a:latin typeface="Times New Roman" pitchFamily="18" charset="0"/>
              </a:rPr>
              <a:t>      </a:t>
            </a:r>
            <a:r>
              <a:rPr lang="de-DE" sz="2000" u="sng" dirty="0" smtClean="0">
                <a:latin typeface="Times New Roman" pitchFamily="18" charset="0"/>
              </a:rPr>
              <a:t>E</a:t>
            </a:r>
            <a:r>
              <a:rPr lang="de-DE" sz="2000" dirty="0" smtClean="0">
                <a:latin typeface="Times New Roman" pitchFamily="18" charset="0"/>
              </a:rPr>
              <a:t> = [E ;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de-DE" sz="2000" baseline="-25000" dirty="0" smtClean="0">
                <a:latin typeface="Times New Roman" pitchFamily="18" charset="0"/>
              </a:rPr>
              <a:t>e</a:t>
            </a:r>
            <a:r>
              <a:rPr lang="de-DE" sz="2000" dirty="0" smtClean="0">
                <a:latin typeface="Times New Roman" pitchFamily="18" charset="0"/>
              </a:rPr>
              <a:t>] = E </a:t>
            </a:r>
            <a:r>
              <a:rPr lang="de-DE" sz="2000" dirty="0" err="1" smtClean="0">
                <a:latin typeface="Times New Roman" pitchFamily="18" charset="0"/>
              </a:rPr>
              <a:t>e</a:t>
            </a:r>
            <a:r>
              <a:rPr lang="de-DE" sz="2000" baseline="30000" dirty="0" err="1" smtClean="0">
                <a:latin typeface="Times New Roman" pitchFamily="18" charset="0"/>
              </a:rPr>
              <a:t>j</a:t>
            </a:r>
            <a:r>
              <a:rPr lang="fr-FR" sz="2000" baseline="30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de-DE" sz="2000" baseline="30000" dirty="0" smtClean="0">
                <a:latin typeface="Times New Roman" pitchFamily="18" charset="0"/>
              </a:rPr>
              <a:t>e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tabLst>
                <a:tab pos="1885950" algn="l"/>
              </a:tabLst>
            </a:pPr>
            <a:r>
              <a:rPr lang="fr-FR" sz="2000" i="1" dirty="0" smtClean="0">
                <a:latin typeface="Times New Roman" pitchFamily="18" charset="0"/>
              </a:rPr>
              <a:t>s</a:t>
            </a:r>
            <a:r>
              <a:rPr lang="fr-FR" sz="2000" i="1" baseline="-25000" dirty="0" smtClean="0">
                <a:latin typeface="Times New Roman" pitchFamily="18" charset="0"/>
              </a:rPr>
              <a:t>(t)</a:t>
            </a:r>
            <a:r>
              <a:rPr lang="fr-FR" sz="2000" dirty="0" smtClean="0">
                <a:latin typeface="Times New Roman" pitchFamily="18" charset="0"/>
              </a:rPr>
              <a:t> = S cos(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fr-FR" sz="2000" i="1" dirty="0" smtClean="0">
                <a:latin typeface="Times New Roman" pitchFamily="18" charset="0"/>
              </a:rPr>
              <a:t>t</a:t>
            </a:r>
            <a:r>
              <a:rPr lang="fr-FR" sz="2000" dirty="0" smtClean="0">
                <a:latin typeface="Times New Roman" pitchFamily="18" charset="0"/>
              </a:rPr>
              <a:t> +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fr-FR" sz="2000" baseline="-25000" dirty="0" smtClean="0">
                <a:latin typeface="Times New Roman" pitchFamily="18" charset="0"/>
              </a:rPr>
              <a:t>s</a:t>
            </a:r>
            <a:r>
              <a:rPr lang="fr-FR" sz="2000" dirty="0" smtClean="0">
                <a:latin typeface="Times New Roman" pitchFamily="18" charset="0"/>
              </a:rPr>
              <a:t>)	</a:t>
            </a:r>
            <a:r>
              <a:rPr lang="en-GB" sz="2000" i="1" dirty="0" smtClean="0">
                <a:latin typeface="Times New Roman" pitchFamily="18" charset="0"/>
              </a:rPr>
              <a:t>s</a:t>
            </a:r>
            <a:r>
              <a:rPr lang="en-GB" sz="2000" i="1" baseline="-25000" dirty="0" smtClean="0">
                <a:latin typeface="Times New Roman" pitchFamily="18" charset="0"/>
              </a:rPr>
              <a:t>(t)</a:t>
            </a:r>
            <a:r>
              <a:rPr lang="en-GB" sz="2000" dirty="0" smtClean="0">
                <a:latin typeface="Times New Roman" pitchFamily="18" charset="0"/>
              </a:rPr>
              <a:t>  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</a:t>
            </a:r>
            <a:r>
              <a:rPr lang="en-GB" sz="2000" dirty="0" smtClean="0">
                <a:latin typeface="Times New Roman" pitchFamily="18" charset="0"/>
              </a:rPr>
              <a:t>      </a:t>
            </a:r>
            <a:r>
              <a:rPr lang="en-GB" sz="2000" u="sng" dirty="0" smtClean="0">
                <a:latin typeface="Times New Roman" pitchFamily="18" charset="0"/>
              </a:rPr>
              <a:t>S</a:t>
            </a:r>
            <a:r>
              <a:rPr lang="en-GB" sz="2000" dirty="0" smtClean="0">
                <a:latin typeface="Times New Roman" pitchFamily="18" charset="0"/>
              </a:rPr>
              <a:t> =  [S ;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en-GB" sz="2000" baseline="-25000" dirty="0" smtClean="0">
                <a:latin typeface="Times New Roman" pitchFamily="18" charset="0"/>
              </a:rPr>
              <a:t>s</a:t>
            </a:r>
            <a:r>
              <a:rPr lang="en-GB" sz="2000" dirty="0" smtClean="0">
                <a:latin typeface="Times New Roman" pitchFamily="18" charset="0"/>
              </a:rPr>
              <a:t>] = S </a:t>
            </a:r>
            <a:r>
              <a:rPr lang="en-GB" sz="2000" dirty="0" err="1" smtClean="0">
                <a:latin typeface="Times New Roman" pitchFamily="18" charset="0"/>
              </a:rPr>
              <a:t>e</a:t>
            </a:r>
            <a:r>
              <a:rPr lang="en-GB" sz="2000" baseline="30000" dirty="0" err="1" smtClean="0">
                <a:latin typeface="Times New Roman" pitchFamily="18" charset="0"/>
              </a:rPr>
              <a:t>j</a:t>
            </a:r>
            <a:r>
              <a:rPr lang="fr-FR" sz="2000" baseline="30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en-GB" sz="2000" baseline="30000" dirty="0" smtClean="0">
                <a:latin typeface="Times New Roman" pitchFamily="18" charset="0"/>
              </a:rPr>
              <a:t>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tabLst>
                <a:tab pos="1885950" algn="l"/>
              </a:tabLst>
            </a:pPr>
            <a:endParaRPr lang="en-GB" sz="2000" baseline="30000" dirty="0" smtClean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1885950" algn="l"/>
              </a:tabLst>
            </a:pPr>
            <a:r>
              <a:rPr lang="en-GB" sz="2000" dirty="0" smtClean="0">
                <a:latin typeface="Times New Roman" pitchFamily="18" charset="0"/>
              </a:rPr>
              <a:t>		</a:t>
            </a:r>
            <a:r>
              <a:rPr lang="en-GB" sz="2000" u="sng" dirty="0" smtClean="0">
                <a:latin typeface="Times New Roman" pitchFamily="18" charset="0"/>
              </a:rPr>
              <a:t>H</a:t>
            </a:r>
            <a:r>
              <a:rPr lang="en-GB" sz="2000" baseline="-25000" dirty="0" smtClean="0">
                <a:latin typeface="Times New Roman" pitchFamily="18" charset="0"/>
              </a:rPr>
              <a:t>(</a:t>
            </a:r>
            <a:r>
              <a:rPr lang="en-GB" sz="2000" i="1" baseline="-25000" dirty="0" smtClean="0">
                <a:latin typeface="Times New Roman" pitchFamily="18" charset="0"/>
              </a:rPr>
              <a:t>j</a:t>
            </a:r>
            <a:r>
              <a:rPr lang="fr-FR" sz="2000" i="1" baseline="-25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GB" sz="2000" baseline="-25000" dirty="0" smtClean="0">
                <a:latin typeface="Times New Roman" pitchFamily="18" charset="0"/>
              </a:rPr>
              <a:t>)</a:t>
            </a:r>
            <a:r>
              <a:rPr lang="en-GB" sz="2000" i="1" dirty="0" smtClean="0">
                <a:latin typeface="Times New Roman" pitchFamily="18" charset="0"/>
              </a:rPr>
              <a:t>  </a:t>
            </a:r>
            <a:r>
              <a:rPr lang="en-GB" sz="2000" dirty="0" smtClean="0">
                <a:latin typeface="Times New Roman" pitchFamily="18" charset="0"/>
              </a:rPr>
              <a:t>=</a:t>
            </a:r>
            <a:r>
              <a:rPr lang="en-GB" sz="2400" dirty="0" smtClean="0"/>
              <a:t> </a:t>
            </a:r>
            <a:endParaRPr lang="fr-FR" sz="2000" dirty="0" smtClean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1885950" algn="l"/>
              </a:tabLst>
            </a:pPr>
            <a:endParaRPr lang="de-DE" sz="2000" i="1" dirty="0">
              <a:latin typeface="Times New Roman" pitchFamily="18" charset="0"/>
            </a:endParaRPr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225296"/>
              </p:ext>
            </p:extLst>
          </p:nvPr>
        </p:nvGraphicFramePr>
        <p:xfrm>
          <a:off x="3807606" y="5003006"/>
          <a:ext cx="6731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4" imgW="355446" imgH="507780" progId="Equation.3">
                  <p:embed/>
                </p:oleObj>
              </mc:Choice>
              <mc:Fallback>
                <p:oleObj name="Equation" r:id="rId4" imgW="355446" imgH="5077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06" y="5003006"/>
                        <a:ext cx="6731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Group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542350"/>
              </p:ext>
            </p:extLst>
          </p:nvPr>
        </p:nvGraphicFramePr>
        <p:xfrm>
          <a:off x="6712716" y="3437985"/>
          <a:ext cx="3046780" cy="3051177"/>
        </p:xfrm>
        <a:graphic>
          <a:graphicData uri="http://schemas.openxmlformats.org/drawingml/2006/table">
            <a:tbl>
              <a:tblPr/>
              <a:tblGrid>
                <a:gridCol w="379354"/>
                <a:gridCol w="379354"/>
                <a:gridCol w="470119"/>
                <a:gridCol w="1817953"/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Entrée</a:t>
                      </a:r>
                    </a:p>
                  </a:txBody>
                  <a:tcPr vert="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Sortie</a:t>
                      </a:r>
                    </a:p>
                  </a:txBody>
                  <a:tcPr vert="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ue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Amplification en 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Amplification en courant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ue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fr-FR" sz="1400" b="0" i="1" u="sng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</a:t>
                      </a: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-admittance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fr-FR" sz="1400" b="0" i="1" u="sng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</a:t>
                      </a: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-impédance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Amplification en puissance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140980" y="5515522"/>
            <a:ext cx="1937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La réponse </a:t>
            </a:r>
            <a:r>
              <a:rPr lang="fr-FR" sz="1200" dirty="0">
                <a:solidFill>
                  <a:srgbClr val="FF0000"/>
                </a:solidFill>
              </a:rPr>
              <a:t>à une excitation sinusoïdale reste </a:t>
            </a:r>
            <a:r>
              <a:rPr lang="fr-FR" sz="1200" dirty="0" smtClean="0">
                <a:solidFill>
                  <a:srgbClr val="FF0000"/>
                </a:solidFill>
              </a:rPr>
              <a:t>sinusoïdale pour un système linéaire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5040018"/>
            <a:ext cx="460905" cy="47550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217962" y="2732593"/>
            <a:ext cx="1937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En fonction des grandeurs utiles le nom donné à la fonction de transfert diffère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41" y="2313290"/>
            <a:ext cx="460905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3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21525" y="1273972"/>
            <a:ext cx="9372600" cy="5029200"/>
          </a:xfrm>
        </p:spPr>
        <p:txBody>
          <a:bodyPr/>
          <a:lstStyle/>
          <a:p>
            <a:r>
              <a:rPr lang="fr-FR" dirty="0" smtClean="0"/>
              <a:t>Amplification et déphasage</a:t>
            </a:r>
          </a:p>
          <a:p>
            <a:pPr lvl="1"/>
            <a:r>
              <a:rPr lang="fr-FR" dirty="0"/>
              <a:t>L’amplification A</a:t>
            </a:r>
          </a:p>
          <a:p>
            <a:pPr lvl="2"/>
            <a:r>
              <a:rPr lang="fr-FR" dirty="0" smtClean="0"/>
              <a:t>l’amplitude </a:t>
            </a:r>
            <a:r>
              <a:rPr lang="fr-FR" dirty="0"/>
              <a:t>du signal de sortie </a:t>
            </a:r>
            <a:r>
              <a:rPr lang="fr-FR" dirty="0" smtClean="0"/>
              <a:t>sur celle </a:t>
            </a:r>
            <a:r>
              <a:rPr lang="fr-FR" dirty="0"/>
              <a:t>du signal d’entrée pour chacune des </a:t>
            </a:r>
            <a:r>
              <a:rPr lang="fr-FR" dirty="0" smtClean="0"/>
              <a:t>fréquences possibles </a:t>
            </a:r>
            <a:r>
              <a:rPr lang="fr-FR" dirty="0"/>
              <a:t>du </a:t>
            </a:r>
            <a:r>
              <a:rPr lang="fr-FR" dirty="0" smtClean="0"/>
              <a:t>signal</a:t>
            </a:r>
          </a:p>
          <a:p>
            <a:pPr lvl="2"/>
            <a:endParaRPr lang="fr-FR" sz="1800" dirty="0"/>
          </a:p>
          <a:p>
            <a:pPr lvl="1"/>
            <a:r>
              <a:rPr lang="fr-FR" dirty="0"/>
              <a:t>Le déphasage </a:t>
            </a:r>
            <a:r>
              <a:rPr lang="el-GR" dirty="0"/>
              <a:t>ϕ </a:t>
            </a:r>
            <a:r>
              <a:rPr lang="el-GR" dirty="0" smtClean="0"/>
              <a:t>:</a:t>
            </a:r>
            <a:endParaRPr lang="fr-FR" dirty="0" smtClean="0"/>
          </a:p>
          <a:p>
            <a:pPr lvl="2"/>
            <a:r>
              <a:rPr lang="fr-FR" dirty="0"/>
              <a:t>différence entre la phase (argument) du signal </a:t>
            </a:r>
            <a:r>
              <a:rPr lang="fr-FR" dirty="0" smtClean="0"/>
              <a:t>de sortie </a:t>
            </a:r>
            <a:r>
              <a:rPr lang="fr-FR" dirty="0"/>
              <a:t>et la phase du signal d’entrée pour chacune </a:t>
            </a:r>
            <a:r>
              <a:rPr lang="fr-FR" dirty="0" smtClean="0"/>
              <a:t>des fréquences </a:t>
            </a:r>
            <a:r>
              <a:rPr lang="fr-FR" dirty="0"/>
              <a:t>possibles du signal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45" y="2407450"/>
            <a:ext cx="1973618" cy="8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34" y="3895378"/>
            <a:ext cx="3813422" cy="3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</p:txBody>
      </p:sp>
      <p:pic>
        <p:nvPicPr>
          <p:cNvPr id="13" name="Espace réservé du contenu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55" y="4581128"/>
            <a:ext cx="620145" cy="5167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93828" y="5388262"/>
            <a:ext cx="1423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Rappel sur les notations complexes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A connaître absolument</a:t>
            </a:r>
            <a:endParaRPr lang="fr-FR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329441"/>
              </p:ext>
            </p:extLst>
          </p:nvPr>
        </p:nvGraphicFramePr>
        <p:xfrm>
          <a:off x="272480" y="4375044"/>
          <a:ext cx="3765474" cy="175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Espace réservé du contenu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70" y="4437112"/>
            <a:ext cx="4092230" cy="20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Diagramme de </a:t>
            </a:r>
            <a:r>
              <a:rPr lang="fr-FR" dirty="0" err="1" smtClean="0"/>
              <a:t>Bode</a:t>
            </a:r>
            <a:endParaRPr lang="fr-FR" dirty="0" smtClean="0"/>
          </a:p>
          <a:p>
            <a:pPr lvl="1"/>
            <a:r>
              <a:rPr lang="fr-FR" dirty="0"/>
              <a:t>Pour différent 𝒘 (ou f) on mesure A et </a:t>
            </a:r>
            <a:r>
              <a:rPr lang="fr-FR" dirty="0" smtClean="0"/>
              <a:t>𝝋 ( ou calculs théoriques)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On calcule le gain en décibel: 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On trace sur une échelle semi-log G</a:t>
            </a:r>
            <a:r>
              <a:rPr lang="fr-FR" baseline="-25000" dirty="0" smtClean="0"/>
              <a:t>V</a:t>
            </a:r>
            <a:r>
              <a:rPr lang="fr-FR" dirty="0" smtClean="0"/>
              <a:t> et 𝝋 en fonction de </a:t>
            </a:r>
            <a:r>
              <a:rPr lang="fr-FR" dirty="0"/>
              <a:t>𝒘 (ou f) 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Espace réservé du contenu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6833987"/>
                  </p:ext>
                </p:extLst>
              </p:nvPr>
            </p:nvGraphicFramePr>
            <p:xfrm>
              <a:off x="915622" y="2214840"/>
              <a:ext cx="5184000" cy="1038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/>
                    <a:gridCol w="864000"/>
                    <a:gridCol w="864000"/>
                    <a:gridCol w="864000"/>
                    <a:gridCol w="864000"/>
                    <a:gridCol w="864000"/>
                  </a:tblGrid>
                  <a:tr h="324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200" b="1" dirty="0" smtClean="0"/>
                            <a:t>f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200Hz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500Hz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……..</a:t>
                          </a:r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A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0,9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0,8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/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1" i="1" smtClean="0">
                                    <a:latin typeface="Cambria Math"/>
                                    <a:ea typeface="Cambria Math"/>
                                  </a:rPr>
                                  <m:t>𝝋</m:t>
                                </m:r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0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5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12</a:t>
                          </a:r>
                          <a:r>
                            <a:rPr lang="fr-FR" sz="1200" b="1" baseline="30000" dirty="0" smtClean="0"/>
                            <a:t>o</a:t>
                          </a:r>
                          <a:endParaRPr lang="fr-FR" sz="1200" b="1" baseline="30000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Espace réservé du contenu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6833987"/>
                  </p:ext>
                </p:extLst>
              </p:nvPr>
            </p:nvGraphicFramePr>
            <p:xfrm>
              <a:off x="915622" y="2214840"/>
              <a:ext cx="5184000" cy="1038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/>
                    <a:gridCol w="864000"/>
                    <a:gridCol w="864000"/>
                    <a:gridCol w="864000"/>
                    <a:gridCol w="864000"/>
                    <a:gridCol w="864000"/>
                  </a:tblGrid>
                  <a:tr h="3463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200" b="1" dirty="0" smtClean="0"/>
                            <a:t>f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200Hz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500Hz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……..</a:t>
                          </a:r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  <a:tr h="346320"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A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0,9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0,8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/>
                    </a:tc>
                  </a:tr>
                  <a:tr h="346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>
                        <a:blipFill rotWithShape="1">
                          <a:blip r:embed="rId3"/>
                          <a:stretch>
                            <a:fillRect t="-210526" r="-499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0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5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12</a:t>
                          </a:r>
                          <a:r>
                            <a:rPr lang="fr-FR" sz="1200" b="1" baseline="30000" dirty="0" smtClean="0"/>
                            <a:t>o</a:t>
                          </a:r>
                          <a:endParaRPr lang="fr-FR" sz="1200" b="1" baseline="30000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867773"/>
              </p:ext>
            </p:extLst>
          </p:nvPr>
        </p:nvGraphicFramePr>
        <p:xfrm>
          <a:off x="3840313" y="3344312"/>
          <a:ext cx="17446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4" name="Equation" r:id="rId4" imgW="1307880" imgH="431640" progId="Equation.DSMT4">
                  <p:embed/>
                </p:oleObj>
              </mc:Choice>
              <mc:Fallback>
                <p:oleObj name="Equation" r:id="rId4" imgW="1307880" imgH="4316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313" y="3344312"/>
                        <a:ext cx="174466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9" y="5109596"/>
            <a:ext cx="460905" cy="475504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11" y="5507121"/>
            <a:ext cx="3013784" cy="57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24" y="5176291"/>
            <a:ext cx="3013784" cy="129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0" y="5795996"/>
            <a:ext cx="178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Rappel sur les échelles (voir GE11)</a:t>
            </a:r>
            <a:endParaRPr lang="fr-FR" sz="1100" b="1" dirty="0"/>
          </a:p>
        </p:txBody>
      </p:sp>
      <p:pic>
        <p:nvPicPr>
          <p:cNvPr id="32" name="Espace réservé du contenu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4" y="3872985"/>
            <a:ext cx="620145" cy="516788"/>
          </a:xfrm>
          <a:prstGeom prst="rect">
            <a:avLst/>
          </a:prstGeom>
        </p:spPr>
      </p:pic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323780"/>
              </p:ext>
            </p:extLst>
          </p:nvPr>
        </p:nvGraphicFramePr>
        <p:xfrm>
          <a:off x="5362391" y="4027029"/>
          <a:ext cx="2960687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" name="Equation" r:id="rId10" imgW="3225600" imgH="787320" progId="Equation.DSMT4">
                  <p:embed/>
                </p:oleObj>
              </mc:Choice>
              <mc:Fallback>
                <p:oleObj name="Equation" r:id="rId10" imgW="3225600" imgH="787320" progId="Equation.DSMT4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391" y="4027029"/>
                        <a:ext cx="2960687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1590089" y="3872985"/>
            <a:ext cx="1318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Définition du Bel</a:t>
            </a:r>
            <a:endParaRPr lang="fr-FR" sz="1200" dirty="0"/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446911"/>
              </p:ext>
            </p:extLst>
          </p:nvPr>
        </p:nvGraphicFramePr>
        <p:xfrm>
          <a:off x="1698573" y="4131379"/>
          <a:ext cx="1209862" cy="480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" name="Equation" r:id="rId12" imgW="1079032" imgH="431613" progId="Equation.3">
                  <p:embed/>
                </p:oleObj>
              </mc:Choice>
              <mc:Fallback>
                <p:oleObj name="Equation" r:id="rId12" imgW="1079032" imgH="431613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573" y="4131379"/>
                        <a:ext cx="1209862" cy="480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3164415" y="3854380"/>
            <a:ext cx="1634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Définition </a:t>
            </a:r>
            <a:r>
              <a:rPr lang="fr-FR" sz="1200" dirty="0" err="1" smtClean="0"/>
              <a:t>déciBel</a:t>
            </a:r>
            <a:endParaRPr lang="fr-FR" sz="1200" dirty="0"/>
          </a:p>
        </p:txBody>
      </p:sp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210214"/>
              </p:ext>
            </p:extLst>
          </p:nvPr>
        </p:nvGraphicFramePr>
        <p:xfrm>
          <a:off x="3164415" y="4131379"/>
          <a:ext cx="1437230" cy="480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" name="Equation" r:id="rId14" imgW="1282680" imgH="431640" progId="Equation.DSMT4">
                  <p:embed/>
                </p:oleObj>
              </mc:Choice>
              <mc:Fallback>
                <p:oleObj name="Equation" r:id="rId14" imgW="1282680" imgH="431640" progId="Equation.DSMT4">
                  <p:embed/>
                  <p:pic>
                    <p:nvPicPr>
                      <p:cNvPr id="0" name="Obje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415" y="4131379"/>
                        <a:ext cx="1437230" cy="480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lèche droite 34"/>
          <p:cNvSpPr/>
          <p:nvPr/>
        </p:nvSpPr>
        <p:spPr>
          <a:xfrm>
            <a:off x="4799213" y="4227592"/>
            <a:ext cx="363984" cy="324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3098306" y="4131378"/>
            <a:ext cx="1615736" cy="4938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153454" y="3392715"/>
            <a:ext cx="1634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Retenu pour comparer des tensions en </a:t>
            </a:r>
            <a:r>
              <a:rPr lang="fr-FR" sz="1200" dirty="0" err="1" smtClean="0"/>
              <a:t>déciBel</a:t>
            </a:r>
            <a:endParaRPr lang="fr-FR" sz="1200" dirty="0"/>
          </a:p>
        </p:txBody>
      </p:sp>
      <p:sp>
        <p:nvSpPr>
          <p:cNvPr id="40" name="Arc 39"/>
          <p:cNvSpPr/>
          <p:nvPr/>
        </p:nvSpPr>
        <p:spPr>
          <a:xfrm>
            <a:off x="5637320" y="3687496"/>
            <a:ext cx="1890944" cy="887766"/>
          </a:xfrm>
          <a:prstGeom prst="arc">
            <a:avLst>
              <a:gd name="adj1" fmla="val 16077522"/>
              <a:gd name="adj2" fmla="val 21380867"/>
            </a:avLst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7581529" y="4149984"/>
            <a:ext cx="870013" cy="4938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6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exemple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30" y="3604334"/>
            <a:ext cx="5690119" cy="289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0" y="1716350"/>
            <a:ext cx="3158409" cy="172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88" y="1868007"/>
            <a:ext cx="3105901" cy="142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02" y="3897295"/>
            <a:ext cx="2709648" cy="109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" y="5231824"/>
            <a:ext cx="3222680" cy="10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538" y="3993847"/>
            <a:ext cx="1763544" cy="48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666478" y="1644124"/>
            <a:ext cx="242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Fonction de transfert</a:t>
            </a: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31" y="2472135"/>
            <a:ext cx="460905" cy="47550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280032" y="2947386"/>
            <a:ext cx="195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chemeClr val="tx2">
                    <a:lumMod val="75000"/>
                  </a:schemeClr>
                </a:solidFill>
              </a:rPr>
              <a:t>Comportement de type filtre passe-bas</a:t>
            </a:r>
            <a:endParaRPr lang="fr-FR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953000" y="0"/>
            <a:ext cx="3810000" cy="685800"/>
          </a:xfrm>
        </p:spPr>
        <p:txBody>
          <a:bodyPr>
            <a:noAutofit/>
          </a:bodyPr>
          <a:lstStyle/>
          <a:p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</p:spPr>
        <p:txBody>
          <a:bodyPr/>
          <a:lstStyle/>
          <a:p>
            <a:pPr marL="88900" indent="0">
              <a:tabLst/>
            </a:pPr>
            <a:r>
              <a:rPr lang="en-US" dirty="0" err="1" smtClean="0"/>
              <a:t>Présentation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Emetteur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Recepteur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Compléments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52399" y="1371600"/>
            <a:ext cx="9399973" cy="5117740"/>
          </a:xfrm>
        </p:spPr>
        <p:txBody>
          <a:bodyPr>
            <a:normAutofit/>
          </a:bodyPr>
          <a:lstStyle/>
          <a:p>
            <a:pPr marL="266700" indent="-266700"/>
            <a:r>
              <a:rPr lang="fr-FR" dirty="0" smtClean="0"/>
              <a:t>Objectif</a:t>
            </a:r>
          </a:p>
          <a:p>
            <a:pPr marL="666750" lvl="1" indent="-266700"/>
            <a:r>
              <a:rPr lang="fr-FR" dirty="0" smtClean="0"/>
              <a:t>Concevoir </a:t>
            </a:r>
            <a:r>
              <a:rPr lang="fr-FR" dirty="0" smtClean="0"/>
              <a:t>le récepteur de la télécommande </a:t>
            </a:r>
            <a:r>
              <a:rPr lang="fr-FR" dirty="0" smtClean="0"/>
              <a:t>par </a:t>
            </a:r>
            <a:r>
              <a:rPr lang="fr-FR" dirty="0"/>
              <a:t>ultrason qui permettra de faire avancer le robot par appui sur un Bouton Poussoir. </a:t>
            </a:r>
            <a:endParaRPr lang="fr-FR" dirty="0" smtClean="0"/>
          </a:p>
          <a:p>
            <a:pPr marL="666750" lvl="1" indent="-266700"/>
            <a:endParaRPr lang="fr-FR" dirty="0" smtClean="0"/>
          </a:p>
          <a:p>
            <a:r>
              <a:rPr lang="fr-FR" dirty="0" smtClean="0"/>
              <a:t>Synoptique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Le </a:t>
            </a:r>
            <a:r>
              <a:rPr lang="fr-FR" dirty="0">
                <a:solidFill>
                  <a:srgbClr val="FF0000"/>
                </a:solidFill>
              </a:rPr>
              <a:t>récepteur</a:t>
            </a:r>
          </a:p>
          <a:p>
            <a:pPr lvl="2"/>
            <a:r>
              <a:rPr lang="fr-FR" dirty="0">
                <a:solidFill>
                  <a:srgbClr val="FF0000"/>
                </a:solidFill>
              </a:rPr>
              <a:t>Capte le signal sonore (transducteur   récepteur à ultrason)</a:t>
            </a:r>
          </a:p>
          <a:p>
            <a:pPr lvl="2"/>
            <a:r>
              <a:rPr lang="fr-FR" dirty="0">
                <a:solidFill>
                  <a:srgbClr val="FF0000"/>
                </a:solidFill>
              </a:rPr>
              <a:t>Amplifie le signal</a:t>
            </a:r>
          </a:p>
          <a:p>
            <a:pPr lvl="2"/>
            <a:r>
              <a:rPr lang="fr-FR" dirty="0" smtClean="0">
                <a:solidFill>
                  <a:srgbClr val="FF0000"/>
                </a:solidFill>
              </a:rPr>
              <a:t>Transmet le signal analogique à la carte </a:t>
            </a:r>
            <a:r>
              <a:rPr lang="fr-FR" dirty="0" err="1" smtClean="0">
                <a:solidFill>
                  <a:srgbClr val="FF0000"/>
                </a:solidFill>
              </a:rPr>
              <a:t>arduino</a:t>
            </a:r>
            <a:r>
              <a:rPr lang="fr-FR" dirty="0" smtClean="0">
                <a:solidFill>
                  <a:srgbClr val="FF0000"/>
                </a:solidFill>
              </a:rPr>
              <a:t> pour traitement</a:t>
            </a:r>
          </a:p>
          <a:p>
            <a:pPr lvl="2"/>
            <a:r>
              <a:rPr lang="fr-FR" dirty="0" smtClean="0">
                <a:solidFill>
                  <a:srgbClr val="FF0000"/>
                </a:solidFill>
              </a:rPr>
              <a:t>Transmet aussi un signal tout ou rien de détection d’un appui </a:t>
            </a:r>
            <a:r>
              <a:rPr lang="fr-FR" dirty="0" err="1" smtClean="0">
                <a:solidFill>
                  <a:srgbClr val="FF0000"/>
                </a:solidFill>
              </a:rPr>
              <a:t>boutton</a:t>
            </a:r>
            <a:endParaRPr lang="fr-FR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fr-FR" dirty="0"/>
          </a:p>
          <a:p>
            <a:pPr marL="1066800" lvl="2" indent="-266700"/>
            <a:endParaRPr lang="en-US" i="1" dirty="0" smtClean="0"/>
          </a:p>
          <a:p>
            <a:pPr marL="1066800" lvl="2" indent="-266700"/>
            <a:endParaRPr lang="en-US" i="1" dirty="0"/>
          </a:p>
          <a:p>
            <a:pPr marL="1066800" lvl="2" indent="-266700"/>
            <a:endParaRPr lang="en-US" i="1" dirty="0" smtClean="0"/>
          </a:p>
          <a:p>
            <a:pPr marL="1066800" lvl="2" indent="-266700"/>
            <a:endParaRPr lang="en-US" i="1" dirty="0"/>
          </a:p>
          <a:p>
            <a:pPr marL="1066800" lvl="2" indent="-26670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57" y="3140968"/>
            <a:ext cx="53260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29164" y="3248980"/>
            <a:ext cx="864096" cy="540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Carte </a:t>
            </a:r>
            <a:r>
              <a:rPr lang="fr-FR" sz="1400" b="1" dirty="0" err="1" smtClean="0">
                <a:solidFill>
                  <a:srgbClr val="FF0000"/>
                </a:solidFill>
              </a:rPr>
              <a:t>arduino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45660" y="3248980"/>
            <a:ext cx="864096" cy="540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rgbClr val="FF0000"/>
                </a:solidFill>
              </a:rPr>
              <a:t>Shield</a:t>
            </a:r>
            <a:r>
              <a:rPr lang="fr-FR" sz="1400" b="1" dirty="0" smtClean="0">
                <a:solidFill>
                  <a:srgbClr val="FF0000"/>
                </a:solidFill>
              </a:rPr>
              <a:t> Hacheur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4" name="Connecteur droit avec flèche 3"/>
          <p:cNvCxnSpPr>
            <a:stCxn id="2" idx="3"/>
            <a:endCxn id="11" idx="1"/>
          </p:cNvCxnSpPr>
          <p:nvPr/>
        </p:nvCxnSpPr>
        <p:spPr>
          <a:xfrm>
            <a:off x="7293260" y="3519010"/>
            <a:ext cx="152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8309756" y="3519010"/>
            <a:ext cx="152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8462156" y="3175396"/>
            <a:ext cx="919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Moteurs robot</a:t>
            </a:r>
            <a:endParaRPr lang="fr-FR" sz="1200" i="1" dirty="0"/>
          </a:p>
        </p:txBody>
      </p:sp>
      <p:sp>
        <p:nvSpPr>
          <p:cNvPr id="13" name="Rectangle 12"/>
          <p:cNvSpPr/>
          <p:nvPr/>
        </p:nvSpPr>
        <p:spPr>
          <a:xfrm>
            <a:off x="4880992" y="2744924"/>
            <a:ext cx="1440160" cy="1512168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961112" y="2410448"/>
            <a:ext cx="20601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Objectif du thème 2</a:t>
            </a:r>
            <a:endParaRPr lang="fr-FR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2" y="3941078"/>
            <a:ext cx="3984370" cy="223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51327"/>
            <a:ext cx="3714842" cy="103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1"/>
            <a:ext cx="9501398" cy="5054902"/>
          </a:xfrm>
        </p:spPr>
        <p:txBody>
          <a:bodyPr>
            <a:normAutofit/>
          </a:bodyPr>
          <a:lstStyle/>
          <a:p>
            <a:r>
              <a:rPr lang="fr-FR" dirty="0" smtClean="0"/>
              <a:t>Bande de passante</a:t>
            </a:r>
          </a:p>
          <a:p>
            <a:pPr lvl="1"/>
            <a:r>
              <a:rPr lang="fr-FR" dirty="0" smtClean="0"/>
              <a:t>Défini une plage de fréquence pour laquelle le gain en tension reste « presque » constant</a:t>
            </a:r>
          </a:p>
          <a:p>
            <a:pPr lvl="2"/>
            <a:r>
              <a:rPr lang="fr-FR" dirty="0" smtClean="0"/>
              <a:t>Définition du « presque »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Fréquences </a:t>
            </a:r>
            <a:r>
              <a:rPr lang="fr-FR" dirty="0"/>
              <a:t>de </a:t>
            </a:r>
            <a:r>
              <a:rPr lang="fr-FR" dirty="0" smtClean="0"/>
              <a:t>coupures</a:t>
            </a: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	</a:t>
            </a:r>
            <a:endParaRPr lang="fr-FR" dirty="0"/>
          </a:p>
          <a:p>
            <a:pPr lvl="2"/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93250"/>
              </p:ext>
            </p:extLst>
          </p:nvPr>
        </p:nvGraphicFramePr>
        <p:xfrm>
          <a:off x="2275396" y="2406356"/>
          <a:ext cx="3688698" cy="42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Equation" r:id="rId5" imgW="1981080" imgH="228600" progId="Equation.DSMT4">
                  <p:embed/>
                </p:oleObj>
              </mc:Choice>
              <mc:Fallback>
                <p:oleObj name="Equation" r:id="rId5" imgW="1981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5396" y="2406356"/>
                        <a:ext cx="3688698" cy="425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430606" y="2139664"/>
            <a:ext cx="203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En général le seuil </a:t>
            </a:r>
            <a:r>
              <a:rPr lang="fr-FR" sz="1400" b="1" i="1" dirty="0" smtClean="0">
                <a:solidFill>
                  <a:srgbClr val="FF0000"/>
                </a:solidFill>
              </a:rPr>
              <a:t>x</a:t>
            </a:r>
            <a:r>
              <a:rPr lang="fr-FR" sz="1400" b="1" dirty="0" smtClean="0">
                <a:solidFill>
                  <a:srgbClr val="FF0000"/>
                </a:solidFill>
              </a:rPr>
              <a:t> est de -3dB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9" name="Espace réservé du contenu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55" y="2121764"/>
            <a:ext cx="620145" cy="516788"/>
          </a:xfrm>
          <a:prstGeom prst="rect">
            <a:avLst/>
          </a:prstGeom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593017"/>
              </p:ext>
            </p:extLst>
          </p:nvPr>
        </p:nvGraphicFramePr>
        <p:xfrm>
          <a:off x="1109769" y="3358527"/>
          <a:ext cx="32385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Equation" r:id="rId8" imgW="1739880" imgH="228600" progId="Equation.DSMT4">
                  <p:embed/>
                </p:oleObj>
              </mc:Choice>
              <mc:Fallback>
                <p:oleObj name="Equation" r:id="rId8" imgW="1739880" imgH="22860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769" y="3358527"/>
                        <a:ext cx="32385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103" y="4148973"/>
            <a:ext cx="1229130" cy="55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539712" y="2919389"/>
            <a:ext cx="2032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Pourquoi -3dB?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5084" y="3263970"/>
            <a:ext cx="2342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Correspond </a:t>
            </a:r>
            <a:r>
              <a:rPr lang="fr-FR" sz="1600" dirty="0" smtClean="0">
                <a:solidFill>
                  <a:srgbClr val="0070C0"/>
                </a:solidFill>
              </a:rPr>
              <a:t>P </a:t>
            </a:r>
            <a:r>
              <a:rPr lang="fr-FR" sz="1600" dirty="0">
                <a:solidFill>
                  <a:srgbClr val="0070C0"/>
                </a:solidFill>
              </a:rPr>
              <a:t>= 0,5 </a:t>
            </a:r>
            <a:r>
              <a:rPr lang="fr-FR" sz="1600" dirty="0" err="1" smtClean="0">
                <a:solidFill>
                  <a:srgbClr val="0070C0"/>
                </a:solidFill>
              </a:rPr>
              <a:t>P</a:t>
            </a:r>
            <a:r>
              <a:rPr lang="fr-FR" sz="1600" baseline="-25000" dirty="0" err="1" smtClean="0">
                <a:solidFill>
                  <a:srgbClr val="0070C0"/>
                </a:solidFill>
              </a:rPr>
              <a:t>max</a:t>
            </a:r>
            <a:r>
              <a:rPr lang="fr-FR" sz="1600" dirty="0" smtClean="0">
                <a:solidFill>
                  <a:srgbClr val="0070C0"/>
                </a:solidFill>
              </a:rPr>
              <a:t>  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nl-NL" sz="10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PC</a:t>
            </a: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= 10 log (0,5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nl-NL" sz="10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PC</a:t>
            </a: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= 10 log (0,5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0457" y="3602524"/>
            <a:ext cx="2342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En effet G</a:t>
            </a:r>
            <a:r>
              <a:rPr lang="fr-FR" sz="1600" baseline="-25000" dirty="0" smtClean="0"/>
              <a:t>PC</a:t>
            </a:r>
            <a:r>
              <a:rPr lang="fr-FR" sz="1600" dirty="0" smtClean="0"/>
              <a:t> = </a:t>
            </a:r>
            <a:r>
              <a:rPr lang="fr-FR" sz="1600" dirty="0" err="1" smtClean="0"/>
              <a:t>G</a:t>
            </a:r>
            <a:r>
              <a:rPr lang="fr-FR" sz="1600" baseline="-25000" dirty="0" err="1" smtClean="0"/>
              <a:t>Pmax</a:t>
            </a:r>
            <a:r>
              <a:rPr lang="fr-FR" sz="1600" dirty="0" smtClean="0"/>
              <a:t> </a:t>
            </a:r>
            <a:r>
              <a:rPr lang="fr-FR" sz="1600" dirty="0"/>
              <a:t>– 3 dB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143103" y="419026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Conséquence:</a:t>
            </a:r>
            <a:endParaRPr lang="fr-FR" sz="14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31" y="2905551"/>
            <a:ext cx="460905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Intérêt des diagrammes de </a:t>
            </a:r>
            <a:r>
              <a:rPr lang="fr-FR" dirty="0" err="1" smtClean="0"/>
              <a:t>Bode</a:t>
            </a:r>
            <a:endParaRPr lang="fr-FR" dirty="0" smtClean="0"/>
          </a:p>
          <a:p>
            <a:pPr lvl="1"/>
            <a:r>
              <a:rPr lang="fr-FR" dirty="0" smtClean="0"/>
              <a:t>Permet de déterminer rapidement la réponse fréquentielle d’un système résultant de la mise en cascade de plusieurs quadripôles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22" y="2343413"/>
            <a:ext cx="6233696" cy="196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5" y="4389720"/>
            <a:ext cx="2926255" cy="5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3" y="5251494"/>
            <a:ext cx="3581283" cy="84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Espace réservé du contenu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39" y="4487635"/>
            <a:ext cx="676510" cy="5637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59766" y="4398359"/>
            <a:ext cx="4376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Le calcul n’est valable qu’à la </a:t>
            </a:r>
            <a:r>
              <a:rPr lang="fr-FR" sz="1600" b="1" dirty="0" smtClean="0">
                <a:solidFill>
                  <a:srgbClr val="FF0000"/>
                </a:solidFill>
              </a:rPr>
              <a:t>condition </a:t>
            </a:r>
            <a:r>
              <a:rPr lang="fr-FR" sz="1600" dirty="0" smtClean="0">
                <a:solidFill>
                  <a:srgbClr val="FF0000"/>
                </a:solidFill>
              </a:rPr>
              <a:t>que les différents blocs n’aient </a:t>
            </a:r>
            <a:r>
              <a:rPr lang="fr-FR" sz="1600" b="1" dirty="0">
                <a:solidFill>
                  <a:srgbClr val="FF0000"/>
                </a:solidFill>
              </a:rPr>
              <a:t>pas d’influence </a:t>
            </a:r>
            <a:r>
              <a:rPr lang="fr-FR" sz="1600" dirty="0">
                <a:solidFill>
                  <a:srgbClr val="FF0000"/>
                </a:solidFill>
              </a:rPr>
              <a:t>les uns sur les </a:t>
            </a:r>
            <a:r>
              <a:rPr lang="fr-FR" sz="1600" dirty="0" smtClean="0">
                <a:solidFill>
                  <a:srgbClr val="FF0000"/>
                </a:solidFill>
              </a:rPr>
              <a:t>autres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(notion d’impédances de sorties et d’entrées)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5400000">
            <a:off x="1776435" y="4990395"/>
            <a:ext cx="248574" cy="273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2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Modèles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Amplificateur de tension</a:t>
                </a:r>
              </a:p>
              <a:p>
                <a:pPr lvl="1"/>
                <a:r>
                  <a:rPr lang="fr-FR" dirty="0" smtClean="0"/>
                  <a:t>Amplificateur parfait</a:t>
                </a:r>
              </a:p>
              <a:p>
                <a:pPr lvl="2"/>
                <a:r>
                  <a:rPr lang="fr-FR" dirty="0" smtClean="0"/>
                  <a:t>Ne doit pas gêner la source</a:t>
                </a:r>
              </a:p>
              <a:p>
                <a:pPr lvl="3"/>
                <a:r>
                  <a:rPr lang="fr-FR" dirty="0" smtClean="0"/>
                  <a:t>On retrouve toute la tension de la source</a:t>
                </a:r>
              </a:p>
              <a:p>
                <a:pPr lvl="2"/>
                <a:r>
                  <a:rPr lang="fr-FR" dirty="0"/>
                  <a:t>Ne doit pas </a:t>
                </a:r>
                <a:r>
                  <a:rPr lang="fr-FR" dirty="0" smtClean="0"/>
                  <a:t>être gêner par la charge</a:t>
                </a:r>
                <a:endParaRPr lang="fr-FR" dirty="0"/>
              </a:p>
              <a:p>
                <a:pPr lvl="3"/>
                <a:r>
                  <a:rPr lang="fr-FR" dirty="0" smtClean="0"/>
                  <a:t>Source de tension parfaite</a:t>
                </a:r>
              </a:p>
              <a:p>
                <a:pPr lvl="2"/>
                <a:r>
                  <a:rPr lang="fr-FR" dirty="0" smtClean="0"/>
                  <a:t>Présente une amplification en tension constante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endParaRPr lang="fr-FR" dirty="0"/>
              </a:p>
              <a:p>
                <a:pPr marL="1371600" lvl="3" indent="0">
                  <a:buNone/>
                </a:pPr>
                <a:endParaRPr lang="fr-FR" dirty="0"/>
              </a:p>
              <a:p>
                <a:pPr lvl="1"/>
                <a:r>
                  <a:rPr lang="fr-FR" dirty="0"/>
                  <a:t>Amplificateur </a:t>
                </a:r>
                <a:r>
                  <a:rPr lang="fr-FR" dirty="0" smtClean="0"/>
                  <a:t>imparfait</a:t>
                </a:r>
                <a:endParaRPr lang="fr-FR" dirty="0"/>
              </a:p>
              <a:p>
                <a:pPr lvl="2"/>
                <a:r>
                  <a:rPr lang="fr-FR" dirty="0" smtClean="0"/>
                  <a:t>Impédance d’entrée non infinie</a:t>
                </a:r>
                <a:endParaRPr lang="fr-FR" dirty="0"/>
              </a:p>
              <a:p>
                <a:pPr lvl="2"/>
                <a:r>
                  <a:rPr lang="fr-FR" dirty="0" smtClean="0"/>
                  <a:t>Impédance de sortie de sortie non nulle</a:t>
                </a:r>
                <a:endParaRPr lang="fr-FR" dirty="0"/>
              </a:p>
              <a:p>
                <a:pPr lvl="2"/>
                <a:r>
                  <a:rPr lang="fr-FR" dirty="0"/>
                  <a:t>amplification </a:t>
                </a:r>
                <a:r>
                  <a:rPr lang="fr-FR" dirty="0" smtClean="0"/>
                  <a:t>non constante</a:t>
                </a:r>
                <a:endParaRPr lang="fr-FR" dirty="0"/>
              </a:p>
              <a:p>
                <a:pPr lvl="3"/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6692722" y="1552993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>
            <a:off x="8672201" y="2101185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8729495" y="2362450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6246159" y="1658125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8743584" y="1658126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>
            <a:off x="8899132" y="2016040"/>
            <a:ext cx="126947" cy="93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AutoShape 39"/>
          <p:cNvSpPr>
            <a:spLocks noChangeArrowheads="1"/>
          </p:cNvSpPr>
          <p:nvPr/>
        </p:nvSpPr>
        <p:spPr bwMode="auto">
          <a:xfrm>
            <a:off x="7637524" y="2355452"/>
            <a:ext cx="284227" cy="293924"/>
          </a:xfrm>
          <a:prstGeom prst="diamond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7780200" y="2025370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9026080" y="2283137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" name="Line 43"/>
          <p:cNvSpPr>
            <a:spLocks noChangeShapeType="1"/>
          </p:cNvSpPr>
          <p:nvPr/>
        </p:nvSpPr>
        <p:spPr bwMode="auto">
          <a:xfrm>
            <a:off x="7980170" y="2236483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8043082" y="2365948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5811955" y="1610260"/>
            <a:ext cx="277658" cy="2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err="1" smtClean="0">
                <a:latin typeface="Times New Roman" pitchFamily="18" charset="0"/>
              </a:rPr>
              <a:t>Z</a:t>
            </a:r>
            <a:r>
              <a:rPr lang="fr-FR" sz="1600" u="sng" baseline="-25000" dirty="0" err="1">
                <a:latin typeface="Times New Roman" pitchFamily="18" charset="0"/>
              </a:rPr>
              <a:t>g</a:t>
            </a:r>
            <a:endParaRPr lang="fr-FR" sz="1600" u="sng" dirty="0">
              <a:latin typeface="Times New Roman" pitchFamily="18" charset="0"/>
            </a:endParaRPr>
          </a:p>
        </p:txBody>
      </p:sp>
      <p:sp>
        <p:nvSpPr>
          <p:cNvPr id="35" name="Text Box 55"/>
          <p:cNvSpPr txBox="1">
            <a:spLocks noChangeArrowheads="1"/>
          </p:cNvSpPr>
          <p:nvPr/>
        </p:nvSpPr>
        <p:spPr bwMode="auto">
          <a:xfrm>
            <a:off x="5085723" y="2381693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auto">
          <a:xfrm>
            <a:off x="6246159" y="2025604"/>
            <a:ext cx="16739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Rectangle 57"/>
          <p:cNvSpPr>
            <a:spLocks noChangeArrowheads="1"/>
          </p:cNvSpPr>
          <p:nvPr/>
        </p:nvSpPr>
        <p:spPr bwMode="auto">
          <a:xfrm>
            <a:off x="5529974" y="2025370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Rectangle 58"/>
          <p:cNvSpPr>
            <a:spLocks noChangeArrowheads="1"/>
          </p:cNvSpPr>
          <p:nvPr/>
        </p:nvSpPr>
        <p:spPr bwMode="auto">
          <a:xfrm>
            <a:off x="7189276" y="2044615"/>
            <a:ext cx="233674" cy="9325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Oval 60"/>
          <p:cNvSpPr>
            <a:spLocks noChangeArrowheads="1"/>
          </p:cNvSpPr>
          <p:nvPr/>
        </p:nvSpPr>
        <p:spPr bwMode="auto">
          <a:xfrm>
            <a:off x="5372695" y="2192161"/>
            <a:ext cx="313437" cy="32541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" name="Freeform 61"/>
          <p:cNvSpPr>
            <a:spLocks/>
          </p:cNvSpPr>
          <p:nvPr/>
        </p:nvSpPr>
        <p:spPr bwMode="auto">
          <a:xfrm>
            <a:off x="5474927" y="2259810"/>
            <a:ext cx="110096" cy="162125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Oval 67"/>
          <p:cNvSpPr>
            <a:spLocks noChangeArrowheads="1"/>
          </p:cNvSpPr>
          <p:nvPr/>
        </p:nvSpPr>
        <p:spPr bwMode="auto">
          <a:xfrm>
            <a:off x="7290947" y="1989796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Oval 68"/>
          <p:cNvSpPr>
            <a:spLocks noChangeArrowheads="1"/>
          </p:cNvSpPr>
          <p:nvPr/>
        </p:nvSpPr>
        <p:spPr bwMode="auto">
          <a:xfrm>
            <a:off x="6109663" y="2960795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>
            <a:off x="7306113" y="2991121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4" name="Oval 71"/>
          <p:cNvSpPr>
            <a:spLocks noChangeArrowheads="1"/>
          </p:cNvSpPr>
          <p:nvPr/>
        </p:nvSpPr>
        <p:spPr bwMode="auto">
          <a:xfrm>
            <a:off x="7754360" y="2951464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5312796" y="2044615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Line 73"/>
          <p:cNvSpPr>
            <a:spLocks noChangeShapeType="1"/>
          </p:cNvSpPr>
          <p:nvPr/>
        </p:nvSpPr>
        <p:spPr bwMode="auto">
          <a:xfrm>
            <a:off x="6135502" y="2991121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7" name="Line 74"/>
          <p:cNvSpPr>
            <a:spLocks noChangeShapeType="1"/>
          </p:cNvSpPr>
          <p:nvPr/>
        </p:nvSpPr>
        <p:spPr bwMode="auto">
          <a:xfrm>
            <a:off x="5996197" y="3125253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8" name="Rectangle 41"/>
          <p:cNvSpPr>
            <a:spLocks noChangeArrowheads="1"/>
          </p:cNvSpPr>
          <p:nvPr/>
        </p:nvSpPr>
        <p:spPr bwMode="auto">
          <a:xfrm rot="5400000">
            <a:off x="5880480" y="1807334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Oval 67"/>
          <p:cNvSpPr>
            <a:spLocks noChangeArrowheads="1"/>
          </p:cNvSpPr>
          <p:nvPr/>
        </p:nvSpPr>
        <p:spPr bwMode="auto">
          <a:xfrm>
            <a:off x="7296563" y="2951464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9270908" y="2381694"/>
            <a:ext cx="260635" cy="25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1" name="Text Box 44"/>
          <p:cNvSpPr txBox="1">
            <a:spLocks noChangeArrowheads="1"/>
          </p:cNvSpPr>
          <p:nvPr/>
        </p:nvSpPr>
        <p:spPr bwMode="auto">
          <a:xfrm>
            <a:off x="6896062" y="3344416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v0</a:t>
            </a:r>
            <a:r>
              <a:rPr lang="fr-FR" sz="2000" b="1" i="1" dirty="0" smtClean="0">
                <a:latin typeface="Times New Roman" pitchFamily="18" charset="0"/>
              </a:rPr>
              <a:t>v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52" name="Line 72"/>
          <p:cNvSpPr>
            <a:spLocks noChangeShapeType="1"/>
          </p:cNvSpPr>
          <p:nvPr/>
        </p:nvSpPr>
        <p:spPr bwMode="auto">
          <a:xfrm>
            <a:off x="6520272" y="2044615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Text Box 55"/>
          <p:cNvSpPr txBox="1">
            <a:spLocks noChangeArrowheads="1"/>
          </p:cNvSpPr>
          <p:nvPr/>
        </p:nvSpPr>
        <p:spPr bwMode="auto">
          <a:xfrm>
            <a:off x="6188481" y="2381694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6672672" y="4149080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>
            <a:off x="8652151" y="4697272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8709445" y="4958537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6226109" y="4254212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8723534" y="4254213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 flipH="1" flipV="1">
            <a:off x="8672201" y="4606762"/>
            <a:ext cx="206881" cy="53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AutoShape 39"/>
          <p:cNvSpPr>
            <a:spLocks noChangeArrowheads="1"/>
          </p:cNvSpPr>
          <p:nvPr/>
        </p:nvSpPr>
        <p:spPr bwMode="auto">
          <a:xfrm>
            <a:off x="7617474" y="4951539"/>
            <a:ext cx="284227" cy="293924"/>
          </a:xfrm>
          <a:prstGeom prst="diamond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7760150" y="4621457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" name="Rectangle 42"/>
          <p:cNvSpPr>
            <a:spLocks noChangeArrowheads="1"/>
          </p:cNvSpPr>
          <p:nvPr/>
        </p:nvSpPr>
        <p:spPr bwMode="auto">
          <a:xfrm>
            <a:off x="9006030" y="4879224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" name="Line 43"/>
          <p:cNvSpPr>
            <a:spLocks noChangeShapeType="1"/>
          </p:cNvSpPr>
          <p:nvPr/>
        </p:nvSpPr>
        <p:spPr bwMode="auto">
          <a:xfrm>
            <a:off x="7960120" y="4832570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Text Box 44"/>
          <p:cNvSpPr txBox="1">
            <a:spLocks noChangeArrowheads="1"/>
          </p:cNvSpPr>
          <p:nvPr/>
        </p:nvSpPr>
        <p:spPr bwMode="auto">
          <a:xfrm>
            <a:off x="8023032" y="4962035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6" name="Text Box 51"/>
          <p:cNvSpPr txBox="1">
            <a:spLocks noChangeArrowheads="1"/>
          </p:cNvSpPr>
          <p:nvPr/>
        </p:nvSpPr>
        <p:spPr bwMode="auto">
          <a:xfrm>
            <a:off x="5791905" y="4206348"/>
            <a:ext cx="242660" cy="2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err="1" smtClean="0">
                <a:latin typeface="Times New Roman" pitchFamily="18" charset="0"/>
              </a:rPr>
              <a:t>Z</a:t>
            </a:r>
            <a:r>
              <a:rPr lang="fr-FR" sz="1600" baseline="-25000" dirty="0" err="1">
                <a:latin typeface="Times New Roman" pitchFamily="18" charset="0"/>
              </a:rPr>
              <a:t>g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67" name="Text Box 55"/>
          <p:cNvSpPr txBox="1">
            <a:spLocks noChangeArrowheads="1"/>
          </p:cNvSpPr>
          <p:nvPr/>
        </p:nvSpPr>
        <p:spPr bwMode="auto">
          <a:xfrm>
            <a:off x="5065673" y="4977780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8" name="Line 56"/>
          <p:cNvSpPr>
            <a:spLocks noChangeShapeType="1"/>
          </p:cNvSpPr>
          <p:nvPr/>
        </p:nvSpPr>
        <p:spPr bwMode="auto">
          <a:xfrm>
            <a:off x="6226109" y="4621691"/>
            <a:ext cx="16739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Rectangle 57"/>
          <p:cNvSpPr>
            <a:spLocks noChangeArrowheads="1"/>
          </p:cNvSpPr>
          <p:nvPr/>
        </p:nvSpPr>
        <p:spPr bwMode="auto">
          <a:xfrm>
            <a:off x="5509924" y="4621457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Oval 60"/>
          <p:cNvSpPr>
            <a:spLocks noChangeArrowheads="1"/>
          </p:cNvSpPr>
          <p:nvPr/>
        </p:nvSpPr>
        <p:spPr bwMode="auto">
          <a:xfrm>
            <a:off x="5352645" y="4788248"/>
            <a:ext cx="313437" cy="32541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" name="Freeform 61"/>
          <p:cNvSpPr>
            <a:spLocks/>
          </p:cNvSpPr>
          <p:nvPr/>
        </p:nvSpPr>
        <p:spPr bwMode="auto">
          <a:xfrm>
            <a:off x="5454877" y="4855897"/>
            <a:ext cx="110096" cy="162125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7270897" y="4585883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6089613" y="5556882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Line 69"/>
          <p:cNvSpPr>
            <a:spLocks noChangeShapeType="1"/>
          </p:cNvSpPr>
          <p:nvPr/>
        </p:nvSpPr>
        <p:spPr bwMode="auto">
          <a:xfrm>
            <a:off x="7286063" y="5587208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34310" y="5547551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" name="Line 72"/>
          <p:cNvSpPr>
            <a:spLocks noChangeShapeType="1"/>
          </p:cNvSpPr>
          <p:nvPr/>
        </p:nvSpPr>
        <p:spPr bwMode="auto">
          <a:xfrm>
            <a:off x="5292746" y="4640702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Line 73"/>
          <p:cNvSpPr>
            <a:spLocks noChangeShapeType="1"/>
          </p:cNvSpPr>
          <p:nvPr/>
        </p:nvSpPr>
        <p:spPr bwMode="auto">
          <a:xfrm>
            <a:off x="6115452" y="5587208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9" name="Line 74"/>
          <p:cNvSpPr>
            <a:spLocks noChangeShapeType="1"/>
          </p:cNvSpPr>
          <p:nvPr/>
        </p:nvSpPr>
        <p:spPr bwMode="auto">
          <a:xfrm>
            <a:off x="5976147" y="5721340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80" name="Rectangle 41"/>
          <p:cNvSpPr>
            <a:spLocks noChangeArrowheads="1"/>
          </p:cNvSpPr>
          <p:nvPr/>
        </p:nvSpPr>
        <p:spPr bwMode="auto">
          <a:xfrm rot="5400000">
            <a:off x="5860430" y="4403421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" name="Oval 67"/>
          <p:cNvSpPr>
            <a:spLocks noChangeArrowheads="1"/>
          </p:cNvSpPr>
          <p:nvPr/>
        </p:nvSpPr>
        <p:spPr bwMode="auto">
          <a:xfrm>
            <a:off x="7276513" y="5547551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Text Box 55"/>
          <p:cNvSpPr txBox="1">
            <a:spLocks noChangeArrowheads="1"/>
          </p:cNvSpPr>
          <p:nvPr/>
        </p:nvSpPr>
        <p:spPr bwMode="auto">
          <a:xfrm>
            <a:off x="9250858" y="4977780"/>
            <a:ext cx="28068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6876012" y="5940503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smtClean="0">
                <a:latin typeface="Times New Roman" pitchFamily="18" charset="0"/>
              </a:rPr>
              <a:t> </a:t>
            </a:r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v0</a:t>
            </a:r>
            <a:r>
              <a:rPr lang="fr-FR" sz="2000" b="1" i="1" dirty="0" smtClean="0">
                <a:latin typeface="Times New Roman" pitchFamily="18" charset="0"/>
              </a:rPr>
              <a:t>v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84" name="Line 72"/>
          <p:cNvSpPr>
            <a:spLocks noChangeShapeType="1"/>
          </p:cNvSpPr>
          <p:nvPr/>
        </p:nvSpPr>
        <p:spPr bwMode="auto">
          <a:xfrm>
            <a:off x="6500222" y="4640702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6168431" y="4977781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 rot="5400000">
            <a:off x="8103805" y="4411162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8" name="Rectangle 42"/>
          <p:cNvSpPr>
            <a:spLocks noChangeArrowheads="1"/>
          </p:cNvSpPr>
          <p:nvPr/>
        </p:nvSpPr>
        <p:spPr bwMode="auto">
          <a:xfrm>
            <a:off x="7249380" y="4879224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" name="Text Box 55"/>
          <p:cNvSpPr txBox="1">
            <a:spLocks noChangeArrowheads="1"/>
          </p:cNvSpPr>
          <p:nvPr/>
        </p:nvSpPr>
        <p:spPr bwMode="auto">
          <a:xfrm>
            <a:off x="7958608" y="4206348"/>
            <a:ext cx="28068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fr-FR" sz="2000" b="1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endParaRPr lang="fr-FR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1" name="Text Box 55"/>
          <p:cNvSpPr txBox="1">
            <a:spLocks noChangeArrowheads="1"/>
          </p:cNvSpPr>
          <p:nvPr/>
        </p:nvSpPr>
        <p:spPr bwMode="auto">
          <a:xfrm>
            <a:off x="6896062" y="4912172"/>
            <a:ext cx="28068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solidFill>
                  <a:srgbClr val="FF0000"/>
                </a:solidFill>
                <a:latin typeface="Times New Roman" pitchFamily="18" charset="0"/>
              </a:rPr>
              <a:t>e</a:t>
            </a:r>
            <a:endParaRPr lang="fr-FR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7" name="Espace réservé du contenu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8" y="5384261"/>
            <a:ext cx="557753" cy="46479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43070" y="5269817"/>
            <a:ext cx="275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FF0000"/>
                </a:solidFill>
              </a:rPr>
              <a:t>Toute les grandeurs sont complexes (barre omise pour faciliter les écritures!)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653030"/>
              </p:ext>
            </p:extLst>
          </p:nvPr>
        </p:nvGraphicFramePr>
        <p:xfrm>
          <a:off x="4844972" y="5789534"/>
          <a:ext cx="935647" cy="722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0" name="Equation" r:id="rId6" imgW="558558" imgH="431613" progId="Equation.3">
                  <p:embed/>
                </p:oleObj>
              </mc:Choice>
              <mc:Fallback>
                <p:oleObj name="Equation" r:id="rId6" imgW="558558" imgH="431613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972" y="5789534"/>
                        <a:ext cx="935647" cy="722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126498"/>
              </p:ext>
            </p:extLst>
          </p:nvPr>
        </p:nvGraphicFramePr>
        <p:xfrm>
          <a:off x="8652151" y="5767304"/>
          <a:ext cx="11112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1" name="Équation" r:id="rId8" imgW="698400" imgH="444240" progId="Equation.3">
                  <p:embed/>
                </p:oleObj>
              </mc:Choice>
              <mc:Fallback>
                <p:oleObj name="Équation" r:id="rId8" imgW="698400" imgH="44424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2151" y="5767304"/>
                        <a:ext cx="111125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à coins arrondis 9"/>
          <p:cNvSpPr/>
          <p:nvPr/>
        </p:nvSpPr>
        <p:spPr>
          <a:xfrm>
            <a:off x="236476" y="5173147"/>
            <a:ext cx="3996444" cy="11273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22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Modèles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Amplificateur de </a:t>
                </a:r>
                <a:r>
                  <a:rPr lang="fr-FR" dirty="0" smtClean="0"/>
                  <a:t>courant</a:t>
                </a:r>
                <a:endParaRPr lang="fr-FR" dirty="0"/>
              </a:p>
              <a:p>
                <a:pPr lvl="1"/>
                <a:r>
                  <a:rPr lang="fr-FR" dirty="0"/>
                  <a:t>Amplificateur parfait</a:t>
                </a:r>
              </a:p>
              <a:p>
                <a:pPr lvl="2"/>
                <a:r>
                  <a:rPr lang="fr-FR" dirty="0"/>
                  <a:t>Ne doit pas gêner la source</a:t>
                </a:r>
              </a:p>
              <a:p>
                <a:pPr lvl="3"/>
                <a:r>
                  <a:rPr lang="fr-FR" dirty="0"/>
                  <a:t>On retrouve toute </a:t>
                </a:r>
                <a:r>
                  <a:rPr lang="fr-FR" dirty="0" smtClean="0"/>
                  <a:t>le courant de la source</a:t>
                </a:r>
                <a:endParaRPr lang="fr-FR" dirty="0"/>
              </a:p>
              <a:p>
                <a:pPr lvl="2"/>
                <a:r>
                  <a:rPr lang="fr-FR" dirty="0"/>
                  <a:t>Ne doit pas être gêner par la charge</a:t>
                </a:r>
              </a:p>
              <a:p>
                <a:pPr lvl="3"/>
                <a:r>
                  <a:rPr lang="fr-FR" dirty="0"/>
                  <a:t>Source de </a:t>
                </a:r>
                <a:r>
                  <a:rPr lang="fr-FR" dirty="0" smtClean="0"/>
                  <a:t>courant parfaite</a:t>
                </a:r>
                <a:endParaRPr lang="fr-FR" dirty="0"/>
              </a:p>
              <a:p>
                <a:pPr lvl="2"/>
                <a:r>
                  <a:rPr lang="fr-FR" dirty="0"/>
                  <a:t>Présente une </a:t>
                </a:r>
                <a:r>
                  <a:rPr lang="fr-FR" dirty="0" smtClean="0"/>
                  <a:t>amplification en courant  </a:t>
                </a:r>
                <a:r>
                  <a:rPr lang="fr-FR" dirty="0"/>
                  <a:t>constante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endParaRPr lang="fr-FR" dirty="0"/>
              </a:p>
              <a:p>
                <a:pPr marL="1371600" lvl="3" indent="0">
                  <a:buNone/>
                </a:pPr>
                <a:endParaRPr lang="fr-FR" dirty="0"/>
              </a:p>
              <a:p>
                <a:pPr lvl="1"/>
                <a:r>
                  <a:rPr lang="fr-FR" dirty="0"/>
                  <a:t>Amplificateur imparfait</a:t>
                </a:r>
              </a:p>
              <a:p>
                <a:pPr lvl="2"/>
                <a:r>
                  <a:rPr lang="fr-FR" dirty="0" smtClean="0"/>
                  <a:t>Admittance </a:t>
                </a:r>
                <a:r>
                  <a:rPr lang="fr-FR" dirty="0"/>
                  <a:t>d’entrée </a:t>
                </a:r>
                <a:r>
                  <a:rPr lang="fr-FR" dirty="0" smtClean="0"/>
                  <a:t>non nulle</a:t>
                </a:r>
                <a:endParaRPr lang="fr-FR" dirty="0"/>
              </a:p>
              <a:p>
                <a:pPr lvl="2"/>
                <a:r>
                  <a:rPr lang="fr-FR" dirty="0"/>
                  <a:t>Admittance </a:t>
                </a:r>
                <a:r>
                  <a:rPr lang="fr-FR" dirty="0" smtClean="0"/>
                  <a:t>de </a:t>
                </a:r>
                <a:r>
                  <a:rPr lang="fr-FR" dirty="0"/>
                  <a:t>sortie </a:t>
                </a:r>
                <a:r>
                  <a:rPr lang="fr-FR" dirty="0" smtClean="0"/>
                  <a:t>non infinie</a:t>
                </a:r>
                <a:endParaRPr lang="fr-FR" dirty="0"/>
              </a:p>
              <a:p>
                <a:pPr lvl="2"/>
                <a:r>
                  <a:rPr lang="fr-FR" dirty="0"/>
                  <a:t>amplification non constante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926956" y="1513337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8906435" y="2061529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8963729" y="2322794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6480393" y="1618469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8977818" y="1618470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2" name="Line 38"/>
          <p:cNvSpPr>
            <a:spLocks noChangeShapeType="1"/>
          </p:cNvSpPr>
          <p:nvPr/>
        </p:nvSpPr>
        <p:spPr bwMode="auto">
          <a:xfrm>
            <a:off x="9133366" y="1976384"/>
            <a:ext cx="126947" cy="93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8014434" y="1985714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7871758" y="2315796"/>
            <a:ext cx="284227" cy="293924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9260314" y="2243481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>
            <a:off x="8214404" y="2196827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8277316" y="2326292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6255708" y="2138165"/>
            <a:ext cx="242660" cy="2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i="1" dirty="0" err="1">
                <a:latin typeface="Times New Roman" pitchFamily="18" charset="0"/>
              </a:rPr>
              <a:t>Y</a:t>
            </a:r>
            <a:r>
              <a:rPr lang="fr-FR" sz="1600" baseline="-25000" dirty="0" err="1" smtClean="0">
                <a:latin typeface="Times New Roman" pitchFamily="18" charset="0"/>
              </a:rPr>
              <a:t>g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5319957" y="2342037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0" name="Line 56"/>
          <p:cNvSpPr>
            <a:spLocks noChangeShapeType="1"/>
          </p:cNvSpPr>
          <p:nvPr/>
        </p:nvSpPr>
        <p:spPr bwMode="auto">
          <a:xfrm>
            <a:off x="6553032" y="1985948"/>
            <a:ext cx="947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Rectangle 57"/>
          <p:cNvSpPr>
            <a:spLocks noChangeArrowheads="1"/>
          </p:cNvSpPr>
          <p:nvPr/>
        </p:nvSpPr>
        <p:spPr bwMode="auto">
          <a:xfrm>
            <a:off x="5764208" y="1985714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Oval 67"/>
          <p:cNvSpPr>
            <a:spLocks noChangeArrowheads="1"/>
          </p:cNvSpPr>
          <p:nvPr/>
        </p:nvSpPr>
        <p:spPr bwMode="auto">
          <a:xfrm>
            <a:off x="7525181" y="1950140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Oval 68"/>
          <p:cNvSpPr>
            <a:spLocks noChangeArrowheads="1"/>
          </p:cNvSpPr>
          <p:nvPr/>
        </p:nvSpPr>
        <p:spPr bwMode="auto">
          <a:xfrm>
            <a:off x="6343897" y="2921139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>
            <a:off x="7540347" y="2951465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8" name="Oval 71"/>
          <p:cNvSpPr>
            <a:spLocks noChangeArrowheads="1"/>
          </p:cNvSpPr>
          <p:nvPr/>
        </p:nvSpPr>
        <p:spPr bwMode="auto">
          <a:xfrm>
            <a:off x="7988594" y="2911808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Line 72"/>
          <p:cNvSpPr>
            <a:spLocks noChangeShapeType="1"/>
          </p:cNvSpPr>
          <p:nvPr/>
        </p:nvSpPr>
        <p:spPr bwMode="auto">
          <a:xfrm>
            <a:off x="5547030" y="2004959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Line 73"/>
          <p:cNvSpPr>
            <a:spLocks noChangeShapeType="1"/>
          </p:cNvSpPr>
          <p:nvPr/>
        </p:nvSpPr>
        <p:spPr bwMode="auto">
          <a:xfrm>
            <a:off x="6369736" y="2951465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1" name="Line 74"/>
          <p:cNvSpPr>
            <a:spLocks noChangeShapeType="1"/>
          </p:cNvSpPr>
          <p:nvPr/>
        </p:nvSpPr>
        <p:spPr bwMode="auto">
          <a:xfrm>
            <a:off x="6230431" y="3085597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 rot="10800000">
            <a:off x="6072664" y="2245420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" name="Oval 67"/>
          <p:cNvSpPr>
            <a:spLocks noChangeArrowheads="1"/>
          </p:cNvSpPr>
          <p:nvPr/>
        </p:nvSpPr>
        <p:spPr bwMode="auto">
          <a:xfrm>
            <a:off x="7530797" y="2911808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9505142" y="2342038"/>
            <a:ext cx="260635" cy="25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7203880" y="3304760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i0</a:t>
            </a:r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36" name="Line 72"/>
          <p:cNvSpPr>
            <a:spLocks noChangeShapeType="1"/>
          </p:cNvSpPr>
          <p:nvPr/>
        </p:nvSpPr>
        <p:spPr bwMode="auto">
          <a:xfrm>
            <a:off x="6754506" y="2004959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Text Box 55"/>
          <p:cNvSpPr txBox="1">
            <a:spLocks noChangeArrowheads="1"/>
          </p:cNvSpPr>
          <p:nvPr/>
        </p:nvSpPr>
        <p:spPr bwMode="auto">
          <a:xfrm>
            <a:off x="6422715" y="2342038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8" name="Rectangle 93"/>
          <p:cNvSpPr>
            <a:spLocks noChangeArrowheads="1"/>
          </p:cNvSpPr>
          <p:nvPr/>
        </p:nvSpPr>
        <p:spPr bwMode="auto">
          <a:xfrm rot="18937231">
            <a:off x="5661463" y="2364022"/>
            <a:ext cx="194072" cy="1936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Line 94"/>
          <p:cNvSpPr>
            <a:spLocks noChangeShapeType="1"/>
          </p:cNvSpPr>
          <p:nvPr/>
        </p:nvSpPr>
        <p:spPr bwMode="auto">
          <a:xfrm>
            <a:off x="7871758" y="2460466"/>
            <a:ext cx="28422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51" name="Connecteur droit 50"/>
          <p:cNvCxnSpPr>
            <a:stCxn id="32" idx="2"/>
          </p:cNvCxnSpPr>
          <p:nvPr/>
        </p:nvCxnSpPr>
        <p:spPr>
          <a:xfrm flipV="1">
            <a:off x="6149061" y="1985948"/>
            <a:ext cx="0" cy="259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6149061" y="2652101"/>
            <a:ext cx="0" cy="299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Line 94"/>
          <p:cNvSpPr>
            <a:spLocks noChangeShapeType="1"/>
          </p:cNvSpPr>
          <p:nvPr/>
        </p:nvSpPr>
        <p:spPr bwMode="auto">
          <a:xfrm>
            <a:off x="5622094" y="2462758"/>
            <a:ext cx="28422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6946097" y="3913381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>
            <a:off x="8930588" y="4445244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8987882" y="4706509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6504546" y="4002184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9001971" y="4002185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>
            <a:off x="9157519" y="4360099"/>
            <a:ext cx="126947" cy="93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Rectangle 40"/>
          <p:cNvSpPr>
            <a:spLocks noChangeArrowheads="1"/>
          </p:cNvSpPr>
          <p:nvPr/>
        </p:nvSpPr>
        <p:spPr bwMode="auto">
          <a:xfrm>
            <a:off x="8038587" y="4369429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AutoShape 39"/>
          <p:cNvSpPr>
            <a:spLocks noChangeArrowheads="1"/>
          </p:cNvSpPr>
          <p:nvPr/>
        </p:nvSpPr>
        <p:spPr bwMode="auto">
          <a:xfrm>
            <a:off x="7895911" y="4699511"/>
            <a:ext cx="284227" cy="293924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3" name="Rectangle 42"/>
          <p:cNvSpPr>
            <a:spLocks noChangeArrowheads="1"/>
          </p:cNvSpPr>
          <p:nvPr/>
        </p:nvSpPr>
        <p:spPr bwMode="auto">
          <a:xfrm>
            <a:off x="9284467" y="4627196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" name="Line 43"/>
          <p:cNvSpPr>
            <a:spLocks noChangeShapeType="1"/>
          </p:cNvSpPr>
          <p:nvPr/>
        </p:nvSpPr>
        <p:spPr bwMode="auto">
          <a:xfrm>
            <a:off x="8199548" y="4570627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Text Box 44"/>
          <p:cNvSpPr txBox="1">
            <a:spLocks noChangeArrowheads="1"/>
          </p:cNvSpPr>
          <p:nvPr/>
        </p:nvSpPr>
        <p:spPr bwMode="auto">
          <a:xfrm>
            <a:off x="8206221" y="4675889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6" name="Text Box 51"/>
          <p:cNvSpPr txBox="1">
            <a:spLocks noChangeArrowheads="1"/>
          </p:cNvSpPr>
          <p:nvPr/>
        </p:nvSpPr>
        <p:spPr bwMode="auto">
          <a:xfrm>
            <a:off x="6279860" y="4521879"/>
            <a:ext cx="243785" cy="33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i="1" dirty="0" err="1">
                <a:latin typeface="Times New Roman" pitchFamily="18" charset="0"/>
              </a:rPr>
              <a:t>Y</a:t>
            </a:r>
            <a:r>
              <a:rPr lang="fr-FR" sz="1600" baseline="-25000" dirty="0" err="1" smtClean="0">
                <a:latin typeface="Times New Roman" pitchFamily="18" charset="0"/>
              </a:rPr>
              <a:t>g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67" name="Text Box 55"/>
          <p:cNvSpPr txBox="1">
            <a:spLocks noChangeArrowheads="1"/>
          </p:cNvSpPr>
          <p:nvPr/>
        </p:nvSpPr>
        <p:spPr bwMode="auto">
          <a:xfrm>
            <a:off x="5344110" y="4725752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8" name="Line 56"/>
          <p:cNvSpPr>
            <a:spLocks noChangeShapeType="1"/>
          </p:cNvSpPr>
          <p:nvPr/>
        </p:nvSpPr>
        <p:spPr bwMode="auto">
          <a:xfrm>
            <a:off x="6577185" y="4369663"/>
            <a:ext cx="947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Rectangle 57"/>
          <p:cNvSpPr>
            <a:spLocks noChangeArrowheads="1"/>
          </p:cNvSpPr>
          <p:nvPr/>
        </p:nvSpPr>
        <p:spPr bwMode="auto">
          <a:xfrm>
            <a:off x="5788361" y="4369429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Oval 67"/>
          <p:cNvSpPr>
            <a:spLocks noChangeArrowheads="1"/>
          </p:cNvSpPr>
          <p:nvPr/>
        </p:nvSpPr>
        <p:spPr bwMode="auto">
          <a:xfrm>
            <a:off x="7549334" y="4333855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Oval 68"/>
          <p:cNvSpPr>
            <a:spLocks noChangeArrowheads="1"/>
          </p:cNvSpPr>
          <p:nvPr/>
        </p:nvSpPr>
        <p:spPr bwMode="auto">
          <a:xfrm>
            <a:off x="6368050" y="5304854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Line 69"/>
          <p:cNvSpPr>
            <a:spLocks noChangeShapeType="1"/>
          </p:cNvSpPr>
          <p:nvPr/>
        </p:nvSpPr>
        <p:spPr bwMode="auto">
          <a:xfrm>
            <a:off x="7564500" y="5335180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3" name="Oval 71"/>
          <p:cNvSpPr>
            <a:spLocks noChangeArrowheads="1"/>
          </p:cNvSpPr>
          <p:nvPr/>
        </p:nvSpPr>
        <p:spPr bwMode="auto">
          <a:xfrm>
            <a:off x="8012747" y="5295523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>
            <a:off x="5571183" y="4388674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>
            <a:off x="6393889" y="5335180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6" name="Line 74"/>
          <p:cNvSpPr>
            <a:spLocks noChangeShapeType="1"/>
          </p:cNvSpPr>
          <p:nvPr/>
        </p:nvSpPr>
        <p:spPr bwMode="auto">
          <a:xfrm>
            <a:off x="6254584" y="5469312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7" name="Rectangle 41"/>
          <p:cNvSpPr>
            <a:spLocks noChangeArrowheads="1"/>
          </p:cNvSpPr>
          <p:nvPr/>
        </p:nvSpPr>
        <p:spPr bwMode="auto">
          <a:xfrm rot="10800000">
            <a:off x="6096817" y="4629135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" name="Oval 67"/>
          <p:cNvSpPr>
            <a:spLocks noChangeArrowheads="1"/>
          </p:cNvSpPr>
          <p:nvPr/>
        </p:nvSpPr>
        <p:spPr bwMode="auto">
          <a:xfrm>
            <a:off x="7554950" y="5295523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Text Box 55"/>
          <p:cNvSpPr txBox="1">
            <a:spLocks noChangeArrowheads="1"/>
          </p:cNvSpPr>
          <p:nvPr/>
        </p:nvSpPr>
        <p:spPr bwMode="auto">
          <a:xfrm>
            <a:off x="9529295" y="4725753"/>
            <a:ext cx="260635" cy="25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Y</a:t>
            </a:r>
            <a:r>
              <a:rPr lang="fr-FR" sz="2000" b="1" i="1" baseline="-25000" dirty="0" err="1" smtClean="0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0" name="Text Box 44"/>
          <p:cNvSpPr txBox="1">
            <a:spLocks noChangeArrowheads="1"/>
          </p:cNvSpPr>
          <p:nvPr/>
        </p:nvSpPr>
        <p:spPr bwMode="auto">
          <a:xfrm>
            <a:off x="7228033" y="5688475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i0</a:t>
            </a:r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81" name="Line 72"/>
          <p:cNvSpPr>
            <a:spLocks noChangeShapeType="1"/>
          </p:cNvSpPr>
          <p:nvPr/>
        </p:nvSpPr>
        <p:spPr bwMode="auto">
          <a:xfrm>
            <a:off x="6800288" y="4388674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" name="Text Box 55"/>
          <p:cNvSpPr txBox="1">
            <a:spLocks noChangeArrowheads="1"/>
          </p:cNvSpPr>
          <p:nvPr/>
        </p:nvSpPr>
        <p:spPr bwMode="auto">
          <a:xfrm>
            <a:off x="6588242" y="4737658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3" name="Rectangle 93"/>
          <p:cNvSpPr>
            <a:spLocks noChangeArrowheads="1"/>
          </p:cNvSpPr>
          <p:nvPr/>
        </p:nvSpPr>
        <p:spPr bwMode="auto">
          <a:xfrm rot="18937231">
            <a:off x="5685616" y="4747737"/>
            <a:ext cx="194072" cy="1936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4" name="Line 94"/>
          <p:cNvSpPr>
            <a:spLocks noChangeShapeType="1"/>
          </p:cNvSpPr>
          <p:nvPr/>
        </p:nvSpPr>
        <p:spPr bwMode="auto">
          <a:xfrm>
            <a:off x="7895911" y="4844181"/>
            <a:ext cx="28422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85" name="Connecteur droit 84"/>
          <p:cNvCxnSpPr>
            <a:stCxn id="77" idx="2"/>
          </p:cNvCxnSpPr>
          <p:nvPr/>
        </p:nvCxnSpPr>
        <p:spPr>
          <a:xfrm flipV="1">
            <a:off x="6173214" y="4369663"/>
            <a:ext cx="0" cy="259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6173214" y="5035816"/>
            <a:ext cx="0" cy="299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Line 94"/>
          <p:cNvSpPr>
            <a:spLocks noChangeShapeType="1"/>
          </p:cNvSpPr>
          <p:nvPr/>
        </p:nvSpPr>
        <p:spPr bwMode="auto">
          <a:xfrm>
            <a:off x="5646247" y="4846473"/>
            <a:ext cx="28422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" name="Rectangle 42"/>
          <p:cNvSpPr>
            <a:spLocks noChangeArrowheads="1"/>
          </p:cNvSpPr>
          <p:nvPr/>
        </p:nvSpPr>
        <p:spPr bwMode="auto">
          <a:xfrm>
            <a:off x="7530797" y="4610866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Box 51"/>
          <p:cNvSpPr txBox="1">
            <a:spLocks noChangeArrowheads="1"/>
          </p:cNvSpPr>
          <p:nvPr/>
        </p:nvSpPr>
        <p:spPr bwMode="auto">
          <a:xfrm>
            <a:off x="7203880" y="4535118"/>
            <a:ext cx="242660" cy="36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b="1" i="1" dirty="0" err="1" smtClean="0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fr-FR" sz="1600" b="1" baseline="-25000" dirty="0" err="1">
                <a:solidFill>
                  <a:srgbClr val="FF0000"/>
                </a:solidFill>
                <a:latin typeface="Times New Roman" pitchFamily="18" charset="0"/>
              </a:rPr>
              <a:t>e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3" name="Rectangle 41"/>
          <p:cNvSpPr>
            <a:spLocks noChangeArrowheads="1"/>
          </p:cNvSpPr>
          <p:nvPr/>
        </p:nvSpPr>
        <p:spPr bwMode="auto">
          <a:xfrm rot="10800000">
            <a:off x="8543560" y="4633302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94" name="Connecteur droit 93"/>
          <p:cNvCxnSpPr>
            <a:stCxn id="93" idx="2"/>
          </p:cNvCxnSpPr>
          <p:nvPr/>
        </p:nvCxnSpPr>
        <p:spPr>
          <a:xfrm flipV="1">
            <a:off x="8619957" y="4373830"/>
            <a:ext cx="0" cy="259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8619957" y="5039983"/>
            <a:ext cx="0" cy="299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51"/>
          <p:cNvSpPr txBox="1">
            <a:spLocks noChangeArrowheads="1"/>
          </p:cNvSpPr>
          <p:nvPr/>
        </p:nvSpPr>
        <p:spPr bwMode="auto">
          <a:xfrm>
            <a:off x="8335118" y="4516975"/>
            <a:ext cx="242660" cy="36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fr-FR" sz="1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7" name="Espace réservé du contenu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1" y="5878765"/>
            <a:ext cx="468052" cy="390044"/>
          </a:xfrm>
          <a:prstGeom prst="rect">
            <a:avLst/>
          </a:prstGeom>
        </p:spPr>
      </p:pic>
      <p:sp>
        <p:nvSpPr>
          <p:cNvPr id="98" name="ZoneTexte 97"/>
          <p:cNvSpPr txBox="1"/>
          <p:nvPr/>
        </p:nvSpPr>
        <p:spPr>
          <a:xfrm>
            <a:off x="971097" y="5938551"/>
            <a:ext cx="307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Toutes les grandeurs sont complexes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Modèles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481120" cy="526175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Amplificateur </a:t>
            </a:r>
            <a:r>
              <a:rPr lang="fr-FR" dirty="0" smtClean="0"/>
              <a:t>différentiel</a:t>
            </a:r>
          </a:p>
          <a:p>
            <a:pPr lvl="1"/>
            <a:r>
              <a:rPr lang="fr-FR" dirty="0" smtClean="0"/>
              <a:t>objectifs: amplifier la différence des tensions en entrée</a:t>
            </a:r>
          </a:p>
          <a:p>
            <a:pPr lvl="2"/>
            <a:r>
              <a:rPr lang="fr-FR" dirty="0" smtClean="0"/>
              <a:t>Les grandeurs </a:t>
            </a:r>
            <a:r>
              <a:rPr lang="fr-FR" dirty="0"/>
              <a:t>« </a:t>
            </a:r>
            <a:r>
              <a:rPr lang="fr-FR" dirty="0" smtClean="0"/>
              <a:t>utiles</a:t>
            </a:r>
            <a:r>
              <a:rPr lang="fr-FR" dirty="0"/>
              <a:t> » </a:t>
            </a:r>
            <a:r>
              <a:rPr lang="fr-FR" dirty="0" smtClean="0"/>
              <a:t>sont les tensions différentielles</a:t>
            </a:r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1371600" lvl="3" indent="0">
              <a:buNone/>
            </a:pPr>
            <a:r>
              <a:rPr lang="fr-FR" b="1" dirty="0" err="1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b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fr-FR" b="1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= 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(V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e1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 – 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e2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 et V</a:t>
            </a:r>
            <a:r>
              <a:rPr lang="fr-FR" b="1" baseline="-25000" dirty="0" smtClean="0">
                <a:solidFill>
                  <a:srgbClr val="FF0000"/>
                </a:solidFill>
                <a:latin typeface="Comic Sans MS" pitchFamily="66" charset="0"/>
              </a:rPr>
              <a:t>sd </a:t>
            </a:r>
            <a:r>
              <a:rPr lang="fr-FR" b="1" dirty="0">
                <a:solidFill>
                  <a:srgbClr val="FF0000"/>
                </a:solidFill>
              </a:rPr>
              <a:t>= 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b="1" baseline="-25000" dirty="0" smtClean="0">
                <a:solidFill>
                  <a:srgbClr val="FF0000"/>
                </a:solidFill>
                <a:latin typeface="Comic Sans MS" pitchFamily="66" charset="0"/>
              </a:rPr>
              <a:t>s1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–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b="1" baseline="-25000" dirty="0" smtClean="0">
                <a:solidFill>
                  <a:srgbClr val="FF0000"/>
                </a:solidFill>
                <a:latin typeface="Comic Sans MS" pitchFamily="66" charset="0"/>
              </a:rPr>
              <a:t>s2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1"/>
            <a:r>
              <a:rPr lang="fr-FR" dirty="0" smtClean="0"/>
              <a:t>Amplificateur parfait </a:t>
            </a:r>
            <a:r>
              <a:rPr lang="fr-FR" i="1" dirty="0" smtClean="0"/>
              <a:t>( 1 seule sortie)</a:t>
            </a:r>
          </a:p>
          <a:p>
            <a:pPr lvl="2"/>
            <a:r>
              <a:rPr lang="fr-FR" dirty="0" smtClean="0"/>
              <a:t>amplifier la </a:t>
            </a:r>
            <a:r>
              <a:rPr lang="fr-FR" dirty="0"/>
              <a:t>différence des tensions en </a:t>
            </a:r>
            <a:r>
              <a:rPr lang="fr-FR" dirty="0" smtClean="0"/>
              <a:t>entrée</a:t>
            </a:r>
          </a:p>
          <a:p>
            <a:pPr lvl="2"/>
            <a:r>
              <a:rPr lang="fr-FR" dirty="0" smtClean="0"/>
              <a:t>Supprime le mode commun</a:t>
            </a:r>
          </a:p>
          <a:p>
            <a:pPr lvl="2"/>
            <a:r>
              <a:rPr lang="fr-FR" dirty="0" smtClean="0"/>
              <a:t>Ne gêne pas les sources d’entrées</a:t>
            </a:r>
          </a:p>
          <a:p>
            <a:pPr lvl="2"/>
            <a:r>
              <a:rPr lang="fr-FR" dirty="0" smtClean="0"/>
              <a:t>N’est pas gêné par la charge</a:t>
            </a:r>
            <a:endParaRPr lang="fr-FR" dirty="0"/>
          </a:p>
          <a:p>
            <a:pPr lvl="1"/>
            <a:endParaRPr lang="fr-FR" dirty="0">
              <a:solidFill>
                <a:srgbClr val="FF0000"/>
              </a:solidFill>
            </a:endParaRPr>
          </a:p>
          <a:p>
            <a:pPr lvl="2"/>
            <a:endParaRPr lang="fr-FR" dirty="0"/>
          </a:p>
          <a:p>
            <a:pPr marL="914400" lvl="2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99" name="Group 104"/>
          <p:cNvGrpSpPr>
            <a:grpSpLocks/>
          </p:cNvGrpSpPr>
          <p:nvPr/>
        </p:nvGrpSpPr>
        <p:grpSpPr bwMode="auto">
          <a:xfrm>
            <a:off x="7535952" y="1673528"/>
            <a:ext cx="2232248" cy="2022574"/>
            <a:chOff x="158" y="1253"/>
            <a:chExt cx="1426" cy="1276"/>
          </a:xfrm>
        </p:grpSpPr>
        <p:sp>
          <p:nvSpPr>
            <p:cNvPr id="100" name="Text Box 97"/>
            <p:cNvSpPr txBox="1">
              <a:spLocks noChangeArrowheads="1"/>
            </p:cNvSpPr>
            <p:nvPr/>
          </p:nvSpPr>
          <p:spPr bwMode="auto">
            <a:xfrm>
              <a:off x="158" y="1968"/>
              <a:ext cx="392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err="1" smtClean="0"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latin typeface="Times New Roman" pitchFamily="18" charset="0"/>
                </a:rPr>
                <a:t>MC</a:t>
              </a:r>
              <a:endParaRPr lang="fr-FR" sz="2000" baseline="-25000" dirty="0">
                <a:latin typeface="Times New Roman" pitchFamily="18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auto">
            <a:xfrm>
              <a:off x="423" y="2066"/>
              <a:ext cx="22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" name="Oval 83"/>
            <p:cNvSpPr>
              <a:spLocks noChangeArrowheads="1"/>
            </p:cNvSpPr>
            <p:nvPr/>
          </p:nvSpPr>
          <p:spPr bwMode="auto">
            <a:xfrm>
              <a:off x="792" y="1456"/>
              <a:ext cx="229" cy="2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" name="Oval 84"/>
            <p:cNvSpPr>
              <a:spLocks noChangeArrowheads="1"/>
            </p:cNvSpPr>
            <p:nvPr/>
          </p:nvSpPr>
          <p:spPr bwMode="auto">
            <a:xfrm>
              <a:off x="792" y="1862"/>
              <a:ext cx="229" cy="2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537" y="1786"/>
              <a:ext cx="128" cy="737"/>
            </a:xfrm>
            <a:custGeom>
              <a:avLst/>
              <a:gdLst>
                <a:gd name="T0" fmla="*/ 0 w 226"/>
                <a:gd name="T1" fmla="*/ 822 h 822"/>
                <a:gd name="T2" fmla="*/ 0 w 226"/>
                <a:gd name="T3" fmla="*/ 0 h 822"/>
                <a:gd name="T4" fmla="*/ 226 w 226"/>
                <a:gd name="T5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" h="822">
                  <a:moveTo>
                    <a:pt x="0" y="822"/>
                  </a:moveTo>
                  <a:lnTo>
                    <a:pt x="0" y="0"/>
                  </a:lnTo>
                  <a:lnTo>
                    <a:pt x="226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05" name="Line 86"/>
            <p:cNvSpPr>
              <a:spLocks noChangeShapeType="1"/>
            </p:cNvSpPr>
            <p:nvPr/>
          </p:nvSpPr>
          <p:spPr bwMode="auto">
            <a:xfrm>
              <a:off x="435" y="2523"/>
              <a:ext cx="2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06" name="Freeform 87"/>
            <p:cNvSpPr>
              <a:spLocks/>
            </p:cNvSpPr>
            <p:nvPr/>
          </p:nvSpPr>
          <p:spPr bwMode="auto">
            <a:xfrm>
              <a:off x="665" y="1583"/>
              <a:ext cx="508" cy="407"/>
            </a:xfrm>
            <a:custGeom>
              <a:avLst/>
              <a:gdLst>
                <a:gd name="T0" fmla="*/ 567 w 567"/>
                <a:gd name="T1" fmla="*/ 0 h 340"/>
                <a:gd name="T2" fmla="*/ 0 w 567"/>
                <a:gd name="T3" fmla="*/ 0 h 340"/>
                <a:gd name="T4" fmla="*/ 0 w 567"/>
                <a:gd name="T5" fmla="*/ 340 h 340"/>
                <a:gd name="T6" fmla="*/ 567 w 567"/>
                <a:gd name="T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340">
                  <a:moveTo>
                    <a:pt x="567" y="0"/>
                  </a:moveTo>
                  <a:lnTo>
                    <a:pt x="0" y="0"/>
                  </a:lnTo>
                  <a:lnTo>
                    <a:pt x="0" y="340"/>
                  </a:lnTo>
                  <a:lnTo>
                    <a:pt x="567" y="34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07" name="Oval 88"/>
            <p:cNvSpPr>
              <a:spLocks noChangeArrowheads="1"/>
            </p:cNvSpPr>
            <p:nvPr/>
          </p:nvSpPr>
          <p:spPr bwMode="auto">
            <a:xfrm>
              <a:off x="639" y="1761"/>
              <a:ext cx="41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" name="Line 89"/>
            <p:cNvSpPr>
              <a:spLocks noChangeShapeType="1"/>
            </p:cNvSpPr>
            <p:nvPr/>
          </p:nvSpPr>
          <p:spPr bwMode="auto">
            <a:xfrm>
              <a:off x="1325" y="1634"/>
              <a:ext cx="0" cy="8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Text Box 90"/>
            <p:cNvSpPr txBox="1">
              <a:spLocks noChangeArrowheads="1"/>
            </p:cNvSpPr>
            <p:nvPr/>
          </p:nvSpPr>
          <p:spPr bwMode="auto">
            <a:xfrm>
              <a:off x="1376" y="2041"/>
              <a:ext cx="2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>
                  <a:latin typeface="Times New Roman" pitchFamily="18" charset="0"/>
                </a:rPr>
                <a:t>v</a:t>
              </a:r>
              <a:r>
                <a:rPr lang="fr-FR" sz="2000" b="1" i="1" baseline="-25000">
                  <a:latin typeface="Times New Roman" pitchFamily="18" charset="0"/>
                </a:rPr>
                <a:t>e1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110" name="Line 91"/>
            <p:cNvSpPr>
              <a:spLocks noChangeShapeType="1"/>
            </p:cNvSpPr>
            <p:nvPr/>
          </p:nvSpPr>
          <p:spPr bwMode="auto">
            <a:xfrm>
              <a:off x="1097" y="2091"/>
              <a:ext cx="0" cy="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Text Box 92"/>
            <p:cNvSpPr txBox="1">
              <a:spLocks noChangeArrowheads="1"/>
            </p:cNvSpPr>
            <p:nvPr/>
          </p:nvSpPr>
          <p:spPr bwMode="auto">
            <a:xfrm>
              <a:off x="1117" y="2193"/>
              <a:ext cx="2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>
                  <a:latin typeface="Times New Roman" pitchFamily="18" charset="0"/>
                </a:rPr>
                <a:t>v</a:t>
              </a:r>
              <a:r>
                <a:rPr lang="fr-FR" sz="2000" b="1" i="1" baseline="-25000">
                  <a:latin typeface="Times New Roman" pitchFamily="18" charset="0"/>
                </a:rPr>
                <a:t>e2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112" name="Line 93"/>
            <p:cNvSpPr>
              <a:spLocks noChangeShapeType="1"/>
            </p:cNvSpPr>
            <p:nvPr/>
          </p:nvSpPr>
          <p:spPr bwMode="auto">
            <a:xfrm>
              <a:off x="1097" y="1634"/>
              <a:ext cx="0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Text Box 95"/>
            <p:cNvSpPr txBox="1">
              <a:spLocks noChangeArrowheads="1"/>
            </p:cNvSpPr>
            <p:nvPr/>
          </p:nvSpPr>
          <p:spPr bwMode="auto">
            <a:xfrm>
              <a:off x="1122" y="1710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err="1" smtClean="0"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latin typeface="Times New Roman" pitchFamily="18" charset="0"/>
                </a:rPr>
                <a:t>D</a:t>
              </a:r>
              <a:endParaRPr lang="fr-FR" sz="2000" baseline="-25000" dirty="0">
                <a:latin typeface="Times New Roman" pitchFamily="18" charset="0"/>
              </a:endParaRPr>
            </a:p>
          </p:txBody>
        </p:sp>
        <p:sp>
          <p:nvSpPr>
            <p:cNvPr id="114" name="Line 96"/>
            <p:cNvSpPr>
              <a:spLocks noChangeShapeType="1"/>
            </p:cNvSpPr>
            <p:nvPr/>
          </p:nvSpPr>
          <p:spPr bwMode="auto">
            <a:xfrm>
              <a:off x="385" y="1964"/>
              <a:ext cx="0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Line 98"/>
            <p:cNvSpPr>
              <a:spLocks noChangeShapeType="1"/>
            </p:cNvSpPr>
            <p:nvPr/>
          </p:nvSpPr>
          <p:spPr bwMode="auto">
            <a:xfrm rot="-5400000">
              <a:off x="881" y="2002"/>
              <a:ext cx="0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Line 99"/>
            <p:cNvSpPr>
              <a:spLocks noChangeShapeType="1"/>
            </p:cNvSpPr>
            <p:nvPr/>
          </p:nvSpPr>
          <p:spPr bwMode="auto">
            <a:xfrm rot="5400000" flipH="1">
              <a:off x="907" y="1315"/>
              <a:ext cx="0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Text Box 100"/>
            <p:cNvSpPr txBox="1">
              <a:spLocks noChangeArrowheads="1"/>
            </p:cNvSpPr>
            <p:nvPr/>
          </p:nvSpPr>
          <p:spPr bwMode="auto">
            <a:xfrm>
              <a:off x="792" y="1253"/>
              <a:ext cx="30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>
                  <a:latin typeface="Times New Roman" pitchFamily="18" charset="0"/>
                </a:rPr>
                <a:t>½ </a:t>
              </a:r>
              <a:r>
                <a:rPr lang="fr-FR" sz="1600" b="1" i="1" dirty="0" err="1" smtClean="0">
                  <a:latin typeface="Times New Roman" pitchFamily="18" charset="0"/>
                </a:rPr>
                <a:t>v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D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18" name="Text Box 101"/>
            <p:cNvSpPr txBox="1">
              <a:spLocks noChangeArrowheads="1"/>
            </p:cNvSpPr>
            <p:nvPr/>
          </p:nvSpPr>
          <p:spPr bwMode="auto">
            <a:xfrm>
              <a:off x="766" y="2142"/>
              <a:ext cx="30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>
                  <a:latin typeface="Times New Roman" pitchFamily="18" charset="0"/>
                </a:rPr>
                <a:t>½ </a:t>
              </a:r>
              <a:r>
                <a:rPr lang="fr-FR" sz="1600" b="1" i="1" dirty="0" err="1" smtClean="0">
                  <a:latin typeface="Times New Roman" pitchFamily="18" charset="0"/>
                </a:rPr>
                <a:t>v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D</a:t>
              </a:r>
              <a:endParaRPr lang="fr-FR" sz="1600" dirty="0">
                <a:latin typeface="Times New Roman" pitchFamily="18" charset="0"/>
              </a:endParaRPr>
            </a:p>
          </p:txBody>
        </p:sp>
      </p:grpSp>
      <p:sp>
        <p:nvSpPr>
          <p:cNvPr id="121" name="Text Box 104"/>
          <p:cNvSpPr txBox="1">
            <a:spLocks noChangeArrowheads="1"/>
          </p:cNvSpPr>
          <p:nvPr/>
        </p:nvSpPr>
        <p:spPr bwMode="auto">
          <a:xfrm>
            <a:off x="3842456" y="2671306"/>
            <a:ext cx="37397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Ve1 et ve2 s’exprime  en fonction de:</a:t>
            </a:r>
          </a:p>
          <a:p>
            <a:pPr>
              <a:spcBef>
                <a:spcPct val="50000"/>
              </a:spcBef>
            </a:pPr>
            <a:r>
              <a:rPr lang="fr-FR" sz="1200" b="1" dirty="0" smtClean="0">
                <a:solidFill>
                  <a:srgbClr val="00B050"/>
                </a:solidFill>
                <a:latin typeface="Comic Sans MS" pitchFamily="66" charset="0"/>
              </a:rPr>
              <a:t>la </a:t>
            </a:r>
            <a:r>
              <a:rPr lang="fr-FR" sz="1200" b="1" dirty="0">
                <a:solidFill>
                  <a:srgbClr val="00B050"/>
                </a:solidFill>
                <a:latin typeface="Comic Sans MS" pitchFamily="66" charset="0"/>
              </a:rPr>
              <a:t>tension de mode </a:t>
            </a:r>
            <a:r>
              <a:rPr lang="fr-FR" sz="1200" b="1" dirty="0" smtClean="0">
                <a:solidFill>
                  <a:srgbClr val="00B050"/>
                </a:solidFill>
                <a:latin typeface="Comic Sans MS" pitchFamily="66" charset="0"/>
              </a:rPr>
              <a:t>commun:</a:t>
            </a:r>
            <a:r>
              <a:rPr lang="fr-FR" sz="1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sz="1400" b="1" baseline="-25000" dirty="0">
                <a:solidFill>
                  <a:srgbClr val="FF0000"/>
                </a:solidFill>
                <a:latin typeface="Comic Sans MS" pitchFamily="66" charset="0"/>
              </a:rPr>
              <a:t>MC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=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½ (</a:t>
            </a:r>
            <a:r>
              <a:rPr lang="fr-FR" sz="1400" b="1" dirty="0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e1</a:t>
            </a:r>
            <a:r>
              <a:rPr lang="fr-FR" sz="1400" b="1" dirty="0" smtClean="0">
                <a:solidFill>
                  <a:srgbClr val="FF0000"/>
                </a:solidFill>
                <a:latin typeface="Comic Sans MS" pitchFamily="66" charset="0"/>
              </a:rPr>
              <a:t>+V</a:t>
            </a:r>
            <a:r>
              <a:rPr lang="fr-FR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e2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endParaRPr lang="fr-FR" sz="12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fr-FR" sz="1200" b="1" dirty="0">
                <a:solidFill>
                  <a:srgbClr val="00B050"/>
                </a:solidFill>
                <a:latin typeface="Comic Sans MS" pitchFamily="66" charset="0"/>
              </a:rPr>
              <a:t>la tension de mode </a:t>
            </a:r>
            <a:r>
              <a:rPr lang="fr-FR" sz="1200" b="1" dirty="0" smtClean="0">
                <a:solidFill>
                  <a:srgbClr val="00B050"/>
                </a:solidFill>
                <a:latin typeface="Comic Sans MS" pitchFamily="66" charset="0"/>
              </a:rPr>
              <a:t>différentiel: </a:t>
            </a:r>
            <a:r>
              <a:rPr lang="fr-FR" sz="1400" b="1" dirty="0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MD</a:t>
            </a:r>
            <a:r>
              <a:rPr lang="fr-FR" sz="1400" b="1" dirty="0" smtClean="0">
                <a:solidFill>
                  <a:srgbClr val="FF0000"/>
                </a:solidFill>
                <a:latin typeface="Comic Sans MS" pitchFamily="66" charset="0"/>
              </a:rPr>
              <a:t>= 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½ </a:t>
            </a:r>
            <a:r>
              <a:rPr lang="fr-FR" sz="1400" b="1" dirty="0" err="1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sz="1400" b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ed</a:t>
            </a:r>
            <a:r>
              <a:rPr lang="fr-FR" sz="1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fr-FR" sz="1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27" name="Rectangle 33"/>
          <p:cNvSpPr>
            <a:spLocks noChangeArrowheads="1"/>
          </p:cNvSpPr>
          <p:nvPr/>
        </p:nvSpPr>
        <p:spPr bwMode="auto">
          <a:xfrm>
            <a:off x="6653434" y="4398414"/>
            <a:ext cx="2095578" cy="194773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8" name="Line 34"/>
          <p:cNvSpPr>
            <a:spLocks noChangeShapeType="1"/>
          </p:cNvSpPr>
          <p:nvPr/>
        </p:nvSpPr>
        <p:spPr bwMode="auto">
          <a:xfrm>
            <a:off x="8906276" y="5077519"/>
            <a:ext cx="0" cy="10533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" name="Text Box 35"/>
          <p:cNvSpPr txBox="1">
            <a:spLocks noChangeArrowheads="1"/>
          </p:cNvSpPr>
          <p:nvPr/>
        </p:nvSpPr>
        <p:spPr bwMode="auto">
          <a:xfrm>
            <a:off x="8971483" y="5401177"/>
            <a:ext cx="271057" cy="3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30" name="Text Box 36"/>
          <p:cNvSpPr txBox="1">
            <a:spLocks noChangeArrowheads="1"/>
          </p:cNvSpPr>
          <p:nvPr/>
        </p:nvSpPr>
        <p:spPr bwMode="auto">
          <a:xfrm>
            <a:off x="6240455" y="4183123"/>
            <a:ext cx="271057" cy="3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i</a:t>
            </a:r>
            <a:r>
              <a:rPr lang="fr-FR" sz="2000" b="1" i="1" baseline="-25000">
                <a:latin typeface="Times New Roman" pitchFamily="18" charset="0"/>
              </a:rPr>
              <a:t>e1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131" name="Text Box 37"/>
          <p:cNvSpPr txBox="1">
            <a:spLocks noChangeArrowheads="1"/>
          </p:cNvSpPr>
          <p:nvPr/>
        </p:nvSpPr>
        <p:spPr bwMode="auto">
          <a:xfrm>
            <a:off x="8950536" y="4447540"/>
            <a:ext cx="269779" cy="3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32" name="Line 38"/>
          <p:cNvSpPr>
            <a:spLocks noChangeShapeType="1"/>
          </p:cNvSpPr>
          <p:nvPr/>
        </p:nvSpPr>
        <p:spPr bwMode="auto">
          <a:xfrm flipH="1" flipV="1">
            <a:off x="8846968" y="4964400"/>
            <a:ext cx="311402" cy="117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" name="AutoShape 39"/>
          <p:cNvSpPr>
            <a:spLocks noChangeArrowheads="1"/>
          </p:cNvSpPr>
          <p:nvPr/>
        </p:nvSpPr>
        <p:spPr bwMode="auto">
          <a:xfrm>
            <a:off x="7728712" y="5392508"/>
            <a:ext cx="323479" cy="364116"/>
          </a:xfrm>
          <a:prstGeom prst="diamond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" name="Rectangle 40"/>
          <p:cNvSpPr>
            <a:spLocks noChangeArrowheads="1"/>
          </p:cNvSpPr>
          <p:nvPr/>
        </p:nvSpPr>
        <p:spPr bwMode="auto">
          <a:xfrm>
            <a:off x="7891091" y="4983600"/>
            <a:ext cx="1497207" cy="119638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6" name="Rectangle 42"/>
          <p:cNvSpPr>
            <a:spLocks noChangeArrowheads="1"/>
          </p:cNvSpPr>
          <p:nvPr/>
        </p:nvSpPr>
        <p:spPr bwMode="auto">
          <a:xfrm>
            <a:off x="9309026" y="5302924"/>
            <a:ext cx="152150" cy="52161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7" name="Line 43"/>
          <p:cNvSpPr>
            <a:spLocks noChangeShapeType="1"/>
          </p:cNvSpPr>
          <p:nvPr/>
        </p:nvSpPr>
        <p:spPr bwMode="auto">
          <a:xfrm>
            <a:off x="8118677" y="5245128"/>
            <a:ext cx="0" cy="683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8" name="Text Box 44"/>
          <p:cNvSpPr txBox="1">
            <a:spLocks noChangeArrowheads="1"/>
          </p:cNvSpPr>
          <p:nvPr/>
        </p:nvSpPr>
        <p:spPr bwMode="auto">
          <a:xfrm>
            <a:off x="8190275" y="5405511"/>
            <a:ext cx="461801" cy="30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40" name="Line 46"/>
          <p:cNvSpPr>
            <a:spLocks noChangeShapeType="1"/>
          </p:cNvSpPr>
          <p:nvPr/>
        </p:nvSpPr>
        <p:spPr bwMode="auto">
          <a:xfrm>
            <a:off x="6258355" y="5401177"/>
            <a:ext cx="0" cy="7065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1" name="Text Box 47"/>
          <p:cNvSpPr txBox="1">
            <a:spLocks noChangeArrowheads="1"/>
          </p:cNvSpPr>
          <p:nvPr/>
        </p:nvSpPr>
        <p:spPr bwMode="auto">
          <a:xfrm>
            <a:off x="6332513" y="5593349"/>
            <a:ext cx="296628" cy="31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e2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142" name="Line 48"/>
          <p:cNvSpPr>
            <a:spLocks noChangeShapeType="1"/>
          </p:cNvSpPr>
          <p:nvPr/>
        </p:nvSpPr>
        <p:spPr bwMode="auto">
          <a:xfrm>
            <a:off x="6300549" y="5363610"/>
            <a:ext cx="19050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" name="Rectangle 49"/>
          <p:cNvSpPr>
            <a:spLocks noChangeArrowheads="1"/>
          </p:cNvSpPr>
          <p:nvPr/>
        </p:nvSpPr>
        <p:spPr bwMode="auto">
          <a:xfrm>
            <a:off x="6019263" y="5375169"/>
            <a:ext cx="893721" cy="8048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4" name="Rectangle 50"/>
          <p:cNvSpPr>
            <a:spLocks noChangeArrowheads="1"/>
          </p:cNvSpPr>
          <p:nvPr/>
        </p:nvSpPr>
        <p:spPr bwMode="auto">
          <a:xfrm>
            <a:off x="6846498" y="5405512"/>
            <a:ext cx="157265" cy="7253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6" name="Oval 52"/>
          <p:cNvSpPr>
            <a:spLocks noChangeArrowheads="1"/>
          </p:cNvSpPr>
          <p:nvPr/>
        </p:nvSpPr>
        <p:spPr bwMode="auto">
          <a:xfrm>
            <a:off x="5837706" y="5574566"/>
            <a:ext cx="356722" cy="40312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7" name="Freeform 53"/>
          <p:cNvSpPr>
            <a:spLocks/>
          </p:cNvSpPr>
          <p:nvPr/>
        </p:nvSpPr>
        <p:spPr bwMode="auto">
          <a:xfrm>
            <a:off x="5957892" y="5706051"/>
            <a:ext cx="125300" cy="200842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8" name="Line 54"/>
          <p:cNvSpPr>
            <a:spLocks noChangeShapeType="1"/>
          </p:cNvSpPr>
          <p:nvPr/>
        </p:nvSpPr>
        <p:spPr bwMode="auto">
          <a:xfrm>
            <a:off x="5330113" y="4606480"/>
            <a:ext cx="0" cy="7065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9" name="Text Box 55"/>
          <p:cNvSpPr txBox="1">
            <a:spLocks noChangeArrowheads="1"/>
          </p:cNvSpPr>
          <p:nvPr/>
        </p:nvSpPr>
        <p:spPr bwMode="auto">
          <a:xfrm>
            <a:off x="5621627" y="5022612"/>
            <a:ext cx="296628" cy="31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e1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50" name="Line 56"/>
          <p:cNvSpPr>
            <a:spLocks noChangeShapeType="1"/>
          </p:cNvSpPr>
          <p:nvPr/>
        </p:nvSpPr>
        <p:spPr bwMode="auto">
          <a:xfrm>
            <a:off x="6236620" y="4606480"/>
            <a:ext cx="19050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1" name="Rectangle 57"/>
          <p:cNvSpPr>
            <a:spLocks noChangeArrowheads="1"/>
          </p:cNvSpPr>
          <p:nvPr/>
        </p:nvSpPr>
        <p:spPr bwMode="auto">
          <a:xfrm>
            <a:off x="5330113" y="4606480"/>
            <a:ext cx="2021421" cy="1573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2" name="Rectangle 58"/>
          <p:cNvSpPr>
            <a:spLocks noChangeArrowheads="1"/>
          </p:cNvSpPr>
          <p:nvPr/>
        </p:nvSpPr>
        <p:spPr bwMode="auto">
          <a:xfrm>
            <a:off x="7279935" y="4603591"/>
            <a:ext cx="141746" cy="15547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" name="Oval 60"/>
          <p:cNvSpPr>
            <a:spLocks noChangeArrowheads="1"/>
          </p:cNvSpPr>
          <p:nvPr/>
        </p:nvSpPr>
        <p:spPr bwMode="auto">
          <a:xfrm>
            <a:off x="5151113" y="5190221"/>
            <a:ext cx="356722" cy="40312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5" name="Freeform 61"/>
          <p:cNvSpPr>
            <a:spLocks/>
          </p:cNvSpPr>
          <p:nvPr/>
        </p:nvSpPr>
        <p:spPr bwMode="auto">
          <a:xfrm>
            <a:off x="5267463" y="5274026"/>
            <a:ext cx="125300" cy="200842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6" name="Line 62"/>
          <p:cNvSpPr>
            <a:spLocks noChangeShapeType="1"/>
          </p:cNvSpPr>
          <p:nvPr/>
        </p:nvSpPr>
        <p:spPr bwMode="auto">
          <a:xfrm>
            <a:off x="6912984" y="4606480"/>
            <a:ext cx="0" cy="79469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58" name="Rectangle 64"/>
          <p:cNvSpPr>
            <a:spLocks noChangeArrowheads="1"/>
          </p:cNvSpPr>
          <p:nvPr/>
        </p:nvSpPr>
        <p:spPr bwMode="auto">
          <a:xfrm>
            <a:off x="6837548" y="4638268"/>
            <a:ext cx="150519" cy="697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9" name="Oval 65"/>
          <p:cNvSpPr>
            <a:spLocks noChangeArrowheads="1"/>
          </p:cNvSpPr>
          <p:nvPr/>
        </p:nvSpPr>
        <p:spPr bwMode="auto">
          <a:xfrm>
            <a:off x="6888691" y="5336156"/>
            <a:ext cx="57536" cy="6502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0" name="Oval 66"/>
          <p:cNvSpPr>
            <a:spLocks noChangeArrowheads="1"/>
          </p:cNvSpPr>
          <p:nvPr/>
        </p:nvSpPr>
        <p:spPr bwMode="auto">
          <a:xfrm>
            <a:off x="6888691" y="4573247"/>
            <a:ext cx="57536" cy="6502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" name="Oval 67"/>
          <p:cNvSpPr>
            <a:spLocks noChangeArrowheads="1"/>
          </p:cNvSpPr>
          <p:nvPr/>
        </p:nvSpPr>
        <p:spPr bwMode="auto">
          <a:xfrm>
            <a:off x="6888691" y="6130853"/>
            <a:ext cx="57536" cy="6502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" name="Oval 68"/>
          <p:cNvSpPr>
            <a:spLocks noChangeArrowheads="1"/>
          </p:cNvSpPr>
          <p:nvPr/>
        </p:nvSpPr>
        <p:spPr bwMode="auto">
          <a:xfrm>
            <a:off x="5989856" y="6142412"/>
            <a:ext cx="57536" cy="6502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" name="Line 69"/>
          <p:cNvSpPr>
            <a:spLocks noChangeShapeType="1"/>
          </p:cNvSpPr>
          <p:nvPr/>
        </p:nvSpPr>
        <p:spPr bwMode="auto">
          <a:xfrm>
            <a:off x="7351534" y="6179980"/>
            <a:ext cx="539557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5" name="Oval 71"/>
          <p:cNvSpPr>
            <a:spLocks noChangeArrowheads="1"/>
          </p:cNvSpPr>
          <p:nvPr/>
        </p:nvSpPr>
        <p:spPr bwMode="auto">
          <a:xfrm>
            <a:off x="7861683" y="6130853"/>
            <a:ext cx="57536" cy="6502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6" name="Line 72"/>
          <p:cNvSpPr>
            <a:spLocks noChangeShapeType="1"/>
          </p:cNvSpPr>
          <p:nvPr/>
        </p:nvSpPr>
        <p:spPr bwMode="auto">
          <a:xfrm>
            <a:off x="5542356" y="4804432"/>
            <a:ext cx="0" cy="10721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7" name="Line 73"/>
          <p:cNvSpPr>
            <a:spLocks noChangeShapeType="1"/>
          </p:cNvSpPr>
          <p:nvPr/>
        </p:nvSpPr>
        <p:spPr bwMode="auto">
          <a:xfrm>
            <a:off x="6019263" y="6179980"/>
            <a:ext cx="0" cy="166164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8" name="Line 74"/>
          <p:cNvSpPr>
            <a:spLocks noChangeShapeType="1"/>
          </p:cNvSpPr>
          <p:nvPr/>
        </p:nvSpPr>
        <p:spPr bwMode="auto">
          <a:xfrm>
            <a:off x="5860720" y="6346144"/>
            <a:ext cx="33370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9" name="Text Box 75"/>
          <p:cNvSpPr txBox="1">
            <a:spLocks noChangeArrowheads="1"/>
          </p:cNvSpPr>
          <p:nvPr/>
        </p:nvSpPr>
        <p:spPr bwMode="auto">
          <a:xfrm>
            <a:off x="6441191" y="5071739"/>
            <a:ext cx="228865" cy="33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/>
              <a:t>-</a:t>
            </a:r>
          </a:p>
        </p:txBody>
      </p:sp>
      <p:sp>
        <p:nvSpPr>
          <p:cNvPr id="170" name="Text Box 76"/>
          <p:cNvSpPr txBox="1">
            <a:spLocks noChangeArrowheads="1"/>
          </p:cNvSpPr>
          <p:nvPr/>
        </p:nvSpPr>
        <p:spPr bwMode="auto">
          <a:xfrm>
            <a:off x="6396441" y="4327613"/>
            <a:ext cx="291514" cy="33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+</a:t>
            </a:r>
          </a:p>
        </p:txBody>
      </p:sp>
      <p:sp>
        <p:nvSpPr>
          <p:cNvPr id="171" name="Line 79"/>
          <p:cNvSpPr>
            <a:spLocks noChangeShapeType="1"/>
          </p:cNvSpPr>
          <p:nvPr/>
        </p:nvSpPr>
        <p:spPr bwMode="auto">
          <a:xfrm>
            <a:off x="6085475" y="4678817"/>
            <a:ext cx="0" cy="58952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2" name="Text Box 80"/>
          <p:cNvSpPr txBox="1">
            <a:spLocks noChangeArrowheads="1"/>
          </p:cNvSpPr>
          <p:nvPr/>
        </p:nvSpPr>
        <p:spPr bwMode="auto">
          <a:xfrm>
            <a:off x="5806701" y="4756128"/>
            <a:ext cx="366310" cy="31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fr-FR" sz="2000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" name="Rectangle 50"/>
          <p:cNvSpPr>
            <a:spLocks noChangeArrowheads="1"/>
          </p:cNvSpPr>
          <p:nvPr/>
        </p:nvSpPr>
        <p:spPr bwMode="auto">
          <a:xfrm rot="5400000">
            <a:off x="7240232" y="4245626"/>
            <a:ext cx="157265" cy="7253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" name="Text Box 36"/>
          <p:cNvSpPr txBox="1">
            <a:spLocks noChangeArrowheads="1"/>
          </p:cNvSpPr>
          <p:nvPr/>
        </p:nvSpPr>
        <p:spPr bwMode="auto">
          <a:xfrm>
            <a:off x="6330594" y="4878122"/>
            <a:ext cx="271057" cy="3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e2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76" name="Text Box 35"/>
          <p:cNvSpPr txBox="1">
            <a:spLocks noChangeArrowheads="1"/>
          </p:cNvSpPr>
          <p:nvPr/>
        </p:nvSpPr>
        <p:spPr bwMode="auto">
          <a:xfrm>
            <a:off x="9570224" y="4647157"/>
            <a:ext cx="271057" cy="3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graphicFrame>
        <p:nvGraphicFramePr>
          <p:cNvPr id="177" name="Objet 1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190213"/>
              </p:ext>
            </p:extLst>
          </p:nvPr>
        </p:nvGraphicFramePr>
        <p:xfrm>
          <a:off x="2751787" y="5809747"/>
          <a:ext cx="15525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3" imgW="1282680" imgH="253800" progId="Equation.DSMT4">
                  <p:embed/>
                </p:oleObj>
              </mc:Choice>
              <mc:Fallback>
                <p:oleObj name="Equation" r:id="rId3" imgW="1282680" imgH="253800" progId="Equation.DSMT4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787" y="5809747"/>
                        <a:ext cx="15525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" name="ZoneTexte 177"/>
          <p:cNvSpPr txBox="1"/>
          <p:nvPr/>
        </p:nvSpPr>
        <p:spPr>
          <a:xfrm>
            <a:off x="1736313" y="5773986"/>
            <a:ext cx="196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 résumé</a:t>
            </a:r>
            <a:endParaRPr lang="fr-FR" sz="16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263555" y="2573658"/>
            <a:ext cx="3406948" cy="1663401"/>
            <a:chOff x="263555" y="2371438"/>
            <a:chExt cx="3406948" cy="1663401"/>
          </a:xfrm>
        </p:grpSpPr>
        <p:cxnSp>
          <p:nvCxnSpPr>
            <p:cNvPr id="123" name="Connecteur droit avec flèche 122"/>
            <p:cNvCxnSpPr/>
            <p:nvPr/>
          </p:nvCxnSpPr>
          <p:spPr>
            <a:xfrm flipV="1">
              <a:off x="1117446" y="3018009"/>
              <a:ext cx="0" cy="395737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e 118"/>
            <p:cNvGrpSpPr/>
            <p:nvPr/>
          </p:nvGrpSpPr>
          <p:grpSpPr>
            <a:xfrm>
              <a:off x="263555" y="2371438"/>
              <a:ext cx="3406948" cy="1663401"/>
              <a:chOff x="1557411" y="3224285"/>
              <a:chExt cx="3040126" cy="1436687"/>
            </a:xfrm>
          </p:grpSpPr>
          <p:sp>
            <p:nvSpPr>
              <p:cNvPr id="122" name="Rectangle 65"/>
              <p:cNvSpPr>
                <a:spLocks noChangeArrowheads="1"/>
              </p:cNvSpPr>
              <p:nvPr/>
            </p:nvSpPr>
            <p:spPr bwMode="auto">
              <a:xfrm>
                <a:off x="2835279" y="3596583"/>
                <a:ext cx="1019526" cy="74459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Text Box 66"/>
              <p:cNvSpPr txBox="1">
                <a:spLocks noChangeArrowheads="1"/>
              </p:cNvSpPr>
              <p:nvPr/>
            </p:nvSpPr>
            <p:spPr bwMode="auto">
              <a:xfrm>
                <a:off x="3218178" y="3749320"/>
                <a:ext cx="286021" cy="31024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125" name="Line 67"/>
              <p:cNvSpPr>
                <a:spLocks noChangeShapeType="1"/>
              </p:cNvSpPr>
              <p:nvPr/>
            </p:nvSpPr>
            <p:spPr bwMode="auto">
              <a:xfrm>
                <a:off x="2484673" y="4126391"/>
                <a:ext cx="341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Line 68"/>
              <p:cNvSpPr>
                <a:spLocks noChangeShapeType="1"/>
              </p:cNvSpPr>
              <p:nvPr/>
            </p:nvSpPr>
            <p:spPr bwMode="auto">
              <a:xfrm flipV="1">
                <a:off x="2484673" y="4614832"/>
                <a:ext cx="183222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Text Box 69"/>
              <p:cNvSpPr txBox="1">
                <a:spLocks noChangeArrowheads="1"/>
              </p:cNvSpPr>
              <p:nvPr/>
            </p:nvSpPr>
            <p:spPr bwMode="auto">
              <a:xfrm>
                <a:off x="2576938" y="4226417"/>
                <a:ext cx="156850" cy="1813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dirty="0"/>
              </a:p>
            </p:txBody>
          </p:sp>
          <p:sp>
            <p:nvSpPr>
              <p:cNvPr id="139" name="Text Box 70"/>
              <p:cNvSpPr txBox="1">
                <a:spLocks noChangeArrowheads="1"/>
              </p:cNvSpPr>
              <p:nvPr/>
            </p:nvSpPr>
            <p:spPr bwMode="auto">
              <a:xfrm>
                <a:off x="2545059" y="3933094"/>
                <a:ext cx="156850" cy="1479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sz="1200" dirty="0"/>
              </a:p>
            </p:txBody>
          </p:sp>
          <p:sp>
            <p:nvSpPr>
              <p:cNvPr id="145" name="Line 71"/>
              <p:cNvSpPr>
                <a:spLocks noChangeShapeType="1"/>
              </p:cNvSpPr>
              <p:nvPr/>
            </p:nvSpPr>
            <p:spPr bwMode="auto">
              <a:xfrm>
                <a:off x="2521578" y="4174917"/>
                <a:ext cx="0" cy="3579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Line 72"/>
              <p:cNvSpPr>
                <a:spLocks noChangeShapeType="1"/>
              </p:cNvSpPr>
              <p:nvPr/>
            </p:nvSpPr>
            <p:spPr bwMode="auto">
              <a:xfrm>
                <a:off x="2544644" y="4126391"/>
                <a:ext cx="12455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Line 78"/>
              <p:cNvSpPr>
                <a:spLocks noChangeShapeType="1"/>
              </p:cNvSpPr>
              <p:nvPr/>
            </p:nvSpPr>
            <p:spPr bwMode="auto">
              <a:xfrm>
                <a:off x="3854805" y="3820329"/>
                <a:ext cx="341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" name="Text Box 80"/>
              <p:cNvSpPr txBox="1">
                <a:spLocks noChangeArrowheads="1"/>
              </p:cNvSpPr>
              <p:nvPr/>
            </p:nvSpPr>
            <p:spPr bwMode="auto">
              <a:xfrm>
                <a:off x="4301879" y="3834642"/>
                <a:ext cx="156850" cy="18137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73" name="Text Box 81"/>
              <p:cNvSpPr txBox="1">
                <a:spLocks noChangeArrowheads="1"/>
              </p:cNvSpPr>
              <p:nvPr/>
            </p:nvSpPr>
            <p:spPr bwMode="auto">
              <a:xfrm>
                <a:off x="3978957" y="3601355"/>
                <a:ext cx="156850" cy="1813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80" name="Line 82"/>
              <p:cNvSpPr>
                <a:spLocks noChangeShapeType="1"/>
              </p:cNvSpPr>
              <p:nvPr/>
            </p:nvSpPr>
            <p:spPr bwMode="auto">
              <a:xfrm>
                <a:off x="4252313" y="3852737"/>
                <a:ext cx="0" cy="722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Line 83"/>
              <p:cNvSpPr>
                <a:spLocks noChangeShapeType="1"/>
              </p:cNvSpPr>
              <p:nvPr/>
            </p:nvSpPr>
            <p:spPr bwMode="auto">
              <a:xfrm flipH="1">
                <a:off x="4049330" y="3820329"/>
                <a:ext cx="12455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" name="Line 88"/>
              <p:cNvSpPr>
                <a:spLocks noChangeShapeType="1"/>
              </p:cNvSpPr>
              <p:nvPr/>
            </p:nvSpPr>
            <p:spPr bwMode="auto">
              <a:xfrm>
                <a:off x="2941383" y="3281562"/>
                <a:ext cx="0" cy="3102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" name="Line 89"/>
              <p:cNvSpPr>
                <a:spLocks noChangeShapeType="1"/>
              </p:cNvSpPr>
              <p:nvPr/>
            </p:nvSpPr>
            <p:spPr bwMode="auto">
              <a:xfrm>
                <a:off x="3056714" y="3281562"/>
                <a:ext cx="0" cy="3102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" name="Oval 90"/>
              <p:cNvSpPr>
                <a:spLocks noChangeArrowheads="1"/>
              </p:cNvSpPr>
              <p:nvPr/>
            </p:nvSpPr>
            <p:spPr bwMode="auto">
              <a:xfrm>
                <a:off x="2904478" y="3224285"/>
                <a:ext cx="64585" cy="6682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Oval 91"/>
              <p:cNvSpPr>
                <a:spLocks noChangeArrowheads="1"/>
              </p:cNvSpPr>
              <p:nvPr/>
            </p:nvSpPr>
            <p:spPr bwMode="auto">
              <a:xfrm>
                <a:off x="3019809" y="3229058"/>
                <a:ext cx="64585" cy="6682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Text Box 92"/>
              <p:cNvSpPr txBox="1">
                <a:spLocks noChangeArrowheads="1"/>
              </p:cNvSpPr>
              <p:nvPr/>
            </p:nvSpPr>
            <p:spPr bwMode="auto">
              <a:xfrm>
                <a:off x="3148979" y="3295881"/>
                <a:ext cx="1448558" cy="1718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alimentation en </a:t>
                </a:r>
                <a:r>
                  <a:rPr lang="en-US" sz="800" dirty="0" err="1">
                    <a:latin typeface="Calibri" pitchFamily="34" charset="0"/>
                  </a:rPr>
                  <a:t>énergie</a:t>
                </a:r>
                <a:endParaRPr lang="en-US" dirty="0"/>
              </a:p>
            </p:txBody>
          </p:sp>
          <p:sp>
            <p:nvSpPr>
              <p:cNvPr id="187" name="Text Box 93"/>
              <p:cNvSpPr txBox="1">
                <a:spLocks noChangeArrowheads="1"/>
              </p:cNvSpPr>
              <p:nvPr/>
            </p:nvSpPr>
            <p:spPr bwMode="auto">
              <a:xfrm>
                <a:off x="1741941" y="4489142"/>
                <a:ext cx="498230" cy="1718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sources</a:t>
                </a:r>
                <a:endParaRPr lang="en-US" dirty="0"/>
              </a:p>
            </p:txBody>
          </p:sp>
          <p:sp>
            <p:nvSpPr>
              <p:cNvPr id="188" name="Text Box 95"/>
              <p:cNvSpPr txBox="1">
                <a:spLocks noChangeArrowheads="1"/>
              </p:cNvSpPr>
              <p:nvPr/>
            </p:nvSpPr>
            <p:spPr bwMode="auto">
              <a:xfrm>
                <a:off x="3007327" y="3819999"/>
                <a:ext cx="770411" cy="35797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050" dirty="0" err="1" smtClean="0">
                    <a:latin typeface="Calibri" pitchFamily="34" charset="0"/>
                  </a:rPr>
                  <a:t>amplificateur</a:t>
                </a:r>
                <a:endParaRPr lang="en-US" sz="1050" dirty="0">
                  <a:latin typeface="Calibri" pitchFamily="34" charset="0"/>
                </a:endParaRPr>
              </a:p>
            </p:txBody>
          </p:sp>
          <p:sp>
            <p:nvSpPr>
              <p:cNvPr id="189" name="Text Box 97"/>
              <p:cNvSpPr txBox="1">
                <a:spLocks noChangeArrowheads="1"/>
              </p:cNvSpPr>
              <p:nvPr/>
            </p:nvSpPr>
            <p:spPr bwMode="auto">
              <a:xfrm>
                <a:off x="1991055" y="3806597"/>
                <a:ext cx="225047" cy="2004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</a:p>
            </p:txBody>
          </p:sp>
          <p:sp>
            <p:nvSpPr>
              <p:cNvPr id="190" name="Text Box 98"/>
              <p:cNvSpPr txBox="1">
                <a:spLocks noChangeArrowheads="1"/>
              </p:cNvSpPr>
              <p:nvPr/>
            </p:nvSpPr>
            <p:spPr bwMode="auto">
              <a:xfrm>
                <a:off x="2556426" y="3550630"/>
                <a:ext cx="156850" cy="1813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  <a:endParaRPr lang="en-US" sz="3600" dirty="0"/>
              </a:p>
            </p:txBody>
          </p:sp>
          <p:sp>
            <p:nvSpPr>
              <p:cNvPr id="191" name="Line 99"/>
              <p:cNvSpPr>
                <a:spLocks noChangeShapeType="1"/>
              </p:cNvSpPr>
              <p:nvPr/>
            </p:nvSpPr>
            <p:spPr bwMode="auto">
              <a:xfrm>
                <a:off x="1935697" y="3840008"/>
                <a:ext cx="0" cy="6901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" name="Line 100"/>
              <p:cNvSpPr>
                <a:spLocks noChangeShapeType="1"/>
              </p:cNvSpPr>
              <p:nvPr/>
            </p:nvSpPr>
            <p:spPr bwMode="auto">
              <a:xfrm>
                <a:off x="2540031" y="3758866"/>
                <a:ext cx="12455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Oval 103"/>
              <p:cNvSpPr>
                <a:spLocks noChangeArrowheads="1"/>
              </p:cNvSpPr>
              <p:nvPr/>
            </p:nvSpPr>
            <p:spPr bwMode="auto">
              <a:xfrm>
                <a:off x="2137911" y="4595740"/>
                <a:ext cx="36906" cy="3818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73"/>
              <p:cNvSpPr>
                <a:spLocks/>
              </p:cNvSpPr>
              <p:nvPr/>
            </p:nvSpPr>
            <p:spPr bwMode="auto">
              <a:xfrm>
                <a:off x="2149444" y="4121618"/>
                <a:ext cx="339842" cy="493215"/>
              </a:xfrm>
              <a:custGeom>
                <a:avLst/>
                <a:gdLst>
                  <a:gd name="T0" fmla="*/ 360 w 408"/>
                  <a:gd name="T1" fmla="*/ 0 h 564"/>
                  <a:gd name="T2" fmla="*/ 0 w 408"/>
                  <a:gd name="T3" fmla="*/ 0 h 564"/>
                  <a:gd name="T4" fmla="*/ 0 w 408"/>
                  <a:gd name="T5" fmla="*/ 465 h 564"/>
                  <a:gd name="T6" fmla="*/ 408 w 408"/>
                  <a:gd name="T7" fmla="*/ 465 h 5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564"/>
                  <a:gd name="T14" fmla="*/ 408 w 408"/>
                  <a:gd name="T15" fmla="*/ 564 h 5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564">
                    <a:moveTo>
                      <a:pt x="360" y="0"/>
                    </a:moveTo>
                    <a:lnTo>
                      <a:pt x="0" y="0"/>
                    </a:lnTo>
                    <a:lnTo>
                      <a:pt x="0" y="564"/>
                    </a:lnTo>
                    <a:lnTo>
                      <a:pt x="408" y="56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01"/>
              <p:cNvSpPr>
                <a:spLocks/>
              </p:cNvSpPr>
              <p:nvPr/>
            </p:nvSpPr>
            <p:spPr bwMode="auto">
              <a:xfrm>
                <a:off x="1700421" y="3758866"/>
                <a:ext cx="1118711" cy="859148"/>
              </a:xfrm>
              <a:custGeom>
                <a:avLst/>
                <a:gdLst>
                  <a:gd name="T0" fmla="*/ 1451 w 1451"/>
                  <a:gd name="T1" fmla="*/ 1 h 828"/>
                  <a:gd name="T2" fmla="*/ 0 w 1451"/>
                  <a:gd name="T3" fmla="*/ 0 h 828"/>
                  <a:gd name="T4" fmla="*/ 0 w 1451"/>
                  <a:gd name="T5" fmla="*/ 828 h 828"/>
                  <a:gd name="T6" fmla="*/ 408 w 1451"/>
                  <a:gd name="T7" fmla="*/ 828 h 8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1"/>
                  <a:gd name="T13" fmla="*/ 0 h 828"/>
                  <a:gd name="T14" fmla="*/ 1451 w 1451"/>
                  <a:gd name="T15" fmla="*/ 828 h 828"/>
                  <a:gd name="connsiteX0" fmla="*/ 6800 w 6800"/>
                  <a:gd name="connsiteY0" fmla="*/ 62 h 10000"/>
                  <a:gd name="connsiteX1" fmla="*/ 0 w 6800"/>
                  <a:gd name="connsiteY1" fmla="*/ 0 h 10000"/>
                  <a:gd name="connsiteX2" fmla="*/ 0 w 6800"/>
                  <a:gd name="connsiteY2" fmla="*/ 10000 h 10000"/>
                  <a:gd name="connsiteX3" fmla="*/ 2812 w 6800"/>
                  <a:gd name="connsiteY3" fmla="*/ 10000 h 10000"/>
                  <a:gd name="connsiteX0" fmla="*/ 10000 w 10000"/>
                  <a:gd name="connsiteY0" fmla="*/ 62 h 10000"/>
                  <a:gd name="connsiteX1" fmla="*/ 0 w 10000"/>
                  <a:gd name="connsiteY1" fmla="*/ 0 h 10000"/>
                  <a:gd name="connsiteX2" fmla="*/ 0 w 10000"/>
                  <a:gd name="connsiteY2" fmla="*/ 10000 h 10000"/>
                  <a:gd name="connsiteX3" fmla="*/ 4135 w 1000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62"/>
                    </a:moveTo>
                    <a:lnTo>
                      <a:pt x="0" y="0"/>
                    </a:lnTo>
                    <a:lnTo>
                      <a:pt x="0" y="10000"/>
                    </a:lnTo>
                    <a:lnTo>
                      <a:pt x="4135" y="1000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Oval 74"/>
              <p:cNvSpPr>
                <a:spLocks noChangeArrowheads="1"/>
              </p:cNvSpPr>
              <p:nvPr/>
            </p:nvSpPr>
            <p:spPr bwMode="auto">
              <a:xfrm>
                <a:off x="2006433" y="4201169"/>
                <a:ext cx="286021" cy="2911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Oval 76"/>
              <p:cNvSpPr>
                <a:spLocks noChangeArrowheads="1"/>
              </p:cNvSpPr>
              <p:nvPr/>
            </p:nvSpPr>
            <p:spPr bwMode="auto">
              <a:xfrm>
                <a:off x="2424700" y="4092184"/>
                <a:ext cx="64585" cy="6682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Oval 104"/>
              <p:cNvSpPr>
                <a:spLocks noChangeArrowheads="1"/>
              </p:cNvSpPr>
              <p:nvPr/>
            </p:nvSpPr>
            <p:spPr bwMode="auto">
              <a:xfrm>
                <a:off x="2420087" y="3730228"/>
                <a:ext cx="64585" cy="6682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Oval 102"/>
              <p:cNvSpPr>
                <a:spLocks noChangeArrowheads="1"/>
              </p:cNvSpPr>
              <p:nvPr/>
            </p:nvSpPr>
            <p:spPr bwMode="auto">
              <a:xfrm>
                <a:off x="1557411" y="4050022"/>
                <a:ext cx="286021" cy="2911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Text Box 80"/>
              <p:cNvSpPr txBox="1">
                <a:spLocks noChangeArrowheads="1"/>
              </p:cNvSpPr>
              <p:nvPr/>
            </p:nvSpPr>
            <p:spPr bwMode="auto">
              <a:xfrm>
                <a:off x="4057382" y="4264809"/>
                <a:ext cx="156850" cy="18137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s2</a:t>
                </a:r>
                <a:endParaRPr lang="en-US" sz="3600" dirty="0"/>
              </a:p>
            </p:txBody>
          </p:sp>
          <p:sp>
            <p:nvSpPr>
              <p:cNvPr id="201" name="Text Box 81"/>
              <p:cNvSpPr txBox="1">
                <a:spLocks noChangeArrowheads="1"/>
              </p:cNvSpPr>
              <p:nvPr/>
            </p:nvSpPr>
            <p:spPr bwMode="auto">
              <a:xfrm>
                <a:off x="3954758" y="3910807"/>
                <a:ext cx="156850" cy="1813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s2</a:t>
                </a:r>
                <a:endParaRPr lang="en-US" sz="3600" dirty="0"/>
              </a:p>
            </p:txBody>
          </p:sp>
          <p:sp>
            <p:nvSpPr>
              <p:cNvPr id="202" name="Line 83"/>
              <p:cNvSpPr>
                <a:spLocks noChangeShapeType="1"/>
              </p:cNvSpPr>
              <p:nvPr/>
            </p:nvSpPr>
            <p:spPr bwMode="auto">
              <a:xfrm flipH="1">
                <a:off x="4040981" y="4121618"/>
                <a:ext cx="12455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3" name="Line 82"/>
              <p:cNvSpPr>
                <a:spLocks noChangeShapeType="1"/>
              </p:cNvSpPr>
              <p:nvPr/>
            </p:nvSpPr>
            <p:spPr bwMode="auto">
              <a:xfrm>
                <a:off x="3987123" y="4159007"/>
                <a:ext cx="0" cy="4427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" name="Text Box 93"/>
              <p:cNvSpPr txBox="1">
                <a:spLocks noChangeArrowheads="1"/>
              </p:cNvSpPr>
              <p:nvPr/>
            </p:nvSpPr>
            <p:spPr bwMode="auto">
              <a:xfrm>
                <a:off x="2873958" y="4487711"/>
                <a:ext cx="356286" cy="17183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05" name="Line 79"/>
              <p:cNvSpPr>
                <a:spLocks noChangeShapeType="1"/>
              </p:cNvSpPr>
              <p:nvPr/>
            </p:nvSpPr>
            <p:spPr bwMode="auto">
              <a:xfrm flipV="1">
                <a:off x="3854804" y="4124531"/>
                <a:ext cx="341381" cy="2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pic>
        <p:nvPicPr>
          <p:cNvPr id="120" name="Image 1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95" y="2579184"/>
            <a:ext cx="460905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Modèles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Amplificateur </a:t>
            </a:r>
            <a:r>
              <a:rPr lang="fr-FR" dirty="0" smtClean="0"/>
              <a:t>différentiel imparfait</a:t>
            </a:r>
          </a:p>
          <a:p>
            <a:pPr lvl="1"/>
            <a:r>
              <a:rPr lang="fr-FR" dirty="0" smtClean="0"/>
              <a:t>Amplifie la tension différentielle</a:t>
            </a:r>
          </a:p>
          <a:p>
            <a:pPr lvl="1"/>
            <a:r>
              <a:rPr lang="fr-FR" dirty="0" smtClean="0"/>
              <a:t>Mais malheureusement aussi la tension de mode commun!</a:t>
            </a:r>
          </a:p>
          <a:p>
            <a:pPr lvl="1"/>
            <a:r>
              <a:rPr lang="fr-FR" dirty="0"/>
              <a:t>impédance différentielle et de mode </a:t>
            </a:r>
            <a:r>
              <a:rPr lang="fr-FR" dirty="0" smtClean="0"/>
              <a:t>commun non infinie</a:t>
            </a:r>
          </a:p>
          <a:p>
            <a:pPr lvl="1"/>
            <a:r>
              <a:rPr lang="fr-FR" dirty="0"/>
              <a:t>impédance différentielle et de mode commun non </a:t>
            </a:r>
            <a:r>
              <a:rPr lang="fr-FR" dirty="0" smtClean="0"/>
              <a:t>nulle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l</a:t>
            </a:r>
          </a:p>
          <a:p>
            <a:pPr lvl="2"/>
            <a:endParaRPr lang="fr-FR" dirty="0" smtClean="0"/>
          </a:p>
          <a:p>
            <a:pPr lvl="3"/>
            <a:endParaRPr lang="fr-FR" dirty="0" smtClean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7" name="Group 136"/>
          <p:cNvGrpSpPr>
            <a:grpSpLocks/>
          </p:cNvGrpSpPr>
          <p:nvPr/>
        </p:nvGrpSpPr>
        <p:grpSpPr bwMode="auto">
          <a:xfrm>
            <a:off x="7143916" y="1436504"/>
            <a:ext cx="2489161" cy="1782530"/>
            <a:chOff x="423" y="2688"/>
            <a:chExt cx="1708" cy="1330"/>
          </a:xfrm>
        </p:grpSpPr>
        <p:sp>
          <p:nvSpPr>
            <p:cNvPr id="8" name="Text Box 106"/>
            <p:cNvSpPr txBox="1">
              <a:spLocks noChangeArrowheads="1"/>
            </p:cNvSpPr>
            <p:nvPr/>
          </p:nvSpPr>
          <p:spPr bwMode="auto">
            <a:xfrm>
              <a:off x="839" y="3478"/>
              <a:ext cx="23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>
                  <a:latin typeface="Times New Roman" pitchFamily="18" charset="0"/>
                </a:rPr>
                <a:t>v</a:t>
              </a:r>
              <a:r>
                <a:rPr lang="fr-FR" sz="2000" b="1" i="1" baseline="-25000">
                  <a:latin typeface="Times New Roman" pitchFamily="18" charset="0"/>
                </a:rPr>
                <a:t>e2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9" name="Freeform 110"/>
            <p:cNvSpPr>
              <a:spLocks/>
            </p:cNvSpPr>
            <p:nvPr/>
          </p:nvSpPr>
          <p:spPr bwMode="auto">
            <a:xfrm>
              <a:off x="588" y="3157"/>
              <a:ext cx="1182" cy="727"/>
            </a:xfrm>
            <a:custGeom>
              <a:avLst/>
              <a:gdLst>
                <a:gd name="T0" fmla="*/ 0 w 1182"/>
                <a:gd name="T1" fmla="*/ 727 h 727"/>
                <a:gd name="T2" fmla="*/ 1182 w 1182"/>
                <a:gd name="T3" fmla="*/ 719 h 727"/>
                <a:gd name="T4" fmla="*/ 1181 w 1182"/>
                <a:gd name="T5" fmla="*/ 0 h 727"/>
                <a:gd name="T6" fmla="*/ 1005 w 1182"/>
                <a:gd name="T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2" h="727">
                  <a:moveTo>
                    <a:pt x="0" y="727"/>
                  </a:moveTo>
                  <a:lnTo>
                    <a:pt x="1182" y="719"/>
                  </a:lnTo>
                  <a:lnTo>
                    <a:pt x="1181" y="0"/>
                  </a:lnTo>
                  <a:lnTo>
                    <a:pt x="1005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0" name="Line 111"/>
            <p:cNvSpPr>
              <a:spLocks noChangeShapeType="1"/>
            </p:cNvSpPr>
            <p:nvPr/>
          </p:nvSpPr>
          <p:spPr bwMode="auto">
            <a:xfrm flipH="1">
              <a:off x="1666" y="4018"/>
              <a:ext cx="2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1" name="Freeform 112"/>
            <p:cNvSpPr>
              <a:spLocks/>
            </p:cNvSpPr>
            <p:nvPr/>
          </p:nvSpPr>
          <p:spPr bwMode="auto">
            <a:xfrm flipH="1">
              <a:off x="680" y="2954"/>
              <a:ext cx="913" cy="407"/>
            </a:xfrm>
            <a:custGeom>
              <a:avLst/>
              <a:gdLst>
                <a:gd name="T0" fmla="*/ 567 w 567"/>
                <a:gd name="T1" fmla="*/ 0 h 340"/>
                <a:gd name="T2" fmla="*/ 0 w 567"/>
                <a:gd name="T3" fmla="*/ 0 h 340"/>
                <a:gd name="T4" fmla="*/ 0 w 567"/>
                <a:gd name="T5" fmla="*/ 340 h 340"/>
                <a:gd name="T6" fmla="*/ 567 w 567"/>
                <a:gd name="T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340">
                  <a:moveTo>
                    <a:pt x="567" y="0"/>
                  </a:moveTo>
                  <a:lnTo>
                    <a:pt x="0" y="0"/>
                  </a:lnTo>
                  <a:lnTo>
                    <a:pt x="0" y="340"/>
                  </a:lnTo>
                  <a:lnTo>
                    <a:pt x="567" y="34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flipH="1">
              <a:off x="1573" y="313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114"/>
            <p:cNvSpPr>
              <a:spLocks noChangeShapeType="1"/>
            </p:cNvSpPr>
            <p:nvPr/>
          </p:nvSpPr>
          <p:spPr bwMode="auto">
            <a:xfrm>
              <a:off x="612" y="2964"/>
              <a:ext cx="0" cy="8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 Box 115"/>
            <p:cNvSpPr txBox="1">
              <a:spLocks noChangeArrowheads="1"/>
            </p:cNvSpPr>
            <p:nvPr/>
          </p:nvSpPr>
          <p:spPr bwMode="auto">
            <a:xfrm>
              <a:off x="423" y="3284"/>
              <a:ext cx="2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>
                  <a:latin typeface="Times New Roman" pitchFamily="18" charset="0"/>
                </a:rPr>
                <a:t>v</a:t>
              </a:r>
              <a:r>
                <a:rPr lang="fr-FR" sz="2000" b="1" i="1" baseline="-25000">
                  <a:latin typeface="Times New Roman" pitchFamily="18" charset="0"/>
                </a:rPr>
                <a:t>e1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15" name="Line 116"/>
            <p:cNvSpPr>
              <a:spLocks noChangeShapeType="1"/>
            </p:cNvSpPr>
            <p:nvPr/>
          </p:nvSpPr>
          <p:spPr bwMode="auto">
            <a:xfrm>
              <a:off x="780" y="3412"/>
              <a:ext cx="0" cy="4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 Box 117"/>
            <p:cNvSpPr txBox="1">
              <a:spLocks noChangeArrowheads="1"/>
            </p:cNvSpPr>
            <p:nvPr/>
          </p:nvSpPr>
          <p:spPr bwMode="auto">
            <a:xfrm>
              <a:off x="1835" y="3440"/>
              <a:ext cx="296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err="1" smtClean="0">
                  <a:latin typeface="Times New Roman" pitchFamily="18" charset="0"/>
                </a:rPr>
                <a:t>z</a:t>
              </a:r>
              <a:r>
                <a:rPr lang="fr-FR" sz="2000" b="1" i="1" baseline="-25000" dirty="0" err="1" smtClean="0">
                  <a:latin typeface="Times New Roman" pitchFamily="18" charset="0"/>
                </a:rPr>
                <a:t>MC</a:t>
              </a:r>
              <a:endParaRPr lang="fr-FR" sz="2000" baseline="-25000" dirty="0">
                <a:latin typeface="Times New Roman" pitchFamily="18" charset="0"/>
              </a:endParaRPr>
            </a:p>
          </p:txBody>
        </p:sp>
        <p:sp>
          <p:nvSpPr>
            <p:cNvPr id="17" name="Text Box 119"/>
            <p:cNvSpPr txBox="1">
              <a:spLocks noChangeArrowheads="1"/>
            </p:cNvSpPr>
            <p:nvPr/>
          </p:nvSpPr>
          <p:spPr bwMode="auto">
            <a:xfrm>
              <a:off x="839" y="3035"/>
              <a:ext cx="18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>
                  <a:latin typeface="Times New Roman" pitchFamily="18" charset="0"/>
                </a:rPr>
                <a:t>v</a:t>
              </a:r>
              <a:r>
                <a:rPr lang="fr-FR" sz="2000" b="1" i="1" baseline="-25000">
                  <a:latin typeface="Times New Roman" pitchFamily="18" charset="0"/>
                </a:rPr>
                <a:t>D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18" name="Line 120"/>
            <p:cNvSpPr>
              <a:spLocks noChangeShapeType="1"/>
            </p:cNvSpPr>
            <p:nvPr/>
          </p:nvSpPr>
          <p:spPr bwMode="auto">
            <a:xfrm>
              <a:off x="780" y="2980"/>
              <a:ext cx="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 Box 123"/>
            <p:cNvSpPr txBox="1">
              <a:spLocks noChangeArrowheads="1"/>
            </p:cNvSpPr>
            <p:nvPr/>
          </p:nvSpPr>
          <p:spPr bwMode="auto">
            <a:xfrm>
              <a:off x="1117" y="2688"/>
              <a:ext cx="71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>
                  <a:latin typeface="Times New Roman" pitchFamily="18" charset="0"/>
                </a:rPr>
                <a:t>½ </a:t>
              </a:r>
              <a:r>
                <a:rPr lang="fr-FR" sz="1600" b="1" i="1" dirty="0" err="1" smtClean="0">
                  <a:latin typeface="Times New Roman" pitchFamily="18" charset="0"/>
                </a:rPr>
                <a:t>z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D</a:t>
              </a:r>
              <a:r>
                <a:rPr lang="fr-FR" sz="1600" b="1" i="1" dirty="0" smtClean="0">
                  <a:latin typeface="Times New Roman" pitchFamily="18" charset="0"/>
                </a:rPr>
                <a:t>=</a:t>
              </a:r>
              <a:r>
                <a:rPr lang="fr-FR" sz="1600" b="1" i="1" dirty="0" err="1" smtClean="0">
                  <a:latin typeface="Times New Roman" pitchFamily="18" charset="0"/>
                </a:rPr>
                <a:t>z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MD</a:t>
              </a:r>
              <a:endParaRPr lang="fr-FR" sz="1600" baseline="-25000" dirty="0">
                <a:latin typeface="Times New Roman" pitchFamily="18" charset="0"/>
              </a:endParaRPr>
            </a:p>
          </p:txBody>
        </p:sp>
        <p:sp>
          <p:nvSpPr>
            <p:cNvPr id="20" name="Text Box 124"/>
            <p:cNvSpPr txBox="1">
              <a:spLocks noChangeArrowheads="1"/>
            </p:cNvSpPr>
            <p:nvPr/>
          </p:nvSpPr>
          <p:spPr bwMode="auto">
            <a:xfrm>
              <a:off x="1122" y="3132"/>
              <a:ext cx="30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½ z</a:t>
              </a:r>
              <a:r>
                <a:rPr lang="fr-FR" sz="1600" b="1" i="1" baseline="-25000">
                  <a:latin typeface="Times New Roman" pitchFamily="18" charset="0"/>
                </a:rPr>
                <a:t>D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21" name="Rectangle 126"/>
            <p:cNvSpPr>
              <a:spLocks noChangeArrowheads="1"/>
            </p:cNvSpPr>
            <p:nvPr/>
          </p:nvSpPr>
          <p:spPr bwMode="auto">
            <a:xfrm>
              <a:off x="1718" y="3310"/>
              <a:ext cx="102" cy="3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127"/>
            <p:cNvSpPr>
              <a:spLocks noChangeArrowheads="1"/>
            </p:cNvSpPr>
            <p:nvPr/>
          </p:nvSpPr>
          <p:spPr bwMode="auto">
            <a:xfrm rot="-5400000">
              <a:off x="1207" y="2767"/>
              <a:ext cx="102" cy="3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128"/>
            <p:cNvSpPr>
              <a:spLocks noChangeArrowheads="1"/>
            </p:cNvSpPr>
            <p:nvPr/>
          </p:nvSpPr>
          <p:spPr bwMode="auto">
            <a:xfrm rot="-5400000">
              <a:off x="1207" y="3174"/>
              <a:ext cx="102" cy="3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Text Box 129"/>
            <p:cNvSpPr txBox="1">
              <a:spLocks noChangeArrowheads="1"/>
            </p:cNvSpPr>
            <p:nvPr/>
          </p:nvSpPr>
          <p:spPr bwMode="auto">
            <a:xfrm>
              <a:off x="631" y="2749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/>
                <a:t>+</a:t>
              </a:r>
            </a:p>
          </p:txBody>
        </p:sp>
        <p:sp>
          <p:nvSpPr>
            <p:cNvPr id="25" name="Text Box 132"/>
            <p:cNvSpPr txBox="1">
              <a:spLocks noChangeArrowheads="1"/>
            </p:cNvSpPr>
            <p:nvPr/>
          </p:nvSpPr>
          <p:spPr bwMode="auto">
            <a:xfrm>
              <a:off x="631" y="3181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 b="1"/>
                <a:t>-</a:t>
              </a:r>
            </a:p>
          </p:txBody>
        </p:sp>
        <p:sp>
          <p:nvSpPr>
            <p:cNvPr id="26" name="Line 134"/>
            <p:cNvSpPr>
              <a:spLocks noChangeShapeType="1"/>
            </p:cNvSpPr>
            <p:nvPr/>
          </p:nvSpPr>
          <p:spPr bwMode="auto">
            <a:xfrm>
              <a:off x="1770" y="3876"/>
              <a:ext cx="0" cy="1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7" name="Oval 135"/>
            <p:cNvSpPr>
              <a:spLocks noChangeArrowheads="1"/>
            </p:cNvSpPr>
            <p:nvPr/>
          </p:nvSpPr>
          <p:spPr bwMode="auto">
            <a:xfrm flipH="1">
              <a:off x="1742" y="385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" name="Flèche droite 27"/>
          <p:cNvSpPr/>
          <p:nvPr/>
        </p:nvSpPr>
        <p:spPr>
          <a:xfrm>
            <a:off x="6465168" y="2495300"/>
            <a:ext cx="540060" cy="249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5862638" y="3794049"/>
            <a:ext cx="2601913" cy="21399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8659813" y="4540174"/>
            <a:ext cx="0" cy="1157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8740775" y="4895774"/>
            <a:ext cx="336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s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5474494" y="3501948"/>
            <a:ext cx="3365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>
                <a:latin typeface="Times New Roman" pitchFamily="18" charset="0"/>
              </a:rPr>
              <a:t>e1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8742363" y="4019474"/>
            <a:ext cx="3349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i</a:t>
            </a:r>
            <a:r>
              <a:rPr lang="fr-FR" sz="2000" b="1" i="1" baseline="-25000">
                <a:latin typeface="Times New Roman" pitchFamily="18" charset="0"/>
              </a:rPr>
              <a:t>s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>
            <a:off x="8742363" y="4424286"/>
            <a:ext cx="238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AutoShape 39"/>
          <p:cNvSpPr>
            <a:spLocks noChangeArrowheads="1"/>
          </p:cNvSpPr>
          <p:nvPr/>
        </p:nvSpPr>
        <p:spPr bwMode="auto">
          <a:xfrm>
            <a:off x="7197725" y="4886249"/>
            <a:ext cx="401638" cy="400050"/>
          </a:xfrm>
          <a:prstGeom prst="diamond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" name="Rectangle 40"/>
          <p:cNvSpPr>
            <a:spLocks noChangeArrowheads="1"/>
          </p:cNvSpPr>
          <p:nvPr/>
        </p:nvSpPr>
        <p:spPr bwMode="auto">
          <a:xfrm>
            <a:off x="7399338" y="4436986"/>
            <a:ext cx="1858963" cy="13144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 rot="5400000">
            <a:off x="7891463" y="4149649"/>
            <a:ext cx="207963" cy="574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9159875" y="4787824"/>
            <a:ext cx="188913" cy="5730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Line 43"/>
          <p:cNvSpPr>
            <a:spLocks noChangeShapeType="1"/>
          </p:cNvSpPr>
          <p:nvPr/>
        </p:nvSpPr>
        <p:spPr bwMode="auto">
          <a:xfrm>
            <a:off x="7681913" y="4724324"/>
            <a:ext cx="0" cy="750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7770813" y="4900536"/>
            <a:ext cx="2952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so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7840663" y="4019474"/>
            <a:ext cx="3603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>
                <a:latin typeface="Times New Roman" pitchFamily="18" charset="0"/>
              </a:rPr>
              <a:t>Z</a:t>
            </a:r>
            <a:r>
              <a:rPr lang="fr-FR" sz="1600" baseline="-25000">
                <a:latin typeface="Times New Roman" pitchFamily="18" charset="0"/>
              </a:rPr>
              <a:t>s</a:t>
            </a:r>
            <a:endParaRPr lang="fr-FR" sz="1600">
              <a:latin typeface="Times New Roman" pitchFamily="18" charset="0"/>
            </a:endParaRPr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>
            <a:off x="5372100" y="4895774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5464175" y="5106911"/>
            <a:ext cx="3683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e2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>
            <a:off x="5424488" y="4854499"/>
            <a:ext cx="236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Rectangle 49"/>
          <p:cNvSpPr>
            <a:spLocks noChangeArrowheads="1"/>
          </p:cNvSpPr>
          <p:nvPr/>
        </p:nvSpPr>
        <p:spPr bwMode="auto">
          <a:xfrm>
            <a:off x="5075238" y="4867199"/>
            <a:ext cx="1109663" cy="8842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Rectangle 50"/>
          <p:cNvSpPr>
            <a:spLocks noChangeArrowheads="1"/>
          </p:cNvSpPr>
          <p:nvPr/>
        </p:nvSpPr>
        <p:spPr bwMode="auto">
          <a:xfrm>
            <a:off x="6102350" y="5010074"/>
            <a:ext cx="187325" cy="573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" name="Text Box 51"/>
          <p:cNvSpPr txBox="1">
            <a:spLocks noChangeArrowheads="1"/>
          </p:cNvSpPr>
          <p:nvPr/>
        </p:nvSpPr>
        <p:spPr bwMode="auto">
          <a:xfrm>
            <a:off x="6297612" y="5075160"/>
            <a:ext cx="466725" cy="4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smtClean="0">
                <a:latin typeface="Times New Roman" pitchFamily="18" charset="0"/>
              </a:rPr>
              <a:t>2Z</a:t>
            </a:r>
            <a:r>
              <a:rPr lang="fr-FR" sz="1600" baseline="-25000" dirty="0" smtClean="0">
                <a:latin typeface="Times New Roman" pitchFamily="18" charset="0"/>
              </a:rPr>
              <a:t>MC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48" name="Oval 52"/>
          <p:cNvSpPr>
            <a:spLocks noChangeArrowheads="1"/>
          </p:cNvSpPr>
          <p:nvPr/>
        </p:nvSpPr>
        <p:spPr bwMode="auto">
          <a:xfrm>
            <a:off x="4849813" y="5086274"/>
            <a:ext cx="442913" cy="4429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Freeform 53"/>
          <p:cNvSpPr>
            <a:spLocks/>
          </p:cNvSpPr>
          <p:nvPr/>
        </p:nvSpPr>
        <p:spPr bwMode="auto">
          <a:xfrm>
            <a:off x="4999038" y="5230736"/>
            <a:ext cx="155575" cy="220663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>
            <a:off x="4219575" y="4022649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Text Box 55"/>
          <p:cNvSpPr txBox="1">
            <a:spLocks noChangeArrowheads="1"/>
          </p:cNvSpPr>
          <p:nvPr/>
        </p:nvSpPr>
        <p:spPr bwMode="auto">
          <a:xfrm>
            <a:off x="4581525" y="4479849"/>
            <a:ext cx="3683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e1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5345113" y="4022649"/>
            <a:ext cx="236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>
            <a:off x="4219575" y="4022649"/>
            <a:ext cx="2509838" cy="17287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Rectangle 58"/>
          <p:cNvSpPr>
            <a:spLocks noChangeArrowheads="1"/>
          </p:cNvSpPr>
          <p:nvPr/>
        </p:nvSpPr>
        <p:spPr bwMode="auto">
          <a:xfrm>
            <a:off x="6640513" y="4513186"/>
            <a:ext cx="187325" cy="573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5" name="Text Box 59"/>
          <p:cNvSpPr txBox="1">
            <a:spLocks noChangeArrowheads="1"/>
          </p:cNvSpPr>
          <p:nvPr/>
        </p:nvSpPr>
        <p:spPr bwMode="auto">
          <a:xfrm>
            <a:off x="6859587" y="4436985"/>
            <a:ext cx="524792" cy="42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smtClean="0">
                <a:latin typeface="Times New Roman" pitchFamily="18" charset="0"/>
              </a:rPr>
              <a:t>2Z</a:t>
            </a:r>
            <a:r>
              <a:rPr lang="fr-FR" sz="1600" baseline="-25000" dirty="0" smtClean="0">
                <a:latin typeface="Times New Roman" pitchFamily="18" charset="0"/>
              </a:rPr>
              <a:t>MC</a:t>
            </a:r>
            <a:endParaRPr lang="fr-FR" sz="1600" baseline="-25000" dirty="0">
              <a:latin typeface="Times New Roman" pitchFamily="18" charset="0"/>
            </a:endParaRPr>
          </a:p>
        </p:txBody>
      </p:sp>
      <p:sp>
        <p:nvSpPr>
          <p:cNvPr id="56" name="Oval 60"/>
          <p:cNvSpPr>
            <a:spLocks noChangeArrowheads="1"/>
          </p:cNvSpPr>
          <p:nvPr/>
        </p:nvSpPr>
        <p:spPr bwMode="auto">
          <a:xfrm>
            <a:off x="3997325" y="4663999"/>
            <a:ext cx="442913" cy="4429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" name="Freeform 61"/>
          <p:cNvSpPr>
            <a:spLocks/>
          </p:cNvSpPr>
          <p:nvPr/>
        </p:nvSpPr>
        <p:spPr bwMode="auto">
          <a:xfrm>
            <a:off x="4141788" y="4756074"/>
            <a:ext cx="155575" cy="220663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>
            <a:off x="6184900" y="4022649"/>
            <a:ext cx="0" cy="87312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9" name="Text Box 63"/>
          <p:cNvSpPr txBox="1">
            <a:spLocks noChangeArrowheads="1"/>
          </p:cNvSpPr>
          <p:nvPr/>
        </p:nvSpPr>
        <p:spPr bwMode="auto">
          <a:xfrm>
            <a:off x="6297613" y="4240136"/>
            <a:ext cx="3429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err="1">
                <a:latin typeface="Times New Roman" pitchFamily="18" charset="0"/>
              </a:rPr>
              <a:t>Z</a:t>
            </a:r>
            <a:r>
              <a:rPr lang="fr-FR" sz="1600" baseline="-25000" dirty="0" err="1">
                <a:latin typeface="Times New Roman" pitchFamily="18" charset="0"/>
              </a:rPr>
              <a:t>eD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60" name="Rectangle 64"/>
          <p:cNvSpPr>
            <a:spLocks noChangeArrowheads="1"/>
          </p:cNvSpPr>
          <p:nvPr/>
        </p:nvSpPr>
        <p:spPr bwMode="auto">
          <a:xfrm>
            <a:off x="6091238" y="4157586"/>
            <a:ext cx="187325" cy="573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" name="Oval 65"/>
          <p:cNvSpPr>
            <a:spLocks noChangeArrowheads="1"/>
          </p:cNvSpPr>
          <p:nvPr/>
        </p:nvSpPr>
        <p:spPr bwMode="auto">
          <a:xfrm>
            <a:off x="6154738" y="4824336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" name="Oval 66"/>
          <p:cNvSpPr>
            <a:spLocks noChangeArrowheads="1"/>
          </p:cNvSpPr>
          <p:nvPr/>
        </p:nvSpPr>
        <p:spPr bwMode="auto">
          <a:xfrm>
            <a:off x="6154738" y="3986136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Oval 67"/>
          <p:cNvSpPr>
            <a:spLocks noChangeArrowheads="1"/>
          </p:cNvSpPr>
          <p:nvPr/>
        </p:nvSpPr>
        <p:spPr bwMode="auto">
          <a:xfrm>
            <a:off x="6154738" y="5697461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4" name="Oval 68"/>
          <p:cNvSpPr>
            <a:spLocks noChangeArrowheads="1"/>
          </p:cNvSpPr>
          <p:nvPr/>
        </p:nvSpPr>
        <p:spPr bwMode="auto">
          <a:xfrm>
            <a:off x="5038725" y="5710161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Line 69"/>
          <p:cNvSpPr>
            <a:spLocks noChangeShapeType="1"/>
          </p:cNvSpPr>
          <p:nvPr/>
        </p:nvSpPr>
        <p:spPr bwMode="auto">
          <a:xfrm>
            <a:off x="6729413" y="5751436"/>
            <a:ext cx="669925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6" name="Oval 70"/>
          <p:cNvSpPr>
            <a:spLocks noChangeArrowheads="1"/>
          </p:cNvSpPr>
          <p:nvPr/>
        </p:nvSpPr>
        <p:spPr bwMode="auto">
          <a:xfrm>
            <a:off x="6692900" y="5727624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7" name="Oval 71"/>
          <p:cNvSpPr>
            <a:spLocks noChangeArrowheads="1"/>
          </p:cNvSpPr>
          <p:nvPr/>
        </p:nvSpPr>
        <p:spPr bwMode="auto">
          <a:xfrm>
            <a:off x="7362825" y="5697461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Line 72"/>
          <p:cNvSpPr>
            <a:spLocks noChangeShapeType="1"/>
          </p:cNvSpPr>
          <p:nvPr/>
        </p:nvSpPr>
        <p:spPr bwMode="auto">
          <a:xfrm>
            <a:off x="4483100" y="4240136"/>
            <a:ext cx="0" cy="117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Line 73"/>
          <p:cNvSpPr>
            <a:spLocks noChangeShapeType="1"/>
          </p:cNvSpPr>
          <p:nvPr/>
        </p:nvSpPr>
        <p:spPr bwMode="auto">
          <a:xfrm>
            <a:off x="5075238" y="5751436"/>
            <a:ext cx="0" cy="18256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0" name="Line 74"/>
          <p:cNvSpPr>
            <a:spLocks noChangeShapeType="1"/>
          </p:cNvSpPr>
          <p:nvPr/>
        </p:nvSpPr>
        <p:spPr bwMode="auto">
          <a:xfrm>
            <a:off x="4878388" y="5933999"/>
            <a:ext cx="4143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1" name="Text Box 75"/>
          <p:cNvSpPr txBox="1">
            <a:spLocks noChangeArrowheads="1"/>
          </p:cNvSpPr>
          <p:nvPr/>
        </p:nvSpPr>
        <p:spPr bwMode="auto">
          <a:xfrm>
            <a:off x="5599113" y="4533824"/>
            <a:ext cx="284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/>
              <a:t>-</a:t>
            </a:r>
          </a:p>
        </p:txBody>
      </p:sp>
      <p:sp>
        <p:nvSpPr>
          <p:cNvPr id="72" name="Text Box 76"/>
          <p:cNvSpPr txBox="1">
            <a:spLocks noChangeArrowheads="1"/>
          </p:cNvSpPr>
          <p:nvPr/>
        </p:nvSpPr>
        <p:spPr bwMode="auto">
          <a:xfrm>
            <a:off x="5543550" y="3716261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+</a:t>
            </a:r>
          </a:p>
        </p:txBody>
      </p:sp>
      <p:sp>
        <p:nvSpPr>
          <p:cNvPr id="73" name="Line 79"/>
          <p:cNvSpPr>
            <a:spLocks noChangeShapeType="1"/>
          </p:cNvSpPr>
          <p:nvPr/>
        </p:nvSpPr>
        <p:spPr bwMode="auto">
          <a:xfrm flipH="1">
            <a:off x="5388115" y="4094202"/>
            <a:ext cx="12253" cy="6229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" name="Text Box 80"/>
          <p:cNvSpPr txBox="1">
            <a:spLocks noChangeArrowheads="1"/>
          </p:cNvSpPr>
          <p:nvPr/>
        </p:nvSpPr>
        <p:spPr bwMode="auto">
          <a:xfrm>
            <a:off x="4958210" y="4263949"/>
            <a:ext cx="3222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D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75" name="Text Box 36"/>
          <p:cNvSpPr txBox="1">
            <a:spLocks noChangeArrowheads="1"/>
          </p:cNvSpPr>
          <p:nvPr/>
        </p:nvSpPr>
        <p:spPr bwMode="auto">
          <a:xfrm>
            <a:off x="5493267" y="4333005"/>
            <a:ext cx="336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e2</a:t>
            </a:r>
            <a:endParaRPr lang="fr-FR" sz="2000" dirty="0">
              <a:latin typeface="Times New Roman" pitchFamily="18" charset="0"/>
            </a:endParaRPr>
          </a:p>
        </p:txBody>
      </p:sp>
      <p:graphicFrame>
        <p:nvGraphicFramePr>
          <p:cNvPr id="76" name="Obje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189354"/>
              </p:ext>
            </p:extLst>
          </p:nvPr>
        </p:nvGraphicFramePr>
        <p:xfrm>
          <a:off x="471488" y="4021138"/>
          <a:ext cx="300513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6" name="Equation" r:id="rId3" imgW="1815840" imgH="253800" progId="Equation.DSMT4">
                  <p:embed/>
                </p:oleObj>
              </mc:Choice>
              <mc:Fallback>
                <p:oleObj name="Equation" r:id="rId3" imgW="1815840" imgH="253800" progId="Equation.DSMT4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4021138"/>
                        <a:ext cx="3005137" cy="4206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ZoneTexte 76"/>
          <p:cNvSpPr txBox="1"/>
          <p:nvPr/>
        </p:nvSpPr>
        <p:spPr>
          <a:xfrm>
            <a:off x="153603" y="3671225"/>
            <a:ext cx="3843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Nous avons pour la tension de sortie à vide</a:t>
            </a:r>
            <a:endParaRPr lang="fr-FR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8" name="Imag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6" y="5366708"/>
            <a:ext cx="460905" cy="475504"/>
          </a:xfrm>
          <a:prstGeom prst="rect">
            <a:avLst/>
          </a:prstGeom>
        </p:spPr>
      </p:pic>
      <p:sp>
        <p:nvSpPr>
          <p:cNvPr id="79" name="ZoneTexte 78"/>
          <p:cNvSpPr txBox="1"/>
          <p:nvPr/>
        </p:nvSpPr>
        <p:spPr>
          <a:xfrm>
            <a:off x="701075" y="5341066"/>
            <a:ext cx="3184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Les constructeurs donne la valeur du taux de réjection de mode commun</a:t>
            </a:r>
            <a:endParaRPr lang="fr-FR" sz="1200" i="1" dirty="0"/>
          </a:p>
        </p:txBody>
      </p:sp>
      <p:graphicFrame>
        <p:nvGraphicFramePr>
          <p:cNvPr id="80" name="Obje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1029"/>
              </p:ext>
            </p:extLst>
          </p:nvPr>
        </p:nvGraphicFramePr>
        <p:xfrm>
          <a:off x="788988" y="5800725"/>
          <a:ext cx="18415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" name="Equation" r:id="rId6" imgW="1549080" imgH="431640" progId="Equation.DSMT4">
                  <p:embed/>
                </p:oleObj>
              </mc:Choice>
              <mc:Fallback>
                <p:oleObj name="Equation" r:id="rId6" imgW="1549080" imgH="431640" progId="Equation.DSMT4">
                  <p:embed/>
                  <p:pic>
                    <p:nvPicPr>
                      <p:cNvPr id="0" name="Objec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800725"/>
                        <a:ext cx="18415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" name="Connecteur droit avec flèche 81"/>
          <p:cNvCxnSpPr/>
          <p:nvPr/>
        </p:nvCxnSpPr>
        <p:spPr>
          <a:xfrm flipH="1">
            <a:off x="920552" y="4410793"/>
            <a:ext cx="324036" cy="265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>
            <a:off x="2540732" y="4410793"/>
            <a:ext cx="252028" cy="319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4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Modèles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fr-FR" dirty="0" smtClean="0"/>
                  <a:t>Bilan de puissance d’un amplificateur</a:t>
                </a:r>
              </a:p>
              <a:p>
                <a:pPr lvl="1">
                  <a:tabLst>
                    <a:tab pos="809625" algn="l"/>
                  </a:tabLst>
                </a:pPr>
                <a:r>
                  <a:rPr lang="fr-FR" sz="1600" dirty="0"/>
                  <a:t>La puissance </a:t>
                </a:r>
                <a:r>
                  <a:rPr lang="fr-FR" sz="1600" dirty="0" smtClean="0"/>
                  <a:t>active fournie </a:t>
                </a:r>
                <a:r>
                  <a:rPr lang="fr-FR" sz="1600" dirty="0"/>
                  <a:t>par l’alimentation : (Vcc, </a:t>
                </a:r>
                <a:r>
                  <a:rPr lang="fr-FR" sz="1600" dirty="0" err="1"/>
                  <a:t>I</a:t>
                </a:r>
                <a:r>
                  <a:rPr lang="fr-FR" sz="1600" baseline="-25000" dirty="0" err="1"/>
                  <a:t>alim</a:t>
                </a:r>
                <a:r>
                  <a:rPr lang="fr-FR" sz="1600" dirty="0" smtClean="0"/>
                  <a:t>) </a:t>
                </a:r>
                <a:r>
                  <a:rPr lang="fr-FR" sz="1500" i="1" dirty="0" smtClean="0"/>
                  <a:t>en </a:t>
                </a:r>
                <a:r>
                  <a:rPr lang="fr-FR" sz="1500" i="1" dirty="0" err="1" smtClean="0"/>
                  <a:t>monotension</a:t>
                </a:r>
                <a:endParaRPr lang="fr-FR" sz="1500" i="1" dirty="0"/>
              </a:p>
              <a:p>
                <a:pPr lvl="1"/>
                <a:r>
                  <a:rPr lang="fr-FR" sz="1600" dirty="0"/>
                  <a:t>La puissance fournie par la source d’entrée: négligeable en général</a:t>
                </a:r>
              </a:p>
              <a:p>
                <a:pPr lvl="1"/>
                <a:r>
                  <a:rPr lang="fr-FR" sz="1600" dirty="0"/>
                  <a:t>La puissance délivrée à la charge qui se décompose en 2 termes:</a:t>
                </a:r>
              </a:p>
              <a:p>
                <a:pPr lvl="2"/>
                <a:r>
                  <a:rPr lang="fr-FR" sz="1400" dirty="0"/>
                  <a:t>Une puissance </a:t>
                </a:r>
                <a:r>
                  <a:rPr lang="fr-FR" sz="1400" dirty="0" smtClean="0"/>
                  <a:t>‘de polarisation’ </a:t>
                </a:r>
                <a:r>
                  <a:rPr lang="fr-FR" sz="1400" dirty="0"/>
                  <a:t>(non utile</a:t>
                </a:r>
                <a:r>
                  <a:rPr lang="fr-FR" sz="1400" dirty="0" smtClean="0"/>
                  <a:t>): P</a:t>
                </a:r>
                <a:r>
                  <a:rPr lang="fr-FR" sz="1400" baseline="-25000" dirty="0" smtClean="0"/>
                  <a:t>DC</a:t>
                </a:r>
                <a:endParaRPr lang="fr-FR" sz="1400" baseline="-25000" dirty="0"/>
              </a:p>
              <a:p>
                <a:pPr lvl="2"/>
                <a:r>
                  <a:rPr lang="fr-FR" sz="1400" dirty="0"/>
                  <a:t>Une puissance </a:t>
                </a:r>
                <a:r>
                  <a:rPr lang="fr-FR" sz="1400" dirty="0" smtClean="0"/>
                  <a:t>utile: P</a:t>
                </a:r>
                <a:r>
                  <a:rPr lang="fr-FR" sz="1400" baseline="-25000" dirty="0" smtClean="0"/>
                  <a:t>U</a:t>
                </a:r>
              </a:p>
              <a:p>
                <a:pPr lvl="2"/>
                <a:endParaRPr lang="fr-FR" sz="1400" dirty="0"/>
              </a:p>
              <a:p>
                <a:pPr lvl="2"/>
                <a:endParaRPr lang="fr-FR" sz="1400" dirty="0" smtClean="0"/>
              </a:p>
              <a:p>
                <a:pPr lvl="2"/>
                <a:endParaRPr lang="fr-FR" sz="1400" dirty="0"/>
              </a:p>
              <a:p>
                <a:pPr lvl="2"/>
                <a:endParaRPr lang="fr-FR" sz="1400" dirty="0" smtClean="0"/>
              </a:p>
              <a:p>
                <a:pPr marL="914400" lvl="2" indent="0">
                  <a:buNone/>
                </a:pPr>
                <a:endParaRPr lang="fr-FR" sz="1400" dirty="0" smtClean="0"/>
              </a:p>
              <a:p>
                <a:pPr marL="914400" lvl="2" indent="0">
                  <a:buNone/>
                </a:pPr>
                <a:endParaRPr lang="fr-FR" sz="1400" dirty="0"/>
              </a:p>
              <a:p>
                <a:pPr marL="0" indent="0">
                  <a:buNone/>
                </a:pPr>
                <a:endParaRPr lang="fr-FR" dirty="0" smtClean="0"/>
              </a:p>
              <a:p>
                <a:r>
                  <a:rPr lang="fr-FR" dirty="0" smtClean="0"/>
                  <a:t> calcul d’une puissance active</a:t>
                </a:r>
              </a:p>
              <a:p>
                <a:pPr lvl="1"/>
                <a:r>
                  <a:rPr lang="fr-FR" sz="1600" dirty="0" smtClean="0"/>
                  <a:t>Soit des signaux électriques X(t) décomposable en</a:t>
                </a:r>
              </a:p>
              <a:p>
                <a:pPr lvl="2"/>
                <a:r>
                  <a:rPr lang="fr-FR" sz="1400" dirty="0" smtClean="0"/>
                  <a:t>une </a:t>
                </a:r>
                <a:r>
                  <a:rPr lang="fr-FR" sz="1400" dirty="0"/>
                  <a:t>composante continue : </a:t>
                </a:r>
                <a:r>
                  <a:rPr lang="fr-FR" sz="1400" dirty="0" smtClean="0"/>
                  <a:t>X</a:t>
                </a:r>
                <a:r>
                  <a:rPr lang="fr-FR" sz="1400" baseline="-25000" dirty="0" smtClean="0"/>
                  <a:t>0</a:t>
                </a:r>
              </a:p>
              <a:p>
                <a:pPr lvl="2"/>
                <a:r>
                  <a:rPr lang="fr-FR" sz="1400" dirty="0" smtClean="0"/>
                  <a:t>une </a:t>
                </a:r>
                <a:r>
                  <a:rPr lang="fr-FR" sz="1400" dirty="0"/>
                  <a:t>composante </a:t>
                </a:r>
                <a:r>
                  <a:rPr lang="fr-FR" sz="1400" b="1" dirty="0"/>
                  <a:t>alternative</a:t>
                </a:r>
                <a:r>
                  <a:rPr lang="fr-FR" sz="1400" dirty="0"/>
                  <a:t> : </a:t>
                </a:r>
                <a:r>
                  <a:rPr lang="el-GR" sz="1400" dirty="0" smtClean="0"/>
                  <a:t>Δ</a:t>
                </a:r>
                <a:r>
                  <a:rPr lang="fr-FR" sz="1400" dirty="0"/>
                  <a:t>x</a:t>
                </a:r>
                <a:r>
                  <a:rPr lang="fr-FR" sz="1400" dirty="0" smtClean="0"/>
                  <a:t>(t)</a:t>
                </a:r>
              </a:p>
              <a:p>
                <a:pPr lvl="3"/>
                <a:r>
                  <a:rPr lang="fr-FR" sz="1200" dirty="0" smtClean="0"/>
                  <a:t>Valeur moyenne </a:t>
                </a:r>
                <a:r>
                  <a:rPr lang="fr-FR" sz="1200" b="1" dirty="0" smtClean="0"/>
                  <a:t>NULLE</a:t>
                </a:r>
                <a:r>
                  <a:rPr lang="fr-FR" sz="1200" dirty="0" smtClean="0"/>
                  <a:t>!</a:t>
                </a:r>
              </a:p>
              <a:p>
                <a:pPr lvl="1"/>
                <a:r>
                  <a:rPr lang="fr-FR" sz="1600" dirty="0"/>
                  <a:t>Pour des grandeurs </a:t>
                </a:r>
                <a:r>
                  <a:rPr lang="fr-FR" sz="1600" dirty="0" smtClean="0"/>
                  <a:t>sinusoïdales</a:t>
                </a:r>
              </a:p>
              <a:p>
                <a:pPr lvl="2"/>
                <a:r>
                  <a:rPr lang="fr-FR" sz="1500" dirty="0" smtClean="0"/>
                  <a:t>P</a:t>
                </a:r>
                <a:r>
                  <a:rPr lang="fr-FR" sz="1500" baseline="-25000" dirty="0" smtClean="0"/>
                  <a:t>U</a:t>
                </a:r>
                <a:r>
                  <a:rPr lang="fr-FR" sz="15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5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15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1500" i="1">
                            <a:latin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trlPr>
                          <a:rPr lang="fr-FR" sz="15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15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fr-FR" sz="1500" i="1"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a:rPr lang="fr-FR" sz="15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fr-FR" sz="1500" i="1"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fr-FR" sz="15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fr-FR" sz="15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fr-FR" sz="1500" i="1">
                            <a:latin typeface="Cambria Math"/>
                            <a:ea typeface="Cambria Math"/>
                          </a:rPr>
                          <m:t>)∆</m:t>
                        </m:r>
                        <m:r>
                          <a:rPr lang="fr-FR" sz="1500" i="1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fr-FR" sz="15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15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fr-FR" sz="1500" i="1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fr-FR" sz="1500" dirty="0" smtClean="0"/>
                  <a:t>=</a:t>
                </a:r>
                <a:r>
                  <a:rPr lang="fr-FR" sz="1500" dirty="0" err="1"/>
                  <a:t>V</a:t>
                </a:r>
                <a:r>
                  <a:rPr lang="fr-FR" sz="1500" baseline="-25000" dirty="0" err="1" smtClean="0"/>
                  <a:t>eff</a:t>
                </a:r>
                <a:r>
                  <a:rPr lang="fr-FR" sz="1500" dirty="0" err="1" smtClean="0"/>
                  <a:t>I</a:t>
                </a:r>
                <a:r>
                  <a:rPr lang="fr-FR" sz="1500" baseline="-25000" dirty="0" err="1" smtClean="0"/>
                  <a:t>eff</a:t>
                </a:r>
                <a:r>
                  <a:rPr lang="fr-FR" sz="1500" dirty="0" err="1" smtClean="0"/>
                  <a:t>cos</a:t>
                </a:r>
                <a:r>
                  <a:rPr lang="el-GR" sz="1500" dirty="0" smtClean="0"/>
                  <a:t>ϕ</a:t>
                </a:r>
                <a:r>
                  <a:rPr lang="fr-FR" sz="15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5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5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15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1500" dirty="0" smtClean="0"/>
                  <a:t>Re(</a:t>
                </a:r>
                <a:r>
                  <a:rPr lang="fr-FR" sz="1500" u="sng" dirty="0" smtClean="0"/>
                  <a:t>V</a:t>
                </a:r>
                <a:r>
                  <a:rPr lang="fr-FR" sz="1500" dirty="0" smtClean="0"/>
                  <a:t>.</a:t>
                </a:r>
                <a:r>
                  <a:rPr lang="fr-FR" sz="1500" u="sng" dirty="0" smtClean="0"/>
                  <a:t>I</a:t>
                </a:r>
                <a:r>
                  <a:rPr lang="fr-FR" sz="1500" baseline="30000" dirty="0" smtClean="0"/>
                  <a:t>*</a:t>
                </a:r>
                <a:r>
                  <a:rPr lang="fr-FR" sz="1500" dirty="0" smtClean="0"/>
                  <a:t>)</a:t>
                </a:r>
                <a:endParaRPr lang="fr-FR" sz="1500" dirty="0"/>
              </a:p>
              <a:p>
                <a:pPr lvl="1"/>
                <a:endParaRPr lang="fr-FR" dirty="0" smtClean="0"/>
              </a:p>
              <a:p>
                <a:pPr lvl="1"/>
                <a:endParaRPr lang="fr-FR" dirty="0" smtClean="0"/>
              </a:p>
              <a:p>
                <a:pPr marL="457200" lvl="1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212" b="-11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46" name="Groupe 45"/>
          <p:cNvGrpSpPr/>
          <p:nvPr/>
        </p:nvGrpSpPr>
        <p:grpSpPr>
          <a:xfrm>
            <a:off x="2511623" y="3114363"/>
            <a:ext cx="3262414" cy="1514588"/>
            <a:chOff x="2581787" y="2112093"/>
            <a:chExt cx="3262414" cy="1514588"/>
          </a:xfrm>
        </p:grpSpPr>
        <p:grpSp>
          <p:nvGrpSpPr>
            <p:cNvPr id="7" name="Groupe 6"/>
            <p:cNvGrpSpPr/>
            <p:nvPr/>
          </p:nvGrpSpPr>
          <p:grpSpPr>
            <a:xfrm>
              <a:off x="2581787" y="2112093"/>
              <a:ext cx="3262414" cy="1514588"/>
              <a:chOff x="5629773" y="4332656"/>
              <a:chExt cx="3770371" cy="1514588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5786283" y="4332656"/>
                <a:ext cx="3613861" cy="1514588"/>
                <a:chOff x="5201774" y="1589800"/>
                <a:chExt cx="3613861" cy="1514588"/>
              </a:xfrm>
            </p:grpSpPr>
            <p:sp>
              <p:nvSpPr>
                <p:cNvPr id="10" name="Rectangle 65"/>
                <p:cNvSpPr>
                  <a:spLocks noChangeArrowheads="1"/>
                </p:cNvSpPr>
                <p:nvPr/>
              </p:nvSpPr>
              <p:spPr bwMode="auto">
                <a:xfrm>
                  <a:off x="6477321" y="2020848"/>
                  <a:ext cx="1142542" cy="862095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6906420" y="2197687"/>
                  <a:ext cx="320532" cy="359206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endParaRPr lang="en-US" dirty="0"/>
                </a:p>
              </p:txBody>
            </p:sp>
            <p:sp>
              <p:nvSpPr>
                <p:cNvPr id="12" name="Line 67"/>
                <p:cNvSpPr>
                  <a:spLocks noChangeShapeType="1"/>
                </p:cNvSpPr>
                <p:nvPr/>
              </p:nvSpPr>
              <p:spPr bwMode="auto">
                <a:xfrm>
                  <a:off x="6084411" y="2634261"/>
                  <a:ext cx="38257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" name="Line 68"/>
                <p:cNvSpPr>
                  <a:spLocks noChangeShapeType="1"/>
                </p:cNvSpPr>
                <p:nvPr/>
              </p:nvSpPr>
              <p:spPr bwMode="auto">
                <a:xfrm>
                  <a:off x="5492736" y="2630565"/>
                  <a:ext cx="672084" cy="23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6152083" y="2410461"/>
                  <a:ext cx="175776" cy="171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i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e2</a:t>
                  </a:r>
                  <a:endParaRPr lang="en-US" sz="1200" dirty="0"/>
                </a:p>
              </p:txBody>
            </p:sp>
            <p:sp>
              <p:nvSpPr>
                <p:cNvPr id="15" name="Line 72"/>
                <p:cNvSpPr>
                  <a:spLocks noChangeShapeType="1"/>
                </p:cNvSpPr>
                <p:nvPr/>
              </p:nvSpPr>
              <p:spPr bwMode="auto">
                <a:xfrm>
                  <a:off x="6151618" y="2634261"/>
                  <a:ext cx="13958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" name="Line 78"/>
                <p:cNvSpPr>
                  <a:spLocks noChangeShapeType="1"/>
                </p:cNvSpPr>
                <p:nvPr/>
              </p:nvSpPr>
              <p:spPr bwMode="auto">
                <a:xfrm>
                  <a:off x="7619863" y="2279902"/>
                  <a:ext cx="38257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8120882" y="2296472"/>
                  <a:ext cx="312995" cy="285301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v</a:t>
                  </a:r>
                  <a:r>
                    <a:rPr lang="en-US" sz="1200" b="1" i="1" baseline="-25000" dirty="0" smtClean="0">
                      <a:latin typeface="Times New Roman" pitchFamily="18" charset="0"/>
                    </a:rPr>
                    <a:t>s1</a:t>
                  </a:r>
                  <a:endParaRPr lang="en-US" sz="3600" dirty="0"/>
                </a:p>
              </p:txBody>
            </p:sp>
            <p:sp>
              <p:nvSpPr>
                <p:cNvPr id="18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7758995" y="2026373"/>
                  <a:ext cx="175776" cy="20999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i</a:t>
                  </a:r>
                  <a:r>
                    <a:rPr lang="en-US" sz="1200" i="1" baseline="-25000" dirty="0" smtClean="0">
                      <a:latin typeface="Times New Roman" pitchFamily="18" charset="0"/>
                    </a:rPr>
                    <a:t>s1</a:t>
                  </a:r>
                  <a:endParaRPr lang="en-US" sz="3600" dirty="0"/>
                </a:p>
              </p:txBody>
            </p:sp>
            <p:sp>
              <p:nvSpPr>
                <p:cNvPr id="19" name="Line 82"/>
                <p:cNvSpPr>
                  <a:spLocks noChangeShapeType="1"/>
                </p:cNvSpPr>
                <p:nvPr/>
              </p:nvSpPr>
              <p:spPr bwMode="auto">
                <a:xfrm>
                  <a:off x="8105877" y="2312869"/>
                  <a:ext cx="0" cy="2910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7837859" y="2279902"/>
                  <a:ext cx="13958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" name="Line 88"/>
                <p:cNvSpPr>
                  <a:spLocks noChangeShapeType="1"/>
                </p:cNvSpPr>
                <p:nvPr/>
              </p:nvSpPr>
              <p:spPr bwMode="auto">
                <a:xfrm>
                  <a:off x="6596227" y="1656116"/>
                  <a:ext cx="0" cy="3592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" name="Line 89"/>
                <p:cNvSpPr>
                  <a:spLocks noChangeShapeType="1"/>
                </p:cNvSpPr>
                <p:nvPr/>
              </p:nvSpPr>
              <p:spPr bwMode="auto">
                <a:xfrm>
                  <a:off x="6725474" y="1656116"/>
                  <a:ext cx="0" cy="3592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" name="Oval 90"/>
                <p:cNvSpPr>
                  <a:spLocks noChangeArrowheads="1"/>
                </p:cNvSpPr>
                <p:nvPr/>
              </p:nvSpPr>
              <p:spPr bwMode="auto">
                <a:xfrm>
                  <a:off x="6554869" y="1589800"/>
                  <a:ext cx="72378" cy="7736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Oval 91"/>
                <p:cNvSpPr>
                  <a:spLocks noChangeArrowheads="1"/>
                </p:cNvSpPr>
                <p:nvPr/>
              </p:nvSpPr>
              <p:spPr bwMode="auto">
                <a:xfrm>
                  <a:off x="6684116" y="1595326"/>
                  <a:ext cx="72378" cy="7736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6828872" y="1672694"/>
                  <a:ext cx="1623341" cy="1989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dirty="0">
                      <a:latin typeface="Calibri" pitchFamily="34" charset="0"/>
                    </a:rPr>
                    <a:t>alimentation en </a:t>
                  </a:r>
                  <a:r>
                    <a:rPr lang="en-US" sz="800" dirty="0" err="1">
                      <a:latin typeface="Calibri" pitchFamily="34" charset="0"/>
                    </a:rPr>
                    <a:t>énergie</a:t>
                  </a:r>
                  <a:endParaRPr lang="en-US" dirty="0"/>
                </a:p>
              </p:txBody>
            </p:sp>
            <p:sp>
              <p:nvSpPr>
                <p:cNvPr id="26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5330614" y="1825655"/>
                  <a:ext cx="558346" cy="1989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dirty="0" smtClean="0">
                      <a:latin typeface="Calibri" pitchFamily="34" charset="0"/>
                    </a:rPr>
                    <a:t>source</a:t>
                  </a:r>
                  <a:endParaRPr lang="en-US" dirty="0"/>
                </a:p>
              </p:txBody>
            </p:sp>
            <p:sp>
              <p:nvSpPr>
                <p:cNvPr id="27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6670128" y="2279520"/>
                  <a:ext cx="863369" cy="41446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050" dirty="0" err="1" smtClean="0">
                      <a:latin typeface="Calibri" pitchFamily="34" charset="0"/>
                    </a:rPr>
                    <a:t>amplificateur</a:t>
                  </a:r>
                  <a:endParaRPr lang="en-US" sz="1050" dirty="0">
                    <a:latin typeface="Calibri" pitchFamily="34" charset="0"/>
                  </a:endParaRPr>
                </a:p>
              </p:txBody>
            </p:sp>
            <p:sp>
              <p:nvSpPr>
                <p:cNvPr id="28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5531233" y="2264003"/>
                  <a:ext cx="252201" cy="23211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v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e1</a:t>
                  </a:r>
                </a:p>
              </p:txBody>
            </p:sp>
            <p:sp>
              <p:nvSpPr>
                <p:cNvPr id="29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6164821" y="1967643"/>
                  <a:ext cx="175776" cy="20999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i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e1</a:t>
                  </a:r>
                  <a:endParaRPr lang="en-US" sz="3600" dirty="0"/>
                </a:p>
              </p:txBody>
            </p:sp>
            <p:sp>
              <p:nvSpPr>
                <p:cNvPr id="30" name="Line 99"/>
                <p:cNvSpPr>
                  <a:spLocks noChangeShapeType="1"/>
                </p:cNvSpPr>
                <p:nvPr/>
              </p:nvSpPr>
              <p:spPr bwMode="auto">
                <a:xfrm>
                  <a:off x="5469195" y="2302686"/>
                  <a:ext cx="0" cy="3177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" name="Line 100"/>
                <p:cNvSpPr>
                  <a:spLocks noChangeShapeType="1"/>
                </p:cNvSpPr>
                <p:nvPr/>
              </p:nvSpPr>
              <p:spPr bwMode="auto">
                <a:xfrm>
                  <a:off x="6146447" y="2218018"/>
                  <a:ext cx="13958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" name="Freeform 101"/>
                <p:cNvSpPr>
                  <a:spLocks/>
                </p:cNvSpPr>
                <p:nvPr/>
              </p:nvSpPr>
              <p:spPr bwMode="auto">
                <a:xfrm>
                  <a:off x="5201774" y="2213347"/>
                  <a:ext cx="1253695" cy="417218"/>
                </a:xfrm>
                <a:custGeom>
                  <a:avLst/>
                  <a:gdLst>
                    <a:gd name="T0" fmla="*/ 1451 w 1451"/>
                    <a:gd name="T1" fmla="*/ 1 h 828"/>
                    <a:gd name="T2" fmla="*/ 0 w 1451"/>
                    <a:gd name="T3" fmla="*/ 0 h 828"/>
                    <a:gd name="T4" fmla="*/ 0 w 1451"/>
                    <a:gd name="T5" fmla="*/ 828 h 828"/>
                    <a:gd name="T6" fmla="*/ 408 w 1451"/>
                    <a:gd name="T7" fmla="*/ 828 h 8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51"/>
                    <a:gd name="T13" fmla="*/ 0 h 828"/>
                    <a:gd name="T14" fmla="*/ 1451 w 1451"/>
                    <a:gd name="T15" fmla="*/ 828 h 828"/>
                    <a:gd name="connsiteX0" fmla="*/ 6800 w 6800"/>
                    <a:gd name="connsiteY0" fmla="*/ 62 h 10000"/>
                    <a:gd name="connsiteX1" fmla="*/ 0 w 6800"/>
                    <a:gd name="connsiteY1" fmla="*/ 0 h 10000"/>
                    <a:gd name="connsiteX2" fmla="*/ 0 w 6800"/>
                    <a:gd name="connsiteY2" fmla="*/ 10000 h 10000"/>
                    <a:gd name="connsiteX3" fmla="*/ 2812 w 6800"/>
                    <a:gd name="connsiteY3" fmla="*/ 10000 h 10000"/>
                    <a:gd name="connsiteX0" fmla="*/ 10000 w 10000"/>
                    <a:gd name="connsiteY0" fmla="*/ 62 h 10000"/>
                    <a:gd name="connsiteX1" fmla="*/ 0 w 10000"/>
                    <a:gd name="connsiteY1" fmla="*/ 0 h 10000"/>
                    <a:gd name="connsiteX2" fmla="*/ 0 w 10000"/>
                    <a:gd name="connsiteY2" fmla="*/ 10000 h 10000"/>
                    <a:gd name="connsiteX3" fmla="*/ 4135 w 10000"/>
                    <a:gd name="connsiteY3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00" h="10000">
                      <a:moveTo>
                        <a:pt x="10000" y="62"/>
                      </a:moveTo>
                      <a:lnTo>
                        <a:pt x="0" y="0"/>
                      </a:lnTo>
                      <a:lnTo>
                        <a:pt x="0" y="10000"/>
                      </a:lnTo>
                      <a:lnTo>
                        <a:pt x="4135" y="1000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Oval 76"/>
                <p:cNvSpPr>
                  <a:spLocks noChangeArrowheads="1"/>
                </p:cNvSpPr>
                <p:nvPr/>
              </p:nvSpPr>
              <p:spPr bwMode="auto">
                <a:xfrm>
                  <a:off x="6017201" y="2594656"/>
                  <a:ext cx="72378" cy="7736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Oval 104"/>
                <p:cNvSpPr>
                  <a:spLocks noChangeArrowheads="1"/>
                </p:cNvSpPr>
                <p:nvPr/>
              </p:nvSpPr>
              <p:spPr bwMode="auto">
                <a:xfrm>
                  <a:off x="6012032" y="2175582"/>
                  <a:ext cx="72378" cy="7736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7731876" y="2384657"/>
                  <a:ext cx="175776" cy="20999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i</a:t>
                  </a:r>
                  <a:r>
                    <a:rPr lang="en-US" sz="1200" i="1" baseline="-25000" dirty="0" smtClean="0">
                      <a:latin typeface="Times New Roman" pitchFamily="18" charset="0"/>
                    </a:rPr>
                    <a:t>s2</a:t>
                  </a:r>
                  <a:endParaRPr lang="en-US" sz="3600" dirty="0"/>
                </a:p>
              </p:txBody>
            </p:sp>
            <p:sp>
              <p:nvSpPr>
                <p:cNvPr id="36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7828503" y="2628735"/>
                  <a:ext cx="13958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7177873" y="2905443"/>
                  <a:ext cx="276060" cy="198945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b="1" i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itchFamily="34" charset="0"/>
                    </a:rPr>
                    <a:t>GND</a:t>
                  </a:r>
                  <a:endParaRPr lang="en-US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38" name="Freeform 52"/>
                <p:cNvSpPr>
                  <a:spLocks/>
                </p:cNvSpPr>
                <p:nvPr/>
              </p:nvSpPr>
              <p:spPr bwMode="auto">
                <a:xfrm>
                  <a:off x="8168397" y="2282400"/>
                  <a:ext cx="278563" cy="349199"/>
                </a:xfrm>
                <a:custGeom>
                  <a:avLst/>
                  <a:gdLst>
                    <a:gd name="T0" fmla="*/ 0 w 348"/>
                    <a:gd name="T1" fmla="*/ 0 h 540"/>
                    <a:gd name="T2" fmla="*/ 348 w 348"/>
                    <a:gd name="T3" fmla="*/ 0 h 540"/>
                    <a:gd name="T4" fmla="*/ 348 w 348"/>
                    <a:gd name="T5" fmla="*/ 616 h 540"/>
                    <a:gd name="T6" fmla="*/ 18 w 348"/>
                    <a:gd name="T7" fmla="*/ 616 h 5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8"/>
                    <a:gd name="T13" fmla="*/ 0 h 540"/>
                    <a:gd name="T14" fmla="*/ 348 w 348"/>
                    <a:gd name="T15" fmla="*/ 540 h 5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8" h="540">
                      <a:moveTo>
                        <a:pt x="0" y="0"/>
                      </a:moveTo>
                      <a:lnTo>
                        <a:pt x="348" y="0"/>
                      </a:lnTo>
                      <a:lnTo>
                        <a:pt x="348" y="540"/>
                      </a:lnTo>
                      <a:lnTo>
                        <a:pt x="18" y="54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Rectangle 53"/>
                <p:cNvSpPr>
                  <a:spLocks noChangeArrowheads="1"/>
                </p:cNvSpPr>
                <p:nvPr/>
              </p:nvSpPr>
              <p:spPr bwMode="auto">
                <a:xfrm>
                  <a:off x="8382976" y="2145868"/>
                  <a:ext cx="267935" cy="60420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40" name="Connecteur droit 39"/>
                <p:cNvCxnSpPr/>
                <p:nvPr/>
              </p:nvCxnSpPr>
              <p:spPr>
                <a:xfrm>
                  <a:off x="7977446" y="2282400"/>
                  <a:ext cx="21258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/>
                <p:cNvCxnSpPr/>
                <p:nvPr/>
              </p:nvCxnSpPr>
              <p:spPr>
                <a:xfrm>
                  <a:off x="7970127" y="2631600"/>
                  <a:ext cx="21258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8157816" y="2672024"/>
                  <a:ext cx="276060" cy="198945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b="1" i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itchFamily="34" charset="0"/>
                    </a:rPr>
                    <a:t>GND</a:t>
                  </a:r>
                  <a:endParaRPr lang="en-US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43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6161796" y="2693276"/>
                  <a:ext cx="276060" cy="198945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b="1" i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itchFamily="34" charset="0"/>
                    </a:rPr>
                    <a:t>GND</a:t>
                  </a:r>
                  <a:endParaRPr lang="en-US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4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399735" y="2769719"/>
                  <a:ext cx="415900" cy="2024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dirty="0">
                      <a:latin typeface="Calibri" pitchFamily="34" charset="0"/>
                    </a:rPr>
                    <a:t>charge</a:t>
                  </a:r>
                  <a:endParaRPr lang="en-US" dirty="0"/>
                </a:p>
              </p:txBody>
            </p:sp>
          </p:grpSp>
          <p:sp>
            <p:nvSpPr>
              <p:cNvPr id="9" name="Oval 102"/>
              <p:cNvSpPr>
                <a:spLocks noChangeArrowheads="1"/>
              </p:cNvSpPr>
              <p:nvPr/>
            </p:nvSpPr>
            <p:spPr bwMode="auto">
              <a:xfrm>
                <a:off x="5629773" y="5051264"/>
                <a:ext cx="320532" cy="24481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Line 79"/>
            <p:cNvSpPr>
              <a:spLocks noChangeShapeType="1"/>
            </p:cNvSpPr>
            <p:nvPr/>
          </p:nvSpPr>
          <p:spPr bwMode="auto">
            <a:xfrm flipV="1">
              <a:off x="4798773" y="3156554"/>
              <a:ext cx="382572" cy="3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48" name="Obje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909366"/>
              </p:ext>
            </p:extLst>
          </p:nvPr>
        </p:nvGraphicFramePr>
        <p:xfrm>
          <a:off x="7257256" y="2096852"/>
          <a:ext cx="16335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Equation" r:id="rId4" imgW="1130040" imgH="431640" progId="Equation.DSMT4">
                  <p:embed/>
                </p:oleObj>
              </mc:Choice>
              <mc:Fallback>
                <p:oleObj name="Equation" r:id="rId4" imgW="113004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7256" y="2096852"/>
                        <a:ext cx="16335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ZoneTexte 48"/>
          <p:cNvSpPr txBox="1"/>
          <p:nvPr/>
        </p:nvSpPr>
        <p:spPr>
          <a:xfrm>
            <a:off x="6969224" y="1664804"/>
            <a:ext cx="2484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</a:rPr>
              <a:t>Le rendement est défini par</a:t>
            </a:r>
            <a:r>
              <a:rPr lang="fr-FR" sz="1400" dirty="0" smtClean="0"/>
              <a:t>:</a:t>
            </a:r>
            <a:endParaRPr lang="fr-FR" sz="1400" dirty="0"/>
          </a:p>
        </p:txBody>
      </p:sp>
      <p:sp>
        <p:nvSpPr>
          <p:cNvPr id="50" name="Rectangle à coins arrondis 49"/>
          <p:cNvSpPr/>
          <p:nvPr/>
        </p:nvSpPr>
        <p:spPr>
          <a:xfrm>
            <a:off x="6969224" y="1592796"/>
            <a:ext cx="2340260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lèche vers le bas 50"/>
          <p:cNvSpPr/>
          <p:nvPr/>
        </p:nvSpPr>
        <p:spPr>
          <a:xfrm>
            <a:off x="4054937" y="3039468"/>
            <a:ext cx="504850" cy="452738"/>
          </a:xfrm>
          <a:prstGeom prst="downArrow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lèche vers le bas 52"/>
          <p:cNvSpPr/>
          <p:nvPr/>
        </p:nvSpPr>
        <p:spPr>
          <a:xfrm rot="16200000">
            <a:off x="5422939" y="3694416"/>
            <a:ext cx="419073" cy="585268"/>
          </a:xfrm>
          <a:prstGeom prst="downArrow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lèche vers le bas 53"/>
          <p:cNvSpPr/>
          <p:nvPr/>
        </p:nvSpPr>
        <p:spPr>
          <a:xfrm rot="16200000">
            <a:off x="3164179" y="3702634"/>
            <a:ext cx="179603" cy="452738"/>
          </a:xfrm>
          <a:prstGeom prst="downArrow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Espace réservé du contenu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141" y="3423537"/>
            <a:ext cx="557753" cy="464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/>
              <p:cNvSpPr txBox="1"/>
              <p:nvPr/>
            </p:nvSpPr>
            <p:spPr>
              <a:xfrm>
                <a:off x="7229896" y="3162599"/>
                <a:ext cx="20882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Ne pas confondre le bilan de puissance avec le gain en puissance de la source d’entrée par rapport à la sortie </a:t>
                </a:r>
                <a14:m>
                  <m:oMath xmlns:m="http://schemas.openxmlformats.org/officeDocument/2006/math">
                    <m:r>
                      <a:rPr lang="fr-FR" sz="12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sz="1200" b="0" i="1" smtClean="0">
                            <a:latin typeface="Cambria Math"/>
                          </a:rPr>
                          <m:t>𝑃𝑑𝐵</m:t>
                        </m:r>
                      </m:sub>
                    </m:sSub>
                    <m:r>
                      <a:rPr lang="fr-FR" sz="1200" b="0" i="1" smtClean="0">
                        <a:latin typeface="Cambria Math"/>
                      </a:rPr>
                      <m:t>=10</m:t>
                    </m:r>
                    <m:r>
                      <m:rPr>
                        <m:sty m:val="p"/>
                      </m:rPr>
                      <a:rPr lang="fr-FR" sz="1200" b="0" i="0" smtClean="0">
                        <a:latin typeface="Cambria Math"/>
                      </a:rPr>
                      <m:t>log</m:t>
                    </m:r>
                    <m:r>
                      <a:rPr lang="fr-FR" sz="1200" b="0" i="1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fr-FR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fr-FR" sz="12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sSub>
                      <m:sSubPr>
                        <m:ctrlPr>
                          <a:rPr lang="fr-FR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fr-FR" sz="1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FR" sz="1200" b="0" i="1" smtClean="0">
                        <a:latin typeface="Cambria Math"/>
                      </a:rPr>
                      <m:t>)</m:t>
                    </m:r>
                  </m:oMath>
                </a14:m>
                <a:endParaRPr lang="fr-FR" sz="1200" dirty="0"/>
              </a:p>
            </p:txBody>
          </p:sp>
        </mc:Choice>
        <mc:Fallback xmlns=""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896" y="3162599"/>
                <a:ext cx="2088232" cy="1015663"/>
              </a:xfrm>
              <a:prstGeom prst="rect">
                <a:avLst/>
              </a:prstGeom>
              <a:blipFill rotWithShape="1">
                <a:blip r:embed="rId7"/>
                <a:stretch>
                  <a:fillRect r="-1458" b="-18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107234" y="4797152"/>
                <a:ext cx="4937663" cy="576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/>
                        </a:rPr>
                        <m:t>𝑃</m:t>
                      </m:r>
                      <m:r>
                        <a:rPr lang="fr-FR" sz="1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1400" i="1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fr-FR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fr-FR" sz="14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fr-FR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40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fr-FR" sz="1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400" i="1">
                              <a:latin typeface="Cambria Math"/>
                            </a:rPr>
                            <m:t>𝑑𝑡</m:t>
                          </m:r>
                          <m:r>
                            <a:rPr lang="fr-FR" sz="14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fr-FR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400" i="1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trlPr>
                                <a:rPr lang="fr-FR" sz="1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14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1400" i="1">
                                  <a:latin typeface="Cambria Math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1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sz="14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1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14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fr-FR" sz="1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  <m:r>
                                <a:rPr lang="fr-FR" sz="14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fr-FR" sz="1400" b="0" i="1" smtClean="0">
                                  <a:latin typeface="Cambria Math"/>
                                  <a:ea typeface="Cambria Math"/>
                                </a:rPr>
                                <m:t>))(</m:t>
                              </m:r>
                              <m:sSub>
                                <m:sSubPr>
                                  <m:ctrlPr>
                                    <a:rPr lang="fr-FR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1400" b="0" i="1" smtClean="0">
                                  <a:latin typeface="Cambria Math"/>
                                  <a:ea typeface="Cambria Math"/>
                                </a:rPr>
                                <m:t>+∆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fr-FR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14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fr-FR" sz="105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234" y="4797152"/>
                <a:ext cx="4937663" cy="5768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515837" y="5229200"/>
                <a:ext cx="4937663" cy="576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/>
                        </a:rPr>
                        <m:t>𝑃</m:t>
                      </m:r>
                      <m:r>
                        <a:rPr lang="fr-FR" sz="1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1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fr-F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FR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1400" i="1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fr-FR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fr-FR" sz="14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fr-FR" sz="1400" i="1">
                              <a:latin typeface="Cambria Math"/>
                              <a:ea typeface="Cambria Math"/>
                            </a:rPr>
                            <m:t>)∆</m:t>
                          </m:r>
                          <m:r>
                            <a:rPr lang="fr-FR" sz="140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fr-FR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40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837" y="5229200"/>
                <a:ext cx="4937663" cy="57682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Parenthèse fermante 59"/>
          <p:cNvSpPr/>
          <p:nvPr/>
        </p:nvSpPr>
        <p:spPr>
          <a:xfrm rot="5400000">
            <a:off x="7285358" y="5124835"/>
            <a:ext cx="159817" cy="122413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Parenthèse fermante 60"/>
          <p:cNvSpPr/>
          <p:nvPr/>
        </p:nvSpPr>
        <p:spPr>
          <a:xfrm rot="5400000">
            <a:off x="6361732" y="5556700"/>
            <a:ext cx="159819" cy="38499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7256046" y="5783392"/>
            <a:ext cx="823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</a:t>
            </a:r>
            <a:r>
              <a:rPr lang="fr-FR" baseline="-25000" dirty="0" smtClean="0"/>
              <a:t>AC</a:t>
            </a:r>
            <a:r>
              <a:rPr lang="fr-FR" dirty="0" smtClean="0"/>
              <a:t>= </a:t>
            </a:r>
            <a:r>
              <a:rPr lang="fr-FR" dirty="0"/>
              <a:t>P</a:t>
            </a:r>
            <a:r>
              <a:rPr lang="fr-FR" baseline="-25000" dirty="0"/>
              <a:t>u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6273580" y="578339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</a:t>
            </a:r>
            <a:r>
              <a:rPr lang="fr-FR" baseline="-25000" dirty="0" smtClean="0"/>
              <a:t>DC</a:t>
            </a:r>
            <a:endParaRPr lang="fr-FR" baseline="-25000" dirty="0"/>
          </a:p>
        </p:txBody>
      </p:sp>
    </p:spTree>
    <p:extLst>
      <p:ext uri="{BB962C8B-B14F-4D97-AF65-F5344CB8AC3E}">
        <p14:creationId xmlns:p14="http://schemas.microsoft.com/office/powerpoint/2010/main" val="25551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opérationnel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9481120" cy="5029200"/>
              </a:xfrm>
            </p:spPr>
            <p:txBody>
              <a:bodyPr>
                <a:normAutofit/>
              </a:bodyPr>
              <a:lstStyle/>
              <a:p>
                <a:r>
                  <a:rPr lang="fr-FR" dirty="0" smtClean="0"/>
                  <a:t>Symboles et notations</a:t>
                </a:r>
              </a:p>
              <a:p>
                <a:endParaRPr lang="fr-FR" dirty="0"/>
              </a:p>
              <a:p>
                <a:pPr marL="0" indent="0">
                  <a:buNone/>
                </a:pPr>
                <a:endParaRPr lang="fr-FR" dirty="0" smtClean="0"/>
              </a:p>
              <a:p>
                <a:endParaRPr lang="fr-FR" dirty="0" smtClean="0"/>
              </a:p>
              <a:p>
                <a:r>
                  <a:rPr lang="fr-FR" dirty="0" smtClean="0"/>
                  <a:t>Fonctionnement</a:t>
                </a:r>
              </a:p>
              <a:p>
                <a:pPr lvl="1"/>
                <a:r>
                  <a:rPr lang="fr-FR" dirty="0" smtClean="0"/>
                  <a:t>L’ </a:t>
                </a:r>
                <a:r>
                  <a:rPr lang="fr-FR" dirty="0" err="1" smtClean="0"/>
                  <a:t>AOp</a:t>
                </a:r>
                <a:r>
                  <a:rPr lang="fr-FR" dirty="0" smtClean="0"/>
                  <a:t> </a:t>
                </a:r>
                <a:r>
                  <a:rPr lang="fr-FR" u="sng" dirty="0" smtClean="0"/>
                  <a:t>seul</a:t>
                </a:r>
                <a:r>
                  <a:rPr lang="fr-FR" dirty="0" smtClean="0"/>
                  <a:t>  est un amplificateur différentiel</a:t>
                </a:r>
              </a:p>
              <a:p>
                <a:pPr lvl="1"/>
                <a:r>
                  <a:rPr lang="fr-FR" dirty="0" err="1" smtClean="0"/>
                  <a:t>AOp</a:t>
                </a:r>
                <a:r>
                  <a:rPr lang="fr-FR" b="1" dirty="0" smtClean="0"/>
                  <a:t> parfait</a:t>
                </a:r>
              </a:p>
              <a:p>
                <a:pPr lvl="2"/>
                <a:r>
                  <a:rPr lang="fr-FR" dirty="0"/>
                  <a:t> i+ et i- nul ( donc Zed et </a:t>
                </a:r>
                <a:r>
                  <a:rPr lang="fr-FR" dirty="0" smtClean="0"/>
                  <a:t>Zec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  <a:p>
                <a:pPr lvl="2"/>
                <a:r>
                  <a:rPr lang="fr-FR" dirty="0"/>
                  <a:t> </a:t>
                </a:r>
                <a:r>
                  <a:rPr lang="fr-FR" dirty="0" err="1"/>
                  <a:t>Avd</a:t>
                </a:r>
                <a:r>
                  <a:rPr lang="fr-FR" dirty="0"/>
                  <a:t> </a:t>
                </a:r>
                <a:r>
                  <a:rPr lang="fr-FR" dirty="0" smtClean="0"/>
                  <a:t>-&gt;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fr-FR" dirty="0" smtClean="0"/>
                  <a:t> (</a:t>
                </a:r>
                <a:r>
                  <a:rPr lang="fr-FR" dirty="0"/>
                  <a:t>ou constant et très grand (~10</a:t>
                </a:r>
                <a:r>
                  <a:rPr lang="fr-FR" baseline="30000" dirty="0"/>
                  <a:t>5</a:t>
                </a:r>
                <a:r>
                  <a:rPr lang="fr-FR" dirty="0"/>
                  <a:t>))</a:t>
                </a:r>
              </a:p>
              <a:p>
                <a:pPr lvl="2"/>
                <a:r>
                  <a:rPr lang="fr-FR" dirty="0"/>
                  <a:t>Impédance de sortie </a:t>
                </a:r>
                <a:r>
                  <a:rPr lang="fr-FR" dirty="0" err="1"/>
                  <a:t>Zs</a:t>
                </a:r>
                <a:r>
                  <a:rPr lang="fr-FR" dirty="0"/>
                  <a:t> =</a:t>
                </a:r>
                <a:r>
                  <a:rPr lang="fr-FR" dirty="0" smtClean="0"/>
                  <a:t>0</a:t>
                </a:r>
              </a:p>
              <a:p>
                <a:pPr lvl="1"/>
                <a:r>
                  <a:rPr lang="fr-FR" dirty="0" smtClean="0"/>
                  <a:t>L’</a:t>
                </a:r>
                <a:r>
                  <a:rPr lang="fr-FR" dirty="0" err="1" smtClean="0"/>
                  <a:t>AOp</a:t>
                </a:r>
                <a:r>
                  <a:rPr lang="fr-FR" dirty="0" smtClean="0"/>
                  <a:t> est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inexploitable seul pour faire une amplification</a:t>
                </a:r>
                <a:r>
                  <a:rPr lang="fr-FR" dirty="0" smtClean="0"/>
                  <a:t>!!!!!!</a:t>
                </a:r>
              </a:p>
              <a:p>
                <a:pPr lvl="2"/>
                <a:r>
                  <a:rPr lang="fr-FR" dirty="0" smtClean="0"/>
                  <a:t>SEUL: peut être utilisé en comparateur de tension simple</a:t>
                </a:r>
              </a:p>
              <a:p>
                <a:pPr lvl="2"/>
                <a:r>
                  <a:rPr lang="fr-FR" dirty="0" smtClean="0"/>
                  <a:t>SINON: il faut des composants en +</a:t>
                </a:r>
                <a:endParaRPr lang="fr-FR" dirty="0"/>
              </a:p>
              <a:p>
                <a:pPr lvl="3"/>
                <a:r>
                  <a:rPr lang="fr-FR" dirty="0" smtClean="0"/>
                  <a:t>Résistances, condensateurs…</a:t>
                </a:r>
                <a:endParaRPr lang="fr-FR" dirty="0"/>
              </a:p>
              <a:p>
                <a:pPr marL="582613" lvl="1" indent="0">
                  <a:buClr>
                    <a:schemeClr val="tx1"/>
                  </a:buClr>
                  <a:buFont typeface="Wingdings" pitchFamily="2" charset="2"/>
                  <a:buChar char="ü"/>
                </a:pPr>
                <a:endParaRPr lang="en-US" dirty="0" smtClean="0">
                  <a:cs typeface="Arial" pitchFamily="34" charset="0"/>
                </a:endParaRPr>
              </a:p>
              <a:p>
                <a:pPr marL="582613" lvl="1" indent="0">
                  <a:buClr>
                    <a:schemeClr val="tx1"/>
                  </a:buClr>
                  <a:buNone/>
                </a:pPr>
                <a:endParaRPr lang="en-US" dirty="0" smtClean="0">
                  <a:cs typeface="Arial" pitchFamily="34" charset="0"/>
                </a:endParaRPr>
              </a:p>
              <a:p>
                <a:pPr marL="582613" lvl="1" indent="0">
                  <a:buClr>
                    <a:schemeClr val="tx1"/>
                  </a:buClr>
                  <a:buFont typeface="Wingdings" pitchFamily="2" charset="2"/>
                  <a:buChar char="ü"/>
                </a:pPr>
                <a:endParaRPr lang="en-US" dirty="0">
                  <a:cs typeface="Arial" pitchFamily="34" charset="0"/>
                </a:endParaRPr>
              </a:p>
              <a:p>
                <a:pPr lvl="2"/>
                <a:endParaRPr lang="fr-FR" b="1" dirty="0" smtClean="0"/>
              </a:p>
              <a:p>
                <a:pPr lvl="2"/>
                <a:endParaRPr lang="fr-FR" b="1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9481120" cy="5029200"/>
              </a:xfrm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776536" y="1926905"/>
                <a:ext cx="39964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i="1" dirty="0" smtClean="0"/>
                  <a:t>Différentes notations possibles</a:t>
                </a:r>
              </a:p>
              <a:p>
                <a:r>
                  <a:rPr lang="fr-FR" sz="1600" dirty="0" smtClean="0"/>
                  <a:t>Tension différentielle notée: </a:t>
                </a:r>
                <a:r>
                  <a:rPr lang="fr-FR" dirty="0" err="1" smtClean="0"/>
                  <a:t>V</a:t>
                </a:r>
                <a:r>
                  <a:rPr lang="fr-FR" baseline="-25000" dirty="0" err="1" smtClean="0"/>
                  <a:t>ed</a:t>
                </a:r>
                <a:r>
                  <a:rPr lang="fr-FR" baseline="-25000" dirty="0" smtClean="0"/>
                  <a:t> </a:t>
                </a:r>
                <a:r>
                  <a:rPr lang="fr-FR" dirty="0" smtClean="0"/>
                  <a:t>ou </a:t>
                </a:r>
                <a:r>
                  <a:rPr lang="fr-FR" dirty="0" err="1" smtClean="0"/>
                  <a:t>V</a:t>
                </a:r>
                <a:r>
                  <a:rPr lang="fr-FR" baseline="-25000" dirty="0" err="1" smtClean="0"/>
                  <a:t>d</a:t>
                </a:r>
                <a:r>
                  <a:rPr lang="fr-FR" dirty="0" smtClean="0"/>
                  <a:t> ou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36" y="1926905"/>
                <a:ext cx="399644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762" t="-2830" b="-132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Espace réservé du contenu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8" y="2066634"/>
            <a:ext cx="468052" cy="390044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2862438"/>
            <a:ext cx="2674105" cy="175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336" name="Objet 143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867332"/>
              </p:ext>
            </p:extLst>
          </p:nvPr>
        </p:nvGraphicFramePr>
        <p:xfrm>
          <a:off x="8625408" y="4400531"/>
          <a:ext cx="11223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Equation" r:id="rId7" imgW="927000" imgH="253800" progId="Equation.DSMT4">
                  <p:embed/>
                </p:oleObj>
              </mc:Choice>
              <mc:Fallback>
                <p:oleObj name="Equation" r:id="rId7" imgW="927000" imgH="253800" progId="Equation.DSMT4">
                  <p:embed/>
                  <p:pic>
                    <p:nvPicPr>
                      <p:cNvPr id="0" name="Objet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5408" y="4400531"/>
                        <a:ext cx="112236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42" y="4735366"/>
            <a:ext cx="2956790" cy="17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78" y="1366420"/>
            <a:ext cx="1634035" cy="13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04" y="1247659"/>
            <a:ext cx="1404156" cy="161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969224" y="5211421"/>
                <a:ext cx="74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i="1" dirty="0" smtClean="0"/>
                  <a:t>A</a:t>
                </a:r>
                <a:r>
                  <a:rPr lang="fr-FR" sz="1400" i="1" baseline="-25000" dirty="0" smtClean="0"/>
                  <a:t>d</a:t>
                </a:r>
                <a14:m>
                  <m:oMath xmlns:m="http://schemas.openxmlformats.org/officeDocument/2006/math">
                    <m:r>
                      <a:rPr lang="fr-FR" sz="14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10</m:t>
                    </m:r>
                    <m:r>
                      <a:rPr lang="fr-FR" sz="1400" b="0" i="1" baseline="30000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endParaRPr lang="fr-FR" sz="1400" baseline="300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224" y="5211421"/>
                <a:ext cx="742511" cy="307777"/>
              </a:xfrm>
              <a:prstGeom prst="rect">
                <a:avLst/>
              </a:prstGeom>
              <a:blipFill rotWithShape="1">
                <a:blip r:embed="rId12"/>
                <a:stretch>
                  <a:fillRect l="-1639" t="-2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11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Amplificateur </a:t>
            </a:r>
            <a:r>
              <a:rPr lang="fr-FR" dirty="0" smtClean="0"/>
              <a:t>opérationnel: régime linéaire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153744"/>
          </a:xfrm>
        </p:spPr>
        <p:txBody>
          <a:bodyPr/>
          <a:lstStyle/>
          <a:p>
            <a:r>
              <a:rPr lang="fr-FR" dirty="0" smtClean="0"/>
              <a:t>La contre-réaction</a:t>
            </a:r>
          </a:p>
          <a:p>
            <a:pPr lvl="1"/>
            <a:r>
              <a:rPr lang="fr-FR" dirty="0" smtClean="0"/>
              <a:t>Principe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Appliqué à l’</a:t>
            </a:r>
            <a:r>
              <a:rPr lang="fr-FR" dirty="0" err="1" smtClean="0"/>
              <a:t>AOp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8599" y="1304764"/>
            <a:ext cx="5904656" cy="821417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544" y="2235852"/>
            <a:ext cx="3456384" cy="1063585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56" y="2348880"/>
            <a:ext cx="3671887" cy="196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10"/>
          <p:cNvCxnSpPr/>
          <p:nvPr/>
        </p:nvCxnSpPr>
        <p:spPr>
          <a:xfrm>
            <a:off x="7082499" y="3609020"/>
            <a:ext cx="678813" cy="36004"/>
          </a:xfrm>
          <a:prstGeom prst="line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7761312" y="3645024"/>
            <a:ext cx="0" cy="252028"/>
          </a:xfrm>
          <a:prstGeom prst="line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 flipV="1">
            <a:off x="7006299" y="3870666"/>
            <a:ext cx="755013" cy="26386"/>
          </a:xfrm>
          <a:prstGeom prst="line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7006298" y="3609020"/>
            <a:ext cx="2" cy="245124"/>
          </a:xfrm>
          <a:prstGeom prst="line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164468" y="3329161"/>
            <a:ext cx="5544616" cy="855923"/>
          </a:xfrm>
          <a:prstGeom prst="roundRect">
            <a:avLst>
              <a:gd name="adj" fmla="val 72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4798951"/>
            <a:ext cx="1338651" cy="15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Espace réservé du contenu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6" y="4664387"/>
            <a:ext cx="828092" cy="69007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196916" y="4716751"/>
            <a:ext cx="5349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il faut avoir un </a:t>
            </a:r>
            <a:r>
              <a:rPr lang="fr-FR" b="1" dirty="0">
                <a:solidFill>
                  <a:srgbClr val="FF0000"/>
                </a:solidFill>
              </a:rPr>
              <a:t>bouclage de </a:t>
            </a:r>
            <a:r>
              <a:rPr lang="fr-FR" b="1" dirty="0" smtClean="0">
                <a:solidFill>
                  <a:srgbClr val="FF0000"/>
                </a:solidFill>
              </a:rPr>
              <a:t>la sortie </a:t>
            </a:r>
            <a:r>
              <a:rPr lang="fr-FR" b="1" dirty="0">
                <a:solidFill>
                  <a:srgbClr val="FF0000"/>
                </a:solidFill>
              </a:rPr>
              <a:t>sur l’entrée </a:t>
            </a:r>
            <a:r>
              <a:rPr lang="fr-FR" i="1" dirty="0">
                <a:solidFill>
                  <a:srgbClr val="FF0000"/>
                </a:solidFill>
              </a:rPr>
              <a:t>V− </a:t>
            </a:r>
            <a:r>
              <a:rPr lang="fr-FR" b="1" dirty="0">
                <a:solidFill>
                  <a:srgbClr val="FF0000"/>
                </a:solidFill>
              </a:rPr>
              <a:t>de </a:t>
            </a:r>
            <a:r>
              <a:rPr lang="fr-FR" b="1" dirty="0" smtClean="0">
                <a:solidFill>
                  <a:srgbClr val="FF0000"/>
                </a:solidFill>
              </a:rPr>
              <a:t>l’</a:t>
            </a:r>
            <a:r>
              <a:rPr lang="fr-FR" b="1" dirty="0" err="1" smtClean="0">
                <a:solidFill>
                  <a:srgbClr val="FF0000"/>
                </a:solidFill>
              </a:rPr>
              <a:t>AOp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5250754" y="5265204"/>
            <a:ext cx="2881312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945405" y="5253029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r-FR" dirty="0"/>
              <a:t>Les hypothèses de calculs: </a:t>
            </a:r>
          </a:p>
          <a:p>
            <a:pPr lvl="1"/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i+ = i- = 0</a:t>
            </a:r>
          </a:p>
          <a:p>
            <a:pPr lvl="1"/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fr-FR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fr-FR" baseline="-25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ed</a:t>
            </a: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=0</a:t>
            </a:r>
          </a:p>
          <a:p>
            <a:pPr lvl="1"/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-</a:t>
            </a:r>
            <a:r>
              <a:rPr lang="fr-FR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Vsat</a:t>
            </a: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&lt;Vs&lt;+</a:t>
            </a:r>
            <a:r>
              <a:rPr lang="fr-FR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Vsat</a:t>
            </a:r>
            <a:endParaRPr lang="fr-F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74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84" y="2672916"/>
            <a:ext cx="2052228" cy="198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 smtClean="0"/>
              <a:t>AoP</a:t>
            </a:r>
            <a:r>
              <a:rPr lang="fr-FR" dirty="0" smtClean="0"/>
              <a:t> : Les outils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64468" y="1249742"/>
            <a:ext cx="9372600" cy="518974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 calculs</a:t>
            </a:r>
          </a:p>
          <a:p>
            <a:pPr lvl="1"/>
            <a:r>
              <a:rPr lang="fr-FR" dirty="0" smtClean="0"/>
              <a:t>Arsenal du GE11 à votre disposition</a:t>
            </a:r>
          </a:p>
          <a:p>
            <a:pPr lvl="2"/>
            <a:r>
              <a:rPr lang="fr-FR" dirty="0" err="1" smtClean="0"/>
              <a:t>Thévenin</a:t>
            </a:r>
            <a:r>
              <a:rPr lang="fr-FR" dirty="0" smtClean="0"/>
              <a:t>, Norton, superposition et sans oublier loi des mailles et des nœuds!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/>
              <a:t>Théorème de </a:t>
            </a:r>
            <a:r>
              <a:rPr lang="fr-FR" dirty="0" err="1" smtClean="0"/>
              <a:t>Millman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/>
              <a:t>Les stratégies de </a:t>
            </a:r>
            <a:r>
              <a:rPr lang="fr-FR" dirty="0" smtClean="0"/>
              <a:t>calculs</a:t>
            </a:r>
          </a:p>
          <a:p>
            <a:pPr lvl="2">
              <a:spcBef>
                <a:spcPts val="600"/>
              </a:spcBef>
            </a:pP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On détermine ce que valent V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et V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en fonction de V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et V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en utilisant la propriété  I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= I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= 0 (</a:t>
            </a:r>
            <a:r>
              <a:rPr lang="fr-FR" b="1" dirty="0" err="1">
                <a:solidFill>
                  <a:schemeClr val="accent3">
                    <a:lumMod val="50000"/>
                  </a:schemeClr>
                </a:solidFill>
              </a:rPr>
              <a:t>Millman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permet d’arriver rapidement aux résultats)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spcBef>
                <a:spcPts val="600"/>
              </a:spcBef>
            </a:pP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En linéaire on écrit ensuite que V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= V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pour déterminer V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fr-FR" b="1" i="1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(V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spcBef>
                <a:spcPts val="600"/>
              </a:spcBef>
            </a:pPr>
            <a:r>
              <a:rPr lang="fr-FR" dirty="0"/>
              <a:t>En T.O.R. on détermine le signe de V</a:t>
            </a:r>
            <a:r>
              <a:rPr lang="fr-FR" baseline="-25000" dirty="0"/>
              <a:t>D</a:t>
            </a:r>
            <a:r>
              <a:rPr lang="fr-FR" dirty="0"/>
              <a:t> suivant la valeur de V</a:t>
            </a:r>
            <a:r>
              <a:rPr lang="fr-FR" baseline="-25000" dirty="0"/>
              <a:t>e</a:t>
            </a:r>
            <a:r>
              <a:rPr lang="fr-FR" dirty="0"/>
              <a:t> et de </a:t>
            </a:r>
            <a:r>
              <a:rPr lang="fr-FR" dirty="0" smtClean="0"/>
              <a:t>V</a:t>
            </a:r>
            <a:r>
              <a:rPr lang="fr-FR" baseline="-25000" dirty="0" smtClean="0"/>
              <a:t>S</a:t>
            </a:r>
            <a:endParaRPr lang="fr-FR" dirty="0" smtClean="0"/>
          </a:p>
          <a:p>
            <a:pPr lvl="3">
              <a:spcBef>
                <a:spcPts val="600"/>
              </a:spcBef>
            </a:pPr>
            <a:r>
              <a:rPr lang="fr-FR" dirty="0" smtClean="0"/>
              <a:t>Absence de contre réaction ou réaction positive</a:t>
            </a:r>
            <a:endParaRPr lang="en-US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80" y="3159308"/>
            <a:ext cx="1836204" cy="140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772980" y="242112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400" i="1" dirty="0"/>
              <a:t>V est le </a:t>
            </a:r>
            <a:r>
              <a:rPr lang="fr-FR" sz="1400" b="1" i="1" dirty="0"/>
              <a:t>barycentre des potentiels voisins pondérés par</a:t>
            </a:r>
          </a:p>
          <a:p>
            <a:r>
              <a:rPr lang="en-US" sz="1400" dirty="0" err="1"/>
              <a:t>l’inverse</a:t>
            </a:r>
            <a:r>
              <a:rPr lang="en-US" sz="1400" dirty="0"/>
              <a:t> des </a:t>
            </a:r>
            <a:r>
              <a:rPr lang="en-US" sz="1400" dirty="0" err="1"/>
              <a:t>impédances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135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Carte </a:t>
            </a:r>
            <a:r>
              <a:rPr lang="fr-FR" dirty="0" err="1" smtClean="0"/>
              <a:t>arduino</a:t>
            </a:r>
            <a:r>
              <a:rPr lang="fr-FR" dirty="0" smtClean="0"/>
              <a:t> </a:t>
            </a:r>
            <a:r>
              <a:rPr lang="fr-FR" dirty="0" err="1" smtClean="0"/>
              <a:t>uno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4224536" cy="5029200"/>
          </a:xfrm>
        </p:spPr>
        <p:txBody>
          <a:bodyPr>
            <a:normAutofit/>
          </a:bodyPr>
          <a:lstStyle/>
          <a:p>
            <a:r>
              <a:rPr lang="fr-FR" dirty="0" smtClean="0"/>
              <a:t>Rôle</a:t>
            </a:r>
          </a:p>
          <a:p>
            <a:pPr lvl="1"/>
            <a:r>
              <a:rPr lang="fr-FR" sz="1600" dirty="0" smtClean="0"/>
              <a:t>Récupère le signal analogique et prend une décision ( détection appui bouton)</a:t>
            </a:r>
          </a:p>
          <a:p>
            <a:pPr lvl="1"/>
            <a:r>
              <a:rPr lang="fr-FR" sz="1600" dirty="0" smtClean="0"/>
              <a:t>Commande en conséquence l’activation des moteurs au travers d’une interface de puissance</a:t>
            </a:r>
          </a:p>
          <a:p>
            <a:pPr lvl="2"/>
            <a:r>
              <a:rPr lang="fr-FR" sz="1400" dirty="0" smtClean="0"/>
              <a:t>Carte fille HACHEUR ( basé un composant L298)</a:t>
            </a:r>
          </a:p>
          <a:p>
            <a:pPr lvl="1"/>
            <a:r>
              <a:rPr lang="fr-FR" sz="1600" dirty="0" smtClean="0"/>
              <a:t>En option : peut récupérer aussi le signal tout ou rien de détection de la carte récepteur</a:t>
            </a:r>
          </a:p>
          <a:p>
            <a:pPr marL="457200" lvl="1" indent="0">
              <a:buNone/>
            </a:pPr>
            <a:endParaRPr lang="fr-FR" sz="1600" dirty="0" smtClean="0"/>
          </a:p>
          <a:p>
            <a:r>
              <a:rPr lang="fr-FR" dirty="0" smtClean="0"/>
              <a:t>Schéma électrique</a:t>
            </a:r>
          </a:p>
          <a:p>
            <a:pPr lvl="1"/>
            <a:r>
              <a:rPr lang="fr-FR" dirty="0" smtClean="0"/>
              <a:t>Objectifs:</a:t>
            </a:r>
          </a:p>
          <a:p>
            <a:pPr lvl="2"/>
            <a:r>
              <a:rPr lang="fr-FR" sz="1400" dirty="0" smtClean="0"/>
              <a:t>Comprendre le minimum pour mettre en œuvre un microcontrôleur</a:t>
            </a:r>
          </a:p>
          <a:p>
            <a:pPr lvl="2"/>
            <a:r>
              <a:rPr lang="fr-FR" sz="1400" dirty="0" smtClean="0"/>
              <a:t>Comprendre la fonction régulation </a:t>
            </a:r>
            <a:endParaRPr lang="fr-FR" sz="1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91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inverseur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Courbes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7" y="1196752"/>
            <a:ext cx="2592288" cy="22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084858"/>
              </p:ext>
            </p:extLst>
          </p:nvPr>
        </p:nvGraphicFramePr>
        <p:xfrm>
          <a:off x="4808984" y="1448780"/>
          <a:ext cx="1728192" cy="593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" name="Equation" r:id="rId4" imgW="1257300" imgH="431800" progId="Equation.DSMT4">
                  <p:embed/>
                </p:oleObj>
              </mc:Choice>
              <mc:Fallback>
                <p:oleObj name="Equation" r:id="rId4" imgW="1257300" imgH="43180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984" y="1448780"/>
                        <a:ext cx="1728192" cy="593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733150"/>
              </p:ext>
            </p:extLst>
          </p:nvPr>
        </p:nvGraphicFramePr>
        <p:xfrm>
          <a:off x="4844988" y="2026265"/>
          <a:ext cx="1548172" cy="416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6" name="Equation" r:id="rId6" imgW="990170" imgH="266584" progId="Equation.DSMT4">
                  <p:embed/>
                </p:oleObj>
              </mc:Choice>
              <mc:Fallback>
                <p:oleObj name="Equation" r:id="rId6" imgW="990170" imgH="266584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988" y="2026265"/>
                        <a:ext cx="1548172" cy="416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72" y="3897052"/>
            <a:ext cx="2448272" cy="251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16" y="3928370"/>
            <a:ext cx="3060340" cy="245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9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Amplificateur </a:t>
            </a:r>
            <a:r>
              <a:rPr lang="fr-FR" dirty="0" smtClean="0"/>
              <a:t>non inverseur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Courbes 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28" y="1474385"/>
            <a:ext cx="2124236" cy="20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862360"/>
              </p:ext>
            </p:extLst>
          </p:nvPr>
        </p:nvGraphicFramePr>
        <p:xfrm>
          <a:off x="3944889" y="1554441"/>
          <a:ext cx="2340260" cy="62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Equation" r:id="rId4" imgW="1790700" imgH="482600" progId="Equation.3">
                  <p:embed/>
                </p:oleObj>
              </mc:Choice>
              <mc:Fallback>
                <p:oleObj name="Equation" r:id="rId4" imgW="17907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889" y="1554441"/>
                        <a:ext cx="2340260" cy="62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962300"/>
              </p:ext>
            </p:extLst>
          </p:nvPr>
        </p:nvGraphicFramePr>
        <p:xfrm>
          <a:off x="3944888" y="2240868"/>
          <a:ext cx="740558" cy="4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Equation" r:id="rId6" imgW="469696" imgH="253890" progId="Equation.3">
                  <p:embed/>
                </p:oleObj>
              </mc:Choice>
              <mc:Fallback>
                <p:oleObj name="Equation" r:id="rId6" imgW="469696" imgH="25389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888" y="2240868"/>
                        <a:ext cx="740558" cy="400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7" y="4136017"/>
            <a:ext cx="2592288" cy="232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52" y="4129365"/>
            <a:ext cx="3204356" cy="215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Unité: montage suiveur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Intérêt de ce montage</a:t>
            </a:r>
          </a:p>
          <a:p>
            <a:pPr lvl="1"/>
            <a:r>
              <a:rPr lang="fr-FR" dirty="0" smtClean="0"/>
              <a:t>Adaptation d’impédance!</a:t>
            </a:r>
          </a:p>
          <a:p>
            <a:pPr lvl="2"/>
            <a:r>
              <a:rPr lang="fr-FR" b="1" dirty="0"/>
              <a:t>isole les blocs </a:t>
            </a:r>
            <a:r>
              <a:rPr lang="fr-FR" dirty="0"/>
              <a:t>entre eux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72" y="1880828"/>
            <a:ext cx="2376264" cy="212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759466"/>
              </p:ext>
            </p:extLst>
          </p:nvPr>
        </p:nvGraphicFramePr>
        <p:xfrm>
          <a:off x="4427538" y="1881188"/>
          <a:ext cx="26177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2" name="Equation" r:id="rId4" imgW="1422360" imgH="253800" progId="Equation.DSMT4">
                  <p:embed/>
                </p:oleObj>
              </mc:Choice>
              <mc:Fallback>
                <p:oleObj name="Equation" r:id="rId4" imgW="14223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881188"/>
                        <a:ext cx="26177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582985"/>
              </p:ext>
            </p:extLst>
          </p:nvPr>
        </p:nvGraphicFramePr>
        <p:xfrm>
          <a:off x="4520953" y="2492896"/>
          <a:ext cx="864096" cy="467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3" name="Equation" r:id="rId6" imgW="469696" imgH="253890" progId="Equation.3">
                  <p:embed/>
                </p:oleObj>
              </mc:Choice>
              <mc:Fallback>
                <p:oleObj name="Equation" r:id="rId6" imgW="469696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953" y="2492896"/>
                        <a:ext cx="864096" cy="467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84" y="3876589"/>
            <a:ext cx="2419734" cy="201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98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fonction arithmétique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Additionneur inverseur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Additionneur </a:t>
            </a:r>
            <a:r>
              <a:rPr lang="fr-FR" dirty="0" smtClean="0"/>
              <a:t>non inverseur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8" y="1700808"/>
            <a:ext cx="3204356" cy="213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111322"/>
              </p:ext>
            </p:extLst>
          </p:nvPr>
        </p:nvGraphicFramePr>
        <p:xfrm>
          <a:off x="4073864" y="2276872"/>
          <a:ext cx="4161643" cy="81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7" name="Equation" r:id="rId4" imgW="2476500" imgH="482600" progId="Equation.3">
                  <p:embed/>
                </p:oleObj>
              </mc:Choice>
              <mc:Fallback>
                <p:oleObj name="Equation" r:id="rId4" imgW="24765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864" y="2276872"/>
                        <a:ext cx="4161643" cy="812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4185084"/>
            <a:ext cx="3384376" cy="228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080937"/>
              </p:ext>
            </p:extLst>
          </p:nvPr>
        </p:nvGraphicFramePr>
        <p:xfrm>
          <a:off x="4304928" y="4689140"/>
          <a:ext cx="39052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Equation" r:id="rId7" imgW="2323800" imgH="482400" progId="Equation.DSMT4">
                  <p:embed/>
                </p:oleObj>
              </mc:Choice>
              <mc:Fallback>
                <p:oleObj name="Equation" r:id="rId7" imgW="2323800" imgH="48240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4928" y="4689140"/>
                        <a:ext cx="39052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Amplificateur fonction arithmétique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Soustracteur</a:t>
            </a:r>
          </a:p>
          <a:p>
            <a:pPr lvl="1"/>
            <a:r>
              <a:rPr lang="fr-FR" dirty="0" smtClean="0"/>
              <a:t>Fait partie aussi des amplificateurs différentiels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Additionneur/soustracteur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80" y="2132856"/>
            <a:ext cx="3168352" cy="217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72680" y="2132856"/>
            <a:ext cx="1836204" cy="187220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3980892" y="2060848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558814"/>
              </p:ext>
            </p:extLst>
          </p:nvPr>
        </p:nvGraphicFramePr>
        <p:xfrm>
          <a:off x="4628964" y="2559241"/>
          <a:ext cx="3141420" cy="594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9" name="Equation" r:id="rId4" imgW="2552700" imgH="482600" progId="Equation.3">
                  <p:embed/>
                </p:oleObj>
              </mc:Choice>
              <mc:Fallback>
                <p:oleObj name="Equation" r:id="rId4" imgW="2552700" imgH="482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8964" y="2559241"/>
                        <a:ext cx="3141420" cy="594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72" y="3992492"/>
            <a:ext cx="4938315" cy="23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294515"/>
              </p:ext>
            </p:extLst>
          </p:nvPr>
        </p:nvGraphicFramePr>
        <p:xfrm>
          <a:off x="448301" y="5085184"/>
          <a:ext cx="4176464" cy="63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0" name="Equation" r:id="rId7" imgW="3429000" imgH="482600" progId="Equation.3">
                  <p:embed/>
                </p:oleObj>
              </mc:Choice>
              <mc:Fallback>
                <p:oleObj name="Equation" r:id="rId7" imgW="34290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01" y="5085184"/>
                        <a:ext cx="4176464" cy="639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86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646343"/>
            <a:ext cx="2710145" cy="185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single </a:t>
            </a:r>
            <a:r>
              <a:rPr lang="fr-FR" dirty="0" err="1" smtClean="0"/>
              <a:t>supply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64468" y="1486819"/>
            <a:ext cx="9372600" cy="5029200"/>
          </a:xfrm>
        </p:spPr>
        <p:txBody>
          <a:bodyPr/>
          <a:lstStyle/>
          <a:p>
            <a:r>
              <a:rPr lang="fr-FR" dirty="0" smtClean="0"/>
              <a:t>Objectif</a:t>
            </a:r>
            <a:endParaRPr lang="fr-FR" dirty="0"/>
          </a:p>
          <a:p>
            <a:pPr marL="628650" lvl="1" indent="-1588">
              <a:buFont typeface="Wingdings" pitchFamily="2" charset="2"/>
              <a:buChar char="ü"/>
            </a:pPr>
            <a:r>
              <a:rPr lang="fr-FR" dirty="0" smtClean="0"/>
              <a:t> Utilisation d’une seule batterie</a:t>
            </a:r>
            <a:endParaRPr lang="en-US" dirty="0">
              <a:cs typeface="Arial" pitchFamily="34" charset="0"/>
            </a:endParaRPr>
          </a:p>
          <a:p>
            <a:pPr marL="1028700" lvl="2" indent="-1588">
              <a:buFont typeface="Wingdings" pitchFamily="2" charset="2"/>
              <a:buChar char="ü"/>
            </a:pPr>
            <a:r>
              <a:rPr lang="en-US" dirty="0" smtClean="0">
                <a:cs typeface="Arial" pitchFamily="34" charset="0"/>
              </a:rPr>
              <a:t> Application </a:t>
            </a:r>
            <a:r>
              <a:rPr lang="en-US" dirty="0">
                <a:cs typeface="Arial" pitchFamily="34" charset="0"/>
              </a:rPr>
              <a:t>portable ( piles, </a:t>
            </a:r>
            <a:r>
              <a:rPr lang="en-US" dirty="0" err="1">
                <a:cs typeface="Arial" pitchFamily="34" charset="0"/>
              </a:rPr>
              <a:t>batterie</a:t>
            </a:r>
            <a:r>
              <a:rPr lang="en-US" dirty="0">
                <a:cs typeface="Arial" pitchFamily="34" charset="0"/>
              </a:rPr>
              <a:t> )</a:t>
            </a:r>
          </a:p>
          <a:p>
            <a:pPr marL="628650" lvl="1" indent="-1588">
              <a:buFont typeface="Wingdings" pitchFamily="2" charset="2"/>
              <a:buChar char="ü"/>
            </a:pPr>
            <a:r>
              <a:rPr lang="en-US" dirty="0" err="1" smtClean="0">
                <a:cs typeface="Arial" pitchFamily="34" charset="0"/>
              </a:rPr>
              <a:t>Mise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en oeuvre plus </a:t>
            </a:r>
            <a:r>
              <a:rPr lang="en-US" dirty="0" smtClean="0">
                <a:cs typeface="Arial" pitchFamily="34" charset="0"/>
              </a:rPr>
              <a:t>delicate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Solution du thème2</a:t>
            </a:r>
          </a:p>
          <a:p>
            <a:pPr lvl="1"/>
            <a:r>
              <a:rPr lang="fr-FR" dirty="0" smtClean="0"/>
              <a:t>Emploi d’AOP standard prévu pour du dual </a:t>
            </a:r>
            <a:r>
              <a:rPr lang="fr-FR" dirty="0" err="1" smtClean="0"/>
              <a:t>supply</a:t>
            </a:r>
            <a:endParaRPr lang="fr-FR" dirty="0" smtClean="0"/>
          </a:p>
          <a:p>
            <a:pPr lvl="1"/>
            <a:r>
              <a:rPr lang="fr-FR" dirty="0" smtClean="0"/>
              <a:t>Amplification de type AC</a:t>
            </a:r>
            <a:endParaRPr lang="fr-FR" dirty="0"/>
          </a:p>
          <a:p>
            <a:pPr lvl="1"/>
            <a:r>
              <a:rPr lang="fr-FR" dirty="0" smtClean="0"/>
              <a:t>PRINCIPE: Obtenir une nouvelle référence placée au milieu de la plage d’alimentation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ext Box 553"/>
          <p:cNvSpPr txBox="1">
            <a:spLocks noChangeArrowheads="1"/>
          </p:cNvSpPr>
          <p:nvPr/>
        </p:nvSpPr>
        <p:spPr bwMode="auto">
          <a:xfrm>
            <a:off x="5290742" y="1403484"/>
            <a:ext cx="4233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Différentes solutions technologiques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71744" y="1835879"/>
            <a:ext cx="1980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</a:rPr>
              <a:t>Choix composants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AOP rail to rail 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AOP « standard »</a:t>
            </a:r>
          </a:p>
          <a:p>
            <a:pPr>
              <a:spcBef>
                <a:spcPct val="50000"/>
              </a:spcBef>
            </a:pPr>
            <a:r>
              <a:rPr lang="fr-FR" sz="1200" dirty="0" smtClean="0"/>
              <a:t>(dual </a:t>
            </a:r>
            <a:r>
              <a:rPr lang="fr-FR" sz="1200" dirty="0" err="1" smtClean="0"/>
              <a:t>supply</a:t>
            </a:r>
            <a:r>
              <a:rPr lang="fr-FR" sz="1200" dirty="0" smtClean="0"/>
              <a:t>)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292763" y="1841236"/>
            <a:ext cx="2628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</a:rPr>
              <a:t>Choix montage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Amplification AC</a:t>
            </a:r>
          </a:p>
          <a:p>
            <a:pPr>
              <a:spcBef>
                <a:spcPct val="50000"/>
              </a:spcBef>
            </a:pPr>
            <a:r>
              <a:rPr lang="fr-FR" dirty="0"/>
              <a:t>Amplification </a:t>
            </a:r>
            <a:r>
              <a:rPr lang="fr-FR" dirty="0" smtClean="0"/>
              <a:t>DC</a:t>
            </a:r>
            <a:endParaRPr lang="fr-FR" dirty="0"/>
          </a:p>
          <a:p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6501172" y="1772816"/>
            <a:ext cx="1800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7656022" y="1780310"/>
            <a:ext cx="1800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8" y="4726499"/>
            <a:ext cx="1419064" cy="182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895192" y="4509346"/>
            <a:ext cx="278963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kumimoji="0" lang="fr-FR" sz="1400" b="1" dirty="0">
                <a:solidFill>
                  <a:srgbClr val="00B050"/>
                </a:solidFill>
              </a:rPr>
              <a:t>Etape 1</a:t>
            </a:r>
          </a:p>
          <a:p>
            <a:pPr lvl="1"/>
            <a:r>
              <a:rPr kumimoji="0" lang="fr-FR" sz="1400" b="1" dirty="0"/>
              <a:t>Scinder l’alimentation </a:t>
            </a:r>
            <a:r>
              <a:rPr kumimoji="0" lang="fr-FR" sz="1400" b="1" dirty="0" smtClean="0"/>
              <a:t>en 2 </a:t>
            </a:r>
            <a:r>
              <a:rPr kumimoji="0" lang="fr-FR" sz="1400" b="1" dirty="0"/>
              <a:t>sources égales</a:t>
            </a:r>
            <a:endParaRPr lang="fr-FR" sz="1400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1496616" y="5796339"/>
            <a:ext cx="37414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972454" y="5355732"/>
            <a:ext cx="19446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/>
              <a:t>2ème </a:t>
            </a:r>
            <a:r>
              <a:rPr lang="fr-FR" sz="1400" dirty="0" err="1"/>
              <a:t>réferentiel</a:t>
            </a:r>
            <a:r>
              <a:rPr lang="fr-FR" sz="1400" dirty="0"/>
              <a:t> de tension !! </a:t>
            </a:r>
            <a:r>
              <a:rPr lang="fr-FR" sz="1400" dirty="0" smtClean="0"/>
              <a:t>GND_MID</a:t>
            </a:r>
            <a:endParaRPr lang="fr-FR" sz="1400" dirty="0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972454" y="5948671"/>
            <a:ext cx="172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/>
              <a:t>1er </a:t>
            </a:r>
            <a:r>
              <a:rPr lang="fr-FR" sz="1400" dirty="0" err="1"/>
              <a:t>réferentiel</a:t>
            </a:r>
            <a:r>
              <a:rPr lang="fr-FR" sz="1400" dirty="0"/>
              <a:t> de tension !! GND_A</a:t>
            </a: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187450" y="6092825"/>
            <a:ext cx="7921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41" y="4989513"/>
            <a:ext cx="16383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4720316" y="6057026"/>
            <a:ext cx="649287" cy="431800"/>
          </a:xfrm>
          <a:prstGeom prst="star8">
            <a:avLst>
              <a:gd name="adj" fmla="val 38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830094" y="4578635"/>
            <a:ext cx="208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fr-FR" sz="1400" b="1" dirty="0">
                <a:solidFill>
                  <a:srgbClr val="00B050"/>
                </a:solidFill>
              </a:rPr>
              <a:t>Etape 3</a:t>
            </a:r>
          </a:p>
          <a:p>
            <a:pPr lvl="1"/>
            <a:r>
              <a:rPr kumimoji="0" lang="fr-FR" sz="1400" b="1" dirty="0" err="1"/>
              <a:t>Cablâge</a:t>
            </a:r>
            <a:r>
              <a:rPr kumimoji="0" lang="fr-FR" sz="1400" b="1" dirty="0"/>
              <a:t> de l’AOP</a:t>
            </a:r>
            <a:endParaRPr lang="fr-FR" sz="900" dirty="0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3548844" y="4592612"/>
            <a:ext cx="0" cy="18792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7836042" y="6241229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 rot="18955943">
            <a:off x="7618286" y="5827990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3323030" y="4515529"/>
            <a:ext cx="29396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fr-FR" sz="1400" b="1" dirty="0">
                <a:solidFill>
                  <a:srgbClr val="00B050"/>
                </a:solidFill>
              </a:rPr>
              <a:t>Etape 2</a:t>
            </a:r>
          </a:p>
          <a:p>
            <a:pPr lvl="1"/>
            <a:r>
              <a:rPr kumimoji="0" lang="fr-FR" sz="1400" b="1" dirty="0"/>
              <a:t>La source </a:t>
            </a:r>
            <a:r>
              <a:rPr kumimoji="0" lang="fr-FR" sz="1400" b="1" dirty="0" smtClean="0"/>
              <a:t>d’entrée est </a:t>
            </a:r>
            <a:r>
              <a:rPr kumimoji="0" lang="fr-FR" sz="1400" b="1" dirty="0"/>
              <a:t>REFERENCEE à </a:t>
            </a:r>
            <a:r>
              <a:rPr kumimoji="0" lang="fr-FR" sz="1400" b="1" dirty="0" smtClean="0"/>
              <a:t>GND_MID (</a:t>
            </a:r>
            <a:r>
              <a:rPr kumimoji="0" lang="fr-FR" sz="1400" b="1" u="sng" dirty="0" smtClean="0"/>
              <a:t>si flottante</a:t>
            </a:r>
            <a:r>
              <a:rPr kumimoji="0" lang="fr-FR" sz="1400" b="1" dirty="0" smtClean="0"/>
              <a:t>)</a:t>
            </a:r>
            <a:endParaRPr lang="fr-FR" sz="1400" dirty="0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6069124" y="4577850"/>
            <a:ext cx="0" cy="18792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432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Amplificateur single </a:t>
            </a:r>
            <a:r>
              <a:rPr lang="fr-FR" dirty="0" err="1"/>
              <a:t>supply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Comment scinder une alimentation unique?</a:t>
            </a:r>
          </a:p>
          <a:p>
            <a:pPr lvl="1"/>
            <a:r>
              <a:rPr lang="fr-FR" dirty="0" smtClean="0"/>
              <a:t>Point milieu en pratique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164201"/>
            <a:ext cx="2951922" cy="245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34" y="1725801"/>
            <a:ext cx="3415642" cy="333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flipH="1">
            <a:off x="5377901" y="3392851"/>
            <a:ext cx="576064" cy="448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506374" y="3617121"/>
            <a:ext cx="8640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Diode </a:t>
            </a:r>
            <a:r>
              <a:rPr lang="fr-FR" sz="1050" dirty="0" err="1" smtClean="0"/>
              <a:t>zéner</a:t>
            </a:r>
            <a:r>
              <a:rPr lang="fr-FR" sz="1050" dirty="0" smtClean="0"/>
              <a:t> polarisée en inverse</a:t>
            </a:r>
            <a:endParaRPr lang="fr-FR" sz="1050" dirty="0"/>
          </a:p>
        </p:txBody>
      </p:sp>
      <p:sp>
        <p:nvSpPr>
          <p:cNvPr id="11" name="Étoile à 5 branches 10"/>
          <p:cNvSpPr/>
          <p:nvPr/>
        </p:nvSpPr>
        <p:spPr>
          <a:xfrm>
            <a:off x="6339154" y="2539008"/>
            <a:ext cx="504056" cy="504056"/>
          </a:xfrm>
          <a:prstGeom prst="star5">
            <a:avLst/>
          </a:prstGeom>
          <a:noFill/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0754" y="4637606"/>
            <a:ext cx="2206838" cy="178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rme libre 12"/>
          <p:cNvSpPr/>
          <p:nvPr/>
        </p:nvSpPr>
        <p:spPr>
          <a:xfrm>
            <a:off x="3982916" y="2823404"/>
            <a:ext cx="2513302" cy="3140040"/>
          </a:xfrm>
          <a:custGeom>
            <a:avLst/>
            <a:gdLst>
              <a:gd name="connsiteX0" fmla="*/ 1566534 w 1566534"/>
              <a:gd name="connsiteY0" fmla="*/ 0 h 3172408"/>
              <a:gd name="connsiteX1" fmla="*/ 661012 w 1566534"/>
              <a:gd name="connsiteY1" fmla="*/ 2574525 h 3172408"/>
              <a:gd name="connsiteX2" fmla="*/ 48452 w 1566534"/>
              <a:gd name="connsiteY2" fmla="*/ 3133818 h 3172408"/>
              <a:gd name="connsiteX3" fmla="*/ 39575 w 1566534"/>
              <a:gd name="connsiteY3" fmla="*/ 3124940 h 3172408"/>
              <a:gd name="connsiteX4" fmla="*/ 39575 w 1566534"/>
              <a:gd name="connsiteY4" fmla="*/ 3124940 h 3172408"/>
              <a:gd name="connsiteX0" fmla="*/ 2513302 w 2513302"/>
              <a:gd name="connsiteY0" fmla="*/ 0 h 3140040"/>
              <a:gd name="connsiteX1" fmla="*/ 661012 w 2513302"/>
              <a:gd name="connsiteY1" fmla="*/ 2542157 h 3140040"/>
              <a:gd name="connsiteX2" fmla="*/ 48452 w 2513302"/>
              <a:gd name="connsiteY2" fmla="*/ 3101450 h 3140040"/>
              <a:gd name="connsiteX3" fmla="*/ 39575 w 2513302"/>
              <a:gd name="connsiteY3" fmla="*/ 3092572 h 3140040"/>
              <a:gd name="connsiteX4" fmla="*/ 39575 w 2513302"/>
              <a:gd name="connsiteY4" fmla="*/ 3092572 h 314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3302" h="3140040">
                <a:moveTo>
                  <a:pt x="2513302" y="0"/>
                </a:moveTo>
                <a:cubicBezTo>
                  <a:pt x="2187048" y="1026111"/>
                  <a:pt x="1071820" y="2025249"/>
                  <a:pt x="661012" y="2542157"/>
                </a:cubicBezTo>
                <a:cubicBezTo>
                  <a:pt x="250204" y="3059065"/>
                  <a:pt x="152025" y="3009714"/>
                  <a:pt x="48452" y="3101450"/>
                </a:cubicBezTo>
                <a:cubicBezTo>
                  <a:pt x="-55121" y="3193186"/>
                  <a:pt x="39575" y="3092572"/>
                  <a:pt x="39575" y="3092572"/>
                </a:cubicBezTo>
                <a:lnTo>
                  <a:pt x="39575" y="3092572"/>
                </a:lnTo>
              </a:path>
            </a:pathLst>
          </a:custGeom>
          <a:ln w="25400">
            <a:solidFill>
              <a:schemeClr val="accent1">
                <a:shade val="95000"/>
                <a:satMod val="105000"/>
                <a:alpha val="4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592960" y="5500528"/>
            <a:ext cx="3996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Si la source en entrée ne peut  être référencé à GND_MID alors insertion d’un condo de liaison =&gt; blocage du continu</a:t>
            </a:r>
            <a:endParaRPr lang="fr-FR" sz="14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28" y="5127237"/>
            <a:ext cx="460905" cy="4755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894173" y="2420888"/>
            <a:ext cx="1030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Exemple 1</a:t>
            </a:r>
            <a:endParaRPr lang="fr-FR" sz="1600" i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24555" y="2420888"/>
            <a:ext cx="1488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Exemple 2</a:t>
            </a:r>
          </a:p>
          <a:p>
            <a:r>
              <a:rPr lang="fr-FR" sz="1600" i="1" dirty="0" smtClean="0">
                <a:solidFill>
                  <a:srgbClr val="FF0000"/>
                </a:solidFill>
              </a:rPr>
              <a:t>Solution de  notre E&amp;R</a:t>
            </a:r>
            <a:endParaRPr lang="fr-FR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43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Amplificateur single </a:t>
            </a:r>
            <a:r>
              <a:rPr lang="fr-FR" dirty="0" err="1"/>
              <a:t>supply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cas de l’ampli  non inverseur</a:t>
            </a:r>
          </a:p>
          <a:p>
            <a:pPr lvl="1"/>
            <a:r>
              <a:rPr lang="fr-FR" dirty="0" smtClean="0"/>
              <a:t>Tentatives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Solution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471" y="2181170"/>
            <a:ext cx="3180095" cy="146385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01" y="2020414"/>
            <a:ext cx="3204356" cy="1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1918381"/>
            <a:ext cx="338455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 rot="19706903">
            <a:off x="2195354" y="3219817"/>
            <a:ext cx="84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KO</a:t>
            </a:r>
            <a:endParaRPr lang="fr-FR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 rot="19706903">
            <a:off x="5195161" y="3261733"/>
            <a:ext cx="84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KO</a:t>
            </a:r>
            <a:endParaRPr lang="fr-FR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 rot="19706903">
            <a:off x="8575796" y="3274541"/>
            <a:ext cx="84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KO</a:t>
            </a:r>
            <a:endParaRPr lang="fr-FR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4668" y="4022269"/>
            <a:ext cx="3956050" cy="2319337"/>
          </a:xfrm>
          <a:prstGeom prst="rect">
            <a:avLst/>
          </a:prstGeo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9043" y="3934512"/>
            <a:ext cx="4583089" cy="257508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4376936" y="402226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15V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1197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60" y="3754116"/>
            <a:ext cx="2743197" cy="120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Fonction Filtrer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Filtrer</a:t>
            </a:r>
          </a:p>
          <a:p>
            <a:pPr lvl="1"/>
            <a:r>
              <a:rPr lang="fr-FR" dirty="0"/>
              <a:t>Objectif: supprimer ou conserver que certaines fréquences du signal d’entrée</a:t>
            </a:r>
          </a:p>
          <a:p>
            <a:pPr lvl="1"/>
            <a:r>
              <a:rPr lang="fr-FR" dirty="0"/>
              <a:t>On distingue 4 grandes familles de </a:t>
            </a:r>
            <a:r>
              <a:rPr lang="fr-FR" dirty="0" smtClean="0"/>
              <a:t>filtrage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Exemple de filtrage passe bas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2" y="2473627"/>
            <a:ext cx="1119395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203" y="2473627"/>
            <a:ext cx="106985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28464" y="2775459"/>
            <a:ext cx="110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PASSE-BAS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79248" y="2759318"/>
            <a:ext cx="110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PASSE-HAUT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52" y="2420097"/>
            <a:ext cx="1148039" cy="63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592960" y="277545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PASSE-BANDE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01" y="2450992"/>
            <a:ext cx="1317116" cy="61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7113240" y="2759716"/>
            <a:ext cx="205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REJECTEUR DE BANDE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72" y="5247248"/>
            <a:ext cx="2714990" cy="131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51" y="3748029"/>
            <a:ext cx="3117307" cy="1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/>
        </p:nvCxnSpPr>
        <p:spPr>
          <a:xfrm>
            <a:off x="4892389" y="3558326"/>
            <a:ext cx="0" cy="29527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èche droite 19"/>
          <p:cNvSpPr/>
          <p:nvPr/>
        </p:nvSpPr>
        <p:spPr>
          <a:xfrm>
            <a:off x="4286707" y="4925171"/>
            <a:ext cx="1211363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411" y="4980170"/>
            <a:ext cx="3392884" cy="156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11"/>
          <p:cNvSpPr txBox="1">
            <a:spLocks noChangeArrowheads="1"/>
          </p:cNvSpPr>
          <p:nvPr/>
        </p:nvSpPr>
        <p:spPr bwMode="auto">
          <a:xfrm>
            <a:off x="107934" y="3789391"/>
            <a:ext cx="32353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100" i="1" dirty="0"/>
              <a:t>Représentation temporelle</a:t>
            </a:r>
            <a:endParaRPr lang="en-US" sz="1100" i="1" dirty="0"/>
          </a:p>
        </p:txBody>
      </p:sp>
      <p:sp>
        <p:nvSpPr>
          <p:cNvPr id="23" name="ZoneTexte 12"/>
          <p:cNvSpPr txBox="1">
            <a:spLocks noChangeArrowheads="1"/>
          </p:cNvSpPr>
          <p:nvPr/>
        </p:nvSpPr>
        <p:spPr bwMode="auto">
          <a:xfrm>
            <a:off x="76512" y="5060709"/>
            <a:ext cx="3235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dirty="0"/>
              <a:t>Représentation fréquentielle</a:t>
            </a:r>
            <a:endParaRPr lang="en-US" sz="1200" dirty="0"/>
          </a:p>
        </p:txBody>
      </p:sp>
      <p:sp>
        <p:nvSpPr>
          <p:cNvPr id="24" name="Ellipse 23"/>
          <p:cNvSpPr/>
          <p:nvPr/>
        </p:nvSpPr>
        <p:spPr>
          <a:xfrm>
            <a:off x="7671302" y="5448222"/>
            <a:ext cx="360040" cy="11009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819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Fonction </a:t>
            </a:r>
            <a:r>
              <a:rPr lang="fr-FR" dirty="0" smtClean="0"/>
              <a:t>Filtrer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notre application</a:t>
            </a:r>
          </a:p>
          <a:p>
            <a:pPr lvl="1"/>
            <a:r>
              <a:rPr lang="fr-FR" sz="1600" dirty="0"/>
              <a:t>Nous souhaitons conserver les signaux émis autour de 40Khz</a:t>
            </a:r>
          </a:p>
          <a:p>
            <a:pPr lvl="1"/>
            <a:r>
              <a:rPr lang="fr-FR" sz="1600" dirty="0"/>
              <a:t>Supprimer les autres gammes de fréquences</a:t>
            </a:r>
          </a:p>
          <a:p>
            <a:pPr lvl="2"/>
            <a:r>
              <a:rPr lang="fr-FR" sz="1400" dirty="0"/>
              <a:t>Voix , bruits ambiants </a:t>
            </a:r>
          </a:p>
          <a:p>
            <a:pPr lvl="1"/>
            <a:r>
              <a:rPr lang="fr-FR" sz="1600" dirty="0"/>
              <a:t>Un passe bande convient donc (cependant compte tenu du comportement naturellement passe bande du récepteur US un passe bas ferait tout aussi bien l’affaire!)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3234436"/>
            <a:ext cx="60126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48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Schéma structurel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3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2460" y="1403512"/>
            <a:ext cx="9372600" cy="5029200"/>
          </a:xfrm>
        </p:spPr>
        <p:txBody>
          <a:bodyPr/>
          <a:lstStyle/>
          <a:p>
            <a:r>
              <a:rPr lang="fr-FR" dirty="0" smtClean="0"/>
              <a:t>Simulation filtre passe-bande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93" y="2599994"/>
            <a:ext cx="3312368" cy="169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32" y="2116771"/>
            <a:ext cx="2846762" cy="15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81" y="3692919"/>
            <a:ext cx="2750405" cy="152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 flipH="1">
            <a:off x="6675575" y="4090056"/>
            <a:ext cx="486054" cy="11009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2" y="2161609"/>
            <a:ext cx="2707072" cy="149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9" y="3660375"/>
            <a:ext cx="2599355" cy="153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rme libre 12"/>
          <p:cNvSpPr/>
          <p:nvPr/>
        </p:nvSpPr>
        <p:spPr>
          <a:xfrm>
            <a:off x="8013340" y="3692919"/>
            <a:ext cx="1198486" cy="1272936"/>
          </a:xfrm>
          <a:custGeom>
            <a:avLst/>
            <a:gdLst>
              <a:gd name="connsiteX0" fmla="*/ 0 w 1198486"/>
              <a:gd name="connsiteY0" fmla="*/ 1228547 h 1272936"/>
              <a:gd name="connsiteX1" fmla="*/ 319596 w 1198486"/>
              <a:gd name="connsiteY1" fmla="*/ 722520 h 1272936"/>
              <a:gd name="connsiteX2" fmla="*/ 461639 w 1198486"/>
              <a:gd name="connsiteY2" fmla="*/ 260881 h 1272936"/>
              <a:gd name="connsiteX3" fmla="*/ 639193 w 1198486"/>
              <a:gd name="connsiteY3" fmla="*/ 3429 h 1272936"/>
              <a:gd name="connsiteX4" fmla="*/ 772358 w 1198486"/>
              <a:gd name="connsiteY4" fmla="*/ 145472 h 1272936"/>
              <a:gd name="connsiteX5" fmla="*/ 905523 w 1198486"/>
              <a:gd name="connsiteY5" fmla="*/ 589355 h 1272936"/>
              <a:gd name="connsiteX6" fmla="*/ 1198486 w 1198486"/>
              <a:gd name="connsiteY6" fmla="*/ 1272936 h 1272936"/>
              <a:gd name="connsiteX7" fmla="*/ 1198486 w 1198486"/>
              <a:gd name="connsiteY7" fmla="*/ 1272936 h 12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8486" h="1272936">
                <a:moveTo>
                  <a:pt x="0" y="1228547"/>
                </a:moveTo>
                <a:cubicBezTo>
                  <a:pt x="121328" y="1056172"/>
                  <a:pt x="242656" y="883798"/>
                  <a:pt x="319596" y="722520"/>
                </a:cubicBezTo>
                <a:cubicBezTo>
                  <a:pt x="396536" y="561242"/>
                  <a:pt x="408373" y="380730"/>
                  <a:pt x="461639" y="260881"/>
                </a:cubicBezTo>
                <a:cubicBezTo>
                  <a:pt x="514905" y="141032"/>
                  <a:pt x="587407" y="22664"/>
                  <a:pt x="639193" y="3429"/>
                </a:cubicBezTo>
                <a:cubicBezTo>
                  <a:pt x="690979" y="-15806"/>
                  <a:pt x="727970" y="47818"/>
                  <a:pt x="772358" y="145472"/>
                </a:cubicBezTo>
                <a:cubicBezTo>
                  <a:pt x="816746" y="243126"/>
                  <a:pt x="834502" y="401444"/>
                  <a:pt x="905523" y="589355"/>
                </a:cubicBezTo>
                <a:cubicBezTo>
                  <a:pt x="976544" y="777266"/>
                  <a:pt x="1198486" y="1272936"/>
                  <a:pt x="1198486" y="1272936"/>
                </a:cubicBezTo>
                <a:lnTo>
                  <a:pt x="1198486" y="1272936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239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Passe Bande d’ordre 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Modèle</a:t>
            </a:r>
          </a:p>
          <a:p>
            <a:pPr lvl="1"/>
            <a:r>
              <a:rPr lang="fr-FR" dirty="0" smtClean="0"/>
              <a:t>Fonctions </a:t>
            </a:r>
            <a:r>
              <a:rPr lang="fr-FR" dirty="0"/>
              <a:t>de </a:t>
            </a:r>
            <a:r>
              <a:rPr lang="fr-FR" dirty="0" smtClean="0"/>
              <a:t>transfert</a:t>
            </a:r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lvl="2"/>
            <a:r>
              <a:rPr lang="fr-FR" dirty="0"/>
              <a:t>Fréquence centrale  </a:t>
            </a:r>
            <a:r>
              <a:rPr lang="fr-FR" dirty="0" smtClean="0"/>
              <a:t>: F</a:t>
            </a:r>
            <a:r>
              <a:rPr lang="fr-FR" baseline="-25000" dirty="0" smtClean="0"/>
              <a:t>0</a:t>
            </a:r>
          </a:p>
          <a:p>
            <a:pPr lvl="2"/>
            <a:endParaRPr lang="fr-FR" baseline="-25000" dirty="0"/>
          </a:p>
          <a:p>
            <a:pPr lvl="2"/>
            <a:r>
              <a:rPr lang="fr-FR" dirty="0" smtClean="0"/>
              <a:t>Coefficient de qualité: Q</a:t>
            </a:r>
          </a:p>
          <a:p>
            <a:pPr lvl="3"/>
            <a:r>
              <a:rPr lang="fr-FR" dirty="0" smtClean="0"/>
              <a:t>Il défini la bande passante </a:t>
            </a:r>
          </a:p>
          <a:p>
            <a:pPr lvl="2"/>
            <a:endParaRPr lang="fr-FR" baseline="-25000" dirty="0"/>
          </a:p>
          <a:p>
            <a:pPr lvl="2"/>
            <a:r>
              <a:rPr lang="fr-FR" dirty="0" smtClean="0"/>
              <a:t>Bande passante</a:t>
            </a:r>
          </a:p>
          <a:p>
            <a:pPr lvl="3"/>
            <a:r>
              <a:rPr lang="fr-FR" dirty="0" smtClean="0"/>
              <a:t>Déduite des fréquences de coupures à -3dB</a:t>
            </a:r>
          </a:p>
          <a:p>
            <a:pPr lvl="4"/>
            <a:r>
              <a:rPr lang="fr-FR" dirty="0" smtClean="0"/>
              <a:t>F</a:t>
            </a:r>
            <a:r>
              <a:rPr lang="fr-FR" baseline="-25000" dirty="0" smtClean="0"/>
              <a:t>H</a:t>
            </a:r>
            <a:r>
              <a:rPr lang="fr-FR" dirty="0" smtClean="0"/>
              <a:t> </a:t>
            </a:r>
            <a:r>
              <a:rPr lang="fr-FR" dirty="0"/>
              <a:t>et </a:t>
            </a:r>
            <a:r>
              <a:rPr lang="fr-FR" dirty="0" smtClean="0"/>
              <a:t>F</a:t>
            </a:r>
            <a:r>
              <a:rPr lang="fr-FR" baseline="-25000" dirty="0" smtClean="0"/>
              <a:t>L</a:t>
            </a:r>
            <a:endParaRPr lang="fr-FR" baseline="-25000" dirty="0"/>
          </a:p>
          <a:p>
            <a:pPr marL="1828800" lvl="4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1520788"/>
            <a:ext cx="2428341" cy="9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14" y="4869160"/>
            <a:ext cx="1238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02848"/>
              </p:ext>
            </p:extLst>
          </p:nvPr>
        </p:nvGraphicFramePr>
        <p:xfrm>
          <a:off x="3872880" y="3104964"/>
          <a:ext cx="1668760" cy="59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Equation" r:id="rId5" imgW="1218960" imgH="431640" progId="Equation.DSMT4">
                  <p:embed/>
                </p:oleObj>
              </mc:Choice>
              <mc:Fallback>
                <p:oleObj name="Equation" r:id="rId5" imgW="1218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2880" y="3104964"/>
                        <a:ext cx="1668760" cy="591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76" y="3969060"/>
            <a:ext cx="4268924" cy="253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157205" y="3631595"/>
            <a:ext cx="3245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rgbClr val="7030A0"/>
                </a:solidFill>
              </a:rPr>
              <a:t>Diagramme de </a:t>
            </a:r>
            <a:r>
              <a:rPr lang="fr-FR" sz="1600" i="1" dirty="0" err="1" smtClean="0">
                <a:solidFill>
                  <a:srgbClr val="7030A0"/>
                </a:solidFill>
              </a:rPr>
              <a:t>Bode</a:t>
            </a:r>
            <a:r>
              <a:rPr lang="fr-FR" sz="1600" i="1" dirty="0" smtClean="0">
                <a:solidFill>
                  <a:srgbClr val="7030A0"/>
                </a:solidFill>
              </a:rPr>
              <a:t> paramétré en Q</a:t>
            </a:r>
            <a:endParaRPr lang="fr-FR" sz="1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33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Passe Bande d’ordre 2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Réalisation </a:t>
            </a:r>
          </a:p>
          <a:p>
            <a:pPr lvl="1"/>
            <a:r>
              <a:rPr lang="fr-FR" dirty="0"/>
              <a:t>Plusieurs solutions </a:t>
            </a:r>
            <a:r>
              <a:rPr lang="fr-FR" dirty="0" smtClean="0"/>
              <a:t>existent: ‘</a:t>
            </a:r>
            <a:r>
              <a:rPr lang="fr-FR" dirty="0"/>
              <a:t>pros and </a:t>
            </a:r>
            <a:r>
              <a:rPr lang="fr-FR" dirty="0" smtClean="0"/>
              <a:t>cons’ pour chaque solution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640" y="2260071"/>
            <a:ext cx="2880564" cy="166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1784648" y="2590821"/>
            <a:ext cx="267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i="1" dirty="0" smtClean="0">
                <a:solidFill>
                  <a:srgbClr val="7030A0"/>
                </a:solidFill>
              </a:rPr>
              <a:t>1 -Combinaison </a:t>
            </a:r>
            <a:r>
              <a:rPr lang="fr-FR" sz="1200" i="1" dirty="0">
                <a:solidFill>
                  <a:srgbClr val="7030A0"/>
                </a:solidFill>
              </a:rPr>
              <a:t>d’un passe-haut et d’un passe bas</a:t>
            </a:r>
            <a:endParaRPr lang="en-US" sz="1200" i="1" dirty="0">
              <a:solidFill>
                <a:srgbClr val="7030A0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" y="4093519"/>
            <a:ext cx="3794889" cy="23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78" y="4005064"/>
            <a:ext cx="4628856" cy="2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319655" y="5409219"/>
            <a:ext cx="1645013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i="1" dirty="0">
                <a:solidFill>
                  <a:srgbClr val="7030A0"/>
                </a:solidFill>
              </a:rPr>
              <a:t>2</a:t>
            </a:r>
            <a:r>
              <a:rPr lang="fr-FR" sz="1200" i="1" dirty="0" smtClean="0">
                <a:solidFill>
                  <a:srgbClr val="7030A0"/>
                </a:solidFill>
              </a:rPr>
              <a:t> –Structure </a:t>
            </a:r>
          </a:p>
          <a:p>
            <a:r>
              <a:rPr lang="fr-FR" sz="1200" i="1" dirty="0" smtClean="0">
                <a:solidFill>
                  <a:srgbClr val="7030A0"/>
                </a:solidFill>
              </a:rPr>
              <a:t>de </a:t>
            </a:r>
            <a:r>
              <a:rPr lang="fr-FR" sz="1200" i="1" dirty="0" err="1" smtClean="0">
                <a:solidFill>
                  <a:srgbClr val="7030A0"/>
                </a:solidFill>
              </a:rPr>
              <a:t>Sallen</a:t>
            </a:r>
            <a:r>
              <a:rPr lang="fr-FR" sz="1200" i="1" dirty="0">
                <a:solidFill>
                  <a:srgbClr val="7030A0"/>
                </a:solidFill>
              </a:rPr>
              <a:t>-</a:t>
            </a:r>
            <a:r>
              <a:rPr lang="fr-FR" sz="1200" i="1" dirty="0" smtClean="0">
                <a:solidFill>
                  <a:srgbClr val="7030A0"/>
                </a:solidFill>
              </a:rPr>
              <a:t>Key</a:t>
            </a:r>
          </a:p>
          <a:p>
            <a:endParaRPr lang="fr-FR" sz="1200" i="1" dirty="0">
              <a:solidFill>
                <a:srgbClr val="7030A0"/>
              </a:solidFill>
            </a:endParaRPr>
          </a:p>
          <a:p>
            <a:endParaRPr lang="fr-FR" sz="1200" i="1" dirty="0" smtClean="0">
              <a:solidFill>
                <a:srgbClr val="7030A0"/>
              </a:solidFill>
            </a:endParaRPr>
          </a:p>
          <a:p>
            <a:endParaRPr lang="en-US" sz="1200" i="1" dirty="0">
              <a:solidFill>
                <a:srgbClr val="7030A0"/>
              </a:solidFill>
            </a:endParaRPr>
          </a:p>
        </p:txBody>
      </p:sp>
      <p:sp>
        <p:nvSpPr>
          <p:cNvPr id="12" name="ZoneTexte 4"/>
          <p:cNvSpPr txBox="1">
            <a:spLocks noChangeArrowheads="1"/>
          </p:cNvSpPr>
          <p:nvPr/>
        </p:nvSpPr>
        <p:spPr bwMode="auto">
          <a:xfrm>
            <a:off x="3908640" y="5409220"/>
            <a:ext cx="2088476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i="1" dirty="0" smtClean="0">
                <a:solidFill>
                  <a:srgbClr val="7030A0"/>
                </a:solidFill>
              </a:rPr>
              <a:t>3 –Structure de </a:t>
            </a:r>
            <a:r>
              <a:rPr lang="fr-FR" sz="1200" i="1" dirty="0" err="1" smtClean="0">
                <a:solidFill>
                  <a:srgbClr val="7030A0"/>
                </a:solidFill>
              </a:rPr>
              <a:t>Rauch</a:t>
            </a:r>
            <a:endParaRPr lang="fr-FR" sz="1200" i="1" dirty="0" smtClean="0">
              <a:solidFill>
                <a:srgbClr val="7030A0"/>
              </a:solidFill>
            </a:endParaRPr>
          </a:p>
          <a:p>
            <a:r>
              <a:rPr lang="fr-FR" sz="1200" i="1" dirty="0">
                <a:solidFill>
                  <a:srgbClr val="7030A0"/>
                </a:solidFill>
              </a:rPr>
              <a:t>(Multiple Feedback </a:t>
            </a:r>
            <a:r>
              <a:rPr lang="fr-FR" sz="1200" i="1" dirty="0" err="1">
                <a:solidFill>
                  <a:srgbClr val="7030A0"/>
                </a:solidFill>
              </a:rPr>
              <a:t>Biquad</a:t>
            </a:r>
            <a:r>
              <a:rPr lang="fr-FR" sz="1200" i="1" dirty="0">
                <a:solidFill>
                  <a:srgbClr val="7030A0"/>
                </a:solidFill>
              </a:rPr>
              <a:t>)</a:t>
            </a:r>
          </a:p>
          <a:p>
            <a:endParaRPr lang="fr-FR" sz="1200" i="1" dirty="0">
              <a:solidFill>
                <a:srgbClr val="7030A0"/>
              </a:solidFill>
            </a:endParaRPr>
          </a:p>
          <a:p>
            <a:endParaRPr lang="fr-FR" sz="1200" i="1" dirty="0" smtClean="0">
              <a:solidFill>
                <a:srgbClr val="7030A0"/>
              </a:solidFill>
            </a:endParaRPr>
          </a:p>
          <a:p>
            <a:endParaRPr lang="en-US" sz="1200" i="1" dirty="0">
              <a:solidFill>
                <a:srgbClr val="7030A0"/>
              </a:solidFill>
            </a:endParaRPr>
          </a:p>
        </p:txBody>
      </p:sp>
      <p:sp>
        <p:nvSpPr>
          <p:cNvPr id="13" name="Flèche droite rayée 12"/>
          <p:cNvSpPr/>
          <p:nvPr/>
        </p:nvSpPr>
        <p:spPr>
          <a:xfrm rot="13939290">
            <a:off x="8102281" y="5840270"/>
            <a:ext cx="900344" cy="360040"/>
          </a:xfrm>
          <a:prstGeom prst="strip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904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Passe-Bande </a:t>
            </a:r>
            <a:r>
              <a:rPr lang="fr-FR" dirty="0" err="1" smtClean="0"/>
              <a:t>Sallen</a:t>
            </a:r>
            <a:r>
              <a:rPr lang="fr-FR" dirty="0" smtClean="0"/>
              <a:t> Key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Fonction de transfert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91732"/>
            <a:ext cx="4788532" cy="241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15132" y="3982834"/>
            <a:ext cx="79928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Relation avec notre forme canonique:		s=</a:t>
            </a:r>
            <a:r>
              <a:rPr lang="fr-FR" dirty="0" err="1" smtClean="0"/>
              <a:t>j</a:t>
            </a:r>
            <a:r>
              <a:rPr lang="fr-FR" i="1" dirty="0" err="1" smtClean="0"/>
              <a:t>w</a:t>
            </a:r>
            <a:r>
              <a:rPr lang="fr-FR" i="1" dirty="0" smtClean="0"/>
              <a:t>    A=-H.Q  et   Q=1/</a:t>
            </a:r>
            <a:r>
              <a:rPr lang="el-GR" i="1" dirty="0"/>
              <a:t> α </a:t>
            </a:r>
            <a:r>
              <a:rPr lang="fr-FR" i="1" dirty="0" smtClean="0"/>
              <a:t>=1/(2m)</a:t>
            </a:r>
            <a:endParaRPr lang="fr-FR" i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452500" y="2060848"/>
            <a:ext cx="3625405" cy="1574065"/>
            <a:chOff x="452500" y="2060848"/>
            <a:chExt cx="3625405" cy="1574065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00" y="2148683"/>
              <a:ext cx="3625405" cy="148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1604628" y="2060848"/>
              <a:ext cx="20522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6" y="4869160"/>
            <a:ext cx="48704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4071245" y="1367961"/>
            <a:ext cx="2088232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b="1" dirty="0"/>
              <a:t>Pro/cons</a:t>
            </a:r>
          </a:p>
          <a:p>
            <a:r>
              <a:rPr lang="fr-FR" sz="1200" dirty="0"/>
              <a:t>+ bande passante</a:t>
            </a:r>
          </a:p>
          <a:p>
            <a:r>
              <a:rPr lang="fr-FR" sz="1200" dirty="0"/>
              <a:t>+ratio valeur min/max</a:t>
            </a:r>
          </a:p>
          <a:p>
            <a:pPr>
              <a:buFontTx/>
              <a:buChar char="-"/>
            </a:pPr>
            <a:r>
              <a:rPr lang="fr-FR" sz="1200" dirty="0"/>
              <a:t>Interaction Fo et Q</a:t>
            </a:r>
          </a:p>
          <a:p>
            <a:pPr>
              <a:buFontTx/>
              <a:buChar char="-"/>
            </a:pPr>
            <a:r>
              <a:rPr lang="fr-FR" sz="1200" dirty="0"/>
              <a:t>Gain dépendent de Q</a:t>
            </a:r>
            <a:endParaRPr lang="en-US" sz="12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94" y="1484784"/>
            <a:ext cx="460905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97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Passe-Bande </a:t>
            </a:r>
            <a:r>
              <a:rPr lang="fr-FR" dirty="0" err="1"/>
              <a:t>Sallen</a:t>
            </a:r>
            <a:r>
              <a:rPr lang="fr-FR" dirty="0"/>
              <a:t> Key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Calcul des éléments</a:t>
            </a:r>
          </a:p>
          <a:p>
            <a:pPr lvl="1"/>
            <a:r>
              <a:rPr lang="fr-FR" dirty="0" smtClean="0"/>
              <a:t>Les cahiers des charges définissent en général</a:t>
            </a:r>
          </a:p>
          <a:p>
            <a:pPr lvl="2"/>
            <a:r>
              <a:rPr lang="fr-FR" dirty="0" smtClean="0"/>
              <a:t>La fréquence centrale: F</a:t>
            </a:r>
            <a:r>
              <a:rPr lang="fr-FR" baseline="-25000" dirty="0" smtClean="0"/>
              <a:t>0</a:t>
            </a:r>
          </a:p>
          <a:p>
            <a:pPr lvl="2"/>
            <a:r>
              <a:rPr lang="fr-FR" dirty="0" smtClean="0"/>
              <a:t>Le gain à F</a:t>
            </a:r>
            <a:r>
              <a:rPr lang="fr-FR" baseline="-25000" dirty="0" smtClean="0"/>
              <a:t>0</a:t>
            </a:r>
          </a:p>
          <a:p>
            <a:pPr lvl="2"/>
            <a:r>
              <a:rPr lang="fr-FR" dirty="0" smtClean="0"/>
              <a:t>La bande passante (autrement dit Q)</a:t>
            </a:r>
          </a:p>
          <a:p>
            <a:pPr lvl="2"/>
            <a:endParaRPr lang="fr-FR" dirty="0"/>
          </a:p>
          <a:p>
            <a:r>
              <a:rPr lang="fr-FR" dirty="0" smtClean="0"/>
              <a:t>Algorithme de calcul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Accolade fermante 6"/>
          <p:cNvSpPr/>
          <p:nvPr/>
        </p:nvSpPr>
        <p:spPr>
          <a:xfrm>
            <a:off x="5025008" y="2168860"/>
            <a:ext cx="324036" cy="82809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709084" y="1892094"/>
            <a:ext cx="3464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3 données et 6 inconnues!!!!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 smtClean="0"/>
              <a:t>Il faut réduire le nombre de degré de liberté en se fixant des valeurs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 smtClean="0"/>
              <a:t>On peut rajouter une donnée en imposant </a:t>
            </a:r>
            <a:r>
              <a:rPr lang="fr-FR" sz="1400" dirty="0" err="1" smtClean="0"/>
              <a:t>Ze</a:t>
            </a:r>
            <a:endParaRPr lang="fr-FR" sz="1400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68" y="3429000"/>
            <a:ext cx="5904656" cy="298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6494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Passe-Bande </a:t>
            </a:r>
            <a:r>
              <a:rPr lang="fr-FR" dirty="0" smtClean="0"/>
              <a:t>MFB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</a:p>
          <a:p>
            <a:pPr lvl="1"/>
            <a:r>
              <a:rPr lang="fr-FR" dirty="0" smtClean="0"/>
              <a:t>RETENU POUR NOTRE E&amp;R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r>
              <a:rPr lang="fr-FR" dirty="0"/>
              <a:t>Fonction de transfert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04" y="1628800"/>
            <a:ext cx="4601687" cy="23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4160912" y="1242707"/>
            <a:ext cx="206377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b="1" dirty="0"/>
              <a:t>Pro/cons</a:t>
            </a:r>
          </a:p>
          <a:p>
            <a:r>
              <a:rPr lang="fr-FR" sz="1200" dirty="0"/>
              <a:t>+ bande passante</a:t>
            </a:r>
          </a:p>
          <a:p>
            <a:r>
              <a:rPr lang="fr-FR" sz="1200" dirty="0"/>
              <a:t>+ratio valeur min/max</a:t>
            </a:r>
          </a:p>
          <a:p>
            <a:pPr>
              <a:buFontTx/>
              <a:buChar char="-"/>
            </a:pPr>
            <a:r>
              <a:rPr lang="fr-FR" sz="1200" dirty="0"/>
              <a:t>Interaction Fo et Q</a:t>
            </a:r>
          </a:p>
          <a:p>
            <a:pPr>
              <a:buFontTx/>
              <a:buChar char="-"/>
            </a:pPr>
            <a:r>
              <a:rPr lang="fr-FR" sz="1200" dirty="0"/>
              <a:t>Gain dépendant de Q</a:t>
            </a:r>
          </a:p>
          <a:p>
            <a:endParaRPr lang="fr-FR" sz="1200" dirty="0"/>
          </a:p>
          <a:p>
            <a:r>
              <a:rPr lang="fr-FR" sz="1200" dirty="0"/>
              <a:t>Couramment utilisé pour Q petit et moyen (&lt;20 )</a:t>
            </a:r>
            <a:endParaRPr lang="en-US" sz="12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452500" y="2148683"/>
            <a:ext cx="3625405" cy="1574065"/>
            <a:chOff x="452500" y="2060848"/>
            <a:chExt cx="3625405" cy="1574065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00" y="2148683"/>
              <a:ext cx="3625405" cy="148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1604628" y="2060848"/>
              <a:ext cx="20522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715132" y="3982834"/>
            <a:ext cx="79928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Relation avec notre forme canonique:		s=</a:t>
            </a:r>
            <a:r>
              <a:rPr lang="fr-FR" dirty="0" err="1" smtClean="0"/>
              <a:t>j</a:t>
            </a:r>
            <a:r>
              <a:rPr lang="fr-FR" i="1" dirty="0" err="1" smtClean="0"/>
              <a:t>w</a:t>
            </a:r>
            <a:r>
              <a:rPr lang="fr-FR" i="1" dirty="0" smtClean="0"/>
              <a:t>    A=-H.Q  et   Q=1/</a:t>
            </a:r>
            <a:r>
              <a:rPr lang="el-GR" i="1" dirty="0"/>
              <a:t> α </a:t>
            </a:r>
            <a:r>
              <a:rPr lang="fr-FR" i="1" dirty="0" smtClean="0"/>
              <a:t>=1/(2m)</a:t>
            </a:r>
            <a:endParaRPr lang="fr-FR" i="1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5115830"/>
            <a:ext cx="4108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0826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Passe-Bande MFB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Algorithme de </a:t>
            </a:r>
            <a:r>
              <a:rPr lang="fr-FR" dirty="0" smtClean="0"/>
              <a:t>calcul</a:t>
            </a:r>
          </a:p>
          <a:p>
            <a:pPr lvl="1"/>
            <a:r>
              <a:rPr lang="fr-FR" dirty="0"/>
              <a:t>Les cahiers des charges définissent en général</a:t>
            </a:r>
          </a:p>
          <a:p>
            <a:pPr lvl="2"/>
            <a:r>
              <a:rPr lang="fr-FR" dirty="0"/>
              <a:t>La fréquence centrale: F</a:t>
            </a:r>
            <a:r>
              <a:rPr lang="fr-FR" baseline="-25000" dirty="0"/>
              <a:t>0</a:t>
            </a:r>
          </a:p>
          <a:p>
            <a:pPr lvl="2"/>
            <a:r>
              <a:rPr lang="fr-FR" dirty="0"/>
              <a:t>Le gain à F</a:t>
            </a:r>
            <a:r>
              <a:rPr lang="fr-FR" baseline="-25000" dirty="0"/>
              <a:t>0</a:t>
            </a:r>
          </a:p>
          <a:p>
            <a:pPr lvl="2"/>
            <a:r>
              <a:rPr lang="fr-FR" dirty="0"/>
              <a:t>La bande passante (autrement dit Q)</a:t>
            </a:r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3501008"/>
            <a:ext cx="542009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544610" y="1943620"/>
            <a:ext cx="3464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3 données et 5 inconnues!!!!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 smtClean="0"/>
              <a:t>Il faut réduire le nombre de degré de liberté en se fixant des valeurs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 smtClean="0"/>
              <a:t>On peut rajouter une donnée en imposant </a:t>
            </a:r>
            <a:r>
              <a:rPr lang="fr-FR" sz="1400" dirty="0" err="1" smtClean="0"/>
              <a:t>Ze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586735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Filtre ordre 1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Filtre passe-bas</a:t>
            </a:r>
          </a:p>
          <a:p>
            <a:pPr lvl="1"/>
            <a:r>
              <a:rPr lang="fr-FR" dirty="0"/>
              <a:t>Approche </a:t>
            </a:r>
            <a:r>
              <a:rPr lang="fr-FR" dirty="0" smtClean="0"/>
              <a:t>fréquentielle</a:t>
            </a:r>
          </a:p>
          <a:p>
            <a:pPr lvl="2"/>
            <a:r>
              <a:rPr lang="fr-FR" dirty="0"/>
              <a:t>fonction de transfert du 1</a:t>
            </a:r>
            <a:r>
              <a:rPr lang="fr-FR" baseline="30000" dirty="0"/>
              <a:t>er</a:t>
            </a:r>
            <a:r>
              <a:rPr lang="fr-FR" dirty="0"/>
              <a:t> ordre de type </a:t>
            </a:r>
            <a:r>
              <a:rPr lang="fr-FR" dirty="0" smtClean="0"/>
              <a:t>passe-bas</a:t>
            </a:r>
          </a:p>
          <a:p>
            <a:pPr lvl="2"/>
            <a:r>
              <a:rPr lang="fr-FR" dirty="0" smtClean="0"/>
              <a:t>Diagramme de </a:t>
            </a:r>
            <a:r>
              <a:rPr lang="fr-FR" dirty="0" err="1" smtClean="0"/>
              <a:t>Bode</a:t>
            </a:r>
            <a:endParaRPr lang="fr-FR" dirty="0"/>
          </a:p>
          <a:p>
            <a:pPr lvl="2"/>
            <a:endParaRPr lang="fr-FR" dirty="0"/>
          </a:p>
          <a:p>
            <a:pPr lvl="1"/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47</a:t>
            </a:fld>
            <a:endParaRPr lang="en-US" dirty="0"/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697316" y="2033949"/>
            <a:ext cx="732424" cy="956426"/>
            <a:chOff x="8915" y="6339"/>
            <a:chExt cx="648" cy="896"/>
          </a:xfrm>
        </p:grpSpPr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8971" y="6563"/>
              <a:ext cx="1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8971" y="7039"/>
              <a:ext cx="1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 rot="5400000">
              <a:off x="8971" y="7039"/>
              <a:ext cx="1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8915" y="6339"/>
              <a:ext cx="648" cy="896"/>
            </a:xfrm>
            <a:custGeom>
              <a:avLst/>
              <a:gdLst>
                <a:gd name="T0" fmla="*/ 0 w 648"/>
                <a:gd name="T1" fmla="*/ 896 h 896"/>
                <a:gd name="T2" fmla="*/ 0 w 648"/>
                <a:gd name="T3" fmla="*/ 0 h 896"/>
                <a:gd name="T4" fmla="*/ 648 w 648"/>
                <a:gd name="T5" fmla="*/ 450 h 896"/>
                <a:gd name="T6" fmla="*/ 0 w 648"/>
                <a:gd name="T7" fmla="*/ 896 h 8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8" h="896">
                  <a:moveTo>
                    <a:pt x="0" y="896"/>
                  </a:moveTo>
                  <a:lnTo>
                    <a:pt x="0" y="0"/>
                  </a:lnTo>
                  <a:lnTo>
                    <a:pt x="648" y="450"/>
                  </a:lnTo>
                  <a:lnTo>
                    <a:pt x="0" y="896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Line 46"/>
          <p:cNvSpPr>
            <a:spLocks noChangeShapeType="1"/>
          </p:cNvSpPr>
          <p:nvPr/>
        </p:nvSpPr>
        <p:spPr bwMode="auto">
          <a:xfrm flipH="1">
            <a:off x="7412220" y="2233345"/>
            <a:ext cx="28509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auto">
          <a:xfrm flipH="1">
            <a:off x="7502878" y="2780840"/>
            <a:ext cx="1944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auto">
          <a:xfrm flipH="1">
            <a:off x="8426162" y="2512725"/>
            <a:ext cx="28390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Freeform 49"/>
          <p:cNvSpPr>
            <a:spLocks/>
          </p:cNvSpPr>
          <p:nvPr/>
        </p:nvSpPr>
        <p:spPr bwMode="auto">
          <a:xfrm>
            <a:off x="7507649" y="1646422"/>
            <a:ext cx="1044957" cy="866303"/>
          </a:xfrm>
          <a:custGeom>
            <a:avLst/>
            <a:gdLst>
              <a:gd name="T0" fmla="*/ 0 w 924"/>
              <a:gd name="T1" fmla="*/ 530 h 812"/>
              <a:gd name="T2" fmla="*/ 0 w 924"/>
              <a:gd name="T3" fmla="*/ 0 h 812"/>
              <a:gd name="T4" fmla="*/ 876 w 924"/>
              <a:gd name="T5" fmla="*/ 0 h 812"/>
              <a:gd name="T6" fmla="*/ 876 w 924"/>
              <a:gd name="T7" fmla="*/ 769 h 8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24" h="812">
                <a:moveTo>
                  <a:pt x="0" y="560"/>
                </a:moveTo>
                <a:lnTo>
                  <a:pt x="0" y="0"/>
                </a:lnTo>
                <a:lnTo>
                  <a:pt x="924" y="0"/>
                </a:lnTo>
                <a:lnTo>
                  <a:pt x="924" y="812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auto">
          <a:xfrm>
            <a:off x="7510035" y="2786472"/>
            <a:ext cx="0" cy="82349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auto">
          <a:xfrm>
            <a:off x="7346612" y="3586310"/>
            <a:ext cx="31730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Oval 52"/>
          <p:cNvSpPr>
            <a:spLocks noChangeArrowheads="1"/>
          </p:cNvSpPr>
          <p:nvPr/>
        </p:nvSpPr>
        <p:spPr bwMode="auto">
          <a:xfrm>
            <a:off x="8710065" y="2451892"/>
            <a:ext cx="127637" cy="120539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Oval 53"/>
          <p:cNvSpPr>
            <a:spLocks noChangeArrowheads="1"/>
          </p:cNvSpPr>
          <p:nvPr/>
        </p:nvSpPr>
        <p:spPr bwMode="auto">
          <a:xfrm>
            <a:off x="7475442" y="2213067"/>
            <a:ext cx="63222" cy="5970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Oval 54"/>
          <p:cNvSpPr>
            <a:spLocks noChangeArrowheads="1"/>
          </p:cNvSpPr>
          <p:nvPr/>
        </p:nvSpPr>
        <p:spPr bwMode="auto">
          <a:xfrm>
            <a:off x="8520399" y="2482309"/>
            <a:ext cx="63222" cy="5970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55"/>
          <p:cNvSpPr>
            <a:spLocks noChangeShapeType="1"/>
          </p:cNvSpPr>
          <p:nvPr/>
        </p:nvSpPr>
        <p:spPr bwMode="auto">
          <a:xfrm flipH="1" flipV="1">
            <a:off x="8764938" y="2658048"/>
            <a:ext cx="0" cy="86630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56"/>
          <p:cNvSpPr>
            <a:spLocks noChangeShapeType="1"/>
          </p:cNvSpPr>
          <p:nvPr/>
        </p:nvSpPr>
        <p:spPr bwMode="auto">
          <a:xfrm>
            <a:off x="8663543" y="3586310"/>
            <a:ext cx="220681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8825774" y="2997134"/>
            <a:ext cx="413927" cy="34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s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21" name="Line 58"/>
          <p:cNvSpPr>
            <a:spLocks noChangeShapeType="1"/>
          </p:cNvSpPr>
          <p:nvPr/>
        </p:nvSpPr>
        <p:spPr bwMode="auto">
          <a:xfrm flipH="1">
            <a:off x="6209804" y="2233345"/>
            <a:ext cx="129784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Rectangle 59"/>
          <p:cNvSpPr>
            <a:spLocks noChangeArrowheads="1"/>
          </p:cNvSpPr>
          <p:nvPr/>
        </p:nvSpPr>
        <p:spPr bwMode="auto">
          <a:xfrm>
            <a:off x="6621345" y="2153361"/>
            <a:ext cx="632223" cy="1915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" name="Oval 60"/>
          <p:cNvSpPr>
            <a:spLocks noChangeArrowheads="1"/>
          </p:cNvSpPr>
          <p:nvPr/>
        </p:nvSpPr>
        <p:spPr bwMode="auto">
          <a:xfrm>
            <a:off x="6177596" y="2165753"/>
            <a:ext cx="126445" cy="1194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61"/>
          <p:cNvSpPr>
            <a:spLocks noChangeShapeType="1"/>
          </p:cNvSpPr>
          <p:nvPr/>
        </p:nvSpPr>
        <p:spPr bwMode="auto">
          <a:xfrm flipH="1" flipV="1">
            <a:off x="6240818" y="2392186"/>
            <a:ext cx="0" cy="10983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62"/>
          <p:cNvSpPr>
            <a:spLocks noChangeShapeType="1"/>
          </p:cNvSpPr>
          <p:nvPr/>
        </p:nvSpPr>
        <p:spPr bwMode="auto">
          <a:xfrm>
            <a:off x="6132267" y="3579551"/>
            <a:ext cx="22187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5766055" y="2661427"/>
            <a:ext cx="332812" cy="25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e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27" name="Text Box 64"/>
          <p:cNvSpPr txBox="1">
            <a:spLocks noChangeArrowheads="1"/>
          </p:cNvSpPr>
          <p:nvPr/>
        </p:nvSpPr>
        <p:spPr bwMode="auto">
          <a:xfrm>
            <a:off x="6781190" y="1774846"/>
            <a:ext cx="429434" cy="39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latin typeface="Times New Roman" pitchFamily="18" charset="0"/>
              </a:rPr>
              <a:t>R1</a:t>
            </a:r>
            <a:endParaRPr lang="fr-FR" sz="2000" b="1" dirty="0">
              <a:latin typeface="Times New Roman" pitchFamily="18" charset="0"/>
            </a:endParaRPr>
          </a:p>
        </p:txBody>
      </p:sp>
      <p:sp>
        <p:nvSpPr>
          <p:cNvPr id="28" name="Text Box 65"/>
          <p:cNvSpPr txBox="1">
            <a:spLocks noChangeArrowheads="1"/>
          </p:cNvSpPr>
          <p:nvPr/>
        </p:nvSpPr>
        <p:spPr bwMode="auto">
          <a:xfrm>
            <a:off x="8167308" y="1385067"/>
            <a:ext cx="324461" cy="21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>
                <a:latin typeface="Times New Roman" pitchFamily="18" charset="0"/>
              </a:rPr>
              <a:t>C</a:t>
            </a:r>
          </a:p>
        </p:txBody>
      </p:sp>
      <p:sp>
        <p:nvSpPr>
          <p:cNvPr id="29" name="Line 66"/>
          <p:cNvSpPr>
            <a:spLocks noChangeShapeType="1"/>
          </p:cNvSpPr>
          <p:nvPr/>
        </p:nvSpPr>
        <p:spPr bwMode="auto">
          <a:xfrm rot="5400000">
            <a:off x="7435618" y="1835679"/>
            <a:ext cx="146449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Text Box 67"/>
          <p:cNvSpPr txBox="1">
            <a:spLocks noChangeArrowheads="1"/>
          </p:cNvSpPr>
          <p:nvPr/>
        </p:nvSpPr>
        <p:spPr bwMode="auto">
          <a:xfrm>
            <a:off x="6709617" y="2453019"/>
            <a:ext cx="336390" cy="1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 dirty="0" smtClean="0">
                <a:latin typeface="Times New Roman" pitchFamily="18" charset="0"/>
              </a:rPr>
              <a:t>v</a:t>
            </a:r>
            <a:r>
              <a:rPr lang="fr-FR" sz="2000" b="1" i="1" baseline="-25000" dirty="0" smtClean="0">
                <a:latin typeface="Times New Roman" pitchFamily="18" charset="0"/>
              </a:rPr>
              <a:t>R1</a:t>
            </a:r>
            <a:endParaRPr lang="fr-FR" sz="2000" b="1" i="1" dirty="0">
              <a:latin typeface="Times New Roman" pitchFamily="18" charset="0"/>
            </a:endParaRPr>
          </a:p>
        </p:txBody>
      </p:sp>
      <p:sp>
        <p:nvSpPr>
          <p:cNvPr id="31" name="Line 68"/>
          <p:cNvSpPr>
            <a:spLocks noChangeShapeType="1"/>
          </p:cNvSpPr>
          <p:nvPr/>
        </p:nvSpPr>
        <p:spPr bwMode="auto">
          <a:xfrm rot="5400000" flipH="1">
            <a:off x="6886163" y="2000425"/>
            <a:ext cx="0" cy="84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Text Box 69"/>
          <p:cNvSpPr txBox="1">
            <a:spLocks noChangeArrowheads="1"/>
          </p:cNvSpPr>
          <p:nvPr/>
        </p:nvSpPr>
        <p:spPr bwMode="auto">
          <a:xfrm>
            <a:off x="7210624" y="1621638"/>
            <a:ext cx="170581" cy="1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>
                <a:latin typeface="Times New Roman" pitchFamily="18" charset="0"/>
              </a:rPr>
              <a:t>i</a:t>
            </a:r>
            <a:r>
              <a:rPr lang="fr-FR" sz="2000" b="1" i="1" baseline="-25000">
                <a:latin typeface="Times New Roman" pitchFamily="18" charset="0"/>
              </a:rPr>
              <a:t>c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33" name="Text Box 70"/>
          <p:cNvSpPr txBox="1">
            <a:spLocks noChangeArrowheads="1"/>
          </p:cNvSpPr>
          <p:nvPr/>
        </p:nvSpPr>
        <p:spPr bwMode="auto">
          <a:xfrm>
            <a:off x="8211445" y="1620512"/>
            <a:ext cx="217103" cy="1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c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34" name="Line 71"/>
          <p:cNvSpPr>
            <a:spLocks noChangeShapeType="1"/>
          </p:cNvSpPr>
          <p:nvPr/>
        </p:nvSpPr>
        <p:spPr bwMode="auto">
          <a:xfrm rot="10800000" flipH="1">
            <a:off x="6349370" y="2233345"/>
            <a:ext cx="15626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Text Box 72"/>
          <p:cNvSpPr txBox="1">
            <a:spLocks noChangeArrowheads="1"/>
          </p:cNvSpPr>
          <p:nvPr/>
        </p:nvSpPr>
        <p:spPr bwMode="auto">
          <a:xfrm>
            <a:off x="6349370" y="1860603"/>
            <a:ext cx="508164" cy="31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R1</a:t>
            </a:r>
            <a:endParaRPr lang="fr-FR" sz="2000" b="1" i="1" dirty="0">
              <a:latin typeface="Times New Roman" pitchFamily="18" charset="0"/>
            </a:endParaRPr>
          </a:p>
        </p:txBody>
      </p:sp>
      <p:grpSp>
        <p:nvGrpSpPr>
          <p:cNvPr id="36" name="Group 79"/>
          <p:cNvGrpSpPr>
            <a:grpSpLocks/>
          </p:cNvGrpSpPr>
          <p:nvPr/>
        </p:nvGrpSpPr>
        <p:grpSpPr bwMode="auto">
          <a:xfrm>
            <a:off x="7869090" y="1314095"/>
            <a:ext cx="317304" cy="751397"/>
            <a:chOff x="2638" y="890"/>
            <a:chExt cx="266" cy="667"/>
          </a:xfrm>
        </p:grpSpPr>
        <p:sp>
          <p:nvSpPr>
            <p:cNvPr id="38" name="Rectangle 74"/>
            <p:cNvSpPr>
              <a:spLocks noChangeArrowheads="1"/>
            </p:cNvSpPr>
            <p:nvPr/>
          </p:nvSpPr>
          <p:spPr bwMode="auto">
            <a:xfrm>
              <a:off x="2687" y="935"/>
              <a:ext cx="82" cy="53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Rectangle 75"/>
            <p:cNvSpPr>
              <a:spLocks noChangeArrowheads="1"/>
            </p:cNvSpPr>
            <p:nvPr/>
          </p:nvSpPr>
          <p:spPr bwMode="auto">
            <a:xfrm>
              <a:off x="2653" y="890"/>
              <a:ext cx="151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Rectangle 76"/>
            <p:cNvSpPr>
              <a:spLocks noChangeArrowheads="1"/>
            </p:cNvSpPr>
            <p:nvPr/>
          </p:nvSpPr>
          <p:spPr bwMode="auto">
            <a:xfrm>
              <a:off x="2638" y="1394"/>
              <a:ext cx="266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" name="Line 77"/>
          <p:cNvSpPr>
            <a:spLocks noChangeShapeType="1"/>
          </p:cNvSpPr>
          <p:nvPr/>
        </p:nvSpPr>
        <p:spPr bwMode="auto">
          <a:xfrm rot="16200000">
            <a:off x="8008656" y="1580068"/>
            <a:ext cx="0" cy="6847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0" y="2840934"/>
            <a:ext cx="4427951" cy="356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1" y="3966285"/>
            <a:ext cx="2876664" cy="240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3" name="ZoneTexte 23552"/>
          <p:cNvSpPr txBox="1"/>
          <p:nvPr/>
        </p:nvSpPr>
        <p:spPr>
          <a:xfrm>
            <a:off x="6590331" y="3609967"/>
            <a:ext cx="217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Circuit intégrateur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098867" y="6180890"/>
            <a:ext cx="380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Variante: Circuit pseudo-intégrateur</a:t>
            </a:r>
            <a:endParaRPr lang="fr-FR" i="1" dirty="0">
              <a:solidFill>
                <a:srgbClr val="00B050"/>
              </a:solidFill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1" y="5786645"/>
            <a:ext cx="4356484" cy="76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1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Filtre ordre 1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Filtre passe-bas</a:t>
            </a:r>
          </a:p>
          <a:p>
            <a:pPr lvl="1"/>
            <a:r>
              <a:rPr lang="fr-FR" dirty="0" smtClean="0"/>
              <a:t>Approche temporelle </a:t>
            </a:r>
          </a:p>
          <a:p>
            <a:pPr lvl="2"/>
            <a:r>
              <a:rPr lang="fr-FR" dirty="0" smtClean="0"/>
              <a:t>Mise en évidence de la forme intégrale</a:t>
            </a:r>
          </a:p>
          <a:p>
            <a:pPr lvl="3"/>
            <a:r>
              <a:rPr lang="fr-FR" dirty="0" smtClean="0"/>
              <a:t>Circuit utilisé en régulation ( 2</a:t>
            </a:r>
            <a:r>
              <a:rPr lang="fr-FR" baseline="30000" dirty="0" smtClean="0"/>
              <a:t>ème</a:t>
            </a:r>
            <a:r>
              <a:rPr lang="fr-FR" dirty="0" smtClean="0"/>
              <a:t> année cours d’automatique)</a:t>
            </a:r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791757"/>
            <a:ext cx="3507796" cy="270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708046"/>
              </p:ext>
            </p:extLst>
          </p:nvPr>
        </p:nvGraphicFramePr>
        <p:xfrm>
          <a:off x="2684748" y="2780928"/>
          <a:ext cx="4398137" cy="68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Equation" r:id="rId4" imgW="2768400" imgH="431640" progId="Equation.DSMT4">
                  <p:embed/>
                </p:oleObj>
              </mc:Choice>
              <mc:Fallback>
                <p:oleObj name="Equation" r:id="rId4" imgW="2768400" imgH="431640" progId="Equation.DSMT4">
                  <p:embed/>
                  <p:pic>
                    <p:nvPicPr>
                      <p:cNvPr id="0" name="Obje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748" y="2780928"/>
                        <a:ext cx="4398137" cy="68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3794474"/>
            <a:ext cx="3708412" cy="262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77459" y="2905619"/>
            <a:ext cx="2900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i="1" dirty="0">
                <a:solidFill>
                  <a:srgbClr val="FF0000"/>
                </a:solidFill>
              </a:rPr>
              <a:t>intégrateur pur</a:t>
            </a:r>
          </a:p>
        </p:txBody>
      </p:sp>
    </p:spTree>
    <p:extLst>
      <p:ext uri="{BB962C8B-B14F-4D97-AF65-F5344CB8AC3E}">
        <p14:creationId xmlns:p14="http://schemas.microsoft.com/office/powerpoint/2010/main" val="29695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Filtre ordre 1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Filtre </a:t>
            </a:r>
            <a:r>
              <a:rPr lang="fr-FR" dirty="0" smtClean="0"/>
              <a:t>passe-haut</a:t>
            </a:r>
          </a:p>
          <a:p>
            <a:pPr lvl="1"/>
            <a:r>
              <a:rPr lang="fr-FR" dirty="0" smtClean="0"/>
              <a:t>Approche </a:t>
            </a:r>
            <a:r>
              <a:rPr lang="fr-FR" dirty="0"/>
              <a:t>fréquentielle</a:t>
            </a:r>
          </a:p>
          <a:p>
            <a:pPr lvl="2"/>
            <a:r>
              <a:rPr lang="fr-FR" dirty="0"/>
              <a:t>fonction de transfert du 1</a:t>
            </a:r>
            <a:r>
              <a:rPr lang="fr-FR" baseline="30000" dirty="0"/>
              <a:t>er</a:t>
            </a:r>
            <a:r>
              <a:rPr lang="fr-FR" dirty="0"/>
              <a:t> ordre de type passe-bas</a:t>
            </a:r>
          </a:p>
          <a:p>
            <a:pPr lvl="2"/>
            <a:r>
              <a:rPr lang="fr-FR" dirty="0"/>
              <a:t>Diagramme de </a:t>
            </a:r>
            <a:r>
              <a:rPr lang="fr-FR" dirty="0" err="1"/>
              <a:t>Bode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5" name="Rectangle 5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4" name="Rectangle 67"/>
          <p:cNvSpPr>
            <a:spLocks noChangeArrowheads="1"/>
          </p:cNvSpPr>
          <p:nvPr/>
        </p:nvSpPr>
        <p:spPr bwMode="auto">
          <a:xfrm>
            <a:off x="0" y="457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2613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68" name="Picture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10" y="4024213"/>
            <a:ext cx="2943632" cy="231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69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86" y="1340768"/>
            <a:ext cx="3555480" cy="246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ZoneTexte 66"/>
          <p:cNvSpPr txBox="1"/>
          <p:nvPr/>
        </p:nvSpPr>
        <p:spPr>
          <a:xfrm>
            <a:off x="6602917" y="3683617"/>
            <a:ext cx="217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Circuit dérivateur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629922" y="6154674"/>
            <a:ext cx="267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Circuit pseudo-dérivateur</a:t>
            </a:r>
            <a:endParaRPr lang="fr-FR" i="1" dirty="0">
              <a:solidFill>
                <a:srgbClr val="00B050"/>
              </a:solidFill>
            </a:endParaRPr>
          </a:p>
        </p:txBody>
      </p:sp>
      <p:pic>
        <p:nvPicPr>
          <p:cNvPr id="25670" name="Picture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4" y="2816931"/>
            <a:ext cx="4284476" cy="35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71" name="Picture 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7" y="5896492"/>
            <a:ext cx="5163630" cy="5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36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Régulation de tension</a:t>
            </a:r>
          </a:p>
          <a:p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Astable</a:t>
            </a:r>
          </a:p>
          <a:p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Interrupteur commandé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22575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composants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Symboles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Principe de fonctionnement</a:t>
            </a:r>
          </a:p>
          <a:p>
            <a:pPr lvl="1"/>
            <a:r>
              <a:rPr lang="fr-FR" dirty="0" smtClean="0"/>
              <a:t>La tension régulée par le composant est la tension aux bornes de </a:t>
            </a:r>
            <a:r>
              <a:rPr lang="fr-FR" i="1" dirty="0" smtClean="0">
                <a:solidFill>
                  <a:srgbClr val="FF0000"/>
                </a:solidFill>
              </a:rPr>
              <a:t>OUT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et </a:t>
            </a:r>
            <a:r>
              <a:rPr lang="fr-FR" i="1" dirty="0" smtClean="0">
                <a:solidFill>
                  <a:srgbClr val="FF0000"/>
                </a:solidFill>
              </a:rPr>
              <a:t>ADJ</a:t>
            </a:r>
          </a:p>
          <a:p>
            <a:pPr lvl="1"/>
            <a:r>
              <a:rPr lang="fr-FR" dirty="0" smtClean="0"/>
              <a:t>La valeur de cette tension est spécifiée dans la document du composant</a:t>
            </a:r>
          </a:p>
          <a:p>
            <a:pPr lvl="2"/>
            <a:r>
              <a:rPr lang="fr-FR" b="1" dirty="0" smtClean="0">
                <a:solidFill>
                  <a:srgbClr val="0070C0"/>
                </a:solidFill>
              </a:rPr>
              <a:t>LM317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1,25</a:t>
            </a:r>
            <a:r>
              <a:rPr lang="fr-FR" dirty="0" smtClean="0"/>
              <a:t>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Volts</a:t>
            </a:r>
            <a:r>
              <a:rPr lang="fr-FR" dirty="0" smtClean="0"/>
              <a:t>	 	</a:t>
            </a:r>
            <a:r>
              <a:rPr lang="fr-FR" b="1" dirty="0">
                <a:solidFill>
                  <a:srgbClr val="0070C0"/>
                </a:solidFill>
              </a:rPr>
              <a:t>7805</a:t>
            </a:r>
            <a:r>
              <a:rPr lang="fr-FR" dirty="0" smtClean="0"/>
              <a:t>: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5 Volts</a:t>
            </a:r>
            <a:r>
              <a:rPr lang="fr-FR" dirty="0" smtClean="0"/>
              <a:t>	</a:t>
            </a:r>
            <a:r>
              <a:rPr lang="fr-FR" b="1" dirty="0" smtClean="0">
                <a:solidFill>
                  <a:srgbClr val="0070C0"/>
                </a:solidFill>
              </a:rPr>
              <a:t>7905</a:t>
            </a:r>
            <a:r>
              <a:rPr lang="fr-FR" dirty="0" smtClean="0"/>
              <a:t>: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-5Volts</a:t>
            </a:r>
            <a:r>
              <a:rPr lang="fr-FR" dirty="0" smtClean="0"/>
              <a:t>	</a:t>
            </a:r>
            <a:r>
              <a:rPr lang="fr-FR" b="1" dirty="0">
                <a:solidFill>
                  <a:srgbClr val="0070C0"/>
                </a:solidFill>
              </a:rPr>
              <a:t>7815</a:t>
            </a:r>
            <a:r>
              <a:rPr lang="fr-FR" dirty="0" smtClean="0"/>
              <a:t>: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15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Volts</a:t>
            </a:r>
          </a:p>
          <a:p>
            <a:pPr lvl="1"/>
            <a:r>
              <a:rPr lang="fr-FR" dirty="0"/>
              <a:t>Le LM317 nécessite des résistances supplémentaires pour obtenir les tensions </a:t>
            </a:r>
            <a:r>
              <a:rPr lang="fr-FR" dirty="0" smtClean="0"/>
              <a:t>usuelles</a:t>
            </a:r>
          </a:p>
          <a:p>
            <a:pPr lvl="2"/>
            <a:r>
              <a:rPr lang="fr-FR" dirty="0" smtClean="0"/>
              <a:t>Ce n’est pas le cas des familles 78xx par exemple</a:t>
            </a:r>
            <a:endParaRPr lang="fr-FR" dirty="0"/>
          </a:p>
          <a:p>
            <a:pPr lvl="1"/>
            <a:r>
              <a:rPr lang="fr-FR" dirty="0"/>
              <a:t>La tension d’entrée doit être supérieure à la tension de sortie</a:t>
            </a:r>
          </a:p>
          <a:p>
            <a:pPr lvl="2"/>
            <a:r>
              <a:rPr lang="fr-FR" dirty="0" smtClean="0"/>
              <a:t>Notion de tension de déchet</a:t>
            </a:r>
          </a:p>
          <a:p>
            <a:pPr lvl="1"/>
            <a:r>
              <a:rPr lang="fr-FR" dirty="0" smtClean="0"/>
              <a:t>Contraintes sur la puissance dissipée</a:t>
            </a:r>
          </a:p>
          <a:p>
            <a:pPr lvl="2"/>
            <a:r>
              <a:rPr lang="fr-FR" dirty="0" smtClean="0"/>
              <a:t>Prévoir au besoin un ‘radiateur’ pour dissiper les pertes joules</a:t>
            </a:r>
            <a:endParaRPr lang="fr-FR" dirty="0"/>
          </a:p>
          <a:p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348" y="1458393"/>
            <a:ext cx="706533" cy="101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t1.gstatic.com/images?q=tbn:ANd9GcQuRgt-7_3HoHfAhpLsNuLGPY4xts-AHu7wOiq1SJVSAB4eMu1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04" y="1352721"/>
            <a:ext cx="888756" cy="8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592960" y="2255043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70C0"/>
                </a:solidFill>
              </a:rPr>
              <a:t>7805 en TO92</a:t>
            </a:r>
            <a:endParaRPr lang="fr-FR" sz="11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791881" y="1612342"/>
            <a:ext cx="810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70C0"/>
                </a:solidFill>
              </a:rPr>
              <a:t>LM317 en TO220</a:t>
            </a:r>
            <a:endParaRPr lang="fr-FR" sz="1100" b="1" dirty="0">
              <a:solidFill>
                <a:srgbClr val="0070C0"/>
              </a:solidFill>
            </a:endParaRPr>
          </a:p>
        </p:txBody>
      </p:sp>
      <p:sp>
        <p:nvSpPr>
          <p:cNvPr id="8" name="AutoShape 7" descr="data:image/jpeg;base64,/9j/4AAQSkZJRgABAQAAAQABAAD/2wBDAAkGBwgHBgkIBwgKCgkLDRYPDQwMDRsUFRAWIB0iIiAdHx8kKDQsJCYxJx8fLT0tMTU3Ojo6Iys/RD84QzQ5Ojf/2wBDAQoKCg0MDRoPDxo3JR8lNzc3Nzc3Nzc3Nzc3Nzc3Nzc3Nzc3Nzc3Nzc3Nzc3Nzc3Nzc3Nzc3Nzc3Nzc3Nzc3Nzf/wAARCADUANQDASIAAhEBAxEB/8QAHAABAQACAwEBAAAAAAAAAAAAAAEFBwIEBgMI/8QAPBAAAQMCAwUDCQcEAwEAAAAAAQACAwQFBhEhEjFBUWEicYEHExQyUpGh0fAjM0JDYrHBFSTh8RZEwnL/xAAWAQEBAQAAAAAAAAAAAAAAAAAAAQL/xAAXEQEBAQEAAAAAAAAAAAAAAAAAAREx/9oADAMBAAIRAxEAPwDbWGMPUWGbWy328ymNpzc6R2Zc7IDPIZAbhuAHHeVl0RAREQERYfEWIqGw0+3VP25nD7OBh7TvkOqDKyyxwxukme1kbRm5zjkB3ldagudDcfOeg1UU/mjk/wA27PZWlcR4lrLs+Sor5zHTs1bCD2GDu4nqvJ4exvWWbEjbjTE+Z+7fATo+PPcevHPms6uP1Ei6Fku1HfLZDcLfIHwStzHNp4g8iF31pBERBFURBFURAUVRBFURBFURAREQEREBERAREQERYvEV7pbDbZKyqOeWkcYOsjuAH1og6eMMSw4eoNpuy+slBEER5+0eg/wtMXK4vndJWV85c49p8jzqfrkutfcRTV1dNdLpI3KTSNo3nkGjgB/leLul0muEmbzsxD1YwdB16lZ6rnfLu+4SbEebKdp7LeLjzKxbXEHMKuC4KjYHkwxzNhi4iKpc59tnIEzPZPtjqPiv0lTVENVTx1FNI2SGRocx7TmHA8V+Mo3lm4NPeFtnyQY+/psrbNdZP7GR2UUjjpA48M/ZPwTg3yigIIBGoKqqCKIgqKIgqIogqKIgqIogqKIgqKKoCKIgqIiDq3KvprZRS1lZII4Ym5uP8DmV+fMb4zlvVxfKRtMZm2GInNsbevMniveeXKhvM1rgraOVzrbT5+kwsGrSdzzzHDp4rRnnRxUquNY+WqeZJnlzzxK6RBByK7xyOoXwmjz1G9EfBcXBVEAbl96R2xKMzodCuvqFdojd70VvryQY+FZHHYLvN9uwbNLM4+uPYPXkttL8ZUlRJBKySN5Y9hBa4HIg81+kPJdjpmJqAUVc8C6QN7Wf5zfaHXmko94iqiqKiiqAoiqCKqIgKqKoCKKoCIiAiiIKiIg4SxsmifFKxr43tLXNcMw4HeCF+cfKlgWTC1wNZQsc60VD/szv8y4/gP8AB8OC/SK6l1t1JdrfPQV8LZqadpa9h4j59UH5AY/LuX0IBGiz+PcIVeELwaaXalo5c3UtQR67eR/UOPv4rzrH5aFZV8pY95C+S7rm5rryMA1VR8jquJXJCEVxC3b5DMHzNcMTXBjmM2S2jjIy2s9C/u4DxPJajo6CWKWmnqqdwikAkiEjDsygH4tzBHvX6kwXiGjxFZo5qRrIZIQI5qZunmTloAPZ5dO5B6BFEVRUURBUURBUURBUUVQEREBFFUEREQVERAREQYjFOHqHE1nmttwb2H6skA7UT+Dm9f33L8v4msFdhq8TW24sykZqx4HZlZwc3ofhuX63XlvKBg6lxfZzA7Zjroc3Us5Hqu9k/pPH38FKPzAx2mRVc3NfW4UNTbK2airoXQ1MLiyRjt4Py6pQ01RW1LKWkhknmkOTI42lznHoAoroyM2TpuWZfhq5UVHR19yo5YaWraXQFwy2xz6c+oOaz2IvJ/ecNW+iuVwYx8EhHpAj7RpznoHcDnzGmenf6jBV0o7paXYUvsm1Ryu/sqg6mnk4DPlnu78tx0Dt2eekx7hqOw3EshvdDH/Yz5ACRoG73AAjuI3LyuHbjccMXZtZAHskicWVFM4kbYz1a760K7FfZa+x3V8BLoqumdtMezMbWW5zSvaxW6kx7a3XGmcKa/wxhs7BoyY8HHvy3+BQbEsV2pr5a4LhRE+alB0dvaQciD1BXfWmsJ3yXClwkjmZI23yy7FVTEEmnk4uA/fmOoC3FDLHPEyWF7XxvaHNc05hwO4hWI5oiKiIqogqKIgqIiAiIgIiICIiAiiqAiIgIiIPJYy8n9nxbNDUVnnKeqjyBngIDns9k5jI9+8LJYdwpZcNxbNpoY4nkZOmPakd3uOqzaIPjV00FbTS01VE2WCVpa+N4zDgeBWmMW4RjsszqaghDGZ+cp3Eeu07wTxI0+it2rpXW2U11pDT1bSW55tc05OYeYKlg1hhWpp8XUsVmu5fDcaVh9EqmntFo3sdnvy/bkd/SgFfhG9meNuU9OS2phB7M0ZO8d+/Pgu5ifD0+H7jHV0cpY9jhJT1B02iN7XdfrcdPSMkpcdWRtVS7MN2pey5p/C7i0/pOuXL3qK+eJbPS4ntkd+sbWyTOZ9pHl960b2ke0N3w5LCYDxSLNUstNwkIt0rsoJH/kPO9pPBpJ8CeR0mHLxPhi5SMnje2gkfs1MOWsL/AGh9ajuCyuOMMQVELrxbmNkglbtzxs1DuUg9+vv5oNhqrX/k/wAUHbbY7nKXSN0o53H7xvsE+0Bu93DXYC0giIgiqIgiqIgIiICIiAiIgiKogiIqgiIiAiqICiIg6tyoILlRvpalubHceLTwIWqa6kuODb2KuizL2eszXZnj+vd4a7gWPvdqhu1GYZQA8axvy1afkpYPKXajo8WWht7sw2p9nKaIb3Zb2n9Q4cx4LHYLxE21TttNdJnQSnKF7zn5lx/Cf0k+5YqGpr8EX58zYj6I47NXTjPIj2xw4/WemcxZZaW50IvloIlpp27UrWcM97h8cxz8VFdTG2F/6fUCsow5tI52bdkn7B/Tx3Hw5L02B8T/ANXgNDXuAuVOO0eEzfbHXdmPmsRgfELK6D/j17+0c6PKB8n5rOLD+ocOY6hYXE1lrMPXSKpopCwRuMlPO1uvc7nlnkRxCDbaqwmFMQRX+3+cyEdXFk2ohz9R3MdDw93BZtaQRRVAREQEUVQERRBUREBEUQVFEQFVFUEVREBFEQVERBhsSWSO70pyAFQ0EMcfxD2T0WvrDdZ8I3F9NWMcbVM/ZlYR9w7dnl9ZjwW2l5nF+HI7rTPmhjBnDcnty+8b81LFeVxfh9tI5lwtpzo5SHsfEdYzvGR/YrO4dutPiy0Ptl12fTWN7WWXaA0D29eY/grzmD70+0vOH7+WyW6fswyu3Rk/hPIfsdVwxBaKvDtzjqqORzNhxkgmHHmDz6hQdeqjuGEb/HLACHs0OnYmj5HodO4hbSst1przb46ykcdl2jmH1mOG9pHMLBQS0eNrHmQ2Kth9Zu/zb/5afrULxturqvCF6keY3+Yc7Zq6fPfyc0cxw5jRUbeRfCjqoK2liqqWRskMrQ5j27iF91UEREBERAREQEREEVURAVURAVURBUURAVURBUREBERB4zG+GYqyCSrhi2sxnKwaZfqHX65rDYVvLK2N2FsQPzeBlR1Dt7xwGvEf479lrXuOsL9g1dE3ZYDtAj8l3MZcPrkpVYmaKvwnefSIdXxaOafVmjJ3d3XgR3r1l0o6PF9mZcbac59nIA6E5b2O5EfWhWIsdyZiu3utN1IivNM3OOQ/mDn8/fzWFs1fV4QvUjJmPNPJIRUQf+h1HxHgoOzha/vw3cDR1m022yvO3tf9d+ep6DmPHmtptc17Q5pBaRmCDmCF4zFtjgu9CLtay2TbYHv2PzG8x15/MLHYDxG+ikZZrm/7EnZpZXH1T7BPLl7uSo2MiIqgiIgIiICIiCKoiCIqiCIqogIqiAoqiCKoiAiIgLjIxsjHMkaHNcMiDuIXJEGr8Z4aqbfWwV9rk806OQOil4t/ST+3+13oZocZ2pz/ADbYr1SDZnh3bYHEfxy3cl7yqp4qqnfBOwPjeMiCtY3+012HbtHcLa4iePWN3CZvFruv13RXLCOIJLBXut9eXegyPzJcPuHHj3c+R15rI43w41rH11G0ejv1ka3cwniOh+C+NygpcU2n+tWxmzUsGVVT8WOy1P1vHUL6YIxD5lzbFdjnE7sU0km7X8t38e7kg7+BsTuqz/SLpJ/exj7GVx+/YP8A0PiNea9otXYvw9LaauOronPbBt7UT2nWN2/Lv00K9dg3ErL5SGKctbXwtHnWDTbHB4HLmOB8Eg9GiIqgiIgIiIIqiIIiqICKKoIqiICIiAiIgIiICIiAurcaGG4Ur6edubTuPFp5hdpEGo65twwZffToAXM/7EefZmZz/wA8PeuziS20dwoY73aTtUMx+0aBrC7kQN2vu9y2Fe7VDdqN0MgAeMzG/L1T8lrOCqqcH3WVs9OXW6U7FZTcBw2mj6+WVeowlfIr3Rvst5yfUhhDXP3zNHH/AOh/nmvK363V+F7zHVUby1zHF8MuWjxxB/YjxX3v1q9DkguNqqCaSXKSkqI97TvyJ5r1NnuFJjOyyUdbsMrYh9oG8Dwe3p08FRl8MX+mxDbG1dP2JB2ZoSdY38vkVmFpgC4YJxG6ojGTcw2aInJkrCdDny5HgfFbbtVxprrQx1lG/aikHHe08QRwIRHcREVBERAREQEREBFFUBERAREQEREBERAREQEREBYXEtjjvFKdlrRUNaQxx/EPZKzSINQ2qtOH55bPeGOfZql2y4O9anfz+v8AfC5Utbhm8sq6OUHZHnIpRq2Zh7t4I3jxXu8YYcZdaZ88MYdOG9pmX3g+a8RZq6MNOG73IW0zjnRVTxrA7kemuX+9Mq9hNHQ45sAmhDY6uMZZOOsb8tWnm08/FeHsF5qsF3SSCsZIaMv2Z4ssy3qOo+I8FyjrK/B18fI+I9jszxfhlZvzHxyPPxWwBbrDi2Klu3mxOwjMa5bWX4XjmCqM9TTxVVPFUQO24pWB7HcwRmCvquLGtY0NYA1oGQAGQAXJVBERAREQEREBERAREQEREBERAREQEREBERAREQF4jHmF21kElbSt1A2pGAcR+Ifz/te3UQazwqG4oidZr9TSvkoWAx1kT8jsHcxx+tx5a7GoqSnoKWKlpImxQRN2WMaNAFaelp6YOFPBHEHHadsMDczzOS+ygiKoqCIiAiIgKIiCoiICIiAiIgIiICIiAiIgIiICIiAiIgIiICIiAiIg/9k="/>
          <p:cNvSpPr>
            <a:spLocks noChangeAspect="1" noChangeArrowheads="1"/>
          </p:cNvSpPr>
          <p:nvPr/>
        </p:nvSpPr>
        <p:spPr bwMode="auto">
          <a:xfrm>
            <a:off x="63500" y="-976313"/>
            <a:ext cx="20193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51" y="1394969"/>
            <a:ext cx="865634" cy="86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http://t2.gstatic.com/images?q=tbn:ANd9GcTlTKUNW1r3iIWDhcWpBzKrvOqxIaCKVTHRDqDPZcUejLVk4F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37" y="1394969"/>
            <a:ext cx="721366" cy="72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5673080" y="2255043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70C0"/>
                </a:solidFill>
              </a:rPr>
              <a:t>7805 en SOT23</a:t>
            </a:r>
            <a:endParaRPr lang="fr-FR" sz="1100" b="1" dirty="0">
              <a:solidFill>
                <a:srgbClr val="0070C0"/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612" y="1333596"/>
            <a:ext cx="927007" cy="92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755764" y="2260603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70C0"/>
                </a:solidFill>
              </a:rPr>
              <a:t>7815 en D</a:t>
            </a:r>
            <a:r>
              <a:rPr lang="fr-FR" sz="1100" b="1" baseline="30000" dirty="0" smtClean="0">
                <a:solidFill>
                  <a:srgbClr val="0070C0"/>
                </a:solidFill>
              </a:rPr>
              <a:t>2</a:t>
            </a:r>
            <a:r>
              <a:rPr lang="fr-FR" sz="1100" b="1" dirty="0" smtClean="0">
                <a:solidFill>
                  <a:srgbClr val="0070C0"/>
                </a:solidFill>
              </a:rPr>
              <a:t>PACK</a:t>
            </a:r>
          </a:p>
          <a:p>
            <a:endParaRPr lang="fr-FR" sz="1100" b="1" dirty="0">
              <a:solidFill>
                <a:srgbClr val="0070C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907892" y="1268760"/>
            <a:ext cx="1581612" cy="1332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188804" y="2255043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70C0"/>
                </a:solidFill>
              </a:rPr>
              <a:t>7805 en TO66</a:t>
            </a:r>
            <a:endParaRPr lang="fr-FR" sz="1100" b="1" dirty="0">
              <a:solidFill>
                <a:srgbClr val="0070C0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66" y="2887642"/>
            <a:ext cx="1310439" cy="66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2846589"/>
            <a:ext cx="1555757" cy="64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11" y="2847262"/>
            <a:ext cx="1722463" cy="63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Régulateurs de tension linéaires</a:t>
            </a:r>
            <a:endParaRPr lang="fr-FR" dirty="0"/>
          </a:p>
        </p:txBody>
      </p:sp>
      <p:pic>
        <p:nvPicPr>
          <p:cNvPr id="27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14" y="3025694"/>
            <a:ext cx="467275" cy="38939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697389" y="2894352"/>
            <a:ext cx="20026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i="1" dirty="0" smtClean="0"/>
              <a:t>On remarquera que le numéro des broches peut varier selon les symboles. </a:t>
            </a:r>
            <a:r>
              <a:rPr lang="fr-FR" sz="800" i="1" dirty="0" smtClean="0"/>
              <a:t>Attention</a:t>
            </a:r>
            <a:r>
              <a:rPr lang="fr-FR" sz="900" i="1" dirty="0" smtClean="0"/>
              <a:t> au moment du routage!!!!! Il faudra associer ces numéros avec les pastilles dans le bon ordre</a:t>
            </a:r>
            <a:endParaRPr lang="fr-FR" sz="900" i="1" dirty="0"/>
          </a:p>
        </p:txBody>
      </p:sp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60" y="4024326"/>
            <a:ext cx="1286844" cy="65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necteur droit 16"/>
          <p:cNvCxnSpPr>
            <a:stCxn id="29" idx="2"/>
          </p:cNvCxnSpPr>
          <p:nvPr/>
        </p:nvCxnSpPr>
        <p:spPr>
          <a:xfrm>
            <a:off x="8846082" y="4677844"/>
            <a:ext cx="75588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9453268" y="4293095"/>
            <a:ext cx="0" cy="3847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9453268" y="4293095"/>
            <a:ext cx="5307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FF0000"/>
                </a:solidFill>
              </a:rPr>
              <a:t>V</a:t>
            </a:r>
            <a:r>
              <a:rPr lang="fr-FR" b="1" i="1" baseline="-25000" dirty="0" err="1" smtClean="0">
                <a:solidFill>
                  <a:srgbClr val="FF0000"/>
                </a:solidFill>
              </a:rPr>
              <a:t>ref</a:t>
            </a:r>
            <a:endParaRPr lang="fr-FR" b="1" i="1" baseline="-25000" dirty="0">
              <a:solidFill>
                <a:srgbClr val="FF0000"/>
              </a:solidFill>
            </a:endParaRPr>
          </a:p>
        </p:txBody>
      </p:sp>
      <p:sp>
        <p:nvSpPr>
          <p:cNvPr id="2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/>
              <a:t/>
            </a:r>
            <a:br>
              <a:rPr lang="en-US"/>
            </a:br>
            <a:r>
              <a: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517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Filtre ordre 1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Filtre </a:t>
            </a:r>
            <a:r>
              <a:rPr lang="fr-FR" dirty="0" smtClean="0"/>
              <a:t>passe-haut</a:t>
            </a:r>
          </a:p>
          <a:p>
            <a:pPr lvl="1"/>
            <a:r>
              <a:rPr lang="fr-FR" dirty="0" smtClean="0"/>
              <a:t>Approche temporelle </a:t>
            </a:r>
            <a:endParaRPr lang="fr-FR" dirty="0"/>
          </a:p>
          <a:p>
            <a:pPr lvl="2"/>
            <a:r>
              <a:rPr lang="fr-FR" dirty="0"/>
              <a:t>Mise en évidence de la forme </a:t>
            </a:r>
            <a:r>
              <a:rPr lang="fr-FR" dirty="0" smtClean="0"/>
              <a:t>dérivée</a:t>
            </a:r>
            <a:endParaRPr lang="fr-FR" dirty="0"/>
          </a:p>
          <a:p>
            <a:pPr lvl="3"/>
            <a:r>
              <a:rPr lang="fr-FR" dirty="0"/>
              <a:t>Circuit utilisé en régulation ( 2</a:t>
            </a:r>
            <a:r>
              <a:rPr lang="fr-FR" baseline="30000" dirty="0"/>
              <a:t>ème</a:t>
            </a:r>
            <a:r>
              <a:rPr lang="fr-FR" dirty="0"/>
              <a:t> année cours d’automatique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896742"/>
            <a:ext cx="2900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i="1" dirty="0" smtClean="0">
                <a:solidFill>
                  <a:srgbClr val="FF0000"/>
                </a:solidFill>
              </a:rPr>
              <a:t>dérivateur </a:t>
            </a:r>
            <a:r>
              <a:rPr lang="fr-FR" i="1" dirty="0">
                <a:solidFill>
                  <a:srgbClr val="FF0000"/>
                </a:solidFill>
              </a:rPr>
              <a:t>pur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40" y="2771976"/>
            <a:ext cx="4500500" cy="78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3598915"/>
            <a:ext cx="3672407" cy="27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8" y="4961954"/>
            <a:ext cx="460905" cy="4755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06537" y="4966434"/>
            <a:ext cx="2872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Le montage dérivateur est </a:t>
            </a:r>
            <a:r>
              <a:rPr lang="fr-FR" sz="1400" dirty="0"/>
              <a:t>très sensible aux parasites </a:t>
            </a:r>
            <a:r>
              <a:rPr lang="fr-FR" sz="1400" dirty="0" smtClean="0"/>
              <a:t>(dv/</a:t>
            </a:r>
            <a:r>
              <a:rPr lang="fr-FR" sz="1400" dirty="0" err="1" smtClean="0"/>
              <a:t>dt</a:t>
            </a:r>
            <a:r>
              <a:rPr lang="fr-FR" sz="1400" dirty="0" smtClean="0"/>
              <a:t>  grand</a:t>
            </a:r>
            <a:r>
              <a:rPr lang="fr-FR" sz="1400" dirty="0"/>
              <a:t>).</a:t>
            </a:r>
          </a:p>
          <a:p>
            <a:r>
              <a:rPr lang="fr-FR" sz="1400" dirty="0"/>
              <a:t>Aussi, est-il fréquent de n’utiliser qu’un pseudo-dérivateur qui n’a l’effet de dérivation que pour les basses fréquences.</a:t>
            </a:r>
          </a:p>
        </p:txBody>
      </p:sp>
    </p:spTree>
    <p:extLst>
      <p:ext uri="{BB962C8B-B14F-4D97-AF65-F5344CB8AC3E}">
        <p14:creationId xmlns:p14="http://schemas.microsoft.com/office/powerpoint/2010/main" val="10172949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Fonction Comparer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r>
              <a:rPr lang="fr-FR" dirty="0">
                <a:solidFill>
                  <a:prstClr val="white"/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Notre récepteur US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88" y="1340767"/>
            <a:ext cx="5580620" cy="388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5925108" y="1988840"/>
            <a:ext cx="576064" cy="2016224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6321152" y="3861048"/>
            <a:ext cx="612068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2504728" y="3738738"/>
            <a:ext cx="2448272" cy="194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4872610" y="2888940"/>
            <a:ext cx="1052498" cy="1332148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3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12053" y="2677851"/>
            <a:ext cx="23042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Bloc détecteur de crête</a:t>
            </a:r>
          </a:p>
          <a:p>
            <a:r>
              <a:rPr lang="fr-FR" sz="1400" dirty="0" smtClean="0"/>
              <a:t>La constante C3 et R9 permette d’ajuster la durée d’activation des moteurs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772980" y="5373216"/>
            <a:ext cx="3852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Bloc comparateur de tension</a:t>
            </a:r>
          </a:p>
          <a:p>
            <a:r>
              <a:rPr lang="fr-FR" sz="1400" dirty="0" smtClean="0"/>
              <a:t>P3 permet d’ajuster le seuil de détection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016246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AOP : régime non linéaire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Comparateur boucle ouverte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52</a:t>
            </a:fld>
            <a:endParaRPr lang="en-US" dirty="0"/>
          </a:p>
        </p:txBody>
      </p: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640331" y="1767253"/>
            <a:ext cx="3529012" cy="2232025"/>
            <a:chOff x="1791" y="1525"/>
            <a:chExt cx="2223" cy="1406"/>
          </a:xfrm>
        </p:grpSpPr>
        <p:grpSp>
          <p:nvGrpSpPr>
            <p:cNvPr id="8" name="Group 55"/>
            <p:cNvGrpSpPr>
              <a:grpSpLocks/>
            </p:cNvGrpSpPr>
            <p:nvPr/>
          </p:nvGrpSpPr>
          <p:grpSpPr bwMode="auto">
            <a:xfrm flipV="1">
              <a:off x="2995" y="1525"/>
              <a:ext cx="629" cy="866"/>
              <a:chOff x="8915" y="6339"/>
              <a:chExt cx="648" cy="896"/>
            </a:xfrm>
          </p:grpSpPr>
          <p:sp>
            <p:nvSpPr>
              <p:cNvPr id="26" name="Line 56"/>
              <p:cNvSpPr>
                <a:spLocks noChangeShapeType="1"/>
              </p:cNvSpPr>
              <p:nvPr/>
            </p:nvSpPr>
            <p:spPr bwMode="auto">
              <a:xfrm>
                <a:off x="8971" y="6563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Line 57"/>
              <p:cNvSpPr>
                <a:spLocks noChangeShapeType="1"/>
              </p:cNvSpPr>
              <p:nvPr/>
            </p:nvSpPr>
            <p:spPr bwMode="auto">
              <a:xfrm>
                <a:off x="8971" y="7039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Line 58"/>
              <p:cNvSpPr>
                <a:spLocks noChangeShapeType="1"/>
              </p:cNvSpPr>
              <p:nvPr/>
            </p:nvSpPr>
            <p:spPr bwMode="auto">
              <a:xfrm rot="5400000">
                <a:off x="8971" y="7039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Freeform 59"/>
              <p:cNvSpPr>
                <a:spLocks/>
              </p:cNvSpPr>
              <p:nvPr/>
            </p:nvSpPr>
            <p:spPr bwMode="auto">
              <a:xfrm>
                <a:off x="8915" y="6339"/>
                <a:ext cx="648" cy="896"/>
              </a:xfrm>
              <a:custGeom>
                <a:avLst/>
                <a:gdLst>
                  <a:gd name="T0" fmla="*/ 0 w 648"/>
                  <a:gd name="T1" fmla="*/ 896 h 896"/>
                  <a:gd name="T2" fmla="*/ 0 w 648"/>
                  <a:gd name="T3" fmla="*/ 0 h 896"/>
                  <a:gd name="T4" fmla="*/ 648 w 648"/>
                  <a:gd name="T5" fmla="*/ 450 h 896"/>
                  <a:gd name="T6" fmla="*/ 0 w 648"/>
                  <a:gd name="T7" fmla="*/ 896 h 8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8" h="896">
                    <a:moveTo>
                      <a:pt x="0" y="896"/>
                    </a:moveTo>
                    <a:lnTo>
                      <a:pt x="0" y="0"/>
                    </a:lnTo>
                    <a:lnTo>
                      <a:pt x="648" y="450"/>
                    </a:lnTo>
                    <a:lnTo>
                      <a:pt x="0" y="896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" name="Line 60"/>
            <p:cNvSpPr>
              <a:spLocks noChangeShapeType="1"/>
            </p:cNvSpPr>
            <p:nvPr/>
          </p:nvSpPr>
          <p:spPr bwMode="auto">
            <a:xfrm flipH="1">
              <a:off x="2170" y="1714"/>
              <a:ext cx="82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61"/>
            <p:cNvSpPr>
              <a:spLocks noChangeShapeType="1"/>
            </p:cNvSpPr>
            <p:nvPr/>
          </p:nvSpPr>
          <p:spPr bwMode="auto">
            <a:xfrm flipH="1">
              <a:off x="2560" y="2201"/>
              <a:ext cx="435" cy="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62"/>
            <p:cNvSpPr>
              <a:spLocks noChangeShapeType="1"/>
            </p:cNvSpPr>
            <p:nvPr/>
          </p:nvSpPr>
          <p:spPr bwMode="auto">
            <a:xfrm flipH="1">
              <a:off x="3620" y="1958"/>
              <a:ext cx="2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63"/>
            <p:cNvSpPr>
              <a:spLocks noChangeShapeType="1"/>
            </p:cNvSpPr>
            <p:nvPr/>
          </p:nvSpPr>
          <p:spPr bwMode="auto">
            <a:xfrm>
              <a:off x="2420" y="2931"/>
              <a:ext cx="18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Oval 64"/>
            <p:cNvSpPr>
              <a:spLocks noChangeArrowheads="1"/>
            </p:cNvSpPr>
            <p:nvPr/>
          </p:nvSpPr>
          <p:spPr bwMode="auto">
            <a:xfrm>
              <a:off x="3865" y="1904"/>
              <a:ext cx="108" cy="10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65"/>
            <p:cNvSpPr>
              <a:spLocks noChangeShapeType="1"/>
            </p:cNvSpPr>
            <p:nvPr/>
          </p:nvSpPr>
          <p:spPr bwMode="auto">
            <a:xfrm flipH="1" flipV="1">
              <a:off x="3911" y="2090"/>
              <a:ext cx="0" cy="7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66"/>
            <p:cNvSpPr>
              <a:spLocks noChangeShapeType="1"/>
            </p:cNvSpPr>
            <p:nvPr/>
          </p:nvSpPr>
          <p:spPr bwMode="auto">
            <a:xfrm>
              <a:off x="3824" y="2931"/>
              <a:ext cx="19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 Box 67"/>
            <p:cNvSpPr txBox="1">
              <a:spLocks noChangeArrowheads="1"/>
            </p:cNvSpPr>
            <p:nvPr/>
          </p:nvSpPr>
          <p:spPr bwMode="auto">
            <a:xfrm>
              <a:off x="3730" y="2316"/>
              <a:ext cx="148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i="1">
                  <a:latin typeface="Times New Roman" pitchFamily="18" charset="0"/>
                </a:rPr>
                <a:t>v</a:t>
              </a:r>
              <a:r>
                <a:rPr lang="fr-FR" b="1" i="1" baseline="-25000">
                  <a:latin typeface="Times New Roman" pitchFamily="18" charset="0"/>
                </a:rPr>
                <a:t>s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17" name="Oval 68"/>
            <p:cNvSpPr>
              <a:spLocks noChangeArrowheads="1"/>
            </p:cNvSpPr>
            <p:nvPr/>
          </p:nvSpPr>
          <p:spPr bwMode="auto">
            <a:xfrm>
              <a:off x="2076" y="1661"/>
              <a:ext cx="109" cy="10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69"/>
            <p:cNvSpPr>
              <a:spLocks noChangeShapeType="1"/>
            </p:cNvSpPr>
            <p:nvPr/>
          </p:nvSpPr>
          <p:spPr bwMode="auto">
            <a:xfrm flipH="1" flipV="1">
              <a:off x="2129" y="1835"/>
              <a:ext cx="0" cy="9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70"/>
            <p:cNvSpPr>
              <a:spLocks noChangeShapeType="1"/>
            </p:cNvSpPr>
            <p:nvPr/>
          </p:nvSpPr>
          <p:spPr bwMode="auto">
            <a:xfrm>
              <a:off x="2030" y="2931"/>
              <a:ext cx="19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 Box 71"/>
            <p:cNvSpPr txBox="1">
              <a:spLocks noChangeArrowheads="1"/>
            </p:cNvSpPr>
            <p:nvPr/>
          </p:nvSpPr>
          <p:spPr bwMode="auto">
            <a:xfrm>
              <a:off x="1791" y="2374"/>
              <a:ext cx="285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i="1">
                  <a:latin typeface="Times New Roman" pitchFamily="18" charset="0"/>
                </a:rPr>
                <a:t>v</a:t>
              </a:r>
              <a:r>
                <a:rPr lang="fr-FR" b="1" i="1" baseline="-25000">
                  <a:latin typeface="Times New Roman" pitchFamily="18" charset="0"/>
                </a:rPr>
                <a:t>e</a:t>
              </a:r>
              <a:r>
                <a:rPr lang="fr-FR" b="1" i="1" baseline="30000">
                  <a:latin typeface="Times New Roman" pitchFamily="18" charset="0"/>
                </a:rPr>
                <a:t>+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21" name="Line 72"/>
            <p:cNvSpPr>
              <a:spLocks noChangeShapeType="1"/>
            </p:cNvSpPr>
            <p:nvPr/>
          </p:nvSpPr>
          <p:spPr bwMode="auto">
            <a:xfrm rot="10800000">
              <a:off x="2507" y="2311"/>
              <a:ext cx="0" cy="5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Oval 73"/>
            <p:cNvSpPr>
              <a:spLocks noChangeArrowheads="1"/>
            </p:cNvSpPr>
            <p:nvPr/>
          </p:nvSpPr>
          <p:spPr bwMode="auto">
            <a:xfrm>
              <a:off x="2461" y="2154"/>
              <a:ext cx="109" cy="10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 Box 74"/>
            <p:cNvSpPr txBox="1">
              <a:spLocks noChangeArrowheads="1"/>
            </p:cNvSpPr>
            <p:nvPr/>
          </p:nvSpPr>
          <p:spPr bwMode="auto">
            <a:xfrm>
              <a:off x="2542" y="2519"/>
              <a:ext cx="286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i="1">
                  <a:latin typeface="Times New Roman" pitchFamily="18" charset="0"/>
                </a:rPr>
                <a:t>v</a:t>
              </a:r>
              <a:r>
                <a:rPr lang="fr-FR" b="1" i="1" baseline="-25000">
                  <a:latin typeface="Times New Roman" pitchFamily="18" charset="0"/>
                </a:rPr>
                <a:t>e</a:t>
              </a:r>
              <a:r>
                <a:rPr lang="fr-FR" b="1" i="1" baseline="30000">
                  <a:latin typeface="Times New Roman" pitchFamily="18" charset="0"/>
                </a:rPr>
                <a:t>-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24" name="Line 75"/>
            <p:cNvSpPr>
              <a:spLocks noChangeShapeType="1"/>
            </p:cNvSpPr>
            <p:nvPr/>
          </p:nvSpPr>
          <p:spPr bwMode="auto">
            <a:xfrm rot="10800000" flipH="1">
              <a:off x="2876" y="1773"/>
              <a:ext cx="4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 Box 76"/>
            <p:cNvSpPr txBox="1">
              <a:spLocks noChangeArrowheads="1"/>
            </p:cNvSpPr>
            <p:nvPr/>
          </p:nvSpPr>
          <p:spPr bwMode="auto">
            <a:xfrm>
              <a:off x="2678" y="1842"/>
              <a:ext cx="157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i="1">
                  <a:latin typeface="Times New Roman" pitchFamily="18" charset="0"/>
                </a:rPr>
                <a:t>v</a:t>
              </a:r>
              <a:r>
                <a:rPr lang="fr-FR" b="1" i="1" baseline="-25000">
                  <a:latin typeface="Times New Roman" pitchFamily="18" charset="0"/>
                </a:rPr>
                <a:t>d</a:t>
              </a:r>
              <a:endParaRPr lang="fr-FR">
                <a:latin typeface="Times New Roman" pitchFamily="18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824647" y="4879328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Si </a:t>
            </a:r>
            <a:r>
              <a:rPr lang="fr-FR" b="1" dirty="0"/>
              <a:t>V</a:t>
            </a:r>
            <a:r>
              <a:rPr lang="fr-FR" b="1" baseline="-25000" dirty="0"/>
              <a:t>e</a:t>
            </a:r>
            <a:r>
              <a:rPr lang="fr-FR" b="1" baseline="30000" dirty="0"/>
              <a:t>+</a:t>
            </a:r>
            <a:r>
              <a:rPr lang="fr-FR" b="1" dirty="0"/>
              <a:t> &gt; V</a:t>
            </a:r>
            <a:r>
              <a:rPr lang="fr-FR" b="1" baseline="-25000" dirty="0"/>
              <a:t>e</a:t>
            </a:r>
            <a:r>
              <a:rPr lang="fr-FR" baseline="30000" dirty="0"/>
              <a:t>-</a:t>
            </a:r>
            <a:r>
              <a:rPr lang="fr-FR" dirty="0"/>
              <a:t> alors </a:t>
            </a:r>
            <a:r>
              <a:rPr lang="fr-FR" b="1" dirty="0"/>
              <a:t>V</a:t>
            </a:r>
            <a:r>
              <a:rPr lang="fr-FR" b="1" baseline="-25000" dirty="0"/>
              <a:t>D</a:t>
            </a:r>
            <a:r>
              <a:rPr lang="fr-FR" b="1" dirty="0"/>
              <a:t> &gt; 0</a:t>
            </a:r>
            <a:r>
              <a:rPr lang="fr-FR" dirty="0"/>
              <a:t> donc </a:t>
            </a:r>
            <a:r>
              <a:rPr lang="fr-FR" b="1" dirty="0"/>
              <a:t>V</a:t>
            </a:r>
            <a:r>
              <a:rPr lang="fr-FR" b="1" baseline="-25000" dirty="0"/>
              <a:t>S</a:t>
            </a:r>
            <a:r>
              <a:rPr lang="fr-FR" b="1" dirty="0"/>
              <a:t> = V</a:t>
            </a:r>
            <a:r>
              <a:rPr lang="fr-FR" b="1" baseline="-25000" dirty="0"/>
              <a:t>H</a:t>
            </a:r>
            <a:endParaRPr lang="fr-FR" dirty="0"/>
          </a:p>
          <a:p>
            <a:r>
              <a:rPr lang="fr-FR" dirty="0"/>
              <a:t>Si </a:t>
            </a:r>
            <a:r>
              <a:rPr lang="fr-FR" b="1" dirty="0"/>
              <a:t>V</a:t>
            </a:r>
            <a:r>
              <a:rPr lang="fr-FR" b="1" baseline="-25000" dirty="0"/>
              <a:t>e</a:t>
            </a:r>
            <a:r>
              <a:rPr lang="fr-FR" b="1" baseline="30000" dirty="0"/>
              <a:t>+</a:t>
            </a:r>
            <a:r>
              <a:rPr lang="fr-FR" b="1" dirty="0"/>
              <a:t> &lt; V</a:t>
            </a:r>
            <a:r>
              <a:rPr lang="fr-FR" b="1" baseline="-25000" dirty="0"/>
              <a:t>e</a:t>
            </a:r>
            <a:r>
              <a:rPr lang="fr-FR" baseline="30000" dirty="0"/>
              <a:t>-</a:t>
            </a:r>
            <a:r>
              <a:rPr lang="fr-FR" dirty="0"/>
              <a:t> alors </a:t>
            </a:r>
            <a:r>
              <a:rPr lang="fr-FR" b="1" dirty="0"/>
              <a:t>V</a:t>
            </a:r>
            <a:r>
              <a:rPr lang="fr-FR" b="1" baseline="-25000" dirty="0"/>
              <a:t>D</a:t>
            </a:r>
            <a:r>
              <a:rPr lang="fr-FR" b="1" dirty="0"/>
              <a:t> &lt; </a:t>
            </a:r>
            <a:r>
              <a:rPr lang="fr-FR" dirty="0"/>
              <a:t>0 donc </a:t>
            </a:r>
            <a:r>
              <a:rPr lang="fr-FR" b="1" dirty="0"/>
              <a:t>V</a:t>
            </a:r>
            <a:r>
              <a:rPr lang="fr-FR" b="1" baseline="-25000" dirty="0"/>
              <a:t>S</a:t>
            </a:r>
            <a:r>
              <a:rPr lang="fr-FR" b="1" dirty="0"/>
              <a:t> = V</a:t>
            </a:r>
            <a:r>
              <a:rPr lang="fr-FR" b="1" baseline="-25000" dirty="0"/>
              <a:t>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517756" y="1941163"/>
                <a:ext cx="522377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fr-FR" sz="1600" dirty="0"/>
                  <a:t>AOp</a:t>
                </a:r>
                <a:r>
                  <a:rPr lang="fr-FR" sz="1600" b="1" dirty="0"/>
                  <a:t> </a:t>
                </a:r>
                <a:r>
                  <a:rPr lang="fr-FR" sz="1600" b="1" dirty="0">
                    <a:solidFill>
                      <a:schemeClr val="accent3">
                        <a:lumMod val="75000"/>
                      </a:schemeClr>
                    </a:solidFill>
                  </a:rPr>
                  <a:t>parfait</a:t>
                </a:r>
              </a:p>
              <a:p>
                <a:pPr marL="1200150" lvl="2" indent="-285750">
                  <a:buFont typeface="Arial" pitchFamily="34" charset="0"/>
                  <a:buChar char="•"/>
                </a:pPr>
                <a:r>
                  <a:rPr lang="fr-FR" sz="1600" dirty="0"/>
                  <a:t> i+ et i- nul ( donc Zed et Zec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fr-FR" sz="1600" dirty="0"/>
                  <a:t>)</a:t>
                </a:r>
              </a:p>
              <a:p>
                <a:pPr marL="1200150" lvl="2" indent="-285750">
                  <a:buFont typeface="Arial" pitchFamily="34" charset="0"/>
                  <a:buChar char="•"/>
                </a:pPr>
                <a:r>
                  <a:rPr lang="fr-FR" sz="1600" dirty="0"/>
                  <a:t> </a:t>
                </a:r>
                <a:r>
                  <a:rPr lang="fr-FR" sz="1600" dirty="0" err="1"/>
                  <a:t>Avd</a:t>
                </a:r>
                <a:r>
                  <a:rPr lang="fr-FR" sz="1600" dirty="0"/>
                  <a:t> -&gt;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fr-FR" sz="1600" dirty="0"/>
                  <a:t> (ou constant et très grand (~10</a:t>
                </a:r>
                <a:r>
                  <a:rPr lang="fr-FR" sz="1600" baseline="30000" dirty="0"/>
                  <a:t>5</a:t>
                </a:r>
                <a:r>
                  <a:rPr lang="fr-FR" sz="1600" dirty="0"/>
                  <a:t>))</a:t>
                </a:r>
              </a:p>
              <a:p>
                <a:pPr marL="1200150" lvl="2" indent="-285750">
                  <a:buFont typeface="Arial" pitchFamily="34" charset="0"/>
                  <a:buChar char="•"/>
                </a:pPr>
                <a:r>
                  <a:rPr lang="fr-FR" sz="1600" dirty="0"/>
                  <a:t>Impédance de sortie </a:t>
                </a:r>
                <a:r>
                  <a:rPr lang="fr-FR" sz="1600" dirty="0" err="1"/>
                  <a:t>Zs</a:t>
                </a:r>
                <a:r>
                  <a:rPr lang="fr-FR" sz="1600" dirty="0"/>
                  <a:t> =0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756" y="1941163"/>
                <a:ext cx="5223776" cy="1077218"/>
              </a:xfrm>
              <a:prstGeom prst="rect">
                <a:avLst/>
              </a:prstGeom>
              <a:blipFill rotWithShape="1">
                <a:blip r:embed="rId2"/>
                <a:stretch>
                  <a:fillRect t="-1695" b="-62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44" y="1512094"/>
            <a:ext cx="460905" cy="475504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953000" y="156518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Rappel</a:t>
            </a: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34" name="Espace réservé du contenu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23" y="3262194"/>
            <a:ext cx="620145" cy="51678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107903" y="3272203"/>
            <a:ext cx="4953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900" lvl="2" indent="-88900"/>
            <a:r>
              <a:rPr lang="fr-FR" sz="1600" dirty="0" smtClean="0">
                <a:solidFill>
                  <a:srgbClr val="0070C0"/>
                </a:solidFill>
              </a:rPr>
              <a:t>L’hypothèse </a:t>
            </a:r>
            <a:r>
              <a:rPr lang="fr-FR" sz="1600" dirty="0" err="1" smtClean="0">
                <a:solidFill>
                  <a:srgbClr val="0070C0"/>
                </a:solidFill>
              </a:rPr>
              <a:t>V</a:t>
            </a:r>
            <a:r>
              <a:rPr lang="fr-FR" sz="1600" baseline="-25000" dirty="0" err="1" smtClean="0">
                <a:solidFill>
                  <a:srgbClr val="0070C0"/>
                </a:solidFill>
              </a:rPr>
              <a:t>d</a:t>
            </a:r>
            <a:r>
              <a:rPr lang="fr-FR" sz="1600" dirty="0" smtClean="0">
                <a:solidFill>
                  <a:srgbClr val="0070C0"/>
                </a:solidFill>
              </a:rPr>
              <a:t>=0 n’est plus valide!</a:t>
            </a:r>
          </a:p>
          <a:p>
            <a:pPr marL="88900" lvl="2" indent="-88900"/>
            <a:r>
              <a:rPr lang="fr-FR" sz="1600" dirty="0" smtClean="0"/>
              <a:t>Le fonctionnement de l’</a:t>
            </a:r>
            <a:r>
              <a:rPr lang="fr-FR" sz="1600" dirty="0" err="1" smtClean="0"/>
              <a:t>AOp</a:t>
            </a:r>
            <a:r>
              <a:rPr lang="fr-FR" sz="1600" dirty="0" smtClean="0"/>
              <a:t> est </a:t>
            </a:r>
            <a:r>
              <a:rPr lang="fr-FR" sz="1600" dirty="0" smtClean="0">
                <a:solidFill>
                  <a:srgbClr val="FF0000"/>
                </a:solidFill>
              </a:rPr>
              <a:t>NON-LINEAIRE</a:t>
            </a:r>
            <a:endParaRPr lang="fr-FR" sz="1600" dirty="0">
              <a:solidFill>
                <a:srgbClr val="FF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86" y="3921976"/>
            <a:ext cx="3265921" cy="258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97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8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86" y="3108392"/>
            <a:ext cx="2088232" cy="55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737" y="1209498"/>
            <a:ext cx="2027101" cy="52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Comparateur à hystérésis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Comparateur trigger de schmitt direct</a:t>
            </a:r>
          </a:p>
          <a:p>
            <a:pPr lvl="1"/>
            <a:r>
              <a:rPr lang="fr-FR" dirty="0" smtClean="0"/>
              <a:t>Fonctionnement </a:t>
            </a:r>
            <a:r>
              <a:rPr lang="fr-FR" dirty="0" err="1" smtClean="0"/>
              <a:t>bi-stable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Caractéristique de transfert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53</a:t>
            </a:fld>
            <a:endParaRPr lang="en-US" dirty="0"/>
          </a:p>
        </p:txBody>
      </p:sp>
      <p:grpSp>
        <p:nvGrpSpPr>
          <p:cNvPr id="7" name="Group 136"/>
          <p:cNvGrpSpPr>
            <a:grpSpLocks/>
          </p:cNvGrpSpPr>
          <p:nvPr/>
        </p:nvGrpSpPr>
        <p:grpSpPr bwMode="auto">
          <a:xfrm>
            <a:off x="4021681" y="1368606"/>
            <a:ext cx="2819897" cy="1818888"/>
            <a:chOff x="3696" y="0"/>
            <a:chExt cx="1451" cy="1027"/>
          </a:xfrm>
        </p:grpSpPr>
        <p:grpSp>
          <p:nvGrpSpPr>
            <p:cNvPr id="8" name="Group 108"/>
            <p:cNvGrpSpPr>
              <a:grpSpLocks/>
            </p:cNvGrpSpPr>
            <p:nvPr/>
          </p:nvGrpSpPr>
          <p:grpSpPr bwMode="auto">
            <a:xfrm flipV="1">
              <a:off x="4520" y="326"/>
              <a:ext cx="308" cy="425"/>
              <a:chOff x="8915" y="6339"/>
              <a:chExt cx="648" cy="896"/>
            </a:xfrm>
          </p:grpSpPr>
          <p:sp>
            <p:nvSpPr>
              <p:cNvPr id="30" name="Line 109"/>
              <p:cNvSpPr>
                <a:spLocks noChangeShapeType="1"/>
              </p:cNvSpPr>
              <p:nvPr/>
            </p:nvSpPr>
            <p:spPr bwMode="auto">
              <a:xfrm>
                <a:off x="8971" y="6563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Line 110"/>
              <p:cNvSpPr>
                <a:spLocks noChangeShapeType="1"/>
              </p:cNvSpPr>
              <p:nvPr/>
            </p:nvSpPr>
            <p:spPr bwMode="auto">
              <a:xfrm>
                <a:off x="8971" y="7039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111"/>
              <p:cNvSpPr>
                <a:spLocks noChangeShapeType="1"/>
              </p:cNvSpPr>
              <p:nvPr/>
            </p:nvSpPr>
            <p:spPr bwMode="auto">
              <a:xfrm rot="5400000">
                <a:off x="8971" y="7039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Freeform 112"/>
              <p:cNvSpPr>
                <a:spLocks/>
              </p:cNvSpPr>
              <p:nvPr/>
            </p:nvSpPr>
            <p:spPr bwMode="auto">
              <a:xfrm>
                <a:off x="8915" y="6339"/>
                <a:ext cx="648" cy="896"/>
              </a:xfrm>
              <a:custGeom>
                <a:avLst/>
                <a:gdLst>
                  <a:gd name="T0" fmla="*/ 0 w 648"/>
                  <a:gd name="T1" fmla="*/ 896 h 896"/>
                  <a:gd name="T2" fmla="*/ 0 w 648"/>
                  <a:gd name="T3" fmla="*/ 0 h 896"/>
                  <a:gd name="T4" fmla="*/ 648 w 648"/>
                  <a:gd name="T5" fmla="*/ 450 h 896"/>
                  <a:gd name="T6" fmla="*/ 0 w 648"/>
                  <a:gd name="T7" fmla="*/ 896 h 8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8" h="896">
                    <a:moveTo>
                      <a:pt x="0" y="896"/>
                    </a:moveTo>
                    <a:lnTo>
                      <a:pt x="0" y="0"/>
                    </a:lnTo>
                    <a:lnTo>
                      <a:pt x="648" y="450"/>
                    </a:lnTo>
                    <a:lnTo>
                      <a:pt x="0" y="896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" name="Line 113"/>
            <p:cNvSpPr>
              <a:spLocks noChangeShapeType="1"/>
            </p:cNvSpPr>
            <p:nvPr/>
          </p:nvSpPr>
          <p:spPr bwMode="auto">
            <a:xfrm flipH="1">
              <a:off x="4400" y="419"/>
              <a:ext cx="1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114"/>
            <p:cNvSpPr>
              <a:spLocks noChangeShapeType="1"/>
            </p:cNvSpPr>
            <p:nvPr/>
          </p:nvSpPr>
          <p:spPr bwMode="auto">
            <a:xfrm flipH="1">
              <a:off x="4439" y="658"/>
              <a:ext cx="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15"/>
            <p:cNvSpPr>
              <a:spLocks noChangeShapeType="1"/>
            </p:cNvSpPr>
            <p:nvPr/>
          </p:nvSpPr>
          <p:spPr bwMode="auto">
            <a:xfrm flipH="1">
              <a:off x="4825" y="539"/>
              <a:ext cx="1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16"/>
            <p:cNvSpPr>
              <a:spLocks/>
            </p:cNvSpPr>
            <p:nvPr/>
          </p:nvSpPr>
          <p:spPr bwMode="auto">
            <a:xfrm>
              <a:off x="4440" y="153"/>
              <a:ext cx="439" cy="386"/>
            </a:xfrm>
            <a:custGeom>
              <a:avLst/>
              <a:gdLst>
                <a:gd name="T0" fmla="*/ 0 w 924"/>
                <a:gd name="T1" fmla="*/ 266 h 812"/>
                <a:gd name="T2" fmla="*/ 0 w 924"/>
                <a:gd name="T3" fmla="*/ 0 h 812"/>
                <a:gd name="T4" fmla="*/ 439 w 924"/>
                <a:gd name="T5" fmla="*/ 0 h 812"/>
                <a:gd name="T6" fmla="*/ 439 w 924"/>
                <a:gd name="T7" fmla="*/ 386 h 8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4" h="812">
                  <a:moveTo>
                    <a:pt x="0" y="560"/>
                  </a:moveTo>
                  <a:lnTo>
                    <a:pt x="0" y="0"/>
                  </a:lnTo>
                  <a:lnTo>
                    <a:pt x="924" y="0"/>
                  </a:lnTo>
                  <a:lnTo>
                    <a:pt x="924" y="81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Rectangle 117"/>
            <p:cNvSpPr>
              <a:spLocks noChangeArrowheads="1"/>
            </p:cNvSpPr>
            <p:nvPr/>
          </p:nvSpPr>
          <p:spPr bwMode="auto">
            <a:xfrm>
              <a:off x="4533" y="113"/>
              <a:ext cx="266" cy="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18"/>
            <p:cNvSpPr>
              <a:spLocks noChangeShapeType="1"/>
            </p:cNvSpPr>
            <p:nvPr/>
          </p:nvSpPr>
          <p:spPr bwMode="auto">
            <a:xfrm>
              <a:off x="4441" y="660"/>
              <a:ext cx="0" cy="3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119"/>
            <p:cNvSpPr>
              <a:spLocks noChangeShapeType="1"/>
            </p:cNvSpPr>
            <p:nvPr/>
          </p:nvSpPr>
          <p:spPr bwMode="auto">
            <a:xfrm>
              <a:off x="4373" y="1016"/>
              <a:ext cx="133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Oval 120"/>
            <p:cNvSpPr>
              <a:spLocks noChangeArrowheads="1"/>
            </p:cNvSpPr>
            <p:nvPr/>
          </p:nvSpPr>
          <p:spPr bwMode="auto">
            <a:xfrm>
              <a:off x="4945" y="512"/>
              <a:ext cx="53" cy="5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Oval 121"/>
            <p:cNvSpPr>
              <a:spLocks noChangeArrowheads="1"/>
            </p:cNvSpPr>
            <p:nvPr/>
          </p:nvSpPr>
          <p:spPr bwMode="auto">
            <a:xfrm>
              <a:off x="4427" y="406"/>
              <a:ext cx="27" cy="2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Oval 122"/>
            <p:cNvSpPr>
              <a:spLocks noChangeArrowheads="1"/>
            </p:cNvSpPr>
            <p:nvPr/>
          </p:nvSpPr>
          <p:spPr bwMode="auto">
            <a:xfrm>
              <a:off x="4865" y="526"/>
              <a:ext cx="27" cy="2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123"/>
            <p:cNvSpPr>
              <a:spLocks noChangeShapeType="1"/>
            </p:cNvSpPr>
            <p:nvPr/>
          </p:nvSpPr>
          <p:spPr bwMode="auto">
            <a:xfrm flipH="1" flipV="1">
              <a:off x="4968" y="604"/>
              <a:ext cx="0" cy="3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124"/>
            <p:cNvSpPr>
              <a:spLocks noChangeShapeType="1"/>
            </p:cNvSpPr>
            <p:nvPr/>
          </p:nvSpPr>
          <p:spPr bwMode="auto">
            <a:xfrm>
              <a:off x="4925" y="1016"/>
              <a:ext cx="93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 Box 125"/>
            <p:cNvSpPr txBox="1">
              <a:spLocks noChangeArrowheads="1"/>
            </p:cNvSpPr>
            <p:nvPr/>
          </p:nvSpPr>
          <p:spPr bwMode="auto">
            <a:xfrm>
              <a:off x="4993" y="754"/>
              <a:ext cx="154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i="1">
                  <a:latin typeface="Times New Roman" pitchFamily="18" charset="0"/>
                </a:rPr>
                <a:t>v</a:t>
              </a:r>
              <a:r>
                <a:rPr lang="fr-FR" b="1" i="1" baseline="-25000">
                  <a:latin typeface="Times New Roman" pitchFamily="18" charset="0"/>
                </a:rPr>
                <a:t>s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22" name="Line 126"/>
            <p:cNvSpPr>
              <a:spLocks noChangeShapeType="1"/>
            </p:cNvSpPr>
            <p:nvPr/>
          </p:nvSpPr>
          <p:spPr bwMode="auto">
            <a:xfrm flipH="1">
              <a:off x="3896" y="419"/>
              <a:ext cx="5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Rectangle 127"/>
            <p:cNvSpPr>
              <a:spLocks noChangeArrowheads="1"/>
            </p:cNvSpPr>
            <p:nvPr/>
          </p:nvSpPr>
          <p:spPr bwMode="auto">
            <a:xfrm>
              <a:off x="4069" y="379"/>
              <a:ext cx="265" cy="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Oval 128"/>
            <p:cNvSpPr>
              <a:spLocks noChangeArrowheads="1"/>
            </p:cNvSpPr>
            <p:nvPr/>
          </p:nvSpPr>
          <p:spPr bwMode="auto">
            <a:xfrm>
              <a:off x="3883" y="393"/>
              <a:ext cx="53" cy="5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129"/>
            <p:cNvSpPr>
              <a:spLocks noChangeShapeType="1"/>
            </p:cNvSpPr>
            <p:nvPr/>
          </p:nvSpPr>
          <p:spPr bwMode="auto">
            <a:xfrm flipH="1" flipV="1">
              <a:off x="3909" y="485"/>
              <a:ext cx="0" cy="4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130"/>
            <p:cNvSpPr>
              <a:spLocks noChangeShapeType="1"/>
            </p:cNvSpPr>
            <p:nvPr/>
          </p:nvSpPr>
          <p:spPr bwMode="auto">
            <a:xfrm>
              <a:off x="3864" y="1016"/>
              <a:ext cx="93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131"/>
            <p:cNvSpPr txBox="1">
              <a:spLocks noChangeArrowheads="1"/>
            </p:cNvSpPr>
            <p:nvPr/>
          </p:nvSpPr>
          <p:spPr bwMode="auto">
            <a:xfrm>
              <a:off x="3696" y="561"/>
              <a:ext cx="15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fr-FR" b="1" i="1">
                  <a:latin typeface="Times New Roman" pitchFamily="18" charset="0"/>
                </a:rPr>
                <a:t>v</a:t>
              </a:r>
              <a:r>
                <a:rPr lang="fr-FR" b="1" i="1" baseline="-25000">
                  <a:latin typeface="Times New Roman" pitchFamily="18" charset="0"/>
                </a:rPr>
                <a:t>e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28" name="Text Box 132"/>
            <p:cNvSpPr txBox="1">
              <a:spLocks noChangeArrowheads="1"/>
            </p:cNvSpPr>
            <p:nvPr/>
          </p:nvSpPr>
          <p:spPr bwMode="auto">
            <a:xfrm>
              <a:off x="4105" y="254"/>
              <a:ext cx="18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200" b="1">
                  <a:latin typeface="Times New Roman" pitchFamily="18" charset="0"/>
                </a:rPr>
                <a:t>R</a:t>
              </a:r>
              <a:r>
                <a:rPr lang="fr-FR" sz="1200" b="1" baseline="-25000">
                  <a:latin typeface="Times New Roman" pitchFamily="18" charset="0"/>
                </a:rPr>
                <a:t>1</a:t>
              </a:r>
              <a:endParaRPr lang="fr-FR" sz="1200" b="1">
                <a:latin typeface="Times New Roman" pitchFamily="18" charset="0"/>
              </a:endParaRPr>
            </a:p>
          </p:txBody>
        </p:sp>
        <p:sp>
          <p:nvSpPr>
            <p:cNvPr id="29" name="Text Box 133"/>
            <p:cNvSpPr txBox="1">
              <a:spLocks noChangeArrowheads="1"/>
            </p:cNvSpPr>
            <p:nvPr/>
          </p:nvSpPr>
          <p:spPr bwMode="auto">
            <a:xfrm>
              <a:off x="4605" y="0"/>
              <a:ext cx="271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200" b="1">
                  <a:latin typeface="Times New Roman" pitchFamily="18" charset="0"/>
                </a:rPr>
                <a:t>R</a:t>
              </a:r>
              <a:r>
                <a:rPr lang="fr-FR" sz="1200" b="1" baseline="-25000">
                  <a:latin typeface="Times New Roman" pitchFamily="18" charset="0"/>
                </a:rPr>
                <a:t>2</a:t>
              </a:r>
              <a:endParaRPr lang="fr-FR" sz="1200" b="1">
                <a:latin typeface="Times New Roman" pitchFamily="18" charset="0"/>
              </a:endParaRPr>
            </a:p>
          </p:txBody>
        </p:sp>
      </p:grpSp>
      <p:graphicFrame>
        <p:nvGraphicFramePr>
          <p:cNvPr id="34" name="Diagramme 33"/>
          <p:cNvGraphicFramePr/>
          <p:nvPr>
            <p:extLst>
              <p:ext uri="{D42A27DB-BD31-4B8C-83A1-F6EECF244321}">
                <p14:modId xmlns:p14="http://schemas.microsoft.com/office/powerpoint/2010/main" val="951649275"/>
              </p:ext>
            </p:extLst>
          </p:nvPr>
        </p:nvGraphicFramePr>
        <p:xfrm>
          <a:off x="5778241" y="1568737"/>
          <a:ext cx="4644516" cy="17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688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810" y="2562902"/>
            <a:ext cx="2333855" cy="43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7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3733974"/>
            <a:ext cx="3744416" cy="28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8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580" y="3778860"/>
            <a:ext cx="3867884" cy="256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Flèche droite rayée 53"/>
          <p:cNvSpPr/>
          <p:nvPr/>
        </p:nvSpPr>
        <p:spPr>
          <a:xfrm>
            <a:off x="4100076" y="5265606"/>
            <a:ext cx="776049" cy="432048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959665" y="4742386"/>
            <a:ext cx="133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7030A0"/>
                </a:solidFill>
              </a:rPr>
              <a:t>Exemple de chronogramme</a:t>
            </a:r>
            <a:endParaRPr lang="fr-FR" sz="1400" i="1" dirty="0">
              <a:solidFill>
                <a:srgbClr val="7030A0"/>
              </a:solidFill>
            </a:endParaRPr>
          </a:p>
        </p:txBody>
      </p:sp>
      <p:cxnSp>
        <p:nvCxnSpPr>
          <p:cNvPr id="57" name="Connecteur droit avec flèche 56"/>
          <p:cNvCxnSpPr>
            <a:stCxn id="36884" idx="3"/>
          </p:cNvCxnSpPr>
          <p:nvPr/>
        </p:nvCxnSpPr>
        <p:spPr>
          <a:xfrm flipV="1">
            <a:off x="3959665" y="2369260"/>
            <a:ext cx="1546786" cy="410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9113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626" y="1386997"/>
            <a:ext cx="2088232" cy="48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Comparateur à hystérésis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Comparateur trigger de schmitt </a:t>
            </a:r>
            <a:r>
              <a:rPr lang="fr-FR" dirty="0" smtClean="0"/>
              <a:t>inverse</a:t>
            </a:r>
            <a:endParaRPr lang="fr-FR" dirty="0"/>
          </a:p>
          <a:p>
            <a:pPr lvl="1"/>
            <a:r>
              <a:rPr lang="fr-FR" dirty="0"/>
              <a:t>Fonctionnement </a:t>
            </a:r>
            <a:r>
              <a:rPr lang="fr-FR" dirty="0" err="1" smtClean="0"/>
              <a:t>bi-stable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/>
              <a:t>Caractéristique de transfert</a:t>
            </a:r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54</a:t>
            </a:fld>
            <a:endParaRPr lang="en-US" dirty="0"/>
          </a:p>
        </p:txBody>
      </p: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3836876" y="1870077"/>
            <a:ext cx="2484276" cy="1943546"/>
            <a:chOff x="1746" y="1661"/>
            <a:chExt cx="2721" cy="2041"/>
          </a:xfrm>
        </p:grpSpPr>
        <p:grpSp>
          <p:nvGrpSpPr>
            <p:cNvPr id="8" name="Group 65"/>
            <p:cNvGrpSpPr>
              <a:grpSpLocks/>
            </p:cNvGrpSpPr>
            <p:nvPr/>
          </p:nvGrpSpPr>
          <p:grpSpPr bwMode="auto">
            <a:xfrm>
              <a:off x="3016" y="1661"/>
              <a:ext cx="712" cy="984"/>
              <a:chOff x="3016" y="1661"/>
              <a:chExt cx="712" cy="984"/>
            </a:xfrm>
          </p:grpSpPr>
          <p:sp>
            <p:nvSpPr>
              <p:cNvPr id="33" name="Line 36"/>
              <p:cNvSpPr>
                <a:spLocks noChangeShapeType="1"/>
              </p:cNvSpPr>
              <p:nvPr/>
            </p:nvSpPr>
            <p:spPr bwMode="auto">
              <a:xfrm>
                <a:off x="3078" y="1907"/>
                <a:ext cx="12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Line 37"/>
              <p:cNvSpPr>
                <a:spLocks noChangeShapeType="1"/>
              </p:cNvSpPr>
              <p:nvPr/>
            </p:nvSpPr>
            <p:spPr bwMode="auto">
              <a:xfrm>
                <a:off x="3078" y="2430"/>
                <a:ext cx="12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 rot="5400000">
                <a:off x="3077" y="2430"/>
                <a:ext cx="12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Freeform 39"/>
              <p:cNvSpPr>
                <a:spLocks/>
              </p:cNvSpPr>
              <p:nvPr/>
            </p:nvSpPr>
            <p:spPr bwMode="auto">
              <a:xfrm>
                <a:off x="3016" y="1661"/>
                <a:ext cx="712" cy="984"/>
              </a:xfrm>
              <a:custGeom>
                <a:avLst/>
                <a:gdLst>
                  <a:gd name="T0" fmla="*/ 0 w 648"/>
                  <a:gd name="T1" fmla="*/ 984 h 896"/>
                  <a:gd name="T2" fmla="*/ 0 w 648"/>
                  <a:gd name="T3" fmla="*/ 0 h 896"/>
                  <a:gd name="T4" fmla="*/ 712 w 648"/>
                  <a:gd name="T5" fmla="*/ 494 h 896"/>
                  <a:gd name="T6" fmla="*/ 0 w 648"/>
                  <a:gd name="T7" fmla="*/ 984 h 8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8" h="896">
                    <a:moveTo>
                      <a:pt x="0" y="896"/>
                    </a:moveTo>
                    <a:lnTo>
                      <a:pt x="0" y="0"/>
                    </a:lnTo>
                    <a:lnTo>
                      <a:pt x="648" y="450"/>
                    </a:lnTo>
                    <a:lnTo>
                      <a:pt x="0" y="896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" name="Line 41"/>
            <p:cNvSpPr>
              <a:spLocks noChangeShapeType="1"/>
            </p:cNvSpPr>
            <p:nvPr/>
          </p:nvSpPr>
          <p:spPr bwMode="auto">
            <a:xfrm flipH="1">
              <a:off x="2826" y="2387"/>
              <a:ext cx="1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42"/>
            <p:cNvSpPr>
              <a:spLocks noChangeShapeType="1"/>
            </p:cNvSpPr>
            <p:nvPr/>
          </p:nvSpPr>
          <p:spPr bwMode="auto">
            <a:xfrm flipH="1">
              <a:off x="3723" y="2153"/>
              <a:ext cx="2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43"/>
            <p:cNvSpPr>
              <a:spLocks noChangeShapeType="1"/>
            </p:cNvSpPr>
            <p:nvPr/>
          </p:nvSpPr>
          <p:spPr bwMode="auto">
            <a:xfrm>
              <a:off x="2835" y="2387"/>
              <a:ext cx="0" cy="13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44"/>
            <p:cNvSpPr>
              <a:spLocks noChangeShapeType="1"/>
            </p:cNvSpPr>
            <p:nvPr/>
          </p:nvSpPr>
          <p:spPr bwMode="auto">
            <a:xfrm>
              <a:off x="2695" y="3702"/>
              <a:ext cx="307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Oval 45"/>
            <p:cNvSpPr>
              <a:spLocks noChangeArrowheads="1"/>
            </p:cNvSpPr>
            <p:nvPr/>
          </p:nvSpPr>
          <p:spPr bwMode="auto">
            <a:xfrm>
              <a:off x="3999" y="2091"/>
              <a:ext cx="123" cy="12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Oval 46"/>
            <p:cNvSpPr>
              <a:spLocks noChangeArrowheads="1"/>
            </p:cNvSpPr>
            <p:nvPr/>
          </p:nvSpPr>
          <p:spPr bwMode="auto">
            <a:xfrm>
              <a:off x="2800" y="2735"/>
              <a:ext cx="62" cy="6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Oval 47"/>
            <p:cNvSpPr>
              <a:spLocks noChangeArrowheads="1"/>
            </p:cNvSpPr>
            <p:nvPr/>
          </p:nvSpPr>
          <p:spPr bwMode="auto">
            <a:xfrm>
              <a:off x="3815" y="2122"/>
              <a:ext cx="61" cy="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48"/>
            <p:cNvSpPr>
              <a:spLocks noChangeShapeType="1"/>
            </p:cNvSpPr>
            <p:nvPr/>
          </p:nvSpPr>
          <p:spPr bwMode="auto">
            <a:xfrm flipH="1" flipV="1">
              <a:off x="4052" y="2303"/>
              <a:ext cx="0" cy="13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49"/>
            <p:cNvSpPr>
              <a:spLocks noChangeShapeType="1"/>
            </p:cNvSpPr>
            <p:nvPr/>
          </p:nvSpPr>
          <p:spPr bwMode="auto">
            <a:xfrm>
              <a:off x="3907" y="3702"/>
              <a:ext cx="21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 Box 50"/>
            <p:cNvSpPr txBox="1">
              <a:spLocks noChangeArrowheads="1"/>
            </p:cNvSpPr>
            <p:nvPr/>
          </p:nvSpPr>
          <p:spPr bwMode="auto">
            <a:xfrm>
              <a:off x="4111" y="2654"/>
              <a:ext cx="356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600" b="1" i="1">
                  <a:latin typeface="Times New Roman" pitchFamily="18" charset="0"/>
                </a:rPr>
                <a:t>v</a:t>
              </a:r>
              <a:r>
                <a:rPr lang="fr-FR" sz="1600" b="1" i="1" baseline="-25000">
                  <a:latin typeface="Times New Roman" pitchFamily="18" charset="0"/>
                </a:rPr>
                <a:t>s</a:t>
              </a:r>
              <a:endParaRPr lang="fr-FR" sz="1600" b="1">
                <a:latin typeface="Times New Roman" pitchFamily="18" charset="0"/>
              </a:endParaRPr>
            </a:p>
          </p:txBody>
        </p:sp>
        <p:sp>
          <p:nvSpPr>
            <p:cNvPr id="19" name="Line 51"/>
            <p:cNvSpPr>
              <a:spLocks noChangeShapeType="1"/>
            </p:cNvSpPr>
            <p:nvPr/>
          </p:nvSpPr>
          <p:spPr bwMode="auto">
            <a:xfrm flipH="1">
              <a:off x="2174" y="1878"/>
              <a:ext cx="8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Rectangle 52"/>
            <p:cNvSpPr>
              <a:spLocks noChangeArrowheads="1"/>
            </p:cNvSpPr>
            <p:nvPr/>
          </p:nvSpPr>
          <p:spPr bwMode="auto">
            <a:xfrm rot="5400000">
              <a:off x="2534" y="3129"/>
              <a:ext cx="615" cy="1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Oval 53"/>
            <p:cNvSpPr>
              <a:spLocks noChangeArrowheads="1"/>
            </p:cNvSpPr>
            <p:nvPr/>
          </p:nvSpPr>
          <p:spPr bwMode="auto">
            <a:xfrm>
              <a:off x="2135" y="1819"/>
              <a:ext cx="123" cy="12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54"/>
            <p:cNvSpPr>
              <a:spLocks noChangeShapeType="1"/>
            </p:cNvSpPr>
            <p:nvPr/>
          </p:nvSpPr>
          <p:spPr bwMode="auto">
            <a:xfrm flipH="1" flipV="1">
              <a:off x="2174" y="2055"/>
              <a:ext cx="0" cy="14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55"/>
            <p:cNvSpPr>
              <a:spLocks noChangeShapeType="1"/>
            </p:cNvSpPr>
            <p:nvPr/>
          </p:nvSpPr>
          <p:spPr bwMode="auto">
            <a:xfrm>
              <a:off x="2095" y="3702"/>
              <a:ext cx="21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56"/>
            <p:cNvSpPr txBox="1">
              <a:spLocks noChangeArrowheads="1"/>
            </p:cNvSpPr>
            <p:nvPr/>
          </p:nvSpPr>
          <p:spPr bwMode="auto">
            <a:xfrm>
              <a:off x="1746" y="2577"/>
              <a:ext cx="35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fr-FR" sz="1600" b="1" i="1">
                  <a:latin typeface="Times New Roman" pitchFamily="18" charset="0"/>
                </a:rPr>
                <a:t>v</a:t>
              </a:r>
              <a:r>
                <a:rPr lang="fr-FR" sz="1600" b="1" i="1" baseline="-25000">
                  <a:latin typeface="Times New Roman" pitchFamily="18" charset="0"/>
                </a:rPr>
                <a:t>e</a:t>
              </a:r>
              <a:endParaRPr lang="fr-FR" sz="1600" b="1">
                <a:latin typeface="Times New Roman" pitchFamily="18" charset="0"/>
              </a:endParaRPr>
            </a:p>
          </p:txBody>
        </p:sp>
        <p:sp>
          <p:nvSpPr>
            <p:cNvPr id="25" name="Text Box 57"/>
            <p:cNvSpPr txBox="1">
              <a:spLocks noChangeArrowheads="1"/>
            </p:cNvSpPr>
            <p:nvPr/>
          </p:nvSpPr>
          <p:spPr bwMode="auto">
            <a:xfrm>
              <a:off x="3024" y="3104"/>
              <a:ext cx="27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600" b="1">
                  <a:latin typeface="Times New Roman" pitchFamily="18" charset="0"/>
                </a:rPr>
                <a:t>R</a:t>
              </a:r>
              <a:r>
                <a:rPr lang="fr-FR" sz="1600" b="1" baseline="-25000">
                  <a:latin typeface="Times New Roman" pitchFamily="18" charset="0"/>
                </a:rPr>
                <a:t>1</a:t>
              </a:r>
              <a:endParaRPr lang="fr-FR" sz="1600" b="1">
                <a:latin typeface="Times New Roman" pitchFamily="18" charset="0"/>
              </a:endParaRPr>
            </a:p>
          </p:txBody>
        </p:sp>
        <p:sp>
          <p:nvSpPr>
            <p:cNvPr id="26" name="Text Box 58"/>
            <p:cNvSpPr txBox="1">
              <a:spLocks noChangeArrowheads="1"/>
            </p:cNvSpPr>
            <p:nvPr/>
          </p:nvSpPr>
          <p:spPr bwMode="auto">
            <a:xfrm>
              <a:off x="3452" y="2391"/>
              <a:ext cx="31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600" b="1">
                  <a:latin typeface="Times New Roman" pitchFamily="18" charset="0"/>
                </a:rPr>
                <a:t>R</a:t>
              </a:r>
              <a:r>
                <a:rPr lang="fr-FR" sz="1600" b="1" baseline="-25000">
                  <a:latin typeface="Times New Roman" pitchFamily="18" charset="0"/>
                </a:rPr>
                <a:t>2</a:t>
              </a:r>
              <a:endParaRPr lang="fr-FR" sz="1600" b="1">
                <a:latin typeface="Times New Roman" pitchFamily="18" charset="0"/>
              </a:endParaRPr>
            </a:p>
          </p:txBody>
        </p:sp>
        <p:sp>
          <p:nvSpPr>
            <p:cNvPr id="27" name="Text Box 59"/>
            <p:cNvSpPr txBox="1">
              <a:spLocks noChangeArrowheads="1"/>
            </p:cNvSpPr>
            <p:nvPr/>
          </p:nvSpPr>
          <p:spPr bwMode="auto">
            <a:xfrm>
              <a:off x="2227" y="3150"/>
              <a:ext cx="32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fr-FR" sz="1600" b="1" i="1">
                  <a:latin typeface="Times New Roman" pitchFamily="18" charset="0"/>
                </a:rPr>
                <a:t>v</a:t>
              </a:r>
              <a:r>
                <a:rPr lang="fr-FR" sz="1600" b="1" baseline="-25000">
                  <a:latin typeface="Times New Roman" pitchFamily="18" charset="0"/>
                </a:rPr>
                <a:t>1</a:t>
              </a:r>
              <a:endParaRPr lang="fr-FR" sz="1600" b="1">
                <a:latin typeface="Times New Roman" pitchFamily="18" charset="0"/>
              </a:endParaRPr>
            </a:p>
          </p:txBody>
        </p:sp>
        <p:sp>
          <p:nvSpPr>
            <p:cNvPr id="28" name="Line 60"/>
            <p:cNvSpPr>
              <a:spLocks noChangeShapeType="1"/>
            </p:cNvSpPr>
            <p:nvPr/>
          </p:nvSpPr>
          <p:spPr bwMode="auto">
            <a:xfrm rot="10800000" flipH="1">
              <a:off x="2596" y="2761"/>
              <a:ext cx="0" cy="8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Text Box 61"/>
            <p:cNvSpPr txBox="1">
              <a:spLocks noChangeArrowheads="1"/>
            </p:cNvSpPr>
            <p:nvPr/>
          </p:nvSpPr>
          <p:spPr bwMode="auto">
            <a:xfrm>
              <a:off x="2649" y="2106"/>
              <a:ext cx="217" cy="1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fr-FR" sz="1600" b="1" i="1">
                  <a:latin typeface="Times New Roman" pitchFamily="18" charset="0"/>
                </a:rPr>
                <a:t>v</a:t>
              </a:r>
              <a:r>
                <a:rPr lang="fr-FR" sz="1600" b="1" baseline="-25000">
                  <a:latin typeface="Times New Roman" pitchFamily="18" charset="0"/>
                </a:rPr>
                <a:t>D</a:t>
              </a:r>
              <a:endParaRPr lang="fr-FR" sz="1600" b="1">
                <a:latin typeface="Times New Roman" pitchFamily="18" charset="0"/>
              </a:endParaRPr>
            </a:p>
          </p:txBody>
        </p:sp>
        <p:sp>
          <p:nvSpPr>
            <p:cNvPr id="30" name="Line 62"/>
            <p:cNvSpPr>
              <a:spLocks noChangeShapeType="1"/>
            </p:cNvSpPr>
            <p:nvPr/>
          </p:nvSpPr>
          <p:spPr bwMode="auto">
            <a:xfrm flipH="1">
              <a:off x="2932" y="1968"/>
              <a:ext cx="0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63"/>
            <p:cNvSpPr>
              <a:spLocks/>
            </p:cNvSpPr>
            <p:nvPr/>
          </p:nvSpPr>
          <p:spPr bwMode="auto">
            <a:xfrm>
              <a:off x="2826" y="2154"/>
              <a:ext cx="1015" cy="613"/>
            </a:xfrm>
            <a:custGeom>
              <a:avLst/>
              <a:gdLst>
                <a:gd name="T0" fmla="*/ 0 w 924"/>
                <a:gd name="T1" fmla="*/ 613 h 558"/>
                <a:gd name="T2" fmla="*/ 1015 w 924"/>
                <a:gd name="T3" fmla="*/ 613 h 558"/>
                <a:gd name="T4" fmla="*/ 1015 w 924"/>
                <a:gd name="T5" fmla="*/ 0 h 5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4" h="558">
                  <a:moveTo>
                    <a:pt x="0" y="558"/>
                  </a:moveTo>
                  <a:lnTo>
                    <a:pt x="924" y="558"/>
                  </a:lnTo>
                  <a:lnTo>
                    <a:pt x="924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Rectangle 64"/>
            <p:cNvSpPr>
              <a:spLocks noChangeArrowheads="1"/>
            </p:cNvSpPr>
            <p:nvPr/>
          </p:nvSpPr>
          <p:spPr bwMode="auto">
            <a:xfrm>
              <a:off x="3123" y="2659"/>
              <a:ext cx="615" cy="1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37" name="Diagramme 36"/>
          <p:cNvGraphicFramePr/>
          <p:nvPr>
            <p:extLst>
              <p:ext uri="{D42A27DB-BD31-4B8C-83A1-F6EECF244321}">
                <p14:modId xmlns:p14="http://schemas.microsoft.com/office/powerpoint/2010/main" val="316178483"/>
              </p:ext>
            </p:extLst>
          </p:nvPr>
        </p:nvGraphicFramePr>
        <p:xfrm>
          <a:off x="5655575" y="1749380"/>
          <a:ext cx="4644516" cy="17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04" y="2602359"/>
            <a:ext cx="2088232" cy="57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44" y="3481375"/>
            <a:ext cx="2120220" cy="48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1" y="4071437"/>
            <a:ext cx="4307876" cy="243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Flèche droite rayée 42"/>
          <p:cNvSpPr/>
          <p:nvPr/>
        </p:nvSpPr>
        <p:spPr>
          <a:xfrm>
            <a:off x="4100076" y="5265606"/>
            <a:ext cx="776049" cy="432048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959665" y="4742386"/>
            <a:ext cx="133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7030A0"/>
                </a:solidFill>
              </a:rPr>
              <a:t>Exemple de chronogramme</a:t>
            </a:r>
            <a:endParaRPr lang="fr-FR" sz="1400" i="1" dirty="0">
              <a:solidFill>
                <a:srgbClr val="7030A0"/>
              </a:solidFill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142" y="4054430"/>
            <a:ext cx="4236346" cy="24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54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26" y="3501008"/>
            <a:ext cx="3222854" cy="285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Comparateur à hystérésis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Comparateur trigger de schmitt </a:t>
            </a:r>
            <a:r>
              <a:rPr lang="fr-FR" dirty="0" smtClean="0"/>
              <a:t>à fenêtre réglable</a:t>
            </a:r>
          </a:p>
          <a:p>
            <a:pPr lvl="1"/>
            <a:r>
              <a:rPr lang="fr-FR" dirty="0" smtClean="0"/>
              <a:t>Ve1 : seuil réglable , Ve2 tension d’entrée 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/>
              <a:t>Caractéristique de transfert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1747360"/>
            <a:ext cx="3213072" cy="214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15" y="2097004"/>
            <a:ext cx="3253551" cy="52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79" y="2625147"/>
            <a:ext cx="2232248" cy="23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27" y="2821625"/>
            <a:ext cx="3506926" cy="44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604628" y="2204864"/>
            <a:ext cx="3996444" cy="11161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825208" y="1747360"/>
            <a:ext cx="1836204" cy="874578"/>
          </a:xfrm>
          <a:prstGeom prst="ellipse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Espace réservé du contenu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36" y="4041068"/>
            <a:ext cx="620145" cy="5167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825208" y="3948740"/>
            <a:ext cx="2718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rgbClr val="7030A0"/>
                </a:solidFill>
              </a:rPr>
              <a:t>Attention à ne pas confondre le montage avec le soustracteur!!</a:t>
            </a:r>
          </a:p>
          <a:p>
            <a:r>
              <a:rPr lang="fr-FR" sz="1400" b="1" i="1" dirty="0" smtClean="0">
                <a:solidFill>
                  <a:srgbClr val="7030A0"/>
                </a:solidFill>
              </a:rPr>
              <a:t>Vous noterez le bouclage à réaction positive</a:t>
            </a:r>
            <a:endParaRPr lang="fr-FR" sz="1400" b="1" i="1" dirty="0">
              <a:solidFill>
                <a:srgbClr val="7030A0"/>
              </a:solidFill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8646850" y="2352583"/>
            <a:ext cx="415590" cy="1651246"/>
          </a:xfrm>
          <a:custGeom>
            <a:avLst/>
            <a:gdLst>
              <a:gd name="connsiteX0" fmla="*/ 221942 w 415590"/>
              <a:gd name="connsiteY0" fmla="*/ 1651246 h 1651246"/>
              <a:gd name="connsiteX1" fmla="*/ 408373 w 415590"/>
              <a:gd name="connsiteY1" fmla="*/ 816745 h 1651246"/>
              <a:gd name="connsiteX2" fmla="*/ 0 w 415590"/>
              <a:gd name="connsiteY2" fmla="*/ 0 h 165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590" h="1651246">
                <a:moveTo>
                  <a:pt x="221942" y="1651246"/>
                </a:moveTo>
                <a:cubicBezTo>
                  <a:pt x="333652" y="1371599"/>
                  <a:pt x="445363" y="1091953"/>
                  <a:pt x="408373" y="816745"/>
                </a:cubicBezTo>
                <a:cubicBezTo>
                  <a:pt x="371383" y="541537"/>
                  <a:pt x="185691" y="270768"/>
                  <a:pt x="0" y="0"/>
                </a:cubicBezTo>
              </a:path>
            </a:pathLst>
          </a:cu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4877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Imperfections de l’</a:t>
            </a:r>
            <a:r>
              <a:rPr lang="fr-FR" dirty="0" err="1" smtClean="0"/>
              <a:t>Aop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Aop</a:t>
            </a:r>
            <a:r>
              <a:rPr lang="fr-FR" dirty="0" smtClean="0"/>
              <a:t> Réel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8464" y="1232756"/>
            <a:ext cx="9372600" cy="5029200"/>
          </a:xfrm>
        </p:spPr>
        <p:txBody>
          <a:bodyPr/>
          <a:lstStyle/>
          <a:p>
            <a:pPr marL="57150" indent="0">
              <a:tabLst>
                <a:tab pos="1431925" algn="l"/>
              </a:tabLst>
            </a:pPr>
            <a:r>
              <a:rPr lang="fr-FR" dirty="0" smtClean="0"/>
              <a:t> Vers </a:t>
            </a:r>
            <a:r>
              <a:rPr lang="fr-FR" dirty="0"/>
              <a:t>un modèle plus </a:t>
            </a:r>
            <a:r>
              <a:rPr lang="fr-FR" dirty="0" smtClean="0"/>
              <a:t>complexe</a:t>
            </a:r>
            <a:endParaRPr lang="fr-FR" dirty="0"/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/>
              <a:t>1- Le gain Ad dépend de la </a:t>
            </a:r>
            <a:r>
              <a:rPr lang="fr-FR" dirty="0" smtClean="0"/>
              <a:t>fréquence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 smtClean="0"/>
              <a:t>2- </a:t>
            </a:r>
            <a:r>
              <a:rPr lang="fr-FR" dirty="0" err="1"/>
              <a:t>Ze</a:t>
            </a:r>
            <a:r>
              <a:rPr lang="fr-FR" dirty="0"/>
              <a:t> n’est pas infini!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i="1" dirty="0" smtClean="0"/>
              <a:t>   </a:t>
            </a:r>
            <a:r>
              <a:rPr lang="fr-FR" sz="1600" i="1" dirty="0" smtClean="0">
                <a:solidFill>
                  <a:srgbClr val="00B050"/>
                </a:solidFill>
              </a:rPr>
              <a:t>notion </a:t>
            </a:r>
            <a:r>
              <a:rPr lang="fr-FR" sz="1600" i="1" dirty="0">
                <a:solidFill>
                  <a:srgbClr val="00B050"/>
                </a:solidFill>
              </a:rPr>
              <a:t>d’impédance différentielle et de mode </a:t>
            </a:r>
            <a:r>
              <a:rPr lang="fr-FR" sz="1600" i="1" dirty="0" smtClean="0">
                <a:solidFill>
                  <a:srgbClr val="00B050"/>
                </a:solidFill>
              </a:rPr>
              <a:t>commun</a:t>
            </a:r>
            <a:endParaRPr lang="fr-FR" dirty="0"/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 smtClean="0"/>
              <a:t>3- </a:t>
            </a:r>
            <a:r>
              <a:rPr lang="fr-FR" dirty="0"/>
              <a:t>Les courants d’entrées </a:t>
            </a:r>
            <a:r>
              <a:rPr lang="fr-FR" dirty="0" smtClean="0"/>
              <a:t>statiques  </a:t>
            </a:r>
            <a:r>
              <a:rPr lang="fr-FR" dirty="0"/>
              <a:t>ne sont pas nuls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sz="1600" i="1" dirty="0">
                <a:solidFill>
                  <a:srgbClr val="00B050"/>
                </a:solidFill>
              </a:rPr>
              <a:t>    notion de courant différentiel et courant d’offset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 smtClean="0"/>
              <a:t>4- </a:t>
            </a:r>
            <a:r>
              <a:rPr lang="fr-FR" dirty="0"/>
              <a:t>Pour V+ = V- = 0 la sortie n’est pas nulle!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/>
              <a:t> </a:t>
            </a:r>
            <a:r>
              <a:rPr lang="fr-FR" dirty="0" smtClean="0"/>
              <a:t>    =&gt; </a:t>
            </a:r>
            <a:r>
              <a:rPr lang="fr-FR" dirty="0"/>
              <a:t>dissymétrie entre les 2 bornes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sz="1600" i="1" dirty="0">
                <a:solidFill>
                  <a:srgbClr val="00B050"/>
                </a:solidFill>
              </a:rPr>
              <a:t>     notion de tension d’offset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/>
              <a:t>5</a:t>
            </a:r>
            <a:r>
              <a:rPr lang="fr-FR" dirty="0" smtClean="0"/>
              <a:t>- </a:t>
            </a:r>
            <a:r>
              <a:rPr lang="fr-FR" dirty="0"/>
              <a:t>La tension de sortie chute avec le courant </a:t>
            </a:r>
            <a:r>
              <a:rPr lang="fr-FR" dirty="0" smtClean="0"/>
              <a:t>débité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i="1" dirty="0">
                <a:solidFill>
                  <a:srgbClr val="00B050"/>
                </a:solidFill>
              </a:rPr>
              <a:t> </a:t>
            </a:r>
            <a:r>
              <a:rPr lang="fr-FR" i="1" dirty="0" smtClean="0">
                <a:solidFill>
                  <a:srgbClr val="00B050"/>
                </a:solidFill>
              </a:rPr>
              <a:t>  notion d’impédance de sortie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8244" y="5280083"/>
            <a:ext cx="8540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1431925" algn="l"/>
              </a:tabLst>
            </a:pPr>
            <a:r>
              <a:rPr lang="fr-FR" sz="1600" i="1" dirty="0"/>
              <a:t>Pour l’étude des effets on distinguera </a:t>
            </a:r>
            <a:r>
              <a:rPr lang="fr-FR" sz="1600" i="1" dirty="0" smtClean="0"/>
              <a:t>les aspects statiques (point 3 à 5 )et dynamique (1 et 2)</a:t>
            </a:r>
          </a:p>
          <a:p>
            <a:pPr lvl="1">
              <a:tabLst>
                <a:tab pos="1431925" algn="l"/>
              </a:tabLst>
            </a:pPr>
            <a:r>
              <a:rPr lang="fr-FR" sz="1600" i="1" dirty="0" smtClean="0"/>
              <a:t>En appliquant le théorème de superposition ( hypothèse de linéarité) il est possible d’étudier la contribution de chaque erreur séparément.</a:t>
            </a:r>
            <a:endParaRPr lang="fr-FR" sz="16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4" y="5457829"/>
            <a:ext cx="460905" cy="4755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25208" y="18088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3" name="Connecteur droit 12"/>
          <p:cNvCxnSpPr>
            <a:stCxn id="21" idx="6"/>
          </p:cNvCxnSpPr>
          <p:nvPr/>
        </p:nvCxnSpPr>
        <p:spPr>
          <a:xfrm flipH="1" flipV="1">
            <a:off x="6621611" y="2996771"/>
            <a:ext cx="1002823" cy="2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342"/>
          <p:cNvGrpSpPr>
            <a:grpSpLocks/>
          </p:cNvGrpSpPr>
          <p:nvPr/>
        </p:nvGrpSpPr>
        <p:grpSpPr bwMode="auto">
          <a:xfrm>
            <a:off x="7103224" y="2633573"/>
            <a:ext cx="225302" cy="160706"/>
            <a:chOff x="7566" y="2585"/>
            <a:chExt cx="429" cy="306"/>
          </a:xfrm>
        </p:grpSpPr>
        <p:sp>
          <p:nvSpPr>
            <p:cNvPr id="78" name="Rectangle 343"/>
            <p:cNvSpPr>
              <a:spLocks noChangeArrowheads="1"/>
            </p:cNvSpPr>
            <p:nvPr/>
          </p:nvSpPr>
          <p:spPr bwMode="auto">
            <a:xfrm rot="-2662769">
              <a:off x="7629" y="2585"/>
              <a:ext cx="306" cy="306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344"/>
            <p:cNvSpPr>
              <a:spLocks noChangeShapeType="1"/>
            </p:cNvSpPr>
            <p:nvPr/>
          </p:nvSpPr>
          <p:spPr bwMode="auto">
            <a:xfrm>
              <a:off x="7566" y="2738"/>
              <a:ext cx="429" cy="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" name="Group 342"/>
          <p:cNvGrpSpPr>
            <a:grpSpLocks/>
          </p:cNvGrpSpPr>
          <p:nvPr/>
        </p:nvGrpSpPr>
        <p:grpSpPr bwMode="auto">
          <a:xfrm>
            <a:off x="7106207" y="3149090"/>
            <a:ext cx="225302" cy="160706"/>
            <a:chOff x="7566" y="2585"/>
            <a:chExt cx="429" cy="306"/>
          </a:xfrm>
        </p:grpSpPr>
        <p:sp>
          <p:nvSpPr>
            <p:cNvPr id="76" name="Rectangle 343"/>
            <p:cNvSpPr>
              <a:spLocks noChangeArrowheads="1"/>
            </p:cNvSpPr>
            <p:nvPr/>
          </p:nvSpPr>
          <p:spPr bwMode="auto">
            <a:xfrm rot="-2662769">
              <a:off x="7629" y="2585"/>
              <a:ext cx="306" cy="306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Line 344"/>
            <p:cNvSpPr>
              <a:spLocks noChangeShapeType="1"/>
            </p:cNvSpPr>
            <p:nvPr/>
          </p:nvSpPr>
          <p:spPr bwMode="auto">
            <a:xfrm>
              <a:off x="7566" y="2738"/>
              <a:ext cx="429" cy="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" name="Groupe 15"/>
          <p:cNvGrpSpPr>
            <a:grpSpLocks noChangeAspect="1"/>
          </p:cNvGrpSpPr>
          <p:nvPr/>
        </p:nvGrpSpPr>
        <p:grpSpPr>
          <a:xfrm rot="16200000">
            <a:off x="6805135" y="2394832"/>
            <a:ext cx="222737" cy="205540"/>
            <a:chOff x="3059832" y="4182932"/>
            <a:chExt cx="255587" cy="224300"/>
          </a:xfrm>
        </p:grpSpPr>
        <p:sp>
          <p:nvSpPr>
            <p:cNvPr id="74" name="Oval 320"/>
            <p:cNvSpPr>
              <a:spLocks noChangeArrowheads="1"/>
            </p:cNvSpPr>
            <p:nvPr/>
          </p:nvSpPr>
          <p:spPr bwMode="auto">
            <a:xfrm>
              <a:off x="3059832" y="4184188"/>
              <a:ext cx="255587" cy="223044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359"/>
            <p:cNvSpPr>
              <a:spLocks noChangeShapeType="1"/>
            </p:cNvSpPr>
            <p:nvPr/>
          </p:nvSpPr>
          <p:spPr bwMode="auto">
            <a:xfrm rot="16200000" flipV="1">
              <a:off x="3075477" y="4295081"/>
              <a:ext cx="224299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Rectangle 368"/>
          <p:cNvSpPr>
            <a:spLocks noChangeArrowheads="1"/>
          </p:cNvSpPr>
          <p:nvPr/>
        </p:nvSpPr>
        <p:spPr bwMode="auto">
          <a:xfrm>
            <a:off x="7603536" y="2598615"/>
            <a:ext cx="98948" cy="293123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18" name="Connecteur droit 17"/>
          <p:cNvCxnSpPr>
            <a:endCxn id="17" idx="0"/>
          </p:cNvCxnSpPr>
          <p:nvPr/>
        </p:nvCxnSpPr>
        <p:spPr>
          <a:xfrm>
            <a:off x="7649152" y="2351644"/>
            <a:ext cx="3858" cy="2469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7" idx="2"/>
            <a:endCxn id="42" idx="0"/>
          </p:cNvCxnSpPr>
          <p:nvPr/>
        </p:nvCxnSpPr>
        <p:spPr>
          <a:xfrm flipH="1">
            <a:off x="7652318" y="2891738"/>
            <a:ext cx="692" cy="1785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80"/>
          <p:cNvSpPr>
            <a:spLocks noChangeArrowheads="1"/>
          </p:cNvSpPr>
          <p:nvPr/>
        </p:nvSpPr>
        <p:spPr bwMode="auto">
          <a:xfrm flipH="1">
            <a:off x="7626292" y="2455303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" name="Oval 80"/>
          <p:cNvSpPr>
            <a:spLocks noChangeArrowheads="1"/>
          </p:cNvSpPr>
          <p:nvPr/>
        </p:nvSpPr>
        <p:spPr bwMode="auto">
          <a:xfrm flipH="1">
            <a:off x="7624434" y="2976867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22" name="Connecteur droit 21"/>
          <p:cNvCxnSpPr>
            <a:endCxn id="30" idx="2"/>
          </p:cNvCxnSpPr>
          <p:nvPr/>
        </p:nvCxnSpPr>
        <p:spPr>
          <a:xfrm flipH="1">
            <a:off x="6640816" y="2485763"/>
            <a:ext cx="9854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7144410" y="2832763"/>
            <a:ext cx="141130" cy="99176"/>
            <a:chOff x="2604390" y="5339556"/>
            <a:chExt cx="204788" cy="219076"/>
          </a:xfrm>
        </p:grpSpPr>
        <p:sp>
          <p:nvSpPr>
            <p:cNvPr id="72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7145518" y="3342572"/>
            <a:ext cx="141130" cy="99176"/>
            <a:chOff x="2604390" y="5339556"/>
            <a:chExt cx="204788" cy="219076"/>
          </a:xfrm>
        </p:grpSpPr>
        <p:sp>
          <p:nvSpPr>
            <p:cNvPr id="70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25" name="Connecteur droit 24"/>
          <p:cNvCxnSpPr/>
          <p:nvPr/>
        </p:nvCxnSpPr>
        <p:spPr>
          <a:xfrm>
            <a:off x="7214975" y="2478567"/>
            <a:ext cx="0" cy="111365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e 25"/>
          <p:cNvGrpSpPr/>
          <p:nvPr/>
        </p:nvGrpSpPr>
        <p:grpSpPr>
          <a:xfrm>
            <a:off x="7578586" y="3361266"/>
            <a:ext cx="141130" cy="99176"/>
            <a:chOff x="2604390" y="5339556"/>
            <a:chExt cx="204788" cy="219076"/>
          </a:xfrm>
        </p:grpSpPr>
        <p:sp>
          <p:nvSpPr>
            <p:cNvPr id="68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7" name="Line 291"/>
          <p:cNvSpPr>
            <a:spLocks noChangeShapeType="1"/>
          </p:cNvSpPr>
          <p:nvPr/>
        </p:nvSpPr>
        <p:spPr bwMode="auto">
          <a:xfrm rot="10800000">
            <a:off x="7655961" y="1998545"/>
            <a:ext cx="0" cy="9809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309"/>
          <p:cNvSpPr>
            <a:spLocks noChangeShapeType="1"/>
          </p:cNvSpPr>
          <p:nvPr/>
        </p:nvSpPr>
        <p:spPr bwMode="auto">
          <a:xfrm rot="10800000">
            <a:off x="7585395" y="1998546"/>
            <a:ext cx="1411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 flipH="1">
            <a:off x="6718066" y="2487338"/>
            <a:ext cx="360039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80"/>
          <p:cNvSpPr>
            <a:spLocks noChangeArrowheads="1"/>
          </p:cNvSpPr>
          <p:nvPr/>
        </p:nvSpPr>
        <p:spPr bwMode="auto">
          <a:xfrm flipH="1">
            <a:off x="6595097" y="2462903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" name="Oval 80"/>
          <p:cNvSpPr>
            <a:spLocks noChangeArrowheads="1"/>
          </p:cNvSpPr>
          <p:nvPr/>
        </p:nvSpPr>
        <p:spPr bwMode="auto">
          <a:xfrm flipH="1">
            <a:off x="6593467" y="2973911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32" name="Groupe 31"/>
          <p:cNvGrpSpPr>
            <a:grpSpLocks noChangeAspect="1"/>
          </p:cNvGrpSpPr>
          <p:nvPr/>
        </p:nvGrpSpPr>
        <p:grpSpPr>
          <a:xfrm>
            <a:off x="7874496" y="2928680"/>
            <a:ext cx="222737" cy="205540"/>
            <a:chOff x="3059832" y="4182932"/>
            <a:chExt cx="255587" cy="224300"/>
          </a:xfrm>
        </p:grpSpPr>
        <p:sp>
          <p:nvSpPr>
            <p:cNvPr id="66" name="Oval 320"/>
            <p:cNvSpPr>
              <a:spLocks noChangeArrowheads="1"/>
            </p:cNvSpPr>
            <p:nvPr/>
          </p:nvSpPr>
          <p:spPr bwMode="auto">
            <a:xfrm>
              <a:off x="3059832" y="4184188"/>
              <a:ext cx="255587" cy="223044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359"/>
            <p:cNvSpPr>
              <a:spLocks noChangeShapeType="1"/>
            </p:cNvSpPr>
            <p:nvPr/>
          </p:nvSpPr>
          <p:spPr bwMode="auto">
            <a:xfrm rot="16200000" flipV="1">
              <a:off x="3075477" y="4295081"/>
              <a:ext cx="224299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7915302" y="3140483"/>
            <a:ext cx="141130" cy="99176"/>
            <a:chOff x="2604390" y="5339556"/>
            <a:chExt cx="204788" cy="219076"/>
          </a:xfrm>
        </p:grpSpPr>
        <p:sp>
          <p:nvSpPr>
            <p:cNvPr id="64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34" name="Connecteur droit 33"/>
          <p:cNvCxnSpPr>
            <a:stCxn id="37" idx="6"/>
          </p:cNvCxnSpPr>
          <p:nvPr/>
        </p:nvCxnSpPr>
        <p:spPr>
          <a:xfrm flipH="1">
            <a:off x="7985864" y="2742376"/>
            <a:ext cx="12472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7985863" y="2739863"/>
            <a:ext cx="1" cy="185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68"/>
          <p:cNvSpPr>
            <a:spLocks noChangeArrowheads="1"/>
          </p:cNvSpPr>
          <p:nvPr/>
        </p:nvSpPr>
        <p:spPr bwMode="auto">
          <a:xfrm rot="5400000">
            <a:off x="8322001" y="2564524"/>
            <a:ext cx="116457" cy="345587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Oval 80"/>
          <p:cNvSpPr>
            <a:spLocks noChangeArrowheads="1"/>
          </p:cNvSpPr>
          <p:nvPr/>
        </p:nvSpPr>
        <p:spPr bwMode="auto">
          <a:xfrm flipH="1">
            <a:off x="9233104" y="2719516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 flipV="1">
            <a:off x="7218858" y="2998249"/>
            <a:ext cx="787" cy="1185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7218858" y="3070295"/>
            <a:ext cx="0" cy="39708"/>
          </a:xfrm>
          <a:prstGeom prst="line">
            <a:avLst/>
          </a:prstGeom>
          <a:ln w="15875">
            <a:solidFill>
              <a:schemeClr val="tx1"/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rme libre 39"/>
          <p:cNvSpPr/>
          <p:nvPr/>
        </p:nvSpPr>
        <p:spPr>
          <a:xfrm>
            <a:off x="6718066" y="1381778"/>
            <a:ext cx="2410157" cy="1358661"/>
          </a:xfrm>
          <a:custGeom>
            <a:avLst/>
            <a:gdLst>
              <a:gd name="connsiteX0" fmla="*/ 2219325 w 2219325"/>
              <a:gd name="connsiteY0" fmla="*/ 1033462 h 1033462"/>
              <a:gd name="connsiteX1" fmla="*/ 0 w 2219325"/>
              <a:gd name="connsiteY1" fmla="*/ 0 h 1033462"/>
              <a:gd name="connsiteX2" fmla="*/ 0 w 2219325"/>
              <a:gd name="connsiteY2" fmla="*/ 0 h 1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33462">
                <a:moveTo>
                  <a:pt x="2219325" y="103346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368"/>
          <p:cNvSpPr>
            <a:spLocks noChangeArrowheads="1"/>
          </p:cNvSpPr>
          <p:nvPr/>
        </p:nvSpPr>
        <p:spPr bwMode="auto">
          <a:xfrm>
            <a:off x="7609385" y="2096642"/>
            <a:ext cx="98948" cy="293123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Rectangle 368"/>
          <p:cNvSpPr>
            <a:spLocks noChangeArrowheads="1"/>
          </p:cNvSpPr>
          <p:nvPr/>
        </p:nvSpPr>
        <p:spPr bwMode="auto">
          <a:xfrm>
            <a:off x="7602844" y="3070295"/>
            <a:ext cx="98948" cy="293123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Forme libre 42"/>
          <p:cNvSpPr/>
          <p:nvPr/>
        </p:nvSpPr>
        <p:spPr>
          <a:xfrm flipV="1">
            <a:off x="6718066" y="2745292"/>
            <a:ext cx="2410157" cy="1278120"/>
          </a:xfrm>
          <a:custGeom>
            <a:avLst/>
            <a:gdLst>
              <a:gd name="connsiteX0" fmla="*/ 2219325 w 2219325"/>
              <a:gd name="connsiteY0" fmla="*/ 1033462 h 1033462"/>
              <a:gd name="connsiteX1" fmla="*/ 0 w 2219325"/>
              <a:gd name="connsiteY1" fmla="*/ 0 h 1033462"/>
              <a:gd name="connsiteX2" fmla="*/ 0 w 2219325"/>
              <a:gd name="connsiteY2" fmla="*/ 0 h 1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33462">
                <a:moveTo>
                  <a:pt x="2219325" y="103346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/>
          <p:cNvCxnSpPr>
            <a:endCxn id="43" idx="1"/>
          </p:cNvCxnSpPr>
          <p:nvPr/>
        </p:nvCxnSpPr>
        <p:spPr>
          <a:xfrm>
            <a:off x="6718066" y="1381778"/>
            <a:ext cx="0" cy="2641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6772192" y="211276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V</a:t>
            </a:r>
            <a:r>
              <a:rPr lang="fr-FR" sz="1200" b="1" baseline="-25000" dirty="0" smtClean="0"/>
              <a:t>IO</a:t>
            </a:r>
            <a:endParaRPr lang="fr-FR" sz="1200" b="1" baseline="-25000" dirty="0"/>
          </a:p>
        </p:txBody>
      </p:sp>
      <p:sp>
        <p:nvSpPr>
          <p:cNvPr id="46" name="ZoneTexte 45"/>
          <p:cNvSpPr txBox="1"/>
          <p:nvPr/>
        </p:nvSpPr>
        <p:spPr>
          <a:xfrm>
            <a:off x="8056432" y="2847211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A</a:t>
            </a:r>
            <a:r>
              <a:rPr lang="fr-FR" sz="1200" b="1" baseline="-25000" dirty="0" err="1" smtClean="0"/>
              <a:t>D</a:t>
            </a:r>
            <a:r>
              <a:rPr lang="fr-FR" sz="1200" b="1" dirty="0" err="1" smtClean="0"/>
              <a:t>v</a:t>
            </a:r>
            <a:r>
              <a:rPr lang="fr-FR" sz="1200" b="1" baseline="-25000" dirty="0" err="1" smtClean="0"/>
              <a:t>D</a:t>
            </a:r>
            <a:endParaRPr lang="fr-FR" sz="1200" b="1" baseline="-25000" dirty="0"/>
          </a:p>
        </p:txBody>
      </p:sp>
      <p:sp>
        <p:nvSpPr>
          <p:cNvPr id="47" name="ZoneTexte 46"/>
          <p:cNvSpPr txBox="1"/>
          <p:nvPr/>
        </p:nvSpPr>
        <p:spPr>
          <a:xfrm>
            <a:off x="8097233" y="2402090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Z</a:t>
            </a:r>
            <a:r>
              <a:rPr lang="fr-FR" sz="1200" b="1" baseline="-25000" dirty="0"/>
              <a:t>S</a:t>
            </a:r>
          </a:p>
        </p:txBody>
      </p:sp>
      <p:cxnSp>
        <p:nvCxnSpPr>
          <p:cNvPr id="48" name="Connecteur droit 47"/>
          <p:cNvCxnSpPr/>
          <p:nvPr/>
        </p:nvCxnSpPr>
        <p:spPr>
          <a:xfrm rot="5400000" flipV="1">
            <a:off x="8761348" y="2720585"/>
            <a:ext cx="0" cy="39708"/>
          </a:xfrm>
          <a:prstGeom prst="line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8583268" y="245143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I</a:t>
            </a:r>
            <a:r>
              <a:rPr lang="fr-FR" sz="1200" b="1" baseline="-25000" dirty="0" smtClean="0"/>
              <a:t>S</a:t>
            </a:r>
            <a:endParaRPr lang="fr-FR" sz="1200" b="1" baseline="-25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7181922" y="2696912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 smtClean="0"/>
              <a:t>I</a:t>
            </a:r>
            <a:r>
              <a:rPr lang="fr-FR" sz="1200" b="1" baseline="-25000" dirty="0" err="1" smtClean="0"/>
              <a:t>bias</a:t>
            </a:r>
            <a:r>
              <a:rPr lang="fr-FR" sz="1200" b="1" baseline="-25000" dirty="0"/>
              <a:t>+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7238881" y="3183443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 smtClean="0"/>
              <a:t>I</a:t>
            </a:r>
            <a:r>
              <a:rPr lang="fr-FR" sz="1200" b="1" baseline="-25000" dirty="0" err="1" smtClean="0"/>
              <a:t>bias</a:t>
            </a:r>
            <a:r>
              <a:rPr lang="fr-FR" sz="1200" b="1" baseline="-25000" dirty="0"/>
              <a:t>-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7689038" y="2128141"/>
            <a:ext cx="456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Z</a:t>
            </a:r>
            <a:r>
              <a:rPr lang="fr-FR" sz="1200" b="1" baseline="-25000" dirty="0" smtClean="0"/>
              <a:t>MC+</a:t>
            </a:r>
            <a:endParaRPr lang="fr-FR" sz="1200" b="1" baseline="-25000" dirty="0"/>
          </a:p>
        </p:txBody>
      </p:sp>
      <p:sp>
        <p:nvSpPr>
          <p:cNvPr id="57" name="ZoneTexte 56"/>
          <p:cNvSpPr txBox="1"/>
          <p:nvPr/>
        </p:nvSpPr>
        <p:spPr>
          <a:xfrm>
            <a:off x="7658859" y="3200849"/>
            <a:ext cx="584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Z</a:t>
            </a:r>
            <a:r>
              <a:rPr lang="fr-FR" sz="1200" b="1" baseline="-25000" dirty="0" smtClean="0"/>
              <a:t>MC-</a:t>
            </a:r>
            <a:endParaRPr lang="fr-FR" sz="1200" b="1" baseline="-25000" dirty="0"/>
          </a:p>
        </p:txBody>
      </p:sp>
      <p:sp>
        <p:nvSpPr>
          <p:cNvPr id="58" name="ZoneTexte 57"/>
          <p:cNvSpPr txBox="1"/>
          <p:nvPr/>
        </p:nvSpPr>
        <p:spPr>
          <a:xfrm>
            <a:off x="7646359" y="2543146"/>
            <a:ext cx="456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Z</a:t>
            </a:r>
            <a:r>
              <a:rPr lang="fr-FR" sz="1200" b="1" baseline="-25000" dirty="0"/>
              <a:t>D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6196525" y="2764888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</a:t>
            </a:r>
            <a:endParaRPr lang="fr-FR" b="1" dirty="0"/>
          </a:p>
        </p:txBody>
      </p:sp>
      <p:sp>
        <p:nvSpPr>
          <p:cNvPr id="60" name="ZoneTexte 59"/>
          <p:cNvSpPr txBox="1"/>
          <p:nvPr/>
        </p:nvSpPr>
        <p:spPr>
          <a:xfrm>
            <a:off x="6196525" y="2201568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+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9183955" y="2442517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6524419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Imperfections statiques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6488416" cy="4901716"/>
          </a:xfrm>
        </p:spPr>
        <p:txBody>
          <a:bodyPr/>
          <a:lstStyle/>
          <a:p>
            <a:r>
              <a:rPr lang="fr-FR" dirty="0"/>
              <a:t>Tension de décalage V</a:t>
            </a:r>
            <a:r>
              <a:rPr lang="fr-FR" baseline="-25000" dirty="0"/>
              <a:t>IO</a:t>
            </a:r>
            <a:r>
              <a:rPr lang="fr-FR" dirty="0"/>
              <a:t> </a:t>
            </a:r>
          </a:p>
          <a:p>
            <a:pPr lvl="1"/>
            <a:r>
              <a:rPr lang="fr-FR" dirty="0" smtClean="0"/>
              <a:t>notée aussi parfois V</a:t>
            </a:r>
            <a:r>
              <a:rPr lang="fr-FR" baseline="-25000" dirty="0" smtClean="0"/>
              <a:t>OS</a:t>
            </a:r>
            <a:endParaRPr lang="fr-FR" dirty="0" smtClean="0"/>
          </a:p>
          <a:p>
            <a:pPr lvl="2"/>
            <a:r>
              <a:rPr lang="fr-FR" dirty="0" smtClean="0"/>
              <a:t>Tension virtuelle ramenée à l’entrée représentative de la tension de décalage obtenu en sorte lorsque V+=V-=0</a:t>
            </a:r>
          </a:p>
          <a:p>
            <a:pPr lvl="2"/>
            <a:endParaRPr lang="fr-FR" baseline="-25000" dirty="0"/>
          </a:p>
          <a:p>
            <a:pPr lvl="1"/>
            <a:r>
              <a:rPr lang="fr-FR" dirty="0" smtClean="0"/>
              <a:t>Ordre de grandeur</a:t>
            </a:r>
          </a:p>
          <a:p>
            <a:pPr lvl="2"/>
            <a:r>
              <a:rPr lang="fr-FR" dirty="0" smtClean="0"/>
              <a:t>1mV pour le 741, 3mV pour le TL081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Exemple de conséquence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57" name="ZoneTexte 156"/>
          <p:cNvSpPr txBox="1"/>
          <p:nvPr/>
        </p:nvSpPr>
        <p:spPr>
          <a:xfrm>
            <a:off x="6825208" y="18088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58" name="Connecteur droit 157"/>
          <p:cNvCxnSpPr/>
          <p:nvPr/>
        </p:nvCxnSpPr>
        <p:spPr>
          <a:xfrm flipH="1" flipV="1">
            <a:off x="6621611" y="2996771"/>
            <a:ext cx="1002823" cy="2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342"/>
          <p:cNvGrpSpPr>
            <a:grpSpLocks/>
          </p:cNvGrpSpPr>
          <p:nvPr/>
        </p:nvGrpSpPr>
        <p:grpSpPr bwMode="auto">
          <a:xfrm>
            <a:off x="7103224" y="2633573"/>
            <a:ext cx="225302" cy="160706"/>
            <a:chOff x="7566" y="2585"/>
            <a:chExt cx="429" cy="306"/>
          </a:xfrm>
        </p:grpSpPr>
        <p:sp>
          <p:nvSpPr>
            <p:cNvPr id="160" name="Rectangle 343"/>
            <p:cNvSpPr>
              <a:spLocks noChangeArrowheads="1"/>
            </p:cNvSpPr>
            <p:nvPr/>
          </p:nvSpPr>
          <p:spPr bwMode="auto">
            <a:xfrm rot="-2662769">
              <a:off x="7629" y="2585"/>
              <a:ext cx="306" cy="306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1">
                  <a:shade val="50000"/>
                  <a:alpha val="51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" name="Line 344"/>
            <p:cNvSpPr>
              <a:spLocks noChangeShapeType="1"/>
            </p:cNvSpPr>
            <p:nvPr/>
          </p:nvSpPr>
          <p:spPr bwMode="auto">
            <a:xfrm>
              <a:off x="7566" y="2738"/>
              <a:ext cx="429" cy="3"/>
            </a:xfrm>
            <a:prstGeom prst="line">
              <a:avLst/>
            </a:prstGeom>
            <a:noFill/>
            <a:ln w="15875">
              <a:solidFill>
                <a:schemeClr val="accent1">
                  <a:shade val="50000"/>
                  <a:alpha val="51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2" name="Group 342"/>
          <p:cNvGrpSpPr>
            <a:grpSpLocks/>
          </p:cNvGrpSpPr>
          <p:nvPr/>
        </p:nvGrpSpPr>
        <p:grpSpPr bwMode="auto">
          <a:xfrm>
            <a:off x="7106207" y="3149090"/>
            <a:ext cx="225302" cy="160706"/>
            <a:chOff x="7566" y="2585"/>
            <a:chExt cx="429" cy="306"/>
          </a:xfrm>
        </p:grpSpPr>
        <p:sp>
          <p:nvSpPr>
            <p:cNvPr id="163" name="Rectangle 343"/>
            <p:cNvSpPr>
              <a:spLocks noChangeArrowheads="1"/>
            </p:cNvSpPr>
            <p:nvPr/>
          </p:nvSpPr>
          <p:spPr bwMode="auto">
            <a:xfrm rot="-2662769">
              <a:off x="7629" y="2585"/>
              <a:ext cx="306" cy="306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1">
                  <a:shade val="50000"/>
                  <a:alpha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Line 344"/>
            <p:cNvSpPr>
              <a:spLocks noChangeShapeType="1"/>
            </p:cNvSpPr>
            <p:nvPr/>
          </p:nvSpPr>
          <p:spPr bwMode="auto">
            <a:xfrm>
              <a:off x="7566" y="2738"/>
              <a:ext cx="429" cy="3"/>
            </a:xfrm>
            <a:prstGeom prst="line">
              <a:avLst/>
            </a:prstGeom>
            <a:noFill/>
            <a:ln w="15875">
              <a:solidFill>
                <a:schemeClr val="accent1">
                  <a:shade val="50000"/>
                  <a:alpha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5" name="Groupe 164"/>
          <p:cNvGrpSpPr>
            <a:grpSpLocks noChangeAspect="1"/>
          </p:cNvGrpSpPr>
          <p:nvPr/>
        </p:nvGrpSpPr>
        <p:grpSpPr>
          <a:xfrm rot="16200000">
            <a:off x="6805135" y="2394832"/>
            <a:ext cx="222737" cy="205540"/>
            <a:chOff x="3059832" y="4182932"/>
            <a:chExt cx="255587" cy="224300"/>
          </a:xfrm>
        </p:grpSpPr>
        <p:sp>
          <p:nvSpPr>
            <p:cNvPr id="166" name="Oval 320"/>
            <p:cNvSpPr>
              <a:spLocks noChangeArrowheads="1"/>
            </p:cNvSpPr>
            <p:nvPr/>
          </p:nvSpPr>
          <p:spPr bwMode="auto">
            <a:xfrm>
              <a:off x="3059832" y="4184188"/>
              <a:ext cx="255587" cy="223044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7" name="Line 359"/>
            <p:cNvSpPr>
              <a:spLocks noChangeShapeType="1"/>
            </p:cNvSpPr>
            <p:nvPr/>
          </p:nvSpPr>
          <p:spPr bwMode="auto">
            <a:xfrm rot="16200000" flipV="1">
              <a:off x="3075477" y="4295081"/>
              <a:ext cx="224299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73" name="Connecteur droit 172"/>
          <p:cNvCxnSpPr>
            <a:endCxn id="187" idx="2"/>
          </p:cNvCxnSpPr>
          <p:nvPr/>
        </p:nvCxnSpPr>
        <p:spPr>
          <a:xfrm flipH="1">
            <a:off x="6640816" y="2485763"/>
            <a:ext cx="9854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oupe 173"/>
          <p:cNvGrpSpPr/>
          <p:nvPr/>
        </p:nvGrpSpPr>
        <p:grpSpPr>
          <a:xfrm>
            <a:off x="7144410" y="2832763"/>
            <a:ext cx="141130" cy="99176"/>
            <a:chOff x="2604390" y="5339556"/>
            <a:chExt cx="204788" cy="219076"/>
          </a:xfrm>
        </p:grpSpPr>
        <p:sp>
          <p:nvSpPr>
            <p:cNvPr id="175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chemeClr val="accent1">
                  <a:shade val="50000"/>
                  <a:alpha val="51000"/>
                </a:schemeClr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chemeClr val="accent1">
                  <a:shade val="50000"/>
                  <a:alpha val="51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7" name="Groupe 176"/>
          <p:cNvGrpSpPr/>
          <p:nvPr/>
        </p:nvGrpSpPr>
        <p:grpSpPr>
          <a:xfrm>
            <a:off x="7145518" y="3342572"/>
            <a:ext cx="141130" cy="99176"/>
            <a:chOff x="2604390" y="5339556"/>
            <a:chExt cx="204788" cy="219076"/>
          </a:xfrm>
        </p:grpSpPr>
        <p:sp>
          <p:nvSpPr>
            <p:cNvPr id="178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chemeClr val="accent1">
                  <a:shade val="50000"/>
                  <a:alpha val="50000"/>
                </a:schemeClr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9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chemeClr val="accent1">
                  <a:shade val="50000"/>
                  <a:alpha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80" name="Connecteur droit 179"/>
          <p:cNvCxnSpPr/>
          <p:nvPr/>
        </p:nvCxnSpPr>
        <p:spPr>
          <a:xfrm>
            <a:off x="7214975" y="2478567"/>
            <a:ext cx="0" cy="111365"/>
          </a:xfrm>
          <a:prstGeom prst="line">
            <a:avLst/>
          </a:prstGeom>
          <a:ln w="12700">
            <a:solidFill>
              <a:schemeClr val="accent1">
                <a:shade val="50000"/>
                <a:alpha val="51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185"/>
          <p:cNvCxnSpPr/>
          <p:nvPr/>
        </p:nvCxnSpPr>
        <p:spPr>
          <a:xfrm flipH="1">
            <a:off x="6718066" y="2487338"/>
            <a:ext cx="360039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80"/>
          <p:cNvSpPr>
            <a:spLocks noChangeArrowheads="1"/>
          </p:cNvSpPr>
          <p:nvPr/>
        </p:nvSpPr>
        <p:spPr bwMode="auto">
          <a:xfrm flipH="1">
            <a:off x="6595097" y="2462903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8" name="Oval 80"/>
          <p:cNvSpPr>
            <a:spLocks noChangeArrowheads="1"/>
          </p:cNvSpPr>
          <p:nvPr/>
        </p:nvSpPr>
        <p:spPr bwMode="auto">
          <a:xfrm flipH="1">
            <a:off x="6593467" y="2973911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8" name="Oval 80"/>
          <p:cNvSpPr>
            <a:spLocks noChangeArrowheads="1"/>
          </p:cNvSpPr>
          <p:nvPr/>
        </p:nvSpPr>
        <p:spPr bwMode="auto">
          <a:xfrm flipH="1">
            <a:off x="9233104" y="2719516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99" name="Connecteur droit 198"/>
          <p:cNvCxnSpPr/>
          <p:nvPr/>
        </p:nvCxnSpPr>
        <p:spPr>
          <a:xfrm flipV="1">
            <a:off x="7218858" y="2998249"/>
            <a:ext cx="787" cy="118523"/>
          </a:xfrm>
          <a:prstGeom prst="line">
            <a:avLst/>
          </a:prstGeom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/>
          <p:cNvCxnSpPr/>
          <p:nvPr/>
        </p:nvCxnSpPr>
        <p:spPr>
          <a:xfrm>
            <a:off x="7218858" y="3070295"/>
            <a:ext cx="0" cy="39708"/>
          </a:xfrm>
          <a:prstGeom prst="line">
            <a:avLst/>
          </a:prstGeom>
          <a:ln w="15875">
            <a:solidFill>
              <a:schemeClr val="accent1">
                <a:shade val="50000"/>
                <a:alpha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Forme libre 200"/>
          <p:cNvSpPr/>
          <p:nvPr/>
        </p:nvSpPr>
        <p:spPr>
          <a:xfrm>
            <a:off x="6718066" y="1381778"/>
            <a:ext cx="2410157" cy="1358661"/>
          </a:xfrm>
          <a:custGeom>
            <a:avLst/>
            <a:gdLst>
              <a:gd name="connsiteX0" fmla="*/ 2219325 w 2219325"/>
              <a:gd name="connsiteY0" fmla="*/ 1033462 h 1033462"/>
              <a:gd name="connsiteX1" fmla="*/ 0 w 2219325"/>
              <a:gd name="connsiteY1" fmla="*/ 0 h 1033462"/>
              <a:gd name="connsiteX2" fmla="*/ 0 w 2219325"/>
              <a:gd name="connsiteY2" fmla="*/ 0 h 1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33462">
                <a:moveTo>
                  <a:pt x="2219325" y="103346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Forme libre 203"/>
          <p:cNvSpPr/>
          <p:nvPr/>
        </p:nvSpPr>
        <p:spPr>
          <a:xfrm flipV="1">
            <a:off x="6718066" y="2745292"/>
            <a:ext cx="2410157" cy="1278120"/>
          </a:xfrm>
          <a:custGeom>
            <a:avLst/>
            <a:gdLst>
              <a:gd name="connsiteX0" fmla="*/ 2219325 w 2219325"/>
              <a:gd name="connsiteY0" fmla="*/ 1033462 h 1033462"/>
              <a:gd name="connsiteX1" fmla="*/ 0 w 2219325"/>
              <a:gd name="connsiteY1" fmla="*/ 0 h 1033462"/>
              <a:gd name="connsiteX2" fmla="*/ 0 w 2219325"/>
              <a:gd name="connsiteY2" fmla="*/ 0 h 1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33462">
                <a:moveTo>
                  <a:pt x="2219325" y="103346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5" name="Connecteur droit 204"/>
          <p:cNvCxnSpPr>
            <a:endCxn id="204" idx="1"/>
          </p:cNvCxnSpPr>
          <p:nvPr/>
        </p:nvCxnSpPr>
        <p:spPr>
          <a:xfrm>
            <a:off x="6718066" y="1381778"/>
            <a:ext cx="0" cy="2641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ZoneTexte 205"/>
          <p:cNvSpPr txBox="1"/>
          <p:nvPr/>
        </p:nvSpPr>
        <p:spPr>
          <a:xfrm>
            <a:off x="6772192" y="211276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V</a:t>
            </a:r>
            <a:r>
              <a:rPr lang="fr-FR" sz="1200" b="1" baseline="-25000" dirty="0" smtClean="0"/>
              <a:t>IO</a:t>
            </a:r>
            <a:endParaRPr lang="fr-FR" sz="1200" b="1" baseline="-25000" dirty="0"/>
          </a:p>
        </p:txBody>
      </p:sp>
      <p:sp>
        <p:nvSpPr>
          <p:cNvPr id="211" name="ZoneTexte 210"/>
          <p:cNvSpPr txBox="1"/>
          <p:nvPr/>
        </p:nvSpPr>
        <p:spPr>
          <a:xfrm>
            <a:off x="7181922" y="2696912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</a:t>
            </a:r>
            <a:r>
              <a:rPr lang="fr-FR" sz="1200" b="1" baseline="-25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bias</a:t>
            </a:r>
            <a:r>
              <a:rPr lang="fr-FR" sz="1200" b="1" baseline="-25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+</a:t>
            </a:r>
          </a:p>
        </p:txBody>
      </p:sp>
      <p:sp>
        <p:nvSpPr>
          <p:cNvPr id="212" name="ZoneTexte 211"/>
          <p:cNvSpPr txBox="1"/>
          <p:nvPr/>
        </p:nvSpPr>
        <p:spPr>
          <a:xfrm>
            <a:off x="7238881" y="3183443"/>
            <a:ext cx="43152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</a:t>
            </a:r>
            <a:r>
              <a:rPr lang="fr-FR" sz="1200" b="1" baseline="-25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bias</a:t>
            </a:r>
            <a:r>
              <a:rPr lang="fr-FR" sz="1200" b="1" baseline="-25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</a:t>
            </a:r>
          </a:p>
        </p:txBody>
      </p:sp>
      <p:sp>
        <p:nvSpPr>
          <p:cNvPr id="216" name="ZoneTexte 215"/>
          <p:cNvSpPr txBox="1"/>
          <p:nvPr/>
        </p:nvSpPr>
        <p:spPr>
          <a:xfrm>
            <a:off x="6196525" y="2764888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</a:t>
            </a:r>
            <a:endParaRPr lang="fr-FR" b="1" dirty="0"/>
          </a:p>
        </p:txBody>
      </p:sp>
      <p:sp>
        <p:nvSpPr>
          <p:cNvPr id="217" name="ZoneTexte 216"/>
          <p:cNvSpPr txBox="1"/>
          <p:nvPr/>
        </p:nvSpPr>
        <p:spPr>
          <a:xfrm>
            <a:off x="6196525" y="2201568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+</a:t>
            </a:r>
          </a:p>
        </p:txBody>
      </p:sp>
      <p:sp>
        <p:nvSpPr>
          <p:cNvPr id="218" name="ZoneTexte 217"/>
          <p:cNvSpPr txBox="1"/>
          <p:nvPr/>
        </p:nvSpPr>
        <p:spPr>
          <a:xfrm>
            <a:off x="9183955" y="2442517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</a:t>
            </a:r>
            <a:endParaRPr lang="fr-FR" sz="1200" b="1" dirty="0"/>
          </a:p>
        </p:txBody>
      </p:sp>
      <p:sp>
        <p:nvSpPr>
          <p:cNvPr id="219" name="Triangle isocèle 218"/>
          <p:cNvSpPr/>
          <p:nvPr/>
        </p:nvSpPr>
        <p:spPr>
          <a:xfrm rot="5400000">
            <a:off x="7628227" y="2330280"/>
            <a:ext cx="875022" cy="831307"/>
          </a:xfrm>
          <a:prstGeom prst="triangle">
            <a:avLst>
              <a:gd name="adj" fmla="val 48952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AOP</a:t>
            </a:r>
          </a:p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idéal</a:t>
            </a:r>
            <a:endParaRPr lang="fr-FR" sz="1100" b="1" dirty="0">
              <a:solidFill>
                <a:srgbClr val="FF0000"/>
              </a:solidFill>
            </a:endParaRPr>
          </a:p>
        </p:txBody>
      </p:sp>
      <p:cxnSp>
        <p:nvCxnSpPr>
          <p:cNvPr id="220" name="Connecteur droit 219"/>
          <p:cNvCxnSpPr>
            <a:stCxn id="198" idx="6"/>
            <a:endCxn id="219" idx="0"/>
          </p:cNvCxnSpPr>
          <p:nvPr/>
        </p:nvCxnSpPr>
        <p:spPr>
          <a:xfrm flipH="1" flipV="1">
            <a:off x="8481392" y="2736764"/>
            <a:ext cx="751712" cy="5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" y="4290455"/>
            <a:ext cx="3396726" cy="155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65" y="4346896"/>
            <a:ext cx="2815155" cy="174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23" y="4234755"/>
            <a:ext cx="2445536" cy="176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65" y="5863402"/>
            <a:ext cx="2435918" cy="4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6" name="ZoneTexte 34815"/>
          <p:cNvSpPr txBox="1"/>
          <p:nvPr/>
        </p:nvSpPr>
        <p:spPr>
          <a:xfrm>
            <a:off x="549922" y="4098109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B050"/>
                </a:solidFill>
              </a:rPr>
              <a:t>Circuit non-inverseur</a:t>
            </a:r>
            <a:endParaRPr lang="fr-FR" sz="1600" i="1" dirty="0">
              <a:solidFill>
                <a:srgbClr val="00B050"/>
              </a:solidFill>
            </a:endParaRPr>
          </a:p>
        </p:txBody>
      </p:sp>
      <p:sp>
        <p:nvSpPr>
          <p:cNvPr id="229" name="ZoneTexte 228"/>
          <p:cNvSpPr txBox="1"/>
          <p:nvPr/>
        </p:nvSpPr>
        <p:spPr>
          <a:xfrm>
            <a:off x="2854178" y="4098109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B050"/>
                </a:solidFill>
              </a:rPr>
              <a:t>Circuit intégrateur</a:t>
            </a:r>
            <a:endParaRPr lang="fr-FR" sz="1600" i="1" dirty="0">
              <a:solidFill>
                <a:srgbClr val="00B050"/>
              </a:solidFill>
            </a:endParaRPr>
          </a:p>
        </p:txBody>
      </p:sp>
      <p:sp>
        <p:nvSpPr>
          <p:cNvPr id="34817" name="ZoneTexte 34816"/>
          <p:cNvSpPr txBox="1"/>
          <p:nvPr/>
        </p:nvSpPr>
        <p:spPr>
          <a:xfrm>
            <a:off x="113300" y="5863402"/>
            <a:ext cx="322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Le décalage en sortie est d’autant plus marqué que le gain en boucle fermé est grand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31" name="ZoneTexte 230"/>
          <p:cNvSpPr txBox="1"/>
          <p:nvPr/>
        </p:nvSpPr>
        <p:spPr>
          <a:xfrm>
            <a:off x="3399275" y="6281212"/>
            <a:ext cx="322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Dérive en sortie </a:t>
            </a:r>
            <a:r>
              <a:rPr lang="fr-FR" sz="1200" dirty="0" err="1" smtClean="0">
                <a:solidFill>
                  <a:srgbClr val="FF0000"/>
                </a:solidFill>
              </a:rPr>
              <a:t>dûe</a:t>
            </a:r>
            <a:r>
              <a:rPr lang="fr-FR" sz="1200" dirty="0" smtClean="0">
                <a:solidFill>
                  <a:srgbClr val="FF0000"/>
                </a:solidFill>
              </a:rPr>
              <a:t> à la charge de C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34822" name="Flèche droite 34821"/>
          <p:cNvSpPr/>
          <p:nvPr/>
        </p:nvSpPr>
        <p:spPr>
          <a:xfrm>
            <a:off x="6033815" y="4833993"/>
            <a:ext cx="740108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ZoneTexte 232"/>
          <p:cNvSpPr txBox="1"/>
          <p:nvPr/>
        </p:nvSpPr>
        <p:spPr>
          <a:xfrm>
            <a:off x="5608887" y="4342344"/>
            <a:ext cx="168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Solution proposée par certains AOP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34823" name="Ellipse 34822"/>
          <p:cNvSpPr/>
          <p:nvPr/>
        </p:nvSpPr>
        <p:spPr>
          <a:xfrm>
            <a:off x="6825208" y="5302044"/>
            <a:ext cx="2358747" cy="899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3496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statiques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err="1">
                <a:solidFill>
                  <a:prstClr val="white"/>
                </a:solidFill>
              </a:rPr>
              <a:t>Aop</a:t>
            </a:r>
            <a:r>
              <a:rPr lang="fr-FR" dirty="0">
                <a:solidFill>
                  <a:prstClr val="white"/>
                </a:solidFill>
              </a:rPr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6441067" cy="5029200"/>
          </a:xfrm>
        </p:spPr>
        <p:txBody>
          <a:bodyPr/>
          <a:lstStyle/>
          <a:p>
            <a:r>
              <a:rPr lang="fr-FR" dirty="0" smtClean="0"/>
              <a:t>Courant de polarisation</a:t>
            </a:r>
          </a:p>
          <a:p>
            <a:pPr lvl="1"/>
            <a:r>
              <a:rPr lang="fr-FR" dirty="0" smtClean="0"/>
              <a:t>Sont la conséquence des dissymétries internes et des imperfections des transistors constituant l’</a:t>
            </a:r>
            <a:r>
              <a:rPr lang="fr-FR" dirty="0" err="1" smtClean="0"/>
              <a:t>Aop</a:t>
            </a:r>
            <a:endParaRPr lang="fr-FR" dirty="0" smtClean="0"/>
          </a:p>
          <a:p>
            <a:pPr lvl="1"/>
            <a:r>
              <a:rPr lang="fr-FR" dirty="0" smtClean="0"/>
              <a:t>Les constructeurs donnent</a:t>
            </a:r>
          </a:p>
          <a:p>
            <a:pPr lvl="2"/>
            <a:r>
              <a:rPr lang="fr-FR" dirty="0"/>
              <a:t>I</a:t>
            </a:r>
            <a:r>
              <a:rPr lang="fr-FR" baseline="-25000" dirty="0"/>
              <a:t>IB</a:t>
            </a:r>
            <a:r>
              <a:rPr lang="fr-FR" dirty="0"/>
              <a:t> = ½ (</a:t>
            </a:r>
            <a:r>
              <a:rPr lang="fr-FR" dirty="0" err="1" smtClean="0"/>
              <a:t>I</a:t>
            </a:r>
            <a:r>
              <a:rPr lang="fr-FR" baseline="-25000" dirty="0" err="1" smtClean="0"/>
              <a:t>b</a:t>
            </a:r>
            <a:r>
              <a:rPr lang="fr-FR" baseline="30000" dirty="0" smtClean="0"/>
              <a:t>+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I</a:t>
            </a:r>
            <a:r>
              <a:rPr lang="fr-FR" baseline="-25000" dirty="0" err="1" smtClean="0"/>
              <a:t>b</a:t>
            </a:r>
            <a:r>
              <a:rPr lang="fr-FR" baseline="30000" dirty="0" smtClean="0"/>
              <a:t>-</a:t>
            </a:r>
            <a:r>
              <a:rPr lang="fr-FR" dirty="0" smtClean="0"/>
              <a:t>)  	la moyenne de ces courant</a:t>
            </a:r>
          </a:p>
          <a:p>
            <a:pPr lvl="2"/>
            <a:r>
              <a:rPr lang="fr-FR" dirty="0"/>
              <a:t>I</a:t>
            </a:r>
            <a:r>
              <a:rPr lang="fr-FR" baseline="-25000" dirty="0"/>
              <a:t>IO</a:t>
            </a:r>
            <a:r>
              <a:rPr lang="fr-FR" dirty="0"/>
              <a:t> </a:t>
            </a:r>
            <a:r>
              <a:rPr lang="fr-FR" dirty="0" smtClean="0"/>
              <a:t>=</a:t>
            </a:r>
            <a:r>
              <a:rPr lang="fr-FR" dirty="0"/>
              <a:t> </a:t>
            </a:r>
            <a:r>
              <a:rPr lang="fr-FR" dirty="0" smtClean="0"/>
              <a:t>I</a:t>
            </a:r>
            <a:r>
              <a:rPr lang="fr-FR" baseline="-25000" dirty="0" smtClean="0"/>
              <a:t>OS</a:t>
            </a:r>
            <a:r>
              <a:rPr lang="fr-FR" dirty="0" smtClean="0"/>
              <a:t>= </a:t>
            </a:r>
            <a:r>
              <a:rPr lang="fr-FR" dirty="0"/>
              <a:t>(</a:t>
            </a:r>
            <a:r>
              <a:rPr lang="fr-FR" dirty="0" err="1" smtClean="0"/>
              <a:t>I</a:t>
            </a:r>
            <a:r>
              <a:rPr lang="fr-FR" baseline="-25000" dirty="0" err="1"/>
              <a:t>b</a:t>
            </a:r>
            <a:r>
              <a:rPr lang="fr-FR" baseline="30000" dirty="0" smtClean="0"/>
              <a:t>+</a:t>
            </a:r>
            <a:r>
              <a:rPr lang="fr-FR" dirty="0" smtClean="0"/>
              <a:t> </a:t>
            </a:r>
            <a:r>
              <a:rPr lang="fr-FR" dirty="0"/>
              <a:t>- </a:t>
            </a:r>
            <a:r>
              <a:rPr lang="fr-FR" dirty="0" err="1" smtClean="0"/>
              <a:t>I</a:t>
            </a:r>
            <a:r>
              <a:rPr lang="fr-FR" baseline="-25000" dirty="0" err="1"/>
              <a:t>b</a:t>
            </a:r>
            <a:r>
              <a:rPr lang="fr-FR" baseline="30000" dirty="0" smtClean="0"/>
              <a:t>-</a:t>
            </a:r>
            <a:r>
              <a:rPr lang="fr-FR" dirty="0" smtClean="0"/>
              <a:t>) 	la différence de ces courants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Solution pour minimiser cette influence</a:t>
            </a:r>
          </a:p>
          <a:p>
            <a:pPr marL="914400" lvl="2" indent="0">
              <a:buNone/>
            </a:pPr>
            <a:endParaRPr lang="fr-FR" dirty="0"/>
          </a:p>
          <a:p>
            <a:pPr lvl="1"/>
            <a:endParaRPr lang="fr-FR" dirty="0"/>
          </a:p>
          <a:p>
            <a:pPr marL="914400" lvl="2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58</a:t>
            </a:fld>
            <a:endParaRPr lang="en-US" dirty="0"/>
          </a:p>
        </p:txBody>
      </p:sp>
      <p:grpSp>
        <p:nvGrpSpPr>
          <p:cNvPr id="45" name="Groupe 44"/>
          <p:cNvGrpSpPr/>
          <p:nvPr/>
        </p:nvGrpSpPr>
        <p:grpSpPr>
          <a:xfrm>
            <a:off x="6156950" y="1260199"/>
            <a:ext cx="3131446" cy="2641634"/>
            <a:chOff x="6196525" y="1381778"/>
            <a:chExt cx="3131446" cy="2641634"/>
          </a:xfrm>
        </p:grpSpPr>
        <p:sp>
          <p:nvSpPr>
            <p:cNvPr id="7" name="ZoneTexte 6"/>
            <p:cNvSpPr txBox="1"/>
            <p:nvPr/>
          </p:nvSpPr>
          <p:spPr>
            <a:xfrm>
              <a:off x="6825208" y="18088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cxnSp>
          <p:nvCxnSpPr>
            <p:cNvPr id="8" name="Connecteur droit 7"/>
            <p:cNvCxnSpPr/>
            <p:nvPr/>
          </p:nvCxnSpPr>
          <p:spPr>
            <a:xfrm flipH="1" flipV="1">
              <a:off x="6621611" y="2996771"/>
              <a:ext cx="1002823" cy="29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342"/>
            <p:cNvGrpSpPr>
              <a:grpSpLocks/>
            </p:cNvGrpSpPr>
            <p:nvPr/>
          </p:nvGrpSpPr>
          <p:grpSpPr bwMode="auto">
            <a:xfrm>
              <a:off x="7103224" y="2633573"/>
              <a:ext cx="225302" cy="160706"/>
              <a:chOff x="7566" y="2585"/>
              <a:chExt cx="429" cy="306"/>
            </a:xfrm>
          </p:grpSpPr>
          <p:sp>
            <p:nvSpPr>
              <p:cNvPr id="10" name="Rectangle 343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Line 344"/>
              <p:cNvSpPr>
                <a:spLocks noChangeShapeType="1"/>
              </p:cNvSpPr>
              <p:nvPr/>
            </p:nvSpPr>
            <p:spPr bwMode="auto">
              <a:xfrm>
                <a:off x="7566" y="2738"/>
                <a:ext cx="429" cy="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" name="Group 342"/>
            <p:cNvGrpSpPr>
              <a:grpSpLocks/>
            </p:cNvGrpSpPr>
            <p:nvPr/>
          </p:nvGrpSpPr>
          <p:grpSpPr bwMode="auto">
            <a:xfrm>
              <a:off x="7106207" y="3149090"/>
              <a:ext cx="225302" cy="160706"/>
              <a:chOff x="7566" y="2585"/>
              <a:chExt cx="429" cy="306"/>
            </a:xfrm>
          </p:grpSpPr>
          <p:sp>
            <p:nvSpPr>
              <p:cNvPr id="13" name="Rectangle 343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Line 344"/>
              <p:cNvSpPr>
                <a:spLocks noChangeShapeType="1"/>
              </p:cNvSpPr>
              <p:nvPr/>
            </p:nvSpPr>
            <p:spPr bwMode="auto">
              <a:xfrm>
                <a:off x="7566" y="2738"/>
                <a:ext cx="429" cy="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" name="Groupe 14"/>
            <p:cNvGrpSpPr>
              <a:grpSpLocks noChangeAspect="1"/>
            </p:cNvGrpSpPr>
            <p:nvPr/>
          </p:nvGrpSpPr>
          <p:grpSpPr>
            <a:xfrm rot="16200000">
              <a:off x="6806286" y="2380526"/>
              <a:ext cx="222737" cy="205540"/>
              <a:chOff x="3059832" y="4182932"/>
              <a:chExt cx="255587" cy="224300"/>
            </a:xfrm>
          </p:grpSpPr>
          <p:sp>
            <p:nvSpPr>
              <p:cNvPr id="16" name="Oval 320"/>
              <p:cNvSpPr>
                <a:spLocks noChangeArrowheads="1"/>
              </p:cNvSpPr>
              <p:nvPr/>
            </p:nvSpPr>
            <p:spPr bwMode="auto">
              <a:xfrm>
                <a:off x="3059832" y="4184188"/>
                <a:ext cx="255587" cy="223044"/>
              </a:xfrm>
              <a:prstGeom prst="ellipse">
                <a:avLst/>
              </a:prstGeom>
              <a:noFill/>
              <a:ln w="15875">
                <a:solidFill>
                  <a:schemeClr val="tx2">
                    <a:lumMod val="75000"/>
                    <a:alpha val="49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Line 359"/>
              <p:cNvSpPr>
                <a:spLocks noChangeShapeType="1"/>
              </p:cNvSpPr>
              <p:nvPr/>
            </p:nvSpPr>
            <p:spPr bwMode="auto">
              <a:xfrm rot="16200000" flipV="1">
                <a:off x="3075477" y="4295081"/>
                <a:ext cx="224299" cy="2"/>
              </a:xfrm>
              <a:prstGeom prst="line">
                <a:avLst/>
              </a:prstGeom>
              <a:noFill/>
              <a:ln w="15875">
                <a:solidFill>
                  <a:schemeClr val="tx2">
                    <a:lumMod val="75000"/>
                    <a:alpha val="49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18" name="Connecteur droit 17"/>
            <p:cNvCxnSpPr>
              <a:endCxn id="27" idx="2"/>
            </p:cNvCxnSpPr>
            <p:nvPr/>
          </p:nvCxnSpPr>
          <p:spPr>
            <a:xfrm flipH="1">
              <a:off x="6640816" y="2485763"/>
              <a:ext cx="9854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e 18"/>
            <p:cNvGrpSpPr/>
            <p:nvPr/>
          </p:nvGrpSpPr>
          <p:grpSpPr>
            <a:xfrm>
              <a:off x="7144410" y="2832763"/>
              <a:ext cx="141130" cy="99176"/>
              <a:chOff x="2604390" y="5339556"/>
              <a:chExt cx="204788" cy="219076"/>
            </a:xfrm>
          </p:grpSpPr>
          <p:sp>
            <p:nvSpPr>
              <p:cNvPr id="20" name="Line 291"/>
              <p:cNvSpPr>
                <a:spLocks noChangeShapeType="1"/>
              </p:cNvSpPr>
              <p:nvPr/>
            </p:nvSpPr>
            <p:spPr bwMode="auto">
              <a:xfrm>
                <a:off x="2706784" y="5339556"/>
                <a:ext cx="0" cy="2166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Line 309"/>
              <p:cNvSpPr>
                <a:spLocks noChangeShapeType="1"/>
              </p:cNvSpPr>
              <p:nvPr/>
            </p:nvSpPr>
            <p:spPr bwMode="auto">
              <a:xfrm>
                <a:off x="2604390" y="5558632"/>
                <a:ext cx="2047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2" name="Groupe 21"/>
            <p:cNvGrpSpPr/>
            <p:nvPr/>
          </p:nvGrpSpPr>
          <p:grpSpPr>
            <a:xfrm>
              <a:off x="7145518" y="3342572"/>
              <a:ext cx="141130" cy="99176"/>
              <a:chOff x="2604390" y="5339556"/>
              <a:chExt cx="204788" cy="219076"/>
            </a:xfrm>
          </p:grpSpPr>
          <p:sp>
            <p:nvSpPr>
              <p:cNvPr id="23" name="Line 291"/>
              <p:cNvSpPr>
                <a:spLocks noChangeShapeType="1"/>
              </p:cNvSpPr>
              <p:nvPr/>
            </p:nvSpPr>
            <p:spPr bwMode="auto">
              <a:xfrm>
                <a:off x="2706784" y="5339556"/>
                <a:ext cx="0" cy="2166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309"/>
              <p:cNvSpPr>
                <a:spLocks noChangeShapeType="1"/>
              </p:cNvSpPr>
              <p:nvPr/>
            </p:nvSpPr>
            <p:spPr bwMode="auto">
              <a:xfrm>
                <a:off x="2604390" y="5558632"/>
                <a:ext cx="2047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25" name="Connecteur droit 24"/>
            <p:cNvCxnSpPr/>
            <p:nvPr/>
          </p:nvCxnSpPr>
          <p:spPr>
            <a:xfrm>
              <a:off x="7214975" y="2478567"/>
              <a:ext cx="0" cy="111365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H="1">
              <a:off x="6718066" y="2487338"/>
              <a:ext cx="360039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80"/>
            <p:cNvSpPr>
              <a:spLocks noChangeArrowheads="1"/>
            </p:cNvSpPr>
            <p:nvPr/>
          </p:nvSpPr>
          <p:spPr bwMode="auto">
            <a:xfrm flipH="1">
              <a:off x="6595097" y="2462903"/>
              <a:ext cx="45719" cy="4571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Oval 80"/>
            <p:cNvSpPr>
              <a:spLocks noChangeArrowheads="1"/>
            </p:cNvSpPr>
            <p:nvPr/>
          </p:nvSpPr>
          <p:spPr bwMode="auto">
            <a:xfrm flipH="1">
              <a:off x="6593467" y="2973911"/>
              <a:ext cx="45719" cy="4571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Oval 80"/>
            <p:cNvSpPr>
              <a:spLocks noChangeArrowheads="1"/>
            </p:cNvSpPr>
            <p:nvPr/>
          </p:nvSpPr>
          <p:spPr bwMode="auto">
            <a:xfrm flipH="1">
              <a:off x="9233104" y="2719516"/>
              <a:ext cx="45719" cy="4571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30" name="Connecteur droit 29"/>
            <p:cNvCxnSpPr/>
            <p:nvPr/>
          </p:nvCxnSpPr>
          <p:spPr>
            <a:xfrm flipV="1">
              <a:off x="7218858" y="2998249"/>
              <a:ext cx="787" cy="1185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7218858" y="3070295"/>
              <a:ext cx="0" cy="39708"/>
            </a:xfrm>
            <a:prstGeom prst="line">
              <a:avLst/>
            </a:prstGeom>
            <a:ln w="15875">
              <a:solidFill>
                <a:schemeClr val="tx1"/>
              </a:solidFill>
              <a:bevel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orme libre 31"/>
            <p:cNvSpPr/>
            <p:nvPr/>
          </p:nvSpPr>
          <p:spPr>
            <a:xfrm>
              <a:off x="6718066" y="1381778"/>
              <a:ext cx="2410157" cy="1358661"/>
            </a:xfrm>
            <a:custGeom>
              <a:avLst/>
              <a:gdLst>
                <a:gd name="connsiteX0" fmla="*/ 2219325 w 2219325"/>
                <a:gd name="connsiteY0" fmla="*/ 1033462 h 1033462"/>
                <a:gd name="connsiteX1" fmla="*/ 0 w 2219325"/>
                <a:gd name="connsiteY1" fmla="*/ 0 h 1033462"/>
                <a:gd name="connsiteX2" fmla="*/ 0 w 2219325"/>
                <a:gd name="connsiteY2" fmla="*/ 0 h 10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325" h="1033462">
                  <a:moveTo>
                    <a:pt x="2219325" y="103346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 flipV="1">
              <a:off x="6718066" y="2745292"/>
              <a:ext cx="2410157" cy="1278120"/>
            </a:xfrm>
            <a:custGeom>
              <a:avLst/>
              <a:gdLst>
                <a:gd name="connsiteX0" fmla="*/ 2219325 w 2219325"/>
                <a:gd name="connsiteY0" fmla="*/ 1033462 h 1033462"/>
                <a:gd name="connsiteX1" fmla="*/ 0 w 2219325"/>
                <a:gd name="connsiteY1" fmla="*/ 0 h 1033462"/>
                <a:gd name="connsiteX2" fmla="*/ 0 w 2219325"/>
                <a:gd name="connsiteY2" fmla="*/ 0 h 10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325" h="1033462">
                  <a:moveTo>
                    <a:pt x="2219325" y="103346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33"/>
            <p:cNvCxnSpPr>
              <a:endCxn id="33" idx="1"/>
            </p:cNvCxnSpPr>
            <p:nvPr/>
          </p:nvCxnSpPr>
          <p:spPr>
            <a:xfrm>
              <a:off x="6718066" y="1381778"/>
              <a:ext cx="0" cy="26416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6772192" y="2112766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V</a:t>
              </a:r>
              <a:r>
                <a:rPr lang="fr-FR" sz="1200" b="1" baseline="-25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IO</a:t>
              </a:r>
              <a:endParaRPr lang="fr-FR" sz="12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181922" y="2696912"/>
              <a:ext cx="4507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 err="1" smtClean="0"/>
                <a:t>I</a:t>
              </a:r>
              <a:r>
                <a:rPr lang="fr-FR" sz="1200" b="1" baseline="-25000" dirty="0" err="1" smtClean="0"/>
                <a:t>bias</a:t>
              </a:r>
              <a:r>
                <a:rPr lang="fr-FR" sz="1200" b="1" baseline="-25000" dirty="0"/>
                <a:t>+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7238881" y="3183443"/>
              <a:ext cx="4315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 err="1" smtClean="0"/>
                <a:t>I</a:t>
              </a:r>
              <a:r>
                <a:rPr lang="fr-FR" sz="1200" b="1" baseline="-25000" dirty="0" err="1" smtClean="0"/>
                <a:t>bias</a:t>
              </a:r>
              <a:r>
                <a:rPr lang="fr-FR" sz="1200" b="1" baseline="-25000" dirty="0"/>
                <a:t>-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6196525" y="2764888"/>
              <a:ext cx="306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-</a:t>
              </a:r>
              <a:endParaRPr lang="fr-FR" b="1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196525" y="2201568"/>
              <a:ext cx="306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+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9183955" y="2442517"/>
              <a:ext cx="144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S</a:t>
              </a:r>
              <a:endParaRPr lang="fr-FR" sz="1200" b="1" dirty="0"/>
            </a:p>
          </p:txBody>
        </p:sp>
        <p:sp>
          <p:nvSpPr>
            <p:cNvPr id="41" name="Triangle isocèle 40"/>
            <p:cNvSpPr/>
            <p:nvPr/>
          </p:nvSpPr>
          <p:spPr>
            <a:xfrm rot="5400000">
              <a:off x="7628227" y="2330280"/>
              <a:ext cx="875022" cy="831307"/>
            </a:xfrm>
            <a:prstGeom prst="triangle">
              <a:avLst>
                <a:gd name="adj" fmla="val 48952"/>
              </a:avLst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100" b="1" dirty="0" smtClean="0">
                  <a:solidFill>
                    <a:srgbClr val="FF0000"/>
                  </a:solidFill>
                </a:rPr>
                <a:t>AOP</a:t>
              </a:r>
            </a:p>
            <a:p>
              <a:pPr algn="ctr"/>
              <a:r>
                <a:rPr lang="fr-FR" sz="1100" b="1" dirty="0" smtClean="0">
                  <a:solidFill>
                    <a:srgbClr val="FF0000"/>
                  </a:solidFill>
                </a:rPr>
                <a:t>idéal</a:t>
              </a:r>
              <a:endParaRPr lang="fr-FR" sz="11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Connecteur droit 41"/>
            <p:cNvCxnSpPr>
              <a:stCxn id="29" idx="6"/>
              <a:endCxn id="41" idx="0"/>
            </p:cNvCxnSpPr>
            <p:nvPr/>
          </p:nvCxnSpPr>
          <p:spPr>
            <a:xfrm flipH="1" flipV="1">
              <a:off x="8481392" y="2736764"/>
              <a:ext cx="751712" cy="56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16" descr="extrait d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9" y="3429000"/>
            <a:ext cx="3844325" cy="128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8643" y="3901833"/>
            <a:ext cx="4852854" cy="935071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6" y="5049180"/>
            <a:ext cx="2700300" cy="147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2896577" y="5249899"/>
            <a:ext cx="2416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</a:rPr>
              <a:t>Faire en sorte que les impédances vues des bornes + et – soient ‘identiques’</a:t>
            </a:r>
            <a:endParaRPr lang="fr-FR" sz="1600" dirty="0">
              <a:solidFill>
                <a:srgbClr val="00B05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35" y="4972210"/>
            <a:ext cx="1835309" cy="148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55" y="6033872"/>
            <a:ext cx="1264449" cy="40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Ellipse 46"/>
          <p:cNvSpPr/>
          <p:nvPr/>
        </p:nvSpPr>
        <p:spPr>
          <a:xfrm>
            <a:off x="5673080" y="5661248"/>
            <a:ext cx="720080" cy="793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5090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statiques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Imperfections en sortie</a:t>
            </a:r>
          </a:p>
          <a:p>
            <a:pPr lvl="1"/>
            <a:r>
              <a:rPr lang="fr-FR" dirty="0" smtClean="0"/>
              <a:t>Courant de sortie limité par l’étage de sortie de l’</a:t>
            </a:r>
            <a:r>
              <a:rPr lang="fr-FR" dirty="0" err="1" smtClean="0"/>
              <a:t>Aop</a:t>
            </a:r>
            <a:endParaRPr lang="fr-FR" dirty="0" smtClean="0"/>
          </a:p>
          <a:p>
            <a:pPr lvl="2"/>
            <a:r>
              <a:rPr lang="fr-FR" dirty="0" smtClean="0"/>
              <a:t>Protection en courant intégrée 20mA</a:t>
            </a:r>
          </a:p>
          <a:p>
            <a:pPr lvl="1"/>
            <a:r>
              <a:rPr lang="fr-FR" dirty="0" smtClean="0"/>
              <a:t>Tension de sortie chute en fonction du courant</a:t>
            </a:r>
          </a:p>
          <a:p>
            <a:pPr lvl="2"/>
            <a:r>
              <a:rPr lang="fr-FR" dirty="0" smtClean="0"/>
              <a:t>Générateur de </a:t>
            </a:r>
            <a:r>
              <a:rPr lang="fr-FR" dirty="0" err="1" smtClean="0"/>
              <a:t>thévenin</a:t>
            </a:r>
            <a:r>
              <a:rPr lang="fr-FR" dirty="0" smtClean="0"/>
              <a:t> équivalent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1"/>
            <a:r>
              <a:rPr lang="fr-FR" dirty="0" smtClean="0"/>
              <a:t>Excursion maximale en sortie</a:t>
            </a:r>
          </a:p>
          <a:p>
            <a:pPr lvl="2"/>
            <a:r>
              <a:rPr lang="fr-FR" dirty="0" smtClean="0"/>
              <a:t>Tension de déchet =&gt; </a:t>
            </a:r>
          </a:p>
          <a:p>
            <a:pPr lvl="2"/>
            <a:r>
              <a:rPr lang="fr-FR" dirty="0" smtClean="0"/>
              <a:t>Donnée constructeur: </a:t>
            </a:r>
            <a:r>
              <a:rPr lang="fr-FR" i="1" dirty="0"/>
              <a:t>output voltage </a:t>
            </a:r>
            <a:r>
              <a:rPr lang="fr-FR" i="1" dirty="0" smtClean="0"/>
              <a:t>swing</a:t>
            </a:r>
          </a:p>
          <a:p>
            <a:pPr lvl="2"/>
            <a:r>
              <a:rPr lang="fr-FR" i="1" dirty="0" err="1" smtClean="0"/>
              <a:t>Aop</a:t>
            </a:r>
            <a:r>
              <a:rPr lang="fr-FR" i="1" dirty="0" smtClean="0"/>
              <a:t> optimisé dit RAIL To RAIL</a:t>
            </a:r>
          </a:p>
          <a:p>
            <a:pPr lvl="3"/>
            <a:r>
              <a:rPr lang="fr-FR" i="1" dirty="0" smtClean="0"/>
              <a:t>Utilisé en mono-tension (plage d’excursion critique)</a:t>
            </a: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9389" y="2536224"/>
            <a:ext cx="3744912" cy="1912937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645188" y="2574166"/>
            <a:ext cx="24482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Zs</a:t>
            </a:r>
            <a:r>
              <a:rPr lang="fr-FR" sz="1600" dirty="0" smtClean="0"/>
              <a:t>=</a:t>
            </a:r>
            <a:r>
              <a:rPr lang="fr-FR" sz="1600" dirty="0" err="1" smtClean="0"/>
              <a:t>Rs</a:t>
            </a:r>
            <a:r>
              <a:rPr lang="fr-FR" sz="1600" dirty="0" smtClean="0"/>
              <a:t>=75</a:t>
            </a:r>
            <a:r>
              <a:rPr lang="el-GR" sz="1600" dirty="0" smtClean="0"/>
              <a:t>Ω</a:t>
            </a:r>
            <a:r>
              <a:rPr lang="fr-FR" sz="1600" dirty="0" smtClean="0"/>
              <a:t> pour un u741</a:t>
            </a:r>
            <a:endParaRPr lang="fr-FR" sz="1600" dirty="0"/>
          </a:p>
        </p:txBody>
      </p:sp>
      <p:grpSp>
        <p:nvGrpSpPr>
          <p:cNvPr id="35" name="Groupe 34"/>
          <p:cNvGrpSpPr/>
          <p:nvPr/>
        </p:nvGrpSpPr>
        <p:grpSpPr>
          <a:xfrm>
            <a:off x="1099046" y="2960388"/>
            <a:ext cx="1611847" cy="1341610"/>
            <a:chOff x="2706396" y="2918840"/>
            <a:chExt cx="1611847" cy="1341610"/>
          </a:xfrm>
        </p:grpSpPr>
        <p:grpSp>
          <p:nvGrpSpPr>
            <p:cNvPr id="33" name="Groupe 32"/>
            <p:cNvGrpSpPr/>
            <p:nvPr/>
          </p:nvGrpSpPr>
          <p:grpSpPr>
            <a:xfrm>
              <a:off x="2864768" y="3249359"/>
              <a:ext cx="1453475" cy="837569"/>
              <a:chOff x="7874496" y="2402090"/>
              <a:chExt cx="1453475" cy="837569"/>
            </a:xfrm>
          </p:grpSpPr>
          <p:grpSp>
            <p:nvGrpSpPr>
              <p:cNvPr id="18" name="Groupe 17"/>
              <p:cNvGrpSpPr>
                <a:grpSpLocks noChangeAspect="1"/>
              </p:cNvGrpSpPr>
              <p:nvPr/>
            </p:nvGrpSpPr>
            <p:grpSpPr>
              <a:xfrm>
                <a:off x="7874496" y="2928680"/>
                <a:ext cx="222737" cy="205540"/>
                <a:chOff x="3059832" y="4182932"/>
                <a:chExt cx="255587" cy="224300"/>
              </a:xfrm>
            </p:grpSpPr>
            <p:sp>
              <p:nvSpPr>
                <p:cNvPr id="19" name="Oval 320"/>
                <p:cNvSpPr>
                  <a:spLocks noChangeArrowheads="1"/>
                </p:cNvSpPr>
                <p:nvPr/>
              </p:nvSpPr>
              <p:spPr bwMode="auto">
                <a:xfrm>
                  <a:off x="3059832" y="4184188"/>
                  <a:ext cx="255587" cy="223044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" name="Line 35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075477" y="4295081"/>
                  <a:ext cx="224299" cy="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e 20"/>
              <p:cNvGrpSpPr/>
              <p:nvPr/>
            </p:nvGrpSpPr>
            <p:grpSpPr>
              <a:xfrm>
                <a:off x="7915302" y="3140483"/>
                <a:ext cx="141130" cy="99176"/>
                <a:chOff x="2604390" y="5339556"/>
                <a:chExt cx="204788" cy="219076"/>
              </a:xfrm>
            </p:grpSpPr>
            <p:sp>
              <p:nvSpPr>
                <p:cNvPr id="22" name="Line 291"/>
                <p:cNvSpPr>
                  <a:spLocks noChangeShapeType="1"/>
                </p:cNvSpPr>
                <p:nvPr/>
              </p:nvSpPr>
              <p:spPr bwMode="auto">
                <a:xfrm>
                  <a:off x="2706784" y="5339556"/>
                  <a:ext cx="0" cy="21669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" name="Line 309"/>
                <p:cNvSpPr>
                  <a:spLocks noChangeShapeType="1"/>
                </p:cNvSpPr>
                <p:nvPr/>
              </p:nvSpPr>
              <p:spPr bwMode="auto">
                <a:xfrm>
                  <a:off x="2604390" y="5558632"/>
                  <a:ext cx="204788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cxnSp>
            <p:nvCxnSpPr>
              <p:cNvPr id="24" name="Connecteur droit 23"/>
              <p:cNvCxnSpPr>
                <a:stCxn id="27" idx="6"/>
              </p:cNvCxnSpPr>
              <p:nvPr/>
            </p:nvCxnSpPr>
            <p:spPr>
              <a:xfrm flipH="1">
                <a:off x="7985864" y="2742376"/>
                <a:ext cx="12472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7985863" y="2739863"/>
                <a:ext cx="1" cy="1853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368"/>
              <p:cNvSpPr>
                <a:spLocks noChangeArrowheads="1"/>
              </p:cNvSpPr>
              <p:nvPr/>
            </p:nvSpPr>
            <p:spPr bwMode="auto">
              <a:xfrm rot="5400000">
                <a:off x="8322001" y="2564524"/>
                <a:ext cx="116457" cy="345587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Oval 80"/>
              <p:cNvSpPr>
                <a:spLocks noChangeArrowheads="1"/>
              </p:cNvSpPr>
              <p:nvPr/>
            </p:nvSpPr>
            <p:spPr bwMode="auto">
              <a:xfrm flipH="1">
                <a:off x="9233104" y="2719516"/>
                <a:ext cx="45719" cy="4571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8056432" y="2847211"/>
                <a:ext cx="4780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err="1" smtClean="0"/>
                  <a:t>A</a:t>
                </a:r>
                <a:r>
                  <a:rPr lang="fr-FR" sz="1200" b="1" baseline="-25000" dirty="0" err="1" smtClean="0"/>
                  <a:t>D</a:t>
                </a:r>
                <a:r>
                  <a:rPr lang="fr-FR" sz="1200" b="1" dirty="0" err="1" smtClean="0"/>
                  <a:t>v</a:t>
                </a:r>
                <a:r>
                  <a:rPr lang="fr-FR" sz="1200" b="1" baseline="-25000" dirty="0" err="1" smtClean="0"/>
                  <a:t>D</a:t>
                </a:r>
                <a:endParaRPr lang="fr-FR" sz="1200" b="1" baseline="-25000" dirty="0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8097233" y="2402090"/>
                <a:ext cx="3064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/>
                  <a:t>Z</a:t>
                </a:r>
                <a:r>
                  <a:rPr lang="fr-FR" sz="1200" b="1" baseline="-25000" dirty="0"/>
                  <a:t>S</a:t>
                </a:r>
              </a:p>
            </p:txBody>
          </p:sp>
          <p:cxnSp>
            <p:nvCxnSpPr>
              <p:cNvPr id="30" name="Connecteur droit 29"/>
              <p:cNvCxnSpPr/>
              <p:nvPr/>
            </p:nvCxnSpPr>
            <p:spPr>
              <a:xfrm rot="5400000" flipV="1">
                <a:off x="8761348" y="2720585"/>
                <a:ext cx="0" cy="39708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ZoneTexte 30"/>
              <p:cNvSpPr txBox="1"/>
              <p:nvPr/>
            </p:nvSpPr>
            <p:spPr>
              <a:xfrm>
                <a:off x="8583268" y="2451432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200" b="1" dirty="0"/>
                  <a:t>I</a:t>
                </a:r>
                <a:r>
                  <a:rPr lang="fr-FR" sz="1200" b="1" baseline="-25000" dirty="0" smtClean="0"/>
                  <a:t>S</a:t>
                </a:r>
                <a:endParaRPr lang="fr-FR" sz="1200" b="1" baseline="-25000" dirty="0"/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9183955" y="2442517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S</a:t>
                </a:r>
                <a:endParaRPr lang="fr-FR" sz="1200" b="1" dirty="0"/>
              </a:p>
            </p:txBody>
          </p:sp>
        </p:grpSp>
        <p:sp>
          <p:nvSpPr>
            <p:cNvPr id="34" name="Triangle isocèle 33"/>
            <p:cNvSpPr/>
            <p:nvPr/>
          </p:nvSpPr>
          <p:spPr>
            <a:xfrm rot="5400000">
              <a:off x="2723194" y="2902042"/>
              <a:ext cx="1341610" cy="1375206"/>
            </a:xfrm>
            <a:prstGeom prst="triangle">
              <a:avLst/>
            </a:prstGeom>
            <a:solidFill>
              <a:schemeClr val="accent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6" name="Espace réservé du contenu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54" y="3141319"/>
            <a:ext cx="603524" cy="502938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3692860" y="3130365"/>
            <a:ext cx="1764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70C0"/>
                </a:solidFill>
              </a:rPr>
              <a:t>Courbe en boucle ouverte</a:t>
            </a:r>
          </a:p>
          <a:p>
            <a:r>
              <a:rPr lang="fr-FR" sz="1100" b="1" dirty="0" smtClean="0">
                <a:solidFill>
                  <a:srgbClr val="0070C0"/>
                </a:solidFill>
              </a:rPr>
              <a:t>Ne pas confondre </a:t>
            </a:r>
            <a:r>
              <a:rPr lang="fr-FR" sz="1100" b="1" dirty="0" err="1" smtClean="0">
                <a:solidFill>
                  <a:srgbClr val="0070C0"/>
                </a:solidFill>
              </a:rPr>
              <a:t>Zs</a:t>
            </a:r>
            <a:r>
              <a:rPr lang="fr-FR" sz="1100" b="1" dirty="0" smtClean="0">
                <a:solidFill>
                  <a:srgbClr val="0070C0"/>
                </a:solidFill>
              </a:rPr>
              <a:t> avec </a:t>
            </a:r>
            <a:r>
              <a:rPr lang="fr-FR" sz="1100" b="1" dirty="0" err="1" smtClean="0">
                <a:solidFill>
                  <a:srgbClr val="0070C0"/>
                </a:solidFill>
              </a:rPr>
              <a:t>Zs</a:t>
            </a:r>
            <a:r>
              <a:rPr lang="fr-FR" sz="1600" b="1" baseline="-25000" dirty="0" err="1" smtClean="0">
                <a:solidFill>
                  <a:srgbClr val="0070C0"/>
                </a:solidFill>
              </a:rPr>
              <a:t>BF</a:t>
            </a:r>
            <a:r>
              <a:rPr lang="fr-FR" sz="1100" b="1" dirty="0" smtClean="0">
                <a:solidFill>
                  <a:srgbClr val="0070C0"/>
                </a:solidFill>
              </a:rPr>
              <a:t> , l’impédance du </a:t>
            </a:r>
            <a:r>
              <a:rPr lang="fr-FR" sz="1100" b="1" dirty="0" err="1" smtClean="0">
                <a:solidFill>
                  <a:srgbClr val="0070C0"/>
                </a:solidFill>
              </a:rPr>
              <a:t>sytème</a:t>
            </a:r>
            <a:r>
              <a:rPr lang="fr-FR" sz="1100" b="1" dirty="0" smtClean="0">
                <a:solidFill>
                  <a:srgbClr val="0070C0"/>
                </a:solidFill>
              </a:rPr>
              <a:t> complet avec </a:t>
            </a:r>
            <a:r>
              <a:rPr lang="fr-FR" sz="1100" b="1" dirty="0" err="1" smtClean="0">
                <a:solidFill>
                  <a:srgbClr val="0070C0"/>
                </a:solidFill>
              </a:rPr>
              <a:t>rebouclage</a:t>
            </a:r>
            <a:r>
              <a:rPr lang="fr-FR" sz="1100" b="1" dirty="0" smtClean="0">
                <a:solidFill>
                  <a:srgbClr val="0070C0"/>
                </a:solidFill>
              </a:rPr>
              <a:t> obtenu avec les éléments externes à l’</a:t>
            </a:r>
            <a:r>
              <a:rPr lang="fr-FR" sz="1100" b="1" dirty="0" err="1" smtClean="0">
                <a:solidFill>
                  <a:srgbClr val="0070C0"/>
                </a:solidFill>
              </a:rPr>
              <a:t>AoP</a:t>
            </a:r>
            <a:endParaRPr lang="fr-FR" sz="1100" b="1" dirty="0">
              <a:solidFill>
                <a:srgbClr val="0070C0"/>
              </a:solidFill>
            </a:endParaRPr>
          </a:p>
        </p:txBody>
      </p:sp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791143"/>
              </p:ext>
            </p:extLst>
          </p:nvPr>
        </p:nvGraphicFramePr>
        <p:xfrm>
          <a:off x="3404828" y="4833156"/>
          <a:ext cx="1959224" cy="296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Equation" r:id="rId5" imgW="1511280" imgH="228600" progId="Equation.DSMT4">
                  <p:embed/>
                </p:oleObj>
              </mc:Choice>
              <mc:Fallback>
                <p:oleObj name="Equation" r:id="rId5" imgW="1511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4828" y="4833156"/>
                        <a:ext cx="1959224" cy="296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21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9" y="1809577"/>
            <a:ext cx="2418010" cy="169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LM317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Régulation de tension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Interrupteur commandé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Mise en œuvre minimum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2" y="3861048"/>
            <a:ext cx="4164911" cy="241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V="1">
            <a:off x="2743679" y="2192248"/>
            <a:ext cx="0" cy="5400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79426" y="2382071"/>
            <a:ext cx="141749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i="1" dirty="0" err="1" smtClean="0">
                <a:solidFill>
                  <a:srgbClr val="FF0000"/>
                </a:solidFill>
              </a:rPr>
              <a:t>V</a:t>
            </a:r>
            <a:r>
              <a:rPr lang="fr-FR" sz="1200" b="1" i="1" baseline="-25000" dirty="0" err="1" smtClean="0">
                <a:solidFill>
                  <a:srgbClr val="FF0000"/>
                </a:solidFill>
              </a:rPr>
              <a:t>ref</a:t>
            </a:r>
            <a:r>
              <a:rPr lang="fr-FR" sz="1200" b="1" i="1" baseline="-25000" dirty="0" smtClean="0">
                <a:solidFill>
                  <a:srgbClr val="FF0000"/>
                </a:solidFill>
              </a:rPr>
              <a:t> </a:t>
            </a:r>
            <a:r>
              <a:rPr lang="fr-FR" sz="1200" b="1" i="1" dirty="0" smtClean="0">
                <a:solidFill>
                  <a:srgbClr val="FF0000"/>
                </a:solidFill>
              </a:rPr>
              <a:t>= 1,25 V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4488" y="3645024"/>
            <a:ext cx="2628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Résultat de simulation</a:t>
            </a:r>
            <a:endParaRPr lang="fr-FR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208584" y="5337212"/>
            <a:ext cx="141749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FF0000"/>
                </a:solidFill>
              </a:rPr>
              <a:t>V</a:t>
            </a:r>
            <a:r>
              <a:rPr lang="fr-FR" sz="1200" b="1" i="1" baseline="-25000" dirty="0">
                <a:solidFill>
                  <a:srgbClr val="FF0000"/>
                </a:solidFill>
              </a:rPr>
              <a:t>s</a:t>
            </a:r>
            <a:r>
              <a:rPr lang="fr-FR" sz="1200" b="1" i="1" baseline="-25000" dirty="0" smtClean="0">
                <a:solidFill>
                  <a:srgbClr val="FF0000"/>
                </a:solidFill>
              </a:rPr>
              <a:t> </a:t>
            </a:r>
            <a:r>
              <a:rPr lang="fr-FR" sz="1200" b="1" i="1" dirty="0" smtClean="0">
                <a:solidFill>
                  <a:srgbClr val="FF0000"/>
                </a:solidFill>
              </a:rPr>
              <a:t>= 1,9 V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26189" y="4257092"/>
            <a:ext cx="141749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FF0000"/>
                </a:solidFill>
              </a:rPr>
              <a:t>V</a:t>
            </a:r>
            <a:r>
              <a:rPr lang="fr-FR" sz="1200" b="1" i="1" baseline="-25000" dirty="0" smtClean="0">
                <a:solidFill>
                  <a:srgbClr val="FF0000"/>
                </a:solidFill>
              </a:rPr>
              <a:t>e </a:t>
            </a:r>
            <a:r>
              <a:rPr lang="fr-FR" sz="1200" b="1" i="1" dirty="0" smtClean="0">
                <a:solidFill>
                  <a:srgbClr val="FF0000"/>
                </a:solidFill>
              </a:rPr>
              <a:t>= 9 V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pic>
        <p:nvPicPr>
          <p:cNvPr id="20" name="Espace réservé du conten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29" y="1838851"/>
            <a:ext cx="626753" cy="646605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4472559" y="1592796"/>
            <a:ext cx="5232969" cy="4824536"/>
          </a:xfrm>
          <a:prstGeom prst="roundRect">
            <a:avLst>
              <a:gd name="adj" fmla="val 41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567067" y="200559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rgbClr val="FF0000"/>
                </a:solidFill>
              </a:rPr>
              <a:t>Formules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673080" y="1914418"/>
                <a:ext cx="1961114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11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FR" sz="11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1100" b="0" i="1" smtClean="0">
                              <a:latin typeface="Cambria Math"/>
                            </a:rPr>
                            <m:t>𝑟𝑒𝑓</m:t>
                          </m:r>
                        </m:sub>
                      </m:sSub>
                      <m:d>
                        <m:dPr>
                          <m:ctrlPr>
                            <a:rPr lang="fr-FR" sz="11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fr-FR" sz="11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sz="11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1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FR" sz="11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fr-FR" sz="1100" b="0" i="1" smtClean="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fr-FR" sz="1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sz="1100" b="0" i="1" smtClean="0">
                              <a:latin typeface="Cambria Math"/>
                            </a:rPr>
                            <m:t>𝐴𝐷𝐽</m:t>
                          </m:r>
                        </m:sub>
                      </m:sSub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080" y="1914418"/>
                <a:ext cx="1961114" cy="4726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7867117" y="1925806"/>
                <a:ext cx="1349665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11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FR" sz="11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1100" b="0" i="1" smtClean="0">
                              <a:latin typeface="Cambria Math"/>
                            </a:rPr>
                            <m:t>𝑟𝑒𝑓</m:t>
                          </m:r>
                        </m:sub>
                      </m:sSub>
                      <m:d>
                        <m:dPr>
                          <m:ctrlPr>
                            <a:rPr lang="fr-FR" sz="11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fr-FR" sz="11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117" y="1925806"/>
                <a:ext cx="1349665" cy="4726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/>
          <p:cNvSpPr txBox="1"/>
          <p:nvPr/>
        </p:nvSpPr>
        <p:spPr>
          <a:xfrm>
            <a:off x="6393160" y="2319189"/>
            <a:ext cx="695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exacte</a:t>
            </a:r>
            <a:endParaRPr lang="fr-FR" sz="1100" i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8283532" y="2354651"/>
            <a:ext cx="93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approchée</a:t>
            </a:r>
            <a:endParaRPr lang="fr-FR" sz="1100" i="1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4567067" y="2623811"/>
            <a:ext cx="4886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551037" y="1681807"/>
            <a:ext cx="4199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solidFill>
                  <a:srgbClr val="00B050"/>
                </a:solidFill>
              </a:rPr>
              <a:t>Objectif: </a:t>
            </a:r>
            <a:r>
              <a:rPr lang="fr-FR" sz="1400" b="1" i="1" dirty="0" smtClean="0">
                <a:solidFill>
                  <a:srgbClr val="00B050"/>
                </a:solidFill>
              </a:rPr>
              <a:t>	</a:t>
            </a:r>
            <a:r>
              <a:rPr lang="fr-FR" sz="1400" b="1" i="1" dirty="0" smtClean="0"/>
              <a:t>On veut Vs=xx volts , trouver R4 er R5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729393" y="2550267"/>
            <a:ext cx="0" cy="95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012054" y="2520570"/>
            <a:ext cx="470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I</a:t>
            </a:r>
            <a:r>
              <a:rPr lang="fr-FR" sz="1400" i="1" baseline="-25000" dirty="0" err="1" smtClean="0"/>
              <a:t>adj</a:t>
            </a:r>
            <a:endParaRPr lang="fr-FR" i="1" baseline="-25000" dirty="0"/>
          </a:p>
        </p:txBody>
      </p:sp>
      <p:sp>
        <p:nvSpPr>
          <p:cNvPr id="25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340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</a:t>
            </a:r>
            <a:r>
              <a:rPr lang="fr-FR" dirty="0" smtClean="0"/>
              <a:t>dynamiques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Fonction de transfert en BO</a:t>
            </a:r>
          </a:p>
          <a:p>
            <a:pPr lvl="1"/>
            <a:r>
              <a:rPr lang="fr-FR" dirty="0" smtClean="0"/>
              <a:t>L’amplification </a:t>
            </a:r>
            <a:r>
              <a:rPr lang="fr-FR" dirty="0" err="1" smtClean="0"/>
              <a:t>A</a:t>
            </a:r>
            <a:r>
              <a:rPr lang="fr-FR" baseline="-25000" dirty="0" err="1" smtClean="0"/>
              <a:t>vd</a:t>
            </a:r>
            <a:r>
              <a:rPr lang="fr-FR" dirty="0" smtClean="0"/>
              <a:t> n’est pas constante en fonction de f</a:t>
            </a:r>
          </a:p>
          <a:p>
            <a:pPr lvl="1"/>
            <a:r>
              <a:rPr lang="fr-FR" dirty="0" smtClean="0"/>
              <a:t>Elle est de nature complexe: 1</a:t>
            </a:r>
            <a:r>
              <a:rPr lang="fr-FR" baseline="30000" dirty="0" smtClean="0"/>
              <a:t>er</a:t>
            </a:r>
            <a:r>
              <a:rPr lang="fr-FR" dirty="0" smtClean="0"/>
              <a:t> ordre (approximation)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23" y="1232756"/>
            <a:ext cx="2674105" cy="175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358196"/>
              </p:ext>
            </p:extLst>
          </p:nvPr>
        </p:nvGraphicFramePr>
        <p:xfrm>
          <a:off x="8627639" y="2770849"/>
          <a:ext cx="11223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7" name="Equation" r:id="rId4" imgW="927000" imgH="253800" progId="Equation.DSMT4">
                  <p:embed/>
                </p:oleObj>
              </mc:Choice>
              <mc:Fallback>
                <p:oleObj name="Equation" r:id="rId4" imgW="927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7639" y="2770849"/>
                        <a:ext cx="112236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00" y="3212976"/>
            <a:ext cx="3852428" cy="330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e 10"/>
          <p:cNvSpPr/>
          <p:nvPr/>
        </p:nvSpPr>
        <p:spPr>
          <a:xfrm rot="16200000">
            <a:off x="1298596" y="4563126"/>
            <a:ext cx="2232246" cy="3240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628499"/>
              </p:ext>
            </p:extLst>
          </p:nvPr>
        </p:nvGraphicFramePr>
        <p:xfrm>
          <a:off x="3044788" y="2441475"/>
          <a:ext cx="2067623" cy="77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8" name="Equation" r:id="rId7" imgW="1701720" imgH="634680" progId="Equation.DSMT4">
                  <p:embed/>
                </p:oleObj>
              </mc:Choice>
              <mc:Fallback>
                <p:oleObj name="Equation" r:id="rId7" imgW="17017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4788" y="2441475"/>
                        <a:ext cx="2067623" cy="77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549639"/>
              </p:ext>
            </p:extLst>
          </p:nvPr>
        </p:nvGraphicFramePr>
        <p:xfrm>
          <a:off x="1100572" y="2848374"/>
          <a:ext cx="1587421" cy="366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9" name="Equation" r:id="rId9" imgW="990360" imgH="228600" progId="Equation.DSMT4">
                  <p:embed/>
                </p:oleObj>
              </mc:Choice>
              <mc:Fallback>
                <p:oleObj name="Equation" r:id="rId9" imgW="990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00572" y="2848374"/>
                        <a:ext cx="1587421" cy="366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avec flèche 14"/>
          <p:cNvCxnSpPr/>
          <p:nvPr/>
        </p:nvCxnSpPr>
        <p:spPr>
          <a:xfrm>
            <a:off x="1964668" y="3284984"/>
            <a:ext cx="1152128" cy="18002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5541157" y="5679941"/>
            <a:ext cx="789857" cy="32265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331014" y="5287269"/>
            <a:ext cx="2266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 smtClean="0"/>
              <a:t>On observe une deuxième cassure: les constructeurs en optimisent l’emplacement afin de faciliter la stabilité en BF de l’AOP</a:t>
            </a:r>
          </a:p>
          <a:p>
            <a:pPr algn="just"/>
            <a:r>
              <a:rPr lang="fr-FR" sz="1100" i="1" dirty="0" smtClean="0"/>
              <a:t>Notion de marge de phase et de gain : Cours 2</a:t>
            </a:r>
            <a:r>
              <a:rPr lang="fr-FR" sz="1100" i="1" baseline="30000" dirty="0" smtClean="0"/>
              <a:t>ème</a:t>
            </a:r>
            <a:r>
              <a:rPr lang="fr-FR" sz="1100" i="1" dirty="0" smtClean="0"/>
              <a:t> d’automatique</a:t>
            </a:r>
            <a:endParaRPr lang="fr-FR" sz="1100" i="1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5468033" y="4795770"/>
            <a:ext cx="936104" cy="97349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5373092" y="5769260"/>
            <a:ext cx="168065" cy="233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105128" y="3537012"/>
            <a:ext cx="3636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PARAMETRE IMPORTANT </a:t>
            </a:r>
          </a:p>
          <a:p>
            <a:r>
              <a:rPr lang="fr-FR" dirty="0" smtClean="0"/>
              <a:t>B</a:t>
            </a:r>
            <a:r>
              <a:rPr lang="fr-FR" baseline="-25000" dirty="0" smtClean="0"/>
              <a:t>1</a:t>
            </a:r>
            <a:r>
              <a:rPr lang="fr-FR" dirty="0" smtClean="0"/>
              <a:t>=</a:t>
            </a:r>
            <a:r>
              <a:rPr lang="fr-FR" dirty="0" err="1" smtClean="0"/>
              <a:t>unity</a:t>
            </a:r>
            <a:r>
              <a:rPr lang="fr-FR" dirty="0" smtClean="0"/>
              <a:t>-gain</a:t>
            </a:r>
            <a:r>
              <a:rPr lang="fr-FR" dirty="0"/>
              <a:t> </a:t>
            </a:r>
            <a:r>
              <a:rPr lang="fr-FR" dirty="0" err="1" smtClean="0"/>
              <a:t>bandwidth</a:t>
            </a:r>
            <a:endParaRPr lang="fr-FR" dirty="0" smtClean="0"/>
          </a:p>
          <a:p>
            <a:r>
              <a:rPr lang="fr-FR" dirty="0" smtClean="0"/>
              <a:t>Fréquence pour laquelle </a:t>
            </a:r>
            <a:r>
              <a:rPr lang="fr-FR" dirty="0" err="1" smtClean="0"/>
              <a:t>H</a:t>
            </a:r>
            <a:r>
              <a:rPr lang="fr-FR" baseline="-25000" dirty="0" err="1" smtClean="0"/>
              <a:t>BOdb</a:t>
            </a:r>
            <a:r>
              <a:rPr lang="fr-FR" dirty="0" smtClean="0"/>
              <a:t>=0dB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28464" y="3465004"/>
            <a:ext cx="192521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 smtClean="0"/>
              <a:t>les constructeurs intègrent dans certains AOP un condensateur permettant de limiter la bande passante afin de d’assurer la stabilité en BF de l’AOP: on parle d’</a:t>
            </a:r>
            <a:r>
              <a:rPr lang="fr-FR" sz="1100" dirty="0" err="1" smtClean="0"/>
              <a:t>AoP</a:t>
            </a:r>
            <a:r>
              <a:rPr lang="fr-FR" sz="1100" dirty="0" smtClean="0"/>
              <a:t> </a:t>
            </a:r>
            <a:r>
              <a:rPr lang="fr-FR" sz="1100" dirty="0" err="1"/>
              <a:t>Frequency</a:t>
            </a:r>
            <a:r>
              <a:rPr lang="fr-FR" sz="1100" dirty="0"/>
              <a:t> </a:t>
            </a:r>
            <a:r>
              <a:rPr lang="fr-FR" sz="1100" dirty="0" err="1" smtClean="0"/>
              <a:t>compensated</a:t>
            </a:r>
            <a:endParaRPr lang="fr-FR" sz="11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3260812" y="3144694"/>
            <a:ext cx="0" cy="2952328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352600" y="6280970"/>
            <a:ext cx="3285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fréquence de coupure à -3db en BO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72575" y="6050138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f</a:t>
            </a:r>
            <a:r>
              <a:rPr lang="fr-FR" b="1" baseline="-25000" dirty="0" smtClean="0">
                <a:solidFill>
                  <a:srgbClr val="FF0000"/>
                </a:solidFill>
              </a:rPr>
              <a:t>0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263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dynamiques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Bande passante petits signaux en Boucle Fermée</a:t>
            </a:r>
          </a:p>
          <a:p>
            <a:pPr lvl="1"/>
            <a:r>
              <a:rPr lang="fr-FR" dirty="0" smtClean="0"/>
              <a:t>L’amplification n’est constante en BF!!</a:t>
            </a:r>
          </a:p>
          <a:p>
            <a:pPr lvl="1"/>
            <a:r>
              <a:rPr lang="fr-FR" dirty="0" smtClean="0"/>
              <a:t>On constate un baisse de l’amplification accompagnée d’un déphasage </a:t>
            </a:r>
            <a:r>
              <a:rPr lang="fr-FR" dirty="0" smtClean="0">
                <a:solidFill>
                  <a:srgbClr val="FF0000"/>
                </a:solidFill>
              </a:rPr>
              <a:t>à partir d’une certaine fréquence</a:t>
            </a:r>
          </a:p>
          <a:p>
            <a:pPr lvl="1"/>
            <a:r>
              <a:rPr lang="fr-FR" b="1" dirty="0" smtClean="0">
                <a:solidFill>
                  <a:srgbClr val="0070C0"/>
                </a:solidFill>
              </a:rPr>
              <a:t>En changeant l’amplification (</a:t>
            </a:r>
            <a:r>
              <a:rPr lang="fr-FR" b="1" dirty="0" err="1" smtClean="0">
                <a:solidFill>
                  <a:srgbClr val="0070C0"/>
                </a:solidFill>
              </a:rPr>
              <a:t>nv</a:t>
            </a:r>
            <a:r>
              <a:rPr lang="fr-FR" b="1" dirty="0" smtClean="0">
                <a:solidFill>
                  <a:srgbClr val="0070C0"/>
                </a:solidFill>
              </a:rPr>
              <a:t> jeux de résistances) cette fréquence n’est plus la même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0812" y="3032956"/>
            <a:ext cx="2587625" cy="153511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4329100"/>
            <a:ext cx="4475954" cy="208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6" y="4398634"/>
            <a:ext cx="4448944" cy="208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48703" y="3917502"/>
            <a:ext cx="1460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R1 = 1 </a:t>
            </a:r>
            <a:r>
              <a:rPr lang="fr-FR" sz="1400" dirty="0" smtClean="0"/>
              <a:t>k</a:t>
            </a:r>
            <a:r>
              <a:rPr lang="el-GR" sz="1400" dirty="0" smtClean="0"/>
              <a:t>Ω</a:t>
            </a:r>
            <a:endParaRPr lang="fr-FR" sz="1400" dirty="0"/>
          </a:p>
          <a:p>
            <a:r>
              <a:rPr lang="fr-FR" sz="1400" dirty="0"/>
              <a:t>R2 = </a:t>
            </a:r>
            <a:r>
              <a:rPr lang="fr-FR" sz="1400" dirty="0" smtClean="0"/>
              <a:t>100 k</a:t>
            </a:r>
            <a:r>
              <a:rPr lang="el-GR" sz="1400" dirty="0"/>
              <a:t> Ω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5435886" y="3324449"/>
            <a:ext cx="2043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1400" i="1" dirty="0"/>
              <a:t>TL071 Vcc±= ± 15 V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2480" y="3917502"/>
            <a:ext cx="1460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R1 = 1 </a:t>
            </a:r>
            <a:r>
              <a:rPr lang="fr-FR" sz="1400" dirty="0" smtClean="0"/>
              <a:t>k</a:t>
            </a:r>
            <a:r>
              <a:rPr lang="el-GR" sz="1400" dirty="0" smtClean="0"/>
              <a:t>Ω</a:t>
            </a:r>
            <a:endParaRPr lang="fr-FR" sz="1400" dirty="0"/>
          </a:p>
          <a:p>
            <a:r>
              <a:rPr lang="fr-FR" sz="1400" dirty="0"/>
              <a:t>R2 = </a:t>
            </a:r>
            <a:r>
              <a:rPr lang="fr-FR" sz="1400" dirty="0" smtClean="0"/>
              <a:t>10 k</a:t>
            </a:r>
            <a:r>
              <a:rPr lang="el-GR" sz="1400" dirty="0"/>
              <a:t> Ω</a:t>
            </a:r>
            <a:endParaRPr lang="fr-FR" sz="1400" dirty="0"/>
          </a:p>
        </p:txBody>
      </p:sp>
      <p:sp>
        <p:nvSpPr>
          <p:cNvPr id="11" name="Ellipse 10"/>
          <p:cNvSpPr/>
          <p:nvPr/>
        </p:nvSpPr>
        <p:spPr>
          <a:xfrm>
            <a:off x="1640632" y="6273316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573180" y="6195829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6228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512" y="3104964"/>
            <a:ext cx="2196244" cy="172624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dynamiques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236476" y="1412804"/>
                <a:ext cx="8388932" cy="5029200"/>
              </a:xfrm>
            </p:spPr>
            <p:txBody>
              <a:bodyPr/>
              <a:lstStyle/>
              <a:p>
                <a:r>
                  <a:rPr lang="fr-FR" dirty="0" smtClean="0"/>
                  <a:t>Bande passante grand signaux</a:t>
                </a:r>
              </a:p>
              <a:p>
                <a:pPr lvl="1"/>
                <a:r>
                  <a:rPr lang="fr-FR" dirty="0" smtClean="0"/>
                  <a:t>Le </a:t>
                </a:r>
                <a:r>
                  <a:rPr lang="fr-FR" dirty="0" err="1" smtClean="0"/>
                  <a:t>slew</a:t>
                </a:r>
                <a:r>
                  <a:rPr lang="fr-FR" dirty="0" smtClean="0"/>
                  <a:t>-rate</a:t>
                </a:r>
              </a:p>
              <a:p>
                <a:pPr lvl="2"/>
                <a:r>
                  <a:rPr lang="fr-FR" dirty="0" smtClean="0"/>
                  <a:t>noté  </a:t>
                </a:r>
                <a:r>
                  <a:rPr lang="fr-FR" dirty="0"/>
                  <a:t>SR </a:t>
                </a:r>
                <a:r>
                  <a:rPr lang="fr-FR" dirty="0" smtClean="0"/>
                  <a:t>:  </a:t>
                </a:r>
                <a:r>
                  <a:rPr lang="fr-FR" dirty="0"/>
                  <a:t>unité [</a:t>
                </a:r>
                <a:r>
                  <a:rPr lang="fr-FR" dirty="0" smtClean="0"/>
                  <a:t>V/µs]</a:t>
                </a:r>
              </a:p>
              <a:p>
                <a:pPr lvl="2"/>
                <a:r>
                  <a:rPr lang="fr-FR" dirty="0" smtClean="0"/>
                  <a:t>Due au condensateur interne utilisé pour la compensation en fréquence</a:t>
                </a:r>
              </a:p>
              <a:p>
                <a:pPr lvl="2"/>
                <a:r>
                  <a:rPr lang="fr-FR" dirty="0" smtClean="0"/>
                  <a:t>En sinus défini une bande passante grand signal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</a:rPr>
                      <m:t> </m:t>
                    </m:r>
                    <m:r>
                      <a:rPr lang="fr-FR" b="1" i="1" smtClean="0">
                        <a:latin typeface="Cambria Math"/>
                      </a:rPr>
                      <m:t>𝒇</m:t>
                    </m:r>
                    <m:r>
                      <a:rPr lang="fr-FR" b="1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fr-FR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𝑺𝑹</m:t>
                        </m:r>
                      </m:num>
                      <m:den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𝑽𝒔𝒎𝒂𝒙</m:t>
                        </m:r>
                      </m:den>
                    </m:f>
                  </m:oMath>
                </a14:m>
                <a:endParaRPr lang="fr-FR" b="1" dirty="0"/>
              </a:p>
              <a:p>
                <a:pPr lvl="2"/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476" y="1412804"/>
                <a:ext cx="8388932" cy="5029200"/>
              </a:xfrm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4072" y="4975322"/>
            <a:ext cx="3296050" cy="153030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56" y="3284430"/>
            <a:ext cx="3610682" cy="164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6" y="4819136"/>
            <a:ext cx="2304256" cy="164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718" y="5253575"/>
            <a:ext cx="1482113" cy="39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718" y="4702099"/>
            <a:ext cx="2942046" cy="46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2" y="4108402"/>
            <a:ext cx="460905" cy="47550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437276" y="4221088"/>
            <a:ext cx="1558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Ordre de grandeur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040283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dynamiques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règle du produit-gain bande</a:t>
            </a:r>
          </a:p>
          <a:p>
            <a:pPr lvl="1"/>
            <a:r>
              <a:rPr lang="fr-FR" dirty="0" smtClean="0"/>
              <a:t>Le produit gain-bande est égale à B</a:t>
            </a:r>
            <a:r>
              <a:rPr lang="fr-FR" baseline="-25000" dirty="0" smtClean="0"/>
              <a:t>1</a:t>
            </a:r>
            <a:r>
              <a:rPr lang="fr-FR" dirty="0" smtClean="0"/>
              <a:t>=A</a:t>
            </a:r>
            <a:r>
              <a:rPr lang="fr-FR" baseline="-25000" dirty="0" smtClean="0"/>
              <a:t>0</a:t>
            </a:r>
            <a:r>
              <a:rPr lang="fr-FR" dirty="0" smtClean="0"/>
              <a:t>f</a:t>
            </a:r>
            <a:r>
              <a:rPr lang="fr-FR" baseline="-25000" dirty="0" smtClean="0"/>
              <a:t>0</a:t>
            </a:r>
          </a:p>
          <a:p>
            <a:pPr lvl="1"/>
            <a:r>
              <a:rPr lang="fr-FR" dirty="0" smtClean="0"/>
              <a:t>B1 est une caractéristique interne de l’AOP</a:t>
            </a:r>
          </a:p>
          <a:p>
            <a:pPr lvl="2"/>
            <a:r>
              <a:rPr lang="fr-FR" dirty="0" smtClean="0"/>
              <a:t>TL081: B1=3Mhz	TL071:B1=1Mhz</a:t>
            </a:r>
          </a:p>
          <a:p>
            <a:pPr lvl="1"/>
            <a:r>
              <a:rPr lang="fr-FR" dirty="0" smtClean="0"/>
              <a:t>La règle (sans démonstration):</a:t>
            </a:r>
          </a:p>
          <a:p>
            <a:pPr lvl="2"/>
            <a:r>
              <a:rPr lang="fr-FR" dirty="0" smtClean="0"/>
              <a:t> </a:t>
            </a:r>
            <a:r>
              <a:rPr lang="fr-FR" b="1" dirty="0" smtClean="0"/>
              <a:t>produit gain-bande en boucle fermé = produit </a:t>
            </a:r>
            <a:r>
              <a:rPr lang="fr-FR" b="1" dirty="0"/>
              <a:t>gain-bande en boucle </a:t>
            </a:r>
            <a:r>
              <a:rPr lang="fr-FR" b="1" dirty="0" smtClean="0"/>
              <a:t>ouverte</a:t>
            </a:r>
          </a:p>
          <a:p>
            <a:pPr marL="914400" lvl="2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368824" y="3388350"/>
            <a:ext cx="17072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B1=A</a:t>
            </a:r>
            <a:r>
              <a:rPr lang="fr-FR" baseline="-25000" dirty="0" smtClean="0">
                <a:solidFill>
                  <a:srgbClr val="FF0000"/>
                </a:solidFill>
              </a:rPr>
              <a:t>0BF</a:t>
            </a:r>
            <a:r>
              <a:rPr lang="fr-FR" dirty="0" smtClean="0">
                <a:solidFill>
                  <a:srgbClr val="FF0000"/>
                </a:solidFill>
              </a:rPr>
              <a:t>f</a:t>
            </a:r>
            <a:r>
              <a:rPr lang="fr-FR" baseline="-25000" dirty="0" smtClean="0">
                <a:solidFill>
                  <a:srgbClr val="FF0000"/>
                </a:solidFill>
              </a:rPr>
              <a:t>cBF</a:t>
            </a:r>
            <a:r>
              <a:rPr lang="fr-FR" dirty="0" smtClean="0">
                <a:solidFill>
                  <a:srgbClr val="FF0000"/>
                </a:solidFill>
              </a:rPr>
              <a:t>=A</a:t>
            </a:r>
            <a:r>
              <a:rPr lang="fr-FR" baseline="-25000" dirty="0" smtClean="0">
                <a:solidFill>
                  <a:srgbClr val="FF0000"/>
                </a:solidFill>
              </a:rPr>
              <a:t>0</a:t>
            </a:r>
            <a:r>
              <a:rPr lang="fr-FR" dirty="0" smtClean="0">
                <a:solidFill>
                  <a:srgbClr val="FF0000"/>
                </a:solidFill>
              </a:rPr>
              <a:t>f</a:t>
            </a:r>
            <a:r>
              <a:rPr lang="fr-FR" baseline="-25000" dirty="0" smtClean="0">
                <a:solidFill>
                  <a:srgbClr val="FF0000"/>
                </a:solidFill>
              </a:rPr>
              <a:t>0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8605" y="3897052"/>
            <a:ext cx="5940660" cy="2716636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9751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Structure interne </a:t>
            </a:r>
            <a:r>
              <a:rPr lang="fr-FR" dirty="0" smtClean="0"/>
              <a:t>simplifiée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19" y="2155550"/>
            <a:ext cx="4317276" cy="277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52400" y="1371600"/>
            <a:ext cx="6924836" cy="761256"/>
          </a:xfrm>
        </p:spPr>
        <p:txBody>
          <a:bodyPr/>
          <a:lstStyle/>
          <a:p>
            <a:r>
              <a:rPr lang="fr-FR" dirty="0" smtClean="0"/>
              <a:t>Décomposition en schéma blocs</a:t>
            </a:r>
          </a:p>
          <a:p>
            <a:pPr lvl="1"/>
            <a:r>
              <a:rPr lang="fr-FR" dirty="0" smtClean="0"/>
              <a:t>Les structures ‘transistors’ vues en EN2</a:t>
            </a:r>
            <a:endParaRPr lang="fr-FR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00" y="4761148"/>
            <a:ext cx="4752528" cy="14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92860" y="2204864"/>
            <a:ext cx="1443364" cy="4104456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0712" y="2204864"/>
            <a:ext cx="1246083" cy="410445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5028" y="2204864"/>
            <a:ext cx="1443364" cy="410445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1820652" y="2348880"/>
            <a:ext cx="54006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5290" y="2303584"/>
            <a:ext cx="21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</a:rPr>
              <a:t>Étage d’entrée: amplification différentielle</a:t>
            </a:r>
            <a:endParaRPr lang="fr-FR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1910900" y="4935086"/>
            <a:ext cx="1781960" cy="0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-1" y="4673475"/>
            <a:ext cx="216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3399"/>
                </a:solidFill>
              </a:rPr>
              <a:t>Étage intermédiaire: amplification en tension</a:t>
            </a:r>
            <a:endParaRPr lang="fr-FR" sz="1400" b="1" dirty="0">
              <a:solidFill>
                <a:srgbClr val="003399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6663428" y="2510084"/>
            <a:ext cx="96372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141086" y="2672916"/>
            <a:ext cx="242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Étage de sortie: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Amplification en courant 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6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LM317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Régulation de tension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Interrupteur commandé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 d’application constructeur</a:t>
            </a:r>
          </a:p>
          <a:p>
            <a:pPr lvl="1"/>
            <a:r>
              <a:rPr lang="fr-FR" dirty="0" smtClean="0"/>
              <a:t>Voir </a:t>
            </a:r>
            <a:r>
              <a:rPr lang="fr-FR" dirty="0" err="1" smtClean="0"/>
              <a:t>datasheet</a:t>
            </a:r>
            <a:endParaRPr lang="fr-FR" dirty="0" smtClean="0"/>
          </a:p>
          <a:p>
            <a:pPr lvl="1"/>
            <a:r>
              <a:rPr lang="fr-FR" dirty="0" smtClean="0"/>
              <a:t>Condensateurs de découplage (C2 et C5)</a:t>
            </a:r>
          </a:p>
          <a:p>
            <a:pPr lvl="1"/>
            <a:r>
              <a:rPr lang="fr-FR" dirty="0" smtClean="0"/>
              <a:t>On pourrait supprimer les diodes</a:t>
            </a:r>
            <a:endParaRPr lang="fr-FR" dirty="0"/>
          </a:p>
          <a:p>
            <a:r>
              <a:rPr lang="fr-FR" dirty="0" smtClean="0"/>
              <a:t>Limites de fonctionnement</a:t>
            </a:r>
          </a:p>
          <a:p>
            <a:pPr lvl="1"/>
            <a:r>
              <a:rPr lang="fr-FR" dirty="0" smtClean="0"/>
              <a:t>Tension d’entrée minimum</a:t>
            </a:r>
          </a:p>
          <a:p>
            <a:pPr lvl="2"/>
            <a:r>
              <a:rPr lang="fr-FR" dirty="0" smtClean="0"/>
              <a:t>Régulateur </a:t>
            </a:r>
            <a:r>
              <a:rPr lang="fr-FR" dirty="0" err="1" smtClean="0"/>
              <a:t>Low</a:t>
            </a:r>
            <a:r>
              <a:rPr lang="fr-FR" dirty="0" smtClean="0"/>
              <a:t> Dropout</a:t>
            </a:r>
          </a:p>
          <a:p>
            <a:pPr lvl="1"/>
            <a:r>
              <a:rPr lang="fr-FR" dirty="0" smtClean="0"/>
              <a:t>Energie dissipée</a:t>
            </a:r>
          </a:p>
          <a:p>
            <a:pPr lvl="2"/>
            <a:r>
              <a:rPr lang="fr-FR" dirty="0" smtClean="0"/>
              <a:t>Courant </a:t>
            </a:r>
            <a:r>
              <a:rPr lang="fr-FR" dirty="0" err="1" smtClean="0"/>
              <a:t>I</a:t>
            </a:r>
            <a:r>
              <a:rPr lang="fr-FR" sz="1400" baseline="-25000" dirty="0" err="1" smtClean="0"/>
              <a:t>Smax</a:t>
            </a:r>
            <a:r>
              <a:rPr lang="fr-FR" dirty="0" smtClean="0"/>
              <a:t> </a:t>
            </a:r>
          </a:p>
          <a:p>
            <a:pPr lvl="2"/>
            <a:r>
              <a:rPr lang="fr-FR" dirty="0" err="1"/>
              <a:t>P</a:t>
            </a:r>
            <a:r>
              <a:rPr lang="fr-FR" baseline="-25000" dirty="0" err="1"/>
              <a:t>max</a:t>
            </a:r>
            <a:r>
              <a:rPr lang="fr-FR" dirty="0"/>
              <a:t> </a:t>
            </a:r>
            <a:r>
              <a:rPr lang="fr-FR" sz="1200" dirty="0"/>
              <a:t>( prévoir dissipateur thermique)</a:t>
            </a:r>
          </a:p>
          <a:p>
            <a:r>
              <a:rPr lang="fr-FR" dirty="0" smtClean="0"/>
              <a:t>Autres applications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1234971"/>
            <a:ext cx="3348372" cy="163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5155679"/>
            <a:ext cx="13366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1" name="AutoShape 4" descr="data:image/jpeg;base64,/9j/4AAQSkZJRgABAQAAAQABAAD/2wCEAAkGBhIREBUUExQWERURFxUYExMXExYXExcdGhUWFhoYGBcaHCggFxojGRgWHy8iLycrLC8sFR4xNTAqNScrLCkBCQoKBQUFDQUFDSkYEhgpKSkpKSkpKSkpKSkpKSkpKSkpKSkpKSkpKSkpKSkpKSkpKSkpKSkpKSkpKSkpKSkpKf/AABEIAKAA8AMBIgACEQEDEQH/xAAcAAEBAAMBAQEBAAAAAAAAAAAABgQFBwMCAQj/xABQEAACAQMCAwIHCgoHBQkAAAABAgMABBEFEgYhMQcTIkFRYXOU0hQWFzVUVXGBkZMVIzIzNrKztMLRQlN0daGxwSZSY+HwJCVERWJkZXKi/8QAFAEBAAAAAAAAAAAAAAAAAAAAAP/EABQRAQAAAAAAAAAAAAAAAAAAAAD/2gAMAwEAAhEDEQA/AO40pSgUpSgUpSgUpSgUpWl42kZdNu2VijLbzFWUkMCI2III6Gg3VK5lwh2eLcWFvNJe35eaJHbF5IFyy5wB5K2/wVQ/LNR9ekoNrq8Mw1G0lSNpI1juI5Su3wDI0BUkEjl4DdM9KjuHuBbuO7hMgYQwSSyLiTx3KSd8CAc8iqAekJrefBVD8s1H16SnwVQ/LNR9ekoPPQ+GJo4tKDoS1o0wly+dqvHMBkZw2SUHjP8AjW54M0P3NHMTGsLXFxLL3ahQFXISMYXkPARSfOxrVfBVD8s1H16SnwVQ/LNR9ekoLalRPwVQ/LNR9ekrRavw0dP1DTTFd3kguLkpIkty8iEBCeh60HU6UpQKUpQKUpQKUpQKUpQKUpQedxcLGjO5CqilmY9AAMkn6AK87fUI5GKo6sVVGIBzhXyUP0EA4+ivWWIMpVhkMCCD0IIwR9lQ2lcN3NhHAu8zO93GsjoD+YSFoo1fzKqpnxZNBeV8q4IyDkHoR0rnvZs2oLL3d33zIlsjrJLu8JpH3lWJ/ppll8oAFV2mb2kZnjeM4P8AuiI8xzwGJY8upx9VBiHj+wCFzOAocRnKODkruBxtzt2893THjrZw65A7BVkUs0kkQXnnfGCXX6QAf+jULqfZrdXMJWWaHvmuGmeULJ4WUKKcE8ti4Cr+Tgc6pLDhIxajLdd5mOQEpDt/IkcRrK+f/UsSfa1BSV4X19HDG0krrEic2d2CqPpJqNfszkJJ/CuojJJwJ1wP/wA1M9oHZJcyWTGK/urpozvMNxKCjBQc7cAYceLPKg6pperQ3MfeQSpMhONyMGGR4sjofNWu45+LLz+zT/s2rk/ZJ2ZXElmbhr24s0uCGjS3lC7gMjc+QRnPIDzVScWdnMkdhcudTv5AkMrFHmUo21CdrDbzBxg0GboPFnuPTbJTHv32CvEd2C8id0gixjkT3inPmPKrGXiK2RlV5kVnZ0UburoNzqPOBWj4V4fgn03TWlQSNbRQSxHmNrd2OfLr16eYVrtf7OZbhXxKiv3t3NA3heA0oj7s9PFsbP8A9vHQXcE6uqupDK4DKw6EEZBH1V6Vh6RZmG3iiJBMUcaEjoSqBSR5uVec3EFsiys00YW2IE53jEZOCA/kPMfbQYnEfEwsjEZF/Fyd9ufdjaUiaVRjHPcEcfTjrmvuy4ohZ44ZHWO4kRC0OSSrMm/ZuxjdgE45EgZxXlqYsL+3jErRzwySp3RD+C0iklQCDzOQRjzGtVc8GTNqIn3x9z7oiuT+V325LZrfZjG0qchs5z4sUG8m4rtEjMjTKECq5bmQFZmQMcDku5GGfNUjx3epLc6NJGdyveZVsEZG3yHnXtadn9wLe5heSLMlqbWBl39N8zh5MjkcygYGfyTz51g9qel95JpMG94t1yE7yNtsi/iwMq3iPnoOmVoNX490+1nWCe5SOVseCc8s9NxAwmfPitOOzJh/5pqXrI9iuT8d9ksyarBElwZvwizbJZmJlBRQX7wgeFyIwR9FB/RwOa/ahLXssKIqDU9RARVUBbgBRgAcht5DzV6/Bm3zpqXrK+xQW1amHiyze5NstxE04zmION+R1GPKPJ1qePZm3zpqXrK+xXHNL7Jrv8Nm0MuwxYna4VyH7vfydPH3hJ+o0H9NV5yTqpUMwUucKCQCxwTgeU4BOPMajD2Zt86al6yvsV9XXAs0Vswgup7mdJYpoDdS71VoyeQIXkrKzA/VQWUMyuNysGHPmCCORweY8hBH1V91zTUNPntZraGNpj3UdisITvO6dvdR91s+3wSTHgnd4m5VsNHa4muHgl78In4Q7w5lT8q6jNviQYz+LDbcHkM0FPqnEMdvNBE6yFrpmVCsbMoIUt4RHTp/r051+6Fr8d2rtGsiiOR4yHRkOVOCQD1H/RrV8I6Jmzsnm70zRKJD3juz948RR92/JHJjy5Yrf2VisQYL/Td3P0udx/xoMilKUClKUClKUCsXVPzEvo3/AFTWVWLqn5iX0b/qmgnOyf4ls/RfxtWx46P/AHZef2af9m1YHZWuNGsvQg/aSaprm2WRGR1Do4KspGQQRggjyYoJHgbiuzXTLRXurdGW3hDKZ4wwIQDBBbIPKt5777D5ZbesRe1WB8GmlfIbf7sV6L2d6YP/AANt9yn8qDLPF9j8stvWIvarm50lBHcD8I2MjXaI0gM8aKJUuu/HhAkspVnXcRnwV5Y6X3we6Z8htvuU/lUd2s8D2MWmO8NrDE6yQ4ZI1VucqqRkeUGg+rQIGhDXtgE93S3koF0pZCzsyoh5BxhuZIXnVz777D5ZbesRe1WGnZ3pgGPcNty/4Kn/AEr6+D3TPkNt9yn8qDK999h8stvWIvaqP411i2uL/SVimimK3ZJEcqOR4HInaTjnVMezzTPkNt9yn8q+rHgLToJFkitIY3Q5V1jAYHyg0G/rnnaLdRw6ro8srCNFluQzscKMxoBk9BzxXQ64xxbrEmp37adfMulWytlN6BpLnacApKw2ID1+vHPpQdmVgQCDkHmCOhr9qVvyNJ0+GO2BZUkhiTeHlbEkoUnapBc+ESACK89D4umn9xFkjAu2uUkwWDK0W/aAhztyEOQSSDy89BXVC2I/2luD/wCwh/bVdVDWH6S3P9gh/bGguaUpQKUpQKUpQKUpQKUpQKUpQKxdU/MS+jf9U1lVi6p+Yl9G/wCqaCf7Lfiay9Cv+ZqqqV7LDnRrL0I/zNVVApSlAqM7XPiqT0tt+8R1Z1GdrnxVJ6W2/eI6CzFKClApSlArivE2sSa1ftplx3emQxvkd8ubmbB5d0zeCucZGD0PVuldqri3Euotr9+2mlI7FYGyZJ0zdvtJz3K8sAgZ68xzz4qDpEtpBp1hGndy3EdqF2jHeS+CdwckkAbeueQGK1y8X6arDYhLRQ+612xYI78qOWekjd8uR/xOdbG74Q36elkJ5AqBFaRsSPIqkEq+eqtjBHk5VhXvZvBI7yd5IkkkRRiCNhYvC/eCM8gcwr4I5fYKCh0fVUuYVlQMobcNrDDAqxRgQD1DKR9VSdh+ktz/AGCH9saqdB0gWtusQYybS5LkAFi7tIxwOQ8JjyqWsP0luf7BD+2NBc0pSgUpSgUpSgUpSgUpSgUpSgVi6p+Yl9G/6prVcTcRz2rIIrKe93gljEUATBGAdx6n/SpzUOO754ZFXSLwFkcKSYyASpAJA8WTQbXsn+JbP0X8bVW1yvgviS/srCC2fSbt2hXaWBQA+ET0JyORqt4c4tuLmYxyafc2gCk95Ls2csYXkeZOT9lBT0rm0IuHs78B7wXgS5JGZBGCJ5TCIsjAYxhBhOqkeOqK64Xllv7e790PGsMYDwD8lyQev0Z855npQU9Rna58VSeltv3iOrOuV9u/GUVvbLabS8s5jk64VVjlVsk+PJUgDzH6w6oKVEaD2waZcwLI9wls5/KhlcBlOemejDyGtj8JelfLrf70UFNSpn4S9K+XW/3op8JelfLrf70UFNULxiijWdIbABLXY3YGSO5UgZ8mSftrafCZpXy63+8FSuvcUWl5rGkC2njnMclyX2Nu25hAGfpwfsoOoV53E4RGYgkKCSFUsxwM8lHMnzV6Vj6hdGKJ3CNKUUsI0ALvgZ2qCQMmg0HCnGy3ss6d1LH3MrIpaCVFKhUPhFhhXyT4PI4xyrWWLf7TXA8thD/hN/zryj49li3lNHvxvYu/4tMliACcbj4gK0NtxHdrq8l9+C77u5LZYQndrvBVw5bGcY8XWg67SoE9qj5x+CtSz/Zx7VZ+vcRz5tBGy2fuiOeWQ3CA933SRsEkG7wfyzk5yMcqCsllVQSxCgdSSAB9Zr7qFuop9Qa/tmdJoFCqjKpTZLvLGMMGO/amzcT/AEjjxYFxGgUADoBgUH1SlKBSlKBSlKBSlKCf4l47stPdEuZTG0gJUbHbIBwT4IOOdao9sukfKh91L7NWbID1GawdbtFe2mUgYaOQdB40YUEz8M2j/Kh93L7NbTQO0Gwvpe6tpu8kCltux15DAJyygeMVr+yi2Q6NZnaue767Rn8tqsFQDoMUGj0Hi6O7eZFR1MPMZ2nvF3yx7lAOR4cTjBwenlrM0XXo7m3jmGYxLuwjlQ4w/dkEA9d2B9YrB0Xg6O0lkkjlkJlI5NsIVA8sndr4Ocb5XOevQZr5tODEiMYWWQRxfkp4PMmc3B3EjmN20YGOS+OgyOF+J1vkd0XYEYrjvEZuTMvhKpJQ+D0PPnUb25cKQXFkLhgRLA0aI48aySqpVh4xzyPP9Jq/0jSY7aIRR52qWIzzPhMXOT4+bGtD2oaTPc6XNHbrvlzGyruAzskVzgnlnAoMvQOBbKzgWGOFGC9XdFeRj42ZiOZrY/gG2/qIfuk/lWu4O42t9ShMkJIMZCyxsMMjYzg+I+PmDjlWlve1a3e6SzsR7tuJG25U4gjH9JnkwchRknGenWgq/wAA239RD90n8qfgG2/qIfuk/lWcK/aDA/ANt/UQ/dJ/KvSHSIEYMkMasOjLGgI+ggVl0oFfLuFBJIAAJJJwAB1JPir6r4ngV1ZXAZXBDKRkEEYII8YIoIWbtEnu5Gj0m291BDh7uVjHaAjqFPWQ/R/jWjTXuIDqTWQlse8SATkd3J3W0sF27sbs5NdSsrGOGNY4kWNEGFRQAoHmAqKt4f8AaiQ//HLn78D/AEoPyHtDntJFj1a2FoJDhLqNu8tSfIx6xn6f8KouILm2/wCzieEXAmmRIj3ayIjMCVck8lHLr562eoafHPE0UqLJHIMMjDKkfRWNd6FE6QoBsW2eN41XAA7sEKuP93FBgavqVrYKZ1ij3TyIjMndIzMzEZkkYgYyG5k9QfHW9hk3KG6bgD1B6jPUcjWht+D02qJXaYq8T81QLmNpHAA29N0jnnk+eqACg/aUpQKUpQKUpQKUpQKxdU/MS+jf9U1lVi6p+Yl9G/6poJzsn+JbP0X8bVW1Jdk/xLZ+i/jaq2gUpSgVzDtb0jUZWR033FggBubSF+7nYA+Ec4JcY8Xm6eOun1yDtI1O/uJcxd8+lRlVuXtcCV8Z7zDHm6DoSPB6jxUFBwfxBaT2wi0iMQIBmZ2j2iDIPNgfz0pAOBkjlknHI+XCmn6Lp7TXUEwJcRh3dixAfJBQbc4kILchg7eXIVuOA49NaxI0zYImyGxnfu24/G58LdjHX6q1Fv2eXMFu8cMqMZoLSGUySSbsRd4sqxybSY1ZGCqMcstyFB0CGZXUMpDKwBVh0IIyCPNivuvGzh2RooUJtVRtUkquABgEgZA6dK9qBSlKBSlKBUPbfpNL/dyfvFXFQ9t+k0v93J+8UFxSlKBSlKBSlKBSlKBSlKBSlKBWLqn5iX0b/qmsqsXVfzEvo3/VNBOdk/xLZ+i/jaq2pLsn+JbP0X8bVW0ClKUGov7GW4kKP+LtgBuCt+Mnz1UkfkRjoR1bpyHWA7VLu/imhj3Nb6W5jjkltgvfjd4O1skbFyQBjljynlXVqiO2L4rb09r+3Sg3ug8KW1hbGG1j7sEEk8y7NjG5m6k1z7h671SOe0Xu5mhQyRTTNHMC6k2uZXjkYnfv3rnpjcwGAa62KUClKUClKUClKUCoe2/SaX+7k/eKuKh7b9Jpf7uT94oLilKUClKUClKUClKUClKUClKUCsTV4We3lVBlmjkCjOMkoQBnxc8Vl0oOV8IajrVjZw2x0nvBCu0P7rjXPhE5IwcdfLW999Ws/NA9fi9irelBEe+rWfmgevxexT31az80D1+L2Kt6UER76tZ+aB6/F7Fcz7aeK9UeKKG4tfcMMhLYEqy94ykEAuANu3kdv11/QdQvbTEG0lwfHNbj7ZkH+RoNFwHxlrk1jE/uFbocwtw9ysLSAHAO0rz8m7x4qg98Wt/NUXr6exVqiAAAcgOQFfVBEe+LW/mqL19PYp74tb+aovX09irelBEe+LW/mqL19PYp74tb+aovX09irelBEe+LW/mqL19PYp74tb+aovX09irelBDniLXMfFUXr6ezXD9M431U60JvCe6d+5aAjCld/OEr/RUHx+LGa/qiscafEJO97tO8IwZNi78eTdjOKCOPEOuY+K4c+X3cuPs21u+F9Qv5e8922sdrt293snEu7O7dnA8HHg/bW+pQKUpQKUpQKUpQKUpQKUpQKUpQKUpQKUpQYerW8skDpDL3ErDCSlA4Q567ScH/AJ1xHi6/74SWl5ryfi3AkjGnsMMjZxuU+Jh5fFXeqmOKtFvpWU2c1vAMHvBLbiQsc8iD4uVBK8E6tc3s4EetrdCHa8sQsAhZM4I3seWemfPXUa1nDunyw26LO0ckwB7ySOIRq3M4wo6csD6q2dApSlApSlApSlApSlApSlApSlApSlB//9k="/>
          <p:cNvSpPr>
            <a:spLocks noChangeAspect="1" noChangeArrowheads="1"/>
          </p:cNvSpPr>
          <p:nvPr/>
        </p:nvSpPr>
        <p:spPr bwMode="auto">
          <a:xfrm>
            <a:off x="63500" y="-741363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9" y="5107265"/>
            <a:ext cx="1853952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http://t2.gstatic.com/images?q=tbn:ANd9GcS_Lm2D_r2u0Wh8xbx5ah9KeefMwWwq4inKTDKAL5QipFffkcFoj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23" y="4846411"/>
            <a:ext cx="1782198" cy="163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t1.gstatic.com/images?q=tbn:ANd9GcQEwCIkR7eqLqg0UDMAokhXl2NPGTvDPRbYpRUm9xov14IytRG0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56" y="4730630"/>
            <a:ext cx="3715524" cy="161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à coins arrondis 17"/>
          <p:cNvSpPr/>
          <p:nvPr/>
        </p:nvSpPr>
        <p:spPr>
          <a:xfrm>
            <a:off x="4268924" y="3022910"/>
            <a:ext cx="5232969" cy="1697674"/>
          </a:xfrm>
          <a:prstGeom prst="roundRect">
            <a:avLst>
              <a:gd name="adj" fmla="val 41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1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Autres régulateurs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Régulation de tension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Interrupteur commandé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 typiques d’applications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8" y="2077658"/>
            <a:ext cx="2520280" cy="100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1520788"/>
            <a:ext cx="2736304" cy="180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dash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124" name="Picture 4" descr="http://t2.gstatic.com/images?q=tbn:ANd9GcRcGaM2B1XmAEtIoqczg3Mx8T-Ja3b0y0jbB5OFVCf_6-ZjcR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338187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0" y="4977172"/>
            <a:ext cx="3667119" cy="141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344488" y="3326594"/>
            <a:ext cx="9109012" cy="11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44488" y="4869160"/>
            <a:ext cx="9109012" cy="11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4520952" y="1560001"/>
            <a:ext cx="0" cy="4749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12" y="4895268"/>
            <a:ext cx="2768352" cy="157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00" y="3389855"/>
            <a:ext cx="2835335" cy="147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4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Carte récepteur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 smtClean="0">
                <a:solidFill>
                  <a:prstClr val="white"/>
                </a:solidFill>
              </a:rPr>
              <a:t>Recepteur</a:t>
            </a:r>
            <a:r>
              <a:rPr lang="en-US" dirty="0" smtClean="0">
                <a:solidFill>
                  <a:prstClr val="white"/>
                </a:solidFill>
              </a:rPr>
              <a:t/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8256984" cy="1877380"/>
          </a:xfrm>
        </p:spPr>
        <p:txBody>
          <a:bodyPr>
            <a:normAutofit/>
          </a:bodyPr>
          <a:lstStyle/>
          <a:p>
            <a:r>
              <a:rPr lang="fr-FR" dirty="0" smtClean="0"/>
              <a:t>Architecture</a:t>
            </a:r>
            <a:endParaRPr lang="fr-FR" dirty="0"/>
          </a:p>
          <a:p>
            <a:pPr lvl="1"/>
            <a:r>
              <a:rPr lang="fr-FR" dirty="0"/>
              <a:t>contraintes</a:t>
            </a:r>
          </a:p>
          <a:p>
            <a:pPr lvl="2"/>
            <a:r>
              <a:rPr lang="fr-FR" dirty="0"/>
              <a:t>Alimentation générale: </a:t>
            </a:r>
            <a:r>
              <a:rPr lang="fr-FR" dirty="0" smtClean="0"/>
              <a:t>Vcc=5V (fournie par la carte </a:t>
            </a:r>
            <a:r>
              <a:rPr lang="fr-FR" dirty="0" err="1" smtClean="0"/>
              <a:t>arduino</a:t>
            </a:r>
            <a:r>
              <a:rPr lang="fr-FR" dirty="0" smtClean="0"/>
              <a:t>)</a:t>
            </a:r>
            <a:endParaRPr lang="fr-FR" dirty="0"/>
          </a:p>
          <a:p>
            <a:pPr lvl="2"/>
            <a:r>
              <a:rPr lang="fr-FR" dirty="0" smtClean="0"/>
              <a:t>Alimentation </a:t>
            </a:r>
            <a:r>
              <a:rPr lang="fr-FR" dirty="0"/>
              <a:t>mono-tension </a:t>
            </a:r>
            <a:r>
              <a:rPr lang="fr-FR" dirty="0" smtClean="0"/>
              <a:t>des </a:t>
            </a:r>
            <a:r>
              <a:rPr lang="fr-FR" dirty="0"/>
              <a:t>AOP</a:t>
            </a:r>
          </a:p>
          <a:p>
            <a:pPr lvl="2"/>
            <a:r>
              <a:rPr lang="fr-FR" dirty="0" smtClean="0"/>
              <a:t>La carte doit être compatible avec un émetteur infrarouge (évolution future)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414946"/>
            <a:ext cx="8401348" cy="27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2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6492</TotalTime>
  <Words>3949</Words>
  <Application>Microsoft Office PowerPoint</Application>
  <PresentationFormat>Format A4 (210 x 297 mm)</PresentationFormat>
  <Paragraphs>1335</Paragraphs>
  <Slides>64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64</vt:i4>
      </vt:variant>
    </vt:vector>
  </HeadingPairs>
  <TitlesOfParts>
    <vt:vector size="67" baseType="lpstr">
      <vt:lpstr>Modele 2013 v3</vt:lpstr>
      <vt:lpstr>Equation</vt:lpstr>
      <vt:lpstr>Équation</vt:lpstr>
      <vt:lpstr>Présentation PowerPoint</vt:lpstr>
      <vt:lpstr>Présentation Emetteur Recepteur Compléments </vt:lpstr>
      <vt:lpstr>Présentation PowerPoint</vt:lpstr>
      <vt:lpstr>Présentation Emetteur Recepteur Compléments 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Emetteur Recepteur Compléments </vt:lpstr>
      <vt:lpstr>Présentation PowerPoint</vt:lpstr>
      <vt:lpstr>Physique des semi-conducteurs Diode Transistor</vt:lpstr>
      <vt:lpstr>Présentation Emetteur Recepteur Compléments</vt:lpstr>
      <vt:lpstr>Présentation PowerPoint</vt:lpstr>
      <vt:lpstr>Présentation Emetteur Recepteur Compléments </vt:lpstr>
      <vt:lpstr>Présentation Emetteur Recepteur Compléments </vt:lpstr>
      <vt:lpstr>Présentation Emetteur Recepteur Compléments 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  <vt:lpstr>Présentation Emetteur Recepteur Compléments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Admin</cp:lastModifiedBy>
  <cp:revision>108</cp:revision>
  <dcterms:created xsi:type="dcterms:W3CDTF">2012-07-20T12:14:19Z</dcterms:created>
  <dcterms:modified xsi:type="dcterms:W3CDTF">2015-06-18T07:46:53Z</dcterms:modified>
</cp:coreProperties>
</file>