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3" r:id="rId9"/>
    <p:sldId id="262" r:id="rId10"/>
    <p:sldId id="264" r:id="rId11"/>
    <p:sldId id="268" r:id="rId12"/>
    <p:sldId id="269" r:id="rId13"/>
    <p:sldId id="265" r:id="rId14"/>
    <p:sldId id="266" r:id="rId15"/>
  </p:sldIdLst>
  <p:sldSz cx="9144000" cy="6858000" type="screen4x3"/>
  <p:notesSz cx="7099300" cy="10234613"/>
  <p:defaultTextStyle>
    <a:defPPr>
      <a:defRPr lang="en-GB"/>
    </a:defPPr>
    <a:lvl1pPr algn="l" defTabSz="449263" rtl="0" fontAlgn="base">
      <a:lnSpc>
        <a:spcPct val="78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Lucida Sans Unicode" charset="0"/>
      </a:defRPr>
    </a:lvl1pPr>
    <a:lvl2pPr marL="457200" algn="l" defTabSz="449263" rtl="0" fontAlgn="base">
      <a:lnSpc>
        <a:spcPct val="78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Lucida Sans Unicode" charset="0"/>
      </a:defRPr>
    </a:lvl2pPr>
    <a:lvl3pPr marL="914400" algn="l" defTabSz="449263" rtl="0" fontAlgn="base">
      <a:lnSpc>
        <a:spcPct val="78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Lucida Sans Unicode" charset="0"/>
      </a:defRPr>
    </a:lvl3pPr>
    <a:lvl4pPr marL="1371600" algn="l" defTabSz="449263" rtl="0" fontAlgn="base">
      <a:lnSpc>
        <a:spcPct val="78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Lucida Sans Unicode" charset="0"/>
      </a:defRPr>
    </a:lvl4pPr>
    <a:lvl5pPr marL="1828800" algn="l" defTabSz="449263" rtl="0" fontAlgn="base">
      <a:lnSpc>
        <a:spcPct val="78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Lucida Sans Unicode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Lucida Sans Unicode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Lucida Sans Unicode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Lucida Sans Unicode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Lucida Sans Unicode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12" y="-5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Lbls>
            <c:dLbl>
              <c:idx val="0"/>
              <c:layout>
                <c:manualLayout>
                  <c:x val="-0.11778718399461624"/>
                  <c:y val="4.4099366293288651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>
                      <a:solidFill>
                        <a:schemeClr val="accent6"/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Feuil1!$A$2:$A$4</c:f>
              <c:strCache>
                <c:ptCount val="3"/>
                <c:pt idx="0">
                  <c:v>CDI</c:v>
                </c:pt>
                <c:pt idx="1">
                  <c:v>CDD</c:v>
                </c:pt>
                <c:pt idx="2">
                  <c:v>Autres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78.900000000000006</c:v>
                </c:pt>
                <c:pt idx="1">
                  <c:v>15.8</c:v>
                </c:pt>
                <c:pt idx="2">
                  <c:v>5.3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>
                <a:solidFill>
                  <a:schemeClr val="accent3">
                    <a:lumMod val="65000"/>
                  </a:schemeClr>
                </a:solidFill>
              </a:defRPr>
            </a:pPr>
            <a:endParaRPr lang="fr-FR"/>
          </a:p>
        </c:txPr>
      </c:legendEntry>
      <c:legendEntry>
        <c:idx val="1"/>
        <c:txPr>
          <a:bodyPr/>
          <a:lstStyle/>
          <a:p>
            <a:pPr>
              <a:defRPr>
                <a:solidFill>
                  <a:schemeClr val="accent3">
                    <a:lumMod val="65000"/>
                  </a:schemeClr>
                </a:solidFill>
              </a:defRPr>
            </a:pPr>
            <a:endParaRPr lang="fr-FR"/>
          </a:p>
        </c:txPr>
      </c:legendEntry>
      <c:legendEntry>
        <c:idx val="2"/>
        <c:txPr>
          <a:bodyPr/>
          <a:lstStyle/>
          <a:p>
            <a:pPr>
              <a:defRPr>
                <a:solidFill>
                  <a:schemeClr val="accent3">
                    <a:lumMod val="65000"/>
                  </a:schemeClr>
                </a:solidFill>
              </a:defRPr>
            </a:pPr>
            <a:endParaRPr lang="fr-FR"/>
          </a:p>
        </c:txPr>
      </c:legendEntry>
      <c:layout>
        <c:manualLayout>
          <c:xMode val="edge"/>
          <c:yMode val="edge"/>
          <c:x val="0.62337692968084202"/>
          <c:y val="0.24003113520942435"/>
          <c:w val="0.31414488683713165"/>
          <c:h val="0.69830696266670267"/>
        </c:manualLayout>
      </c:layout>
      <c:overlay val="0"/>
      <c:spPr>
        <a:effectLst>
          <a:glow rad="127000">
            <a:schemeClr val="bg1">
              <a:lumMod val="95000"/>
            </a:schemeClr>
          </a:glow>
        </a:effectLst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339" name="AutoShape 2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340" name="AutoShape 3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341" name="AutoShape 4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342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3769975" y="-9551988"/>
            <a:ext cx="27538363" cy="2065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709613" y="4860925"/>
            <a:ext cx="5672137" cy="460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 smtClean="0"/>
          </a:p>
        </p:txBody>
      </p:sp>
    </p:spTree>
    <p:extLst>
      <p:ext uri="{BB962C8B-B14F-4D97-AF65-F5344CB8AC3E}">
        <p14:creationId xmlns:p14="http://schemas.microsoft.com/office/powerpoint/2010/main" val="23746798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2219325" y="777875"/>
            <a:ext cx="2662238" cy="38385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9pPr>
          </a:lstStyle>
          <a:p>
            <a:pPr eaLnBrk="1" hangingPunct="1"/>
            <a:endParaRPr lang="fr-FR"/>
          </a:p>
        </p:txBody>
      </p:sp>
      <p:sp>
        <p:nvSpPr>
          <p:cNvPr id="15363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709613" y="4860925"/>
            <a:ext cx="5673725" cy="46053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769975" y="-9551988"/>
            <a:ext cx="27539950" cy="206565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3725" cy="45148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2219325" y="777875"/>
            <a:ext cx="2662238" cy="38385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9pPr>
          </a:lstStyle>
          <a:p>
            <a:pPr eaLnBrk="1" hangingPunct="1"/>
            <a:endParaRPr lang="fr-FR"/>
          </a:p>
        </p:txBody>
      </p:sp>
      <p:sp>
        <p:nvSpPr>
          <p:cNvPr id="21507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709613" y="4860925"/>
            <a:ext cx="5673725" cy="46053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2219325" y="777875"/>
            <a:ext cx="2662238" cy="38385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9pPr>
          </a:lstStyle>
          <a:p>
            <a:pPr eaLnBrk="1" hangingPunct="1"/>
            <a:endParaRPr lang="fr-FR"/>
          </a:p>
        </p:txBody>
      </p:sp>
      <p:sp>
        <p:nvSpPr>
          <p:cNvPr id="21507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709613" y="4860925"/>
            <a:ext cx="5673725" cy="46053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2219325" y="777875"/>
            <a:ext cx="2662238" cy="38385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9pPr>
          </a:lstStyle>
          <a:p>
            <a:pPr eaLnBrk="1" hangingPunct="1"/>
            <a:endParaRPr lang="fr-FR"/>
          </a:p>
        </p:txBody>
      </p:sp>
      <p:sp>
        <p:nvSpPr>
          <p:cNvPr id="25603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709613" y="4860925"/>
            <a:ext cx="5673725" cy="46053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2219325" y="777875"/>
            <a:ext cx="2662238" cy="38385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9pPr>
          </a:lstStyle>
          <a:p>
            <a:pPr eaLnBrk="1" hangingPunct="1"/>
            <a:endParaRPr lang="fr-FR"/>
          </a:p>
        </p:txBody>
      </p:sp>
      <p:sp>
        <p:nvSpPr>
          <p:cNvPr id="26627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709613" y="4860925"/>
            <a:ext cx="5673725" cy="46053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2219325" y="777875"/>
            <a:ext cx="2662238" cy="38385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9pPr>
          </a:lstStyle>
          <a:p>
            <a:pPr eaLnBrk="1" hangingPunct="1"/>
            <a:endParaRPr lang="fr-FR"/>
          </a:p>
        </p:txBody>
      </p:sp>
      <p:sp>
        <p:nvSpPr>
          <p:cNvPr id="16387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709613" y="4860925"/>
            <a:ext cx="5673725" cy="46053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769975" y="-9551988"/>
            <a:ext cx="27539950" cy="206565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3725" cy="46053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2219325" y="777875"/>
            <a:ext cx="2662238" cy="38385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9pPr>
          </a:lstStyle>
          <a:p>
            <a:pPr eaLnBrk="1" hangingPunct="1"/>
            <a:endParaRPr lang="fr-FR"/>
          </a:p>
        </p:txBody>
      </p:sp>
      <p:sp>
        <p:nvSpPr>
          <p:cNvPr id="18435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709613" y="4860925"/>
            <a:ext cx="5673725" cy="46053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9pPr>
          </a:lstStyle>
          <a:p>
            <a:pPr eaLnBrk="1" hangingPunct="1"/>
            <a:endParaRPr lang="fr-FR"/>
          </a:p>
        </p:txBody>
      </p:sp>
      <p:sp>
        <p:nvSpPr>
          <p:cNvPr id="19459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709613" y="4860925"/>
            <a:ext cx="5673725" cy="46053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9pPr>
          </a:lstStyle>
          <a:p>
            <a:pPr eaLnBrk="1" hangingPunct="1"/>
            <a:endParaRPr lang="fr-FR"/>
          </a:p>
        </p:txBody>
      </p:sp>
      <p:sp>
        <p:nvSpPr>
          <p:cNvPr id="20483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709613" y="4860925"/>
            <a:ext cx="5673725" cy="46053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2219325" y="777875"/>
            <a:ext cx="2662238" cy="38385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9pPr>
          </a:lstStyle>
          <a:p>
            <a:pPr eaLnBrk="1" hangingPunct="1"/>
            <a:endParaRPr lang="fr-FR"/>
          </a:p>
        </p:txBody>
      </p:sp>
      <p:sp>
        <p:nvSpPr>
          <p:cNvPr id="21507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709613" y="4860925"/>
            <a:ext cx="5673725" cy="46053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2219325" y="777875"/>
            <a:ext cx="2662238" cy="38385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9pPr>
          </a:lstStyle>
          <a:p>
            <a:pPr eaLnBrk="1" hangingPunct="1"/>
            <a:endParaRPr lang="fr-FR"/>
          </a:p>
        </p:txBody>
      </p:sp>
      <p:sp>
        <p:nvSpPr>
          <p:cNvPr id="2253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709613" y="4860925"/>
            <a:ext cx="5673725" cy="46053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2219325" y="777875"/>
            <a:ext cx="2662238" cy="38385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9pPr>
          </a:lstStyle>
          <a:p>
            <a:pPr eaLnBrk="1" hangingPunct="1"/>
            <a:endParaRPr lang="fr-FR"/>
          </a:p>
        </p:txBody>
      </p:sp>
      <p:sp>
        <p:nvSpPr>
          <p:cNvPr id="23555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709613" y="4860925"/>
            <a:ext cx="5673725" cy="46053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5D900-0987-4BCE-8A6F-D9B9D4DFD8FB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592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B7A12-D244-4146-883F-DDDF00A116A7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533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0338" y="463550"/>
            <a:ext cx="1939925" cy="575151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463550"/>
            <a:ext cx="5672138" cy="575151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F5BC4-09E4-4705-A438-899F23022A10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140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77B38-F613-4234-9355-35442FC8925E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635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BDDC6-8FCD-4C10-895C-AF93BCE944AD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321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5238" cy="4233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3438" y="1981200"/>
            <a:ext cx="3806825" cy="4233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22899-C9B5-429F-A330-5647BFC5D1E3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184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FDD51-80F7-4919-94D4-FBDF605AD59D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732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08A6E-35D9-4C63-A994-ABFE30A15BB7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677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6181F-A543-4FB1-977E-F500D5DD00F1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37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3C9ED-8BF3-418A-A90E-79012751CFEB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865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351E6-0E14-4DCE-BAB9-9959B96C770A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542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3550"/>
            <a:ext cx="7764463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texte-titre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64463" cy="423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  <a:p>
            <a:pPr lvl="4"/>
            <a:r>
              <a:rPr lang="en-GB" smtClean="0"/>
              <a:t>Huitième niveau de plan</a:t>
            </a:r>
          </a:p>
          <a:p>
            <a:pPr lvl="4"/>
            <a:r>
              <a:rPr lang="en-GB" smtClean="0"/>
              <a:t>Neuvième niveau de plan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8970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>
                <a:srgbClr val="FFBBB5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876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Clr>
                <a:srgbClr val="FFBBB5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970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>
                <a:srgbClr val="FFBBB5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AB4FFC2-5092-4C84-B754-57DEE3EAD977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lnSpc>
          <a:spcPct val="7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7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Lucida Sans Unicode" charset="0"/>
        </a:defRPr>
      </a:lvl2pPr>
      <a:lvl3pPr algn="ctr" defTabSz="449263" rtl="0" eaLnBrk="0" fontAlgn="base" hangingPunct="0">
        <a:lnSpc>
          <a:spcPct val="7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Lucida Sans Unicode" charset="0"/>
        </a:defRPr>
      </a:lvl3pPr>
      <a:lvl4pPr algn="ctr" defTabSz="449263" rtl="0" eaLnBrk="0" fontAlgn="base" hangingPunct="0">
        <a:lnSpc>
          <a:spcPct val="7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Lucida Sans Unicode" charset="0"/>
        </a:defRPr>
      </a:lvl4pPr>
      <a:lvl5pPr algn="ctr" defTabSz="449263" rtl="0" eaLnBrk="0" fontAlgn="base" hangingPunct="0">
        <a:lnSpc>
          <a:spcPct val="7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Lucida Sans Unicode" charset="0"/>
        </a:defRPr>
      </a:lvl5pPr>
      <a:lvl6pPr marL="1536700" indent="-215900" algn="l" defTabSz="449263" rtl="0" fontAlgn="base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6" charset="0"/>
          <a:cs typeface="Lucida Sans Unicode" charset="0"/>
        </a:defRPr>
      </a:lvl6pPr>
      <a:lvl7pPr marL="1993900" indent="-215900" algn="l" defTabSz="449263" rtl="0" fontAlgn="base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6" charset="0"/>
          <a:cs typeface="Lucida Sans Unicode" charset="0"/>
        </a:defRPr>
      </a:lvl7pPr>
      <a:lvl8pPr marL="2451100" indent="-215900" algn="l" defTabSz="449263" rtl="0" fontAlgn="base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6" charset="0"/>
          <a:cs typeface="Lucida Sans Unicode" charset="0"/>
        </a:defRPr>
      </a:lvl8pPr>
      <a:lvl9pPr marL="2908300" indent="-215900" algn="l" defTabSz="449263" rtl="0" fontAlgn="base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6" charset="0"/>
          <a:cs typeface="Lucida Sans Unicode" charset="0"/>
        </a:defRPr>
      </a:lvl9pPr>
    </p:titleStyle>
    <p:bodyStyle>
      <a:lvl1pPr marL="334963" indent="-334963" algn="l" defTabSz="449263" rtl="0" eaLnBrk="0" fontAlgn="base" hangingPunct="0">
        <a:lnSpc>
          <a:spcPct val="78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35013" indent="-277813" algn="l" defTabSz="449263" rtl="0" eaLnBrk="0" fontAlgn="base" hangingPunct="0">
        <a:lnSpc>
          <a:spcPct val="78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78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78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78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>
        <a:lnSpc>
          <a:spcPct val="78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lnSpc>
          <a:spcPct val="78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lnSpc>
          <a:spcPct val="78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lnSpc>
          <a:spcPct val="78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15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15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2.png"/><Relationship Id="rId4" Type="http://schemas.openxmlformats.org/officeDocument/2006/relationships/image" Target="../media/image10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jpeg"/><Relationship Id="rId18" Type="http://schemas.openxmlformats.org/officeDocument/2006/relationships/image" Target="../media/image30.jpe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3.png"/><Relationship Id="rId15" Type="http://schemas.openxmlformats.org/officeDocument/2006/relationships/image" Target="../media/image27.png"/><Relationship Id="rId10" Type="http://schemas.openxmlformats.org/officeDocument/2006/relationships/image" Target="../media/image22.jpeg"/><Relationship Id="rId19" Type="http://schemas.openxmlformats.org/officeDocument/2006/relationships/image" Target="../media/image31.png"/><Relationship Id="rId4" Type="http://schemas.openxmlformats.org/officeDocument/2006/relationships/image" Target="../media/image2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050" y="6213475"/>
            <a:ext cx="477838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183" y="116632"/>
            <a:ext cx="18478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5810250"/>
            <a:ext cx="1247775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7" name="Text Box 8"/>
          <p:cNvSpPr txBox="1">
            <a:spLocks noChangeArrowheads="1"/>
          </p:cNvSpPr>
          <p:nvPr/>
        </p:nvSpPr>
        <p:spPr bwMode="auto">
          <a:xfrm>
            <a:off x="3203848" y="4697312"/>
            <a:ext cx="3733800" cy="379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9pPr>
          </a:lstStyle>
          <a:p>
            <a:pPr eaLnBrk="1" hangingPunct="1"/>
            <a:r>
              <a:rPr lang="en-GB" b="1" dirty="0" err="1">
                <a:solidFill>
                  <a:srgbClr val="FFC000"/>
                </a:solidFill>
              </a:rPr>
              <a:t>Systèmes</a:t>
            </a:r>
            <a:r>
              <a:rPr lang="en-GB" b="1" dirty="0">
                <a:solidFill>
                  <a:srgbClr val="FFC000"/>
                </a:solidFill>
              </a:rPr>
              <a:t> </a:t>
            </a:r>
            <a:r>
              <a:rPr lang="en-GB" b="1" dirty="0" err="1">
                <a:solidFill>
                  <a:srgbClr val="FFC000"/>
                </a:solidFill>
              </a:rPr>
              <a:t>embarqués</a:t>
            </a: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059832" y="4012526"/>
            <a:ext cx="3370131" cy="378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9pPr>
          </a:lstStyle>
          <a:p>
            <a:pPr eaLnBrk="1" hangingPunct="1"/>
            <a:r>
              <a:rPr lang="en-GB" b="1" dirty="0" err="1">
                <a:solidFill>
                  <a:srgbClr val="FFC000"/>
                </a:solidFill>
              </a:rPr>
              <a:t>Automatismes</a:t>
            </a:r>
            <a:r>
              <a:rPr lang="en-GB" sz="2200" b="1" dirty="0">
                <a:solidFill>
                  <a:srgbClr val="FFC000"/>
                </a:solidFill>
              </a:rPr>
              <a:t> </a:t>
            </a:r>
            <a:r>
              <a:rPr lang="en-GB" sz="2200" b="1" dirty="0" err="1">
                <a:solidFill>
                  <a:srgbClr val="FFC000"/>
                </a:solidFill>
              </a:rPr>
              <a:t>supervisés</a:t>
            </a:r>
            <a:endParaRPr lang="en-GB" sz="2200" b="1" dirty="0">
              <a:solidFill>
                <a:srgbClr val="FFC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7402" y="1721850"/>
            <a:ext cx="8515449" cy="2036904"/>
          </a:xfrm>
          <a:prstGeom prst="rect">
            <a:avLst/>
          </a:prstGeom>
          <a:solidFill>
            <a:schemeClr val="tx2"/>
          </a:solidFill>
        </p:spPr>
        <p:txBody>
          <a:bodyPr wrap="square" lIns="91440" tIns="45720" rIns="91440" bIns="45720">
            <a:spAutoFit/>
          </a:bodyPr>
          <a:lstStyle/>
          <a:p>
            <a:pPr algn="ctr" eaLnBrk="1" hangingPunct="1"/>
            <a:r>
              <a:rPr lang="en-GB" sz="5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Informatique</a:t>
            </a:r>
            <a:r>
              <a:rPr lang="en-GB" sz="5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GB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de </a:t>
            </a:r>
            <a:r>
              <a:rPr lang="en-GB" sz="5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Commande</a:t>
            </a:r>
            <a:r>
              <a:rPr lang="en-GB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en </a:t>
            </a:r>
          </a:p>
          <a:p>
            <a:pPr algn="ctr" eaLnBrk="1" hangingPunct="1"/>
            <a:r>
              <a:rPr lang="en-GB" sz="5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Réseau</a:t>
            </a:r>
            <a:endParaRPr lang="fr-FR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190800" y="198377"/>
            <a:ext cx="6948488" cy="488950"/>
          </a:xfrm>
          <a:prstGeom prst="rect">
            <a:avLst/>
          </a:prstGeom>
          <a:noFill/>
          <a:ln w="76320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n-GB" sz="2800">
                <a:solidFill>
                  <a:srgbClr val="FFC100"/>
                </a:solidFill>
                <a:latin typeface="Arial" charset="0"/>
              </a:rPr>
              <a:t>LP Automatique &amp; Informatique Industrielle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6" fill="hold" nodeType="after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1588"/>
            <a:ext cx="18478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68263" y="201613"/>
            <a:ext cx="6948487" cy="488950"/>
          </a:xfrm>
          <a:prstGeom prst="rect">
            <a:avLst/>
          </a:prstGeom>
          <a:noFill/>
          <a:ln w="76320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n-GB" sz="2800">
                <a:solidFill>
                  <a:srgbClr val="FFC100"/>
                </a:solidFill>
                <a:latin typeface="Arial" charset="0"/>
              </a:rPr>
              <a:t>LP Automatique &amp; Informatique Industrielle</a:t>
            </a: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1838"/>
            <a:ext cx="1247775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165850"/>
            <a:ext cx="519112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70" name="Text Box 5"/>
          <p:cNvSpPr txBox="1">
            <a:spLocks noChangeArrowheads="1"/>
          </p:cNvSpPr>
          <p:nvPr/>
        </p:nvSpPr>
        <p:spPr bwMode="auto">
          <a:xfrm>
            <a:off x="742950" y="1066800"/>
            <a:ext cx="7427913" cy="1006475"/>
          </a:xfrm>
          <a:prstGeom prst="rect">
            <a:avLst/>
          </a:prstGeom>
          <a:gradFill rotWithShape="0">
            <a:gsLst>
              <a:gs pos="0">
                <a:srgbClr val="000080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n-GB" sz="3200" dirty="0" err="1">
                <a:solidFill>
                  <a:srgbClr val="FFFFFF"/>
                </a:solidFill>
                <a:latin typeface="Arial" charset="0"/>
              </a:rPr>
              <a:t>Spécificités</a:t>
            </a:r>
            <a:r>
              <a:rPr lang="en-GB" sz="3200" dirty="0">
                <a:solidFill>
                  <a:srgbClr val="FFFFFF"/>
                </a:solidFill>
                <a:latin typeface="Arial" charset="0"/>
              </a:rPr>
              <a:t> de </a:t>
            </a:r>
            <a:r>
              <a:rPr lang="en-GB" sz="3200" dirty="0" err="1">
                <a:solidFill>
                  <a:srgbClr val="FFFFFF"/>
                </a:solidFill>
                <a:latin typeface="Arial" charset="0"/>
              </a:rPr>
              <a:t>l'alternance</a:t>
            </a:r>
            <a:r>
              <a:rPr lang="en-GB" sz="3200" dirty="0">
                <a:solidFill>
                  <a:srgbClr val="FFFFFF"/>
                </a:solidFill>
                <a:latin typeface="Arial" charset="0"/>
              </a:rPr>
              <a:t>: </a:t>
            </a:r>
          </a:p>
          <a:p>
            <a:pPr eaLnBrk="1" hangingPunct="1">
              <a:lnSpc>
                <a:spcPct val="93000"/>
              </a:lnSpc>
            </a:pPr>
            <a:r>
              <a:rPr lang="en-GB" sz="3200" dirty="0">
                <a:solidFill>
                  <a:srgbClr val="FFFFFF"/>
                </a:solidFill>
                <a:latin typeface="Arial" charset="0"/>
              </a:rPr>
              <a:t>          </a:t>
            </a:r>
            <a:r>
              <a:rPr lang="en-GB" sz="3200" b="1" dirty="0" err="1">
                <a:solidFill>
                  <a:srgbClr val="FFFF00"/>
                </a:solidFill>
                <a:latin typeface="Arial" charset="0"/>
              </a:rPr>
              <a:t>Contrat</a:t>
            </a:r>
            <a:r>
              <a:rPr lang="en-GB" sz="3200" b="1" dirty="0">
                <a:solidFill>
                  <a:srgbClr val="FFFF00"/>
                </a:solidFill>
                <a:latin typeface="Arial" charset="0"/>
              </a:rPr>
              <a:t> de </a:t>
            </a:r>
            <a:r>
              <a:rPr lang="en-GB" sz="3200" b="1" dirty="0" err="1">
                <a:solidFill>
                  <a:srgbClr val="FFFF00"/>
                </a:solidFill>
                <a:latin typeface="Arial" charset="0"/>
              </a:rPr>
              <a:t>professionnalisation</a:t>
            </a:r>
            <a:endParaRPr lang="en-GB" sz="3200" b="1" dirty="0">
              <a:solidFill>
                <a:srgbClr val="FFFF00"/>
              </a:solidFill>
              <a:latin typeface="Arial" charset="0"/>
            </a:endParaRPr>
          </a:p>
        </p:txBody>
      </p:sp>
      <p:grpSp>
        <p:nvGrpSpPr>
          <p:cNvPr id="11271" name="Group 6"/>
          <p:cNvGrpSpPr>
            <a:grpSpLocks/>
          </p:cNvGrpSpPr>
          <p:nvPr/>
        </p:nvGrpSpPr>
        <p:grpSpPr bwMode="auto">
          <a:xfrm>
            <a:off x="1009650" y="2417763"/>
            <a:ext cx="4271963" cy="604837"/>
            <a:chOff x="636" y="1523"/>
            <a:chExt cx="2691" cy="381"/>
          </a:xfrm>
        </p:grpSpPr>
        <p:sp>
          <p:nvSpPr>
            <p:cNvPr id="11288" name="AutoShape 7"/>
            <p:cNvSpPr>
              <a:spLocks noChangeArrowheads="1"/>
            </p:cNvSpPr>
            <p:nvPr/>
          </p:nvSpPr>
          <p:spPr bwMode="auto">
            <a:xfrm>
              <a:off x="636" y="1543"/>
              <a:ext cx="240" cy="192"/>
            </a:xfrm>
            <a:custGeom>
              <a:avLst/>
              <a:gdLst>
                <a:gd name="T0" fmla="*/ 180 w 21600"/>
                <a:gd name="T1" fmla="*/ 0 h 21600"/>
                <a:gd name="T2" fmla="*/ 0 w 21600"/>
                <a:gd name="T3" fmla="*/ 96 h 21600"/>
                <a:gd name="T4" fmla="*/ 180 w 21600"/>
                <a:gd name="T5" fmla="*/ 192 h 21600"/>
                <a:gd name="T6" fmla="*/ 240 w 21600"/>
                <a:gd name="T7" fmla="*/ 96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42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00CC99"/>
            </a:solidFill>
            <a:ln w="1908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289" name="Text Box 8"/>
            <p:cNvSpPr txBox="1">
              <a:spLocks noChangeArrowheads="1"/>
            </p:cNvSpPr>
            <p:nvPr/>
          </p:nvSpPr>
          <p:spPr bwMode="auto">
            <a:xfrm>
              <a:off x="924" y="1523"/>
              <a:ext cx="2405" cy="382"/>
            </a:xfrm>
            <a:prstGeom prst="rect">
              <a:avLst/>
            </a:prstGeom>
            <a:gradFill rotWithShape="0">
              <a:gsLst>
                <a:gs pos="0">
                  <a:srgbClr val="000080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5pPr>
              <a:lvl6pPr marL="2514600" indent="-228600" defTabSz="449263" eaLnBrk="0" fontAlgn="base" hangingPunct="0">
                <a:lnSpc>
                  <a:spcPct val="7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6pPr>
              <a:lvl7pPr marL="2971800" indent="-228600" defTabSz="449263" eaLnBrk="0" fontAlgn="base" hangingPunct="0">
                <a:lnSpc>
                  <a:spcPct val="7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7pPr>
              <a:lvl8pPr marL="3429000" indent="-228600" defTabSz="449263" eaLnBrk="0" fontAlgn="base" hangingPunct="0">
                <a:lnSpc>
                  <a:spcPct val="7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8pPr>
              <a:lvl9pPr marL="3886200" indent="-228600" defTabSz="449263" eaLnBrk="0" fontAlgn="base" hangingPunct="0">
                <a:lnSpc>
                  <a:spcPct val="7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9pPr>
            </a:lstStyle>
            <a:p>
              <a:pPr eaLnBrk="1" hangingPunct="1">
                <a:lnSpc>
                  <a:spcPct val="93000"/>
                </a:lnSpc>
              </a:pPr>
              <a:r>
                <a:rPr lang="en-GB" sz="1800">
                  <a:solidFill>
                    <a:srgbClr val="FFFFFF"/>
                  </a:solidFill>
                  <a:latin typeface="Arial" charset="0"/>
                </a:rPr>
                <a:t>CDD ou CDI d'un an</a:t>
              </a:r>
            </a:p>
          </p:txBody>
        </p:sp>
      </p:grpSp>
      <p:grpSp>
        <p:nvGrpSpPr>
          <p:cNvPr id="11272" name="Group 9"/>
          <p:cNvGrpSpPr>
            <a:grpSpLocks/>
          </p:cNvGrpSpPr>
          <p:nvPr/>
        </p:nvGrpSpPr>
        <p:grpSpPr bwMode="auto">
          <a:xfrm>
            <a:off x="987425" y="2851150"/>
            <a:ext cx="5491163" cy="604838"/>
            <a:chOff x="622" y="1796"/>
            <a:chExt cx="3459" cy="381"/>
          </a:xfrm>
        </p:grpSpPr>
        <p:sp>
          <p:nvSpPr>
            <p:cNvPr id="11286" name="AutoShape 10"/>
            <p:cNvSpPr>
              <a:spLocks noChangeArrowheads="1"/>
            </p:cNvSpPr>
            <p:nvPr/>
          </p:nvSpPr>
          <p:spPr bwMode="auto">
            <a:xfrm>
              <a:off x="622" y="1815"/>
              <a:ext cx="240" cy="192"/>
            </a:xfrm>
            <a:custGeom>
              <a:avLst/>
              <a:gdLst>
                <a:gd name="T0" fmla="*/ 180 w 21600"/>
                <a:gd name="T1" fmla="*/ 0 h 21600"/>
                <a:gd name="T2" fmla="*/ 0 w 21600"/>
                <a:gd name="T3" fmla="*/ 96 h 21600"/>
                <a:gd name="T4" fmla="*/ 180 w 21600"/>
                <a:gd name="T5" fmla="*/ 192 h 21600"/>
                <a:gd name="T6" fmla="*/ 240 w 21600"/>
                <a:gd name="T7" fmla="*/ 96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42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00CC99"/>
            </a:solidFill>
            <a:ln w="1908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287" name="Text Box 11"/>
            <p:cNvSpPr txBox="1">
              <a:spLocks noChangeArrowheads="1"/>
            </p:cNvSpPr>
            <p:nvPr/>
          </p:nvSpPr>
          <p:spPr bwMode="auto">
            <a:xfrm>
              <a:off x="910" y="1796"/>
              <a:ext cx="3173" cy="382"/>
            </a:xfrm>
            <a:prstGeom prst="rect">
              <a:avLst/>
            </a:prstGeom>
            <a:gradFill rotWithShape="0">
              <a:gsLst>
                <a:gs pos="0">
                  <a:srgbClr val="000080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5pPr>
              <a:lvl6pPr marL="2514600" indent="-228600" defTabSz="449263" eaLnBrk="0" fontAlgn="base" hangingPunct="0">
                <a:lnSpc>
                  <a:spcPct val="7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6pPr>
              <a:lvl7pPr marL="2971800" indent="-228600" defTabSz="449263" eaLnBrk="0" fontAlgn="base" hangingPunct="0">
                <a:lnSpc>
                  <a:spcPct val="7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7pPr>
              <a:lvl8pPr marL="3429000" indent="-228600" defTabSz="449263" eaLnBrk="0" fontAlgn="base" hangingPunct="0">
                <a:lnSpc>
                  <a:spcPct val="7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8pPr>
              <a:lvl9pPr marL="3886200" indent="-228600" defTabSz="449263" eaLnBrk="0" fontAlgn="base" hangingPunct="0">
                <a:lnSpc>
                  <a:spcPct val="7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9pPr>
            </a:lstStyle>
            <a:p>
              <a:pPr eaLnBrk="1" hangingPunct="1">
                <a:lnSpc>
                  <a:spcPct val="93000"/>
                </a:lnSpc>
              </a:pPr>
              <a:r>
                <a:rPr lang="en-GB" sz="1800">
                  <a:solidFill>
                    <a:srgbClr val="FFFFFF"/>
                  </a:solidFill>
                  <a:latin typeface="Arial" charset="0"/>
                </a:rPr>
                <a:t>75% du temps en entreprise, 25% en formation</a:t>
              </a:r>
            </a:p>
          </p:txBody>
        </p:sp>
      </p:grpSp>
      <p:grpSp>
        <p:nvGrpSpPr>
          <p:cNvPr id="11273" name="Group 12"/>
          <p:cNvGrpSpPr>
            <a:grpSpLocks/>
          </p:cNvGrpSpPr>
          <p:nvPr/>
        </p:nvGrpSpPr>
        <p:grpSpPr bwMode="auto">
          <a:xfrm>
            <a:off x="987425" y="3360738"/>
            <a:ext cx="7004050" cy="604837"/>
            <a:chOff x="622" y="2117"/>
            <a:chExt cx="4412" cy="381"/>
          </a:xfrm>
        </p:grpSpPr>
        <p:sp>
          <p:nvSpPr>
            <p:cNvPr id="11284" name="AutoShape 13"/>
            <p:cNvSpPr>
              <a:spLocks noChangeArrowheads="1"/>
            </p:cNvSpPr>
            <p:nvPr/>
          </p:nvSpPr>
          <p:spPr bwMode="auto">
            <a:xfrm>
              <a:off x="622" y="2136"/>
              <a:ext cx="240" cy="192"/>
            </a:xfrm>
            <a:custGeom>
              <a:avLst/>
              <a:gdLst>
                <a:gd name="T0" fmla="*/ 180 w 21600"/>
                <a:gd name="T1" fmla="*/ 0 h 21600"/>
                <a:gd name="T2" fmla="*/ 0 w 21600"/>
                <a:gd name="T3" fmla="*/ 96 h 21600"/>
                <a:gd name="T4" fmla="*/ 180 w 21600"/>
                <a:gd name="T5" fmla="*/ 192 h 21600"/>
                <a:gd name="T6" fmla="*/ 240 w 21600"/>
                <a:gd name="T7" fmla="*/ 96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42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00CC99"/>
            </a:solidFill>
            <a:ln w="1908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285" name="Text Box 14"/>
            <p:cNvSpPr txBox="1">
              <a:spLocks noChangeArrowheads="1"/>
            </p:cNvSpPr>
            <p:nvPr/>
          </p:nvSpPr>
          <p:spPr bwMode="auto">
            <a:xfrm>
              <a:off x="910" y="2117"/>
              <a:ext cx="4125" cy="382"/>
            </a:xfrm>
            <a:prstGeom prst="rect">
              <a:avLst/>
            </a:prstGeom>
            <a:gradFill rotWithShape="0">
              <a:gsLst>
                <a:gs pos="0">
                  <a:srgbClr val="000080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5pPr>
              <a:lvl6pPr marL="2514600" indent="-228600" defTabSz="449263" eaLnBrk="0" fontAlgn="base" hangingPunct="0">
                <a:lnSpc>
                  <a:spcPct val="7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6pPr>
              <a:lvl7pPr marL="2971800" indent="-228600" defTabSz="449263" eaLnBrk="0" fontAlgn="base" hangingPunct="0">
                <a:lnSpc>
                  <a:spcPct val="7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7pPr>
              <a:lvl8pPr marL="3429000" indent="-228600" defTabSz="449263" eaLnBrk="0" fontAlgn="base" hangingPunct="0">
                <a:lnSpc>
                  <a:spcPct val="7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8pPr>
              <a:lvl9pPr marL="3886200" indent="-228600" defTabSz="449263" eaLnBrk="0" fontAlgn="base" hangingPunct="0">
                <a:lnSpc>
                  <a:spcPct val="7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9pPr>
            </a:lstStyle>
            <a:p>
              <a:pPr eaLnBrk="1" hangingPunct="1">
                <a:lnSpc>
                  <a:spcPct val="93000"/>
                </a:lnSpc>
              </a:pPr>
              <a:r>
                <a:rPr lang="en-GB" sz="1800">
                  <a:solidFill>
                    <a:srgbClr val="FFFFFF"/>
                  </a:solidFill>
                  <a:latin typeface="Arial" charset="0"/>
                </a:rPr>
                <a:t>450h de formation (S1 identique à la Formation à Temps Plein)</a:t>
              </a:r>
            </a:p>
          </p:txBody>
        </p:sp>
      </p:grpSp>
      <p:grpSp>
        <p:nvGrpSpPr>
          <p:cNvPr id="11274" name="Group 15"/>
          <p:cNvGrpSpPr>
            <a:grpSpLocks/>
          </p:cNvGrpSpPr>
          <p:nvPr/>
        </p:nvGrpSpPr>
        <p:grpSpPr bwMode="auto">
          <a:xfrm>
            <a:off x="998538" y="3835400"/>
            <a:ext cx="6081712" cy="604838"/>
            <a:chOff x="629" y="2416"/>
            <a:chExt cx="3831" cy="381"/>
          </a:xfrm>
        </p:grpSpPr>
        <p:sp>
          <p:nvSpPr>
            <p:cNvPr id="11282" name="AutoShape 16"/>
            <p:cNvSpPr>
              <a:spLocks noChangeArrowheads="1"/>
            </p:cNvSpPr>
            <p:nvPr/>
          </p:nvSpPr>
          <p:spPr bwMode="auto">
            <a:xfrm>
              <a:off x="629" y="2436"/>
              <a:ext cx="240" cy="192"/>
            </a:xfrm>
            <a:custGeom>
              <a:avLst/>
              <a:gdLst>
                <a:gd name="T0" fmla="*/ 180 w 21600"/>
                <a:gd name="T1" fmla="*/ 0 h 21600"/>
                <a:gd name="T2" fmla="*/ 0 w 21600"/>
                <a:gd name="T3" fmla="*/ 96 h 21600"/>
                <a:gd name="T4" fmla="*/ 180 w 21600"/>
                <a:gd name="T5" fmla="*/ 192 h 21600"/>
                <a:gd name="T6" fmla="*/ 240 w 21600"/>
                <a:gd name="T7" fmla="*/ 96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42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00CC99"/>
            </a:solidFill>
            <a:ln w="1908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283" name="Text Box 17"/>
            <p:cNvSpPr txBox="1">
              <a:spLocks noChangeArrowheads="1"/>
            </p:cNvSpPr>
            <p:nvPr/>
          </p:nvSpPr>
          <p:spPr bwMode="auto">
            <a:xfrm>
              <a:off x="917" y="2416"/>
              <a:ext cx="3544" cy="382"/>
            </a:xfrm>
            <a:prstGeom prst="rect">
              <a:avLst/>
            </a:prstGeom>
            <a:gradFill rotWithShape="0">
              <a:gsLst>
                <a:gs pos="0">
                  <a:srgbClr val="000080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5pPr>
              <a:lvl6pPr marL="2514600" indent="-228600" defTabSz="449263" eaLnBrk="0" fontAlgn="base" hangingPunct="0">
                <a:lnSpc>
                  <a:spcPct val="7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6pPr>
              <a:lvl7pPr marL="2971800" indent="-228600" defTabSz="449263" eaLnBrk="0" fontAlgn="base" hangingPunct="0">
                <a:lnSpc>
                  <a:spcPct val="7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7pPr>
              <a:lvl8pPr marL="3429000" indent="-228600" defTabSz="449263" eaLnBrk="0" fontAlgn="base" hangingPunct="0">
                <a:lnSpc>
                  <a:spcPct val="7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8pPr>
              <a:lvl9pPr marL="3886200" indent="-228600" defTabSz="449263" eaLnBrk="0" fontAlgn="base" hangingPunct="0">
                <a:lnSpc>
                  <a:spcPct val="7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9pPr>
            </a:lstStyle>
            <a:p>
              <a:pPr eaLnBrk="1" hangingPunct="1">
                <a:lnSpc>
                  <a:spcPct val="93000"/>
                </a:lnSpc>
              </a:pPr>
              <a:r>
                <a:rPr lang="en-GB" sz="1800">
                  <a:solidFill>
                    <a:srgbClr val="FFFFFF"/>
                  </a:solidFill>
                  <a:latin typeface="Arial" charset="0"/>
                </a:rPr>
                <a:t>Le projet industriel et le stage consacrés à l'entreprise</a:t>
              </a:r>
            </a:p>
          </p:txBody>
        </p:sp>
      </p:grpSp>
      <p:grpSp>
        <p:nvGrpSpPr>
          <p:cNvPr id="11275" name="Group 18"/>
          <p:cNvGrpSpPr>
            <a:grpSpLocks/>
          </p:cNvGrpSpPr>
          <p:nvPr/>
        </p:nvGrpSpPr>
        <p:grpSpPr bwMode="auto">
          <a:xfrm>
            <a:off x="998538" y="4367213"/>
            <a:ext cx="6081712" cy="604837"/>
            <a:chOff x="629" y="2751"/>
            <a:chExt cx="3831" cy="381"/>
          </a:xfrm>
        </p:grpSpPr>
        <p:sp>
          <p:nvSpPr>
            <p:cNvPr id="11280" name="AutoShape 19"/>
            <p:cNvSpPr>
              <a:spLocks noChangeArrowheads="1"/>
            </p:cNvSpPr>
            <p:nvPr/>
          </p:nvSpPr>
          <p:spPr bwMode="auto">
            <a:xfrm>
              <a:off x="629" y="2771"/>
              <a:ext cx="240" cy="192"/>
            </a:xfrm>
            <a:custGeom>
              <a:avLst/>
              <a:gdLst>
                <a:gd name="T0" fmla="*/ 180 w 21600"/>
                <a:gd name="T1" fmla="*/ 0 h 21600"/>
                <a:gd name="T2" fmla="*/ 0 w 21600"/>
                <a:gd name="T3" fmla="*/ 96 h 21600"/>
                <a:gd name="T4" fmla="*/ 180 w 21600"/>
                <a:gd name="T5" fmla="*/ 192 h 21600"/>
                <a:gd name="T6" fmla="*/ 240 w 21600"/>
                <a:gd name="T7" fmla="*/ 96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42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00CC99"/>
            </a:solidFill>
            <a:ln w="1908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281" name="Text Box 20"/>
            <p:cNvSpPr txBox="1">
              <a:spLocks noChangeArrowheads="1"/>
            </p:cNvSpPr>
            <p:nvPr/>
          </p:nvSpPr>
          <p:spPr bwMode="auto">
            <a:xfrm>
              <a:off x="917" y="2751"/>
              <a:ext cx="3544" cy="382"/>
            </a:xfrm>
            <a:prstGeom prst="rect">
              <a:avLst/>
            </a:prstGeom>
            <a:gradFill rotWithShape="0">
              <a:gsLst>
                <a:gs pos="0">
                  <a:srgbClr val="000080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5pPr>
              <a:lvl6pPr marL="2514600" indent="-228600" defTabSz="449263" eaLnBrk="0" fontAlgn="base" hangingPunct="0">
                <a:lnSpc>
                  <a:spcPct val="7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6pPr>
              <a:lvl7pPr marL="2971800" indent="-228600" defTabSz="449263" eaLnBrk="0" fontAlgn="base" hangingPunct="0">
                <a:lnSpc>
                  <a:spcPct val="7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7pPr>
              <a:lvl8pPr marL="3429000" indent="-228600" defTabSz="449263" eaLnBrk="0" fontAlgn="base" hangingPunct="0">
                <a:lnSpc>
                  <a:spcPct val="7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8pPr>
              <a:lvl9pPr marL="3886200" indent="-228600" defTabSz="449263" eaLnBrk="0" fontAlgn="base" hangingPunct="0">
                <a:lnSpc>
                  <a:spcPct val="7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9pPr>
            </a:lstStyle>
            <a:p>
              <a:pPr eaLnBrk="1" hangingPunct="1">
                <a:lnSpc>
                  <a:spcPct val="93000"/>
                </a:lnSpc>
              </a:pPr>
              <a:r>
                <a:rPr lang="en-GB" sz="1800">
                  <a:solidFill>
                    <a:srgbClr val="FFFFFF"/>
                  </a:solidFill>
                  <a:latin typeface="Arial" charset="0"/>
                </a:rPr>
                <a:t>Rémunération: De 65% à 85% du SMIC suivant l'age</a:t>
              </a:r>
            </a:p>
          </p:txBody>
        </p:sp>
      </p:grpSp>
      <p:grpSp>
        <p:nvGrpSpPr>
          <p:cNvPr id="11276" name="Group 21"/>
          <p:cNvGrpSpPr>
            <a:grpSpLocks/>
          </p:cNvGrpSpPr>
          <p:nvPr/>
        </p:nvGrpSpPr>
        <p:grpSpPr bwMode="auto">
          <a:xfrm>
            <a:off x="998538" y="4921250"/>
            <a:ext cx="3614737" cy="352425"/>
            <a:chOff x="629" y="3100"/>
            <a:chExt cx="2277" cy="222"/>
          </a:xfrm>
        </p:grpSpPr>
        <p:sp>
          <p:nvSpPr>
            <p:cNvPr id="11278" name="AutoShape 22"/>
            <p:cNvSpPr>
              <a:spLocks noChangeArrowheads="1"/>
            </p:cNvSpPr>
            <p:nvPr/>
          </p:nvSpPr>
          <p:spPr bwMode="auto">
            <a:xfrm>
              <a:off x="629" y="3118"/>
              <a:ext cx="240" cy="174"/>
            </a:xfrm>
            <a:custGeom>
              <a:avLst/>
              <a:gdLst>
                <a:gd name="T0" fmla="*/ 180 w 21600"/>
                <a:gd name="T1" fmla="*/ 0 h 21600"/>
                <a:gd name="T2" fmla="*/ 0 w 21600"/>
                <a:gd name="T3" fmla="*/ 87 h 21600"/>
                <a:gd name="T4" fmla="*/ 180 w 21600"/>
                <a:gd name="T5" fmla="*/ 174 h 21600"/>
                <a:gd name="T6" fmla="*/ 240 w 21600"/>
                <a:gd name="T7" fmla="*/ 8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420 w 21600"/>
                <a:gd name="T13" fmla="*/ 5462 h 21600"/>
                <a:gd name="T14" fmla="*/ 18900 w 21600"/>
                <a:gd name="T15" fmla="*/ 1626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00CC99"/>
            </a:solidFill>
            <a:ln w="1908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279" name="Text Box 23"/>
            <p:cNvSpPr txBox="1">
              <a:spLocks noChangeArrowheads="1"/>
            </p:cNvSpPr>
            <p:nvPr/>
          </p:nvSpPr>
          <p:spPr bwMode="auto">
            <a:xfrm>
              <a:off x="917" y="3100"/>
              <a:ext cx="1989" cy="222"/>
            </a:xfrm>
            <a:prstGeom prst="rect">
              <a:avLst/>
            </a:prstGeom>
            <a:gradFill rotWithShape="0">
              <a:gsLst>
                <a:gs pos="0">
                  <a:srgbClr val="000080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5pPr>
              <a:lvl6pPr marL="2514600" indent="-228600" defTabSz="449263" eaLnBrk="0" fontAlgn="base" hangingPunct="0">
                <a:lnSpc>
                  <a:spcPct val="7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6pPr>
              <a:lvl7pPr marL="2971800" indent="-228600" defTabSz="449263" eaLnBrk="0" fontAlgn="base" hangingPunct="0">
                <a:lnSpc>
                  <a:spcPct val="7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7pPr>
              <a:lvl8pPr marL="3429000" indent="-228600" defTabSz="449263" eaLnBrk="0" fontAlgn="base" hangingPunct="0">
                <a:lnSpc>
                  <a:spcPct val="7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8pPr>
              <a:lvl9pPr marL="3886200" indent="-228600" defTabSz="449263" eaLnBrk="0" fontAlgn="base" hangingPunct="0">
                <a:lnSpc>
                  <a:spcPct val="7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9pPr>
            </a:lstStyle>
            <a:p>
              <a:pPr eaLnBrk="1" hangingPunct="1">
                <a:lnSpc>
                  <a:spcPct val="93000"/>
                </a:lnSpc>
              </a:pPr>
              <a:r>
                <a:rPr lang="en-GB" sz="1800">
                  <a:solidFill>
                    <a:srgbClr val="FFFFFF"/>
                  </a:solidFill>
                  <a:latin typeface="Arial" charset="0"/>
                </a:rPr>
                <a:t>En 2012, 7 contrats de pro:   </a:t>
              </a:r>
            </a:p>
          </p:txBody>
        </p:sp>
      </p:grpSp>
      <p:sp>
        <p:nvSpPr>
          <p:cNvPr id="11277" name="Text Box 24"/>
          <p:cNvSpPr txBox="1">
            <a:spLocks noChangeArrowheads="1"/>
          </p:cNvSpPr>
          <p:nvPr/>
        </p:nvSpPr>
        <p:spPr bwMode="auto">
          <a:xfrm>
            <a:off x="4654550" y="4973638"/>
            <a:ext cx="3338513" cy="189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FFFFFF"/>
              </a:buClr>
              <a:buSzPct val="58000"/>
              <a:buFont typeface="Times New Roman" pitchFamily="16" charset="0"/>
              <a:buBlip>
                <a:blip r:embed="rId6"/>
              </a:buBlip>
            </a:pPr>
            <a:r>
              <a:rPr lang="en-GB" sz="1800">
                <a:solidFill>
                  <a:srgbClr val="FFFFFF"/>
                </a:solidFill>
                <a:latin typeface="Arial" charset="0"/>
              </a:rPr>
              <a:t>DCNS</a:t>
            </a:r>
          </a:p>
          <a:p>
            <a:pPr eaLnBrk="1" hangingPunct="1">
              <a:lnSpc>
                <a:spcPct val="93000"/>
              </a:lnSpc>
              <a:buClr>
                <a:srgbClr val="FFFFFF"/>
              </a:buClr>
              <a:buSzPct val="58000"/>
              <a:buFont typeface="Times New Roman" pitchFamily="16" charset="0"/>
              <a:buBlip>
                <a:blip r:embed="rId6"/>
              </a:buBlip>
            </a:pPr>
            <a:r>
              <a:rPr lang="en-GB" sz="1800">
                <a:solidFill>
                  <a:srgbClr val="FFFFFF"/>
                </a:solidFill>
                <a:latin typeface="Arial" charset="0"/>
              </a:rPr>
              <a:t>CNIM</a:t>
            </a:r>
          </a:p>
          <a:p>
            <a:pPr eaLnBrk="1" hangingPunct="1">
              <a:lnSpc>
                <a:spcPct val="93000"/>
              </a:lnSpc>
              <a:buClr>
                <a:srgbClr val="FFFFFF"/>
              </a:buClr>
              <a:buSzPct val="58000"/>
              <a:buFont typeface="Times New Roman" pitchFamily="16" charset="0"/>
              <a:buBlip>
                <a:blip r:embed="rId6"/>
              </a:buBlip>
            </a:pPr>
            <a:r>
              <a:rPr lang="en-GB" sz="1800">
                <a:solidFill>
                  <a:srgbClr val="FFFFFF"/>
                </a:solidFill>
                <a:latin typeface="Arial" charset="0"/>
              </a:rPr>
              <a:t>COMEX</a:t>
            </a:r>
          </a:p>
          <a:p>
            <a:pPr eaLnBrk="1" hangingPunct="1">
              <a:lnSpc>
                <a:spcPct val="93000"/>
              </a:lnSpc>
              <a:buClr>
                <a:srgbClr val="FFFFFF"/>
              </a:buClr>
              <a:buSzPct val="58000"/>
              <a:buFont typeface="Times New Roman" pitchFamily="16" charset="0"/>
              <a:buBlip>
                <a:blip r:embed="rId6"/>
              </a:buBlip>
            </a:pPr>
            <a:r>
              <a:rPr lang="en-GB" sz="1800">
                <a:solidFill>
                  <a:srgbClr val="FFFFFF"/>
                </a:solidFill>
                <a:latin typeface="Arial" charset="0"/>
              </a:rPr>
              <a:t>STOCKBOIS</a:t>
            </a:r>
          </a:p>
          <a:p>
            <a:pPr eaLnBrk="1" hangingPunct="1">
              <a:lnSpc>
                <a:spcPct val="93000"/>
              </a:lnSpc>
              <a:buClr>
                <a:srgbClr val="FFFFFF"/>
              </a:buClr>
              <a:buSzPct val="58000"/>
              <a:buFont typeface="Times New Roman" pitchFamily="16" charset="0"/>
              <a:buBlip>
                <a:blip r:embed="rId6"/>
              </a:buBlip>
            </a:pPr>
            <a:r>
              <a:rPr lang="en-GB" sz="1800">
                <a:solidFill>
                  <a:srgbClr val="FFFFFF"/>
                </a:solidFill>
                <a:latin typeface="Arial" charset="0"/>
              </a:rPr>
              <a:t>CANAL DE PROVENCE</a:t>
            </a:r>
          </a:p>
          <a:p>
            <a:pPr eaLnBrk="1" hangingPunct="1">
              <a:lnSpc>
                <a:spcPct val="93000"/>
              </a:lnSpc>
              <a:buClr>
                <a:srgbClr val="FFFFFF"/>
              </a:buClr>
              <a:buSzPct val="58000"/>
              <a:buFont typeface="Times New Roman" pitchFamily="16" charset="0"/>
              <a:buBlip>
                <a:blip r:embed="rId6"/>
              </a:buBlip>
            </a:pPr>
            <a:r>
              <a:rPr lang="en-GB" sz="1800">
                <a:solidFill>
                  <a:srgbClr val="FFFFFF"/>
                </a:solidFill>
                <a:latin typeface="Arial" charset="0"/>
              </a:rPr>
              <a:t> ECA</a:t>
            </a:r>
          </a:p>
          <a:p>
            <a:pPr eaLnBrk="1" hangingPunct="1">
              <a:lnSpc>
                <a:spcPct val="93000"/>
              </a:lnSpc>
              <a:buClr>
                <a:srgbClr val="FFFFFF"/>
              </a:buClr>
              <a:buSzPct val="58000"/>
              <a:buFont typeface="Times New Roman" pitchFamily="16" charset="0"/>
              <a:buBlip>
                <a:blip r:embed="rId6"/>
              </a:buBlip>
            </a:pPr>
            <a:r>
              <a:rPr lang="en-GB" sz="1800">
                <a:solidFill>
                  <a:srgbClr val="FFFFFF"/>
                </a:solidFill>
                <a:latin typeface="Arial" charset="0"/>
              </a:rPr>
              <a:t> PHARMAX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123825" y="223838"/>
            <a:ext cx="6948488" cy="488950"/>
          </a:xfrm>
          <a:prstGeom prst="rect">
            <a:avLst/>
          </a:prstGeom>
          <a:noFill/>
          <a:ln w="76320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n-GB" sz="2800">
                <a:solidFill>
                  <a:srgbClr val="FFC100"/>
                </a:solidFill>
                <a:latin typeface="Arial" charset="0"/>
              </a:rPr>
              <a:t>LP Automatique &amp; Informatique Industrielle</a:t>
            </a: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0" y="1066800"/>
            <a:ext cx="7013756" cy="552460"/>
          </a:xfrm>
          <a:prstGeom prst="rect">
            <a:avLst/>
          </a:prstGeom>
          <a:gradFill rotWithShape="0">
            <a:gsLst>
              <a:gs pos="0">
                <a:srgbClr val="000080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n-GB" sz="3200" dirty="0" err="1">
                <a:solidFill>
                  <a:srgbClr val="FFFFFF"/>
                </a:solidFill>
                <a:latin typeface="Arial" charset="0"/>
              </a:rPr>
              <a:t>Une</a:t>
            </a:r>
            <a:r>
              <a:rPr lang="en-GB" sz="320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GB" sz="3200" dirty="0" smtClean="0">
                <a:solidFill>
                  <a:srgbClr val="FFFFFF"/>
                </a:solidFill>
                <a:latin typeface="Arial" charset="0"/>
              </a:rPr>
              <a:t>insertion </a:t>
            </a:r>
            <a:r>
              <a:rPr lang="en-GB" sz="3200" dirty="0" err="1" smtClean="0">
                <a:solidFill>
                  <a:srgbClr val="FFFFFF"/>
                </a:solidFill>
                <a:latin typeface="Arial" charset="0"/>
              </a:rPr>
              <a:t>professionnelle</a:t>
            </a:r>
            <a:r>
              <a:rPr lang="en-GB" sz="3200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GB" sz="3200" dirty="0" err="1" smtClean="0">
                <a:solidFill>
                  <a:srgbClr val="FFFFFF"/>
                </a:solidFill>
                <a:latin typeface="Arial" charset="0"/>
              </a:rPr>
              <a:t>réussie</a:t>
            </a:r>
            <a:r>
              <a:rPr lang="en-GB" sz="3200" dirty="0" smtClean="0">
                <a:solidFill>
                  <a:srgbClr val="FFFFFF"/>
                </a:solidFill>
                <a:latin typeface="Arial" charset="0"/>
              </a:rPr>
              <a:t>:</a:t>
            </a:r>
            <a:endParaRPr lang="en-GB" sz="320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8199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165850"/>
            <a:ext cx="519112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200" name="Group 13"/>
          <p:cNvGrpSpPr>
            <a:grpSpLocks/>
          </p:cNvGrpSpPr>
          <p:nvPr/>
        </p:nvGrpSpPr>
        <p:grpSpPr bwMode="auto">
          <a:xfrm>
            <a:off x="72777" y="3356998"/>
            <a:ext cx="2074865" cy="352426"/>
            <a:chOff x="12" y="2948"/>
            <a:chExt cx="1307" cy="222"/>
          </a:xfrm>
        </p:grpSpPr>
        <p:sp>
          <p:nvSpPr>
            <p:cNvPr id="8206" name="AutoShape 14"/>
            <p:cNvSpPr>
              <a:spLocks noChangeArrowheads="1"/>
            </p:cNvSpPr>
            <p:nvPr/>
          </p:nvSpPr>
          <p:spPr bwMode="auto">
            <a:xfrm>
              <a:off x="12" y="2968"/>
              <a:ext cx="240" cy="192"/>
            </a:xfrm>
            <a:custGeom>
              <a:avLst/>
              <a:gdLst>
                <a:gd name="T0" fmla="*/ 180 w 21600"/>
                <a:gd name="T1" fmla="*/ 0 h 21600"/>
                <a:gd name="T2" fmla="*/ 0 w 21600"/>
                <a:gd name="T3" fmla="*/ 96 h 21600"/>
                <a:gd name="T4" fmla="*/ 180 w 21600"/>
                <a:gd name="T5" fmla="*/ 192 h 21600"/>
                <a:gd name="T6" fmla="*/ 240 w 21600"/>
                <a:gd name="T7" fmla="*/ 96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42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00CC99"/>
            </a:solidFill>
            <a:ln w="1908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207" name="Text Box 15"/>
            <p:cNvSpPr txBox="1">
              <a:spLocks noChangeArrowheads="1"/>
            </p:cNvSpPr>
            <p:nvPr/>
          </p:nvSpPr>
          <p:spPr bwMode="auto">
            <a:xfrm>
              <a:off x="300" y="2948"/>
              <a:ext cx="1019" cy="222"/>
            </a:xfrm>
            <a:prstGeom prst="rect">
              <a:avLst/>
            </a:prstGeom>
            <a:gradFill rotWithShape="0">
              <a:gsLst>
                <a:gs pos="0">
                  <a:srgbClr val="000080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5pPr>
              <a:lvl6pPr marL="2514600" indent="-228600" defTabSz="449263" eaLnBrk="0" fontAlgn="base" hangingPunct="0">
                <a:lnSpc>
                  <a:spcPct val="7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6pPr>
              <a:lvl7pPr marL="2971800" indent="-228600" defTabSz="449263" eaLnBrk="0" fontAlgn="base" hangingPunct="0">
                <a:lnSpc>
                  <a:spcPct val="7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7pPr>
              <a:lvl8pPr marL="3429000" indent="-228600" defTabSz="449263" eaLnBrk="0" fontAlgn="base" hangingPunct="0">
                <a:lnSpc>
                  <a:spcPct val="7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8pPr>
              <a:lvl9pPr marL="3886200" indent="-228600" defTabSz="449263" eaLnBrk="0" fontAlgn="base" hangingPunct="0">
                <a:lnSpc>
                  <a:spcPct val="7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9pPr>
            </a:lstStyle>
            <a:p>
              <a:pPr eaLnBrk="1" hangingPunct="1">
                <a:lnSpc>
                  <a:spcPct val="93000"/>
                </a:lnSpc>
              </a:pPr>
              <a:r>
                <a:rPr lang="en-GB" sz="1800" dirty="0" err="1">
                  <a:solidFill>
                    <a:srgbClr val="FFFFFF"/>
                  </a:solidFill>
                  <a:latin typeface="Arial" charset="0"/>
                </a:rPr>
                <a:t>M</a:t>
              </a:r>
              <a:r>
                <a:rPr lang="en-GB" sz="1800" dirty="0" err="1" smtClean="0">
                  <a:solidFill>
                    <a:srgbClr val="FFFFFF"/>
                  </a:solidFill>
                  <a:latin typeface="Arial" charset="0"/>
                </a:rPr>
                <a:t>étiers</a:t>
              </a:r>
              <a:r>
                <a:rPr lang="en-GB" sz="1800" dirty="0" smtClean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n-GB" sz="1800" dirty="0" err="1" smtClean="0">
                  <a:solidFill>
                    <a:srgbClr val="FFFFFF"/>
                  </a:solidFill>
                  <a:latin typeface="Arial" charset="0"/>
                </a:rPr>
                <a:t>variés</a:t>
              </a:r>
              <a:endParaRPr lang="en-GB" sz="18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pic>
        <p:nvPicPr>
          <p:cNvPr id="8201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0"/>
            <a:ext cx="18478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3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5811838"/>
            <a:ext cx="1247775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3" name="Group 13"/>
          <p:cNvGrpSpPr>
            <a:grpSpLocks/>
          </p:cNvGrpSpPr>
          <p:nvPr/>
        </p:nvGrpSpPr>
        <p:grpSpPr bwMode="auto">
          <a:xfrm>
            <a:off x="72777" y="2700438"/>
            <a:ext cx="3536959" cy="352426"/>
            <a:chOff x="12" y="2948"/>
            <a:chExt cx="2228" cy="222"/>
          </a:xfrm>
        </p:grpSpPr>
        <p:sp>
          <p:nvSpPr>
            <p:cNvPr id="24" name="AutoShape 14"/>
            <p:cNvSpPr>
              <a:spLocks noChangeArrowheads="1"/>
            </p:cNvSpPr>
            <p:nvPr/>
          </p:nvSpPr>
          <p:spPr bwMode="auto">
            <a:xfrm>
              <a:off x="12" y="2968"/>
              <a:ext cx="240" cy="192"/>
            </a:xfrm>
            <a:custGeom>
              <a:avLst/>
              <a:gdLst>
                <a:gd name="T0" fmla="*/ 180 w 21600"/>
                <a:gd name="T1" fmla="*/ 0 h 21600"/>
                <a:gd name="T2" fmla="*/ 0 w 21600"/>
                <a:gd name="T3" fmla="*/ 96 h 21600"/>
                <a:gd name="T4" fmla="*/ 180 w 21600"/>
                <a:gd name="T5" fmla="*/ 192 h 21600"/>
                <a:gd name="T6" fmla="*/ 240 w 21600"/>
                <a:gd name="T7" fmla="*/ 96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42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00CC99"/>
            </a:solidFill>
            <a:ln w="1908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" name="Text Box 15"/>
            <p:cNvSpPr txBox="1">
              <a:spLocks noChangeArrowheads="1"/>
            </p:cNvSpPr>
            <p:nvPr/>
          </p:nvSpPr>
          <p:spPr bwMode="auto">
            <a:xfrm>
              <a:off x="300" y="2948"/>
              <a:ext cx="1940" cy="222"/>
            </a:xfrm>
            <a:prstGeom prst="rect">
              <a:avLst/>
            </a:prstGeom>
            <a:gradFill rotWithShape="0">
              <a:gsLst>
                <a:gs pos="0">
                  <a:srgbClr val="000080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5pPr>
              <a:lvl6pPr marL="2514600" indent="-228600" defTabSz="449263" eaLnBrk="0" fontAlgn="base" hangingPunct="0">
                <a:lnSpc>
                  <a:spcPct val="7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6pPr>
              <a:lvl7pPr marL="2971800" indent="-228600" defTabSz="449263" eaLnBrk="0" fontAlgn="base" hangingPunct="0">
                <a:lnSpc>
                  <a:spcPct val="7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7pPr>
              <a:lvl8pPr marL="3429000" indent="-228600" defTabSz="449263" eaLnBrk="0" fontAlgn="base" hangingPunct="0">
                <a:lnSpc>
                  <a:spcPct val="7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8pPr>
              <a:lvl9pPr marL="3886200" indent="-228600" defTabSz="449263" eaLnBrk="0" fontAlgn="base" hangingPunct="0">
                <a:lnSpc>
                  <a:spcPct val="7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9pPr>
            </a:lstStyle>
            <a:p>
              <a:pPr eaLnBrk="1" hangingPunct="1">
                <a:lnSpc>
                  <a:spcPct val="93000"/>
                </a:lnSpc>
              </a:pPr>
              <a:r>
                <a:rPr lang="en-GB" sz="1800" dirty="0" err="1" smtClean="0">
                  <a:solidFill>
                    <a:srgbClr val="FFFFFF"/>
                  </a:solidFill>
                  <a:latin typeface="Arial" charset="0"/>
                </a:rPr>
                <a:t>Taux</a:t>
              </a:r>
              <a:r>
                <a:rPr lang="en-GB" sz="1800" dirty="0" smtClean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n-GB" sz="1800" dirty="0" err="1" smtClean="0">
                  <a:solidFill>
                    <a:srgbClr val="FFFFFF"/>
                  </a:solidFill>
                  <a:latin typeface="Arial" charset="0"/>
                </a:rPr>
                <a:t>d’emploi</a:t>
              </a:r>
              <a:r>
                <a:rPr lang="en-GB" sz="1800" dirty="0" smtClean="0">
                  <a:solidFill>
                    <a:srgbClr val="FFFFFF"/>
                  </a:solidFill>
                  <a:latin typeface="Arial" charset="0"/>
                </a:rPr>
                <a:t> 2009 : 91,7% </a:t>
              </a:r>
              <a:endParaRPr lang="en-GB" sz="18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26" name="Group 13"/>
          <p:cNvGrpSpPr>
            <a:grpSpLocks/>
          </p:cNvGrpSpPr>
          <p:nvPr/>
        </p:nvGrpSpPr>
        <p:grpSpPr bwMode="auto">
          <a:xfrm>
            <a:off x="93410" y="2092598"/>
            <a:ext cx="5092715" cy="352426"/>
            <a:chOff x="12" y="2948"/>
            <a:chExt cx="3208" cy="222"/>
          </a:xfrm>
        </p:grpSpPr>
        <p:sp>
          <p:nvSpPr>
            <p:cNvPr id="27" name="AutoShape 14"/>
            <p:cNvSpPr>
              <a:spLocks noChangeArrowheads="1"/>
            </p:cNvSpPr>
            <p:nvPr/>
          </p:nvSpPr>
          <p:spPr bwMode="auto">
            <a:xfrm>
              <a:off x="12" y="2968"/>
              <a:ext cx="240" cy="192"/>
            </a:xfrm>
            <a:custGeom>
              <a:avLst/>
              <a:gdLst>
                <a:gd name="T0" fmla="*/ 180 w 21600"/>
                <a:gd name="T1" fmla="*/ 0 h 21600"/>
                <a:gd name="T2" fmla="*/ 0 w 21600"/>
                <a:gd name="T3" fmla="*/ 96 h 21600"/>
                <a:gd name="T4" fmla="*/ 180 w 21600"/>
                <a:gd name="T5" fmla="*/ 192 h 21600"/>
                <a:gd name="T6" fmla="*/ 240 w 21600"/>
                <a:gd name="T7" fmla="*/ 96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42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00CC99"/>
            </a:solidFill>
            <a:ln w="1908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" name="Text Box 15"/>
            <p:cNvSpPr txBox="1">
              <a:spLocks noChangeArrowheads="1"/>
            </p:cNvSpPr>
            <p:nvPr/>
          </p:nvSpPr>
          <p:spPr bwMode="auto">
            <a:xfrm>
              <a:off x="300" y="2948"/>
              <a:ext cx="2920" cy="222"/>
            </a:xfrm>
            <a:prstGeom prst="rect">
              <a:avLst/>
            </a:prstGeom>
            <a:gradFill rotWithShape="0">
              <a:gsLst>
                <a:gs pos="0">
                  <a:srgbClr val="000080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5pPr>
              <a:lvl6pPr marL="2514600" indent="-228600" defTabSz="449263" eaLnBrk="0" fontAlgn="base" hangingPunct="0">
                <a:lnSpc>
                  <a:spcPct val="7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6pPr>
              <a:lvl7pPr marL="2971800" indent="-228600" defTabSz="449263" eaLnBrk="0" fontAlgn="base" hangingPunct="0">
                <a:lnSpc>
                  <a:spcPct val="7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7pPr>
              <a:lvl8pPr marL="3429000" indent="-228600" defTabSz="449263" eaLnBrk="0" fontAlgn="base" hangingPunct="0">
                <a:lnSpc>
                  <a:spcPct val="7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8pPr>
              <a:lvl9pPr marL="3886200" indent="-228600" defTabSz="449263" eaLnBrk="0" fontAlgn="base" hangingPunct="0">
                <a:lnSpc>
                  <a:spcPct val="7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9pPr>
            </a:lstStyle>
            <a:p>
              <a:pPr eaLnBrk="1" hangingPunct="1">
                <a:lnSpc>
                  <a:spcPct val="93000"/>
                </a:lnSpc>
              </a:pPr>
              <a:r>
                <a:rPr lang="en-GB" sz="1800" dirty="0" err="1" smtClean="0">
                  <a:solidFill>
                    <a:srgbClr val="FFFFFF"/>
                  </a:solidFill>
                  <a:latin typeface="Arial" charset="0"/>
                </a:rPr>
                <a:t>Organisme</a:t>
              </a:r>
              <a:r>
                <a:rPr lang="en-GB" sz="1800" dirty="0" smtClean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n-GB" sz="1800" dirty="0" err="1" smtClean="0">
                  <a:solidFill>
                    <a:srgbClr val="FFFFFF"/>
                  </a:solidFill>
                  <a:latin typeface="Arial" charset="0"/>
                </a:rPr>
                <a:t>évaluateur</a:t>
              </a:r>
              <a:r>
                <a:rPr lang="en-GB" sz="1800" dirty="0" smtClean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n-GB" sz="1800" dirty="0" err="1" smtClean="0">
                  <a:solidFill>
                    <a:srgbClr val="FFFFFF"/>
                  </a:solidFill>
                  <a:latin typeface="Arial" charset="0"/>
                </a:rPr>
                <a:t>indépendant</a:t>
              </a:r>
              <a:r>
                <a:rPr lang="en-GB" sz="1800" dirty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n-GB" sz="1800" dirty="0" smtClean="0">
                  <a:solidFill>
                    <a:srgbClr val="FFFFFF"/>
                  </a:solidFill>
                  <a:latin typeface="Arial" charset="0"/>
                </a:rPr>
                <a:t>: O.V.E.</a:t>
              </a:r>
              <a:endParaRPr lang="en-GB" sz="18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550611" y="4159337"/>
            <a:ext cx="2899477" cy="524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0" i="1" dirty="0">
                <a:solidFill>
                  <a:schemeClr val="accent3">
                    <a:lumMod val="65000"/>
                  </a:schemeClr>
                </a:solidFill>
              </a:rPr>
              <a:t>Coordinateur de projets industriels</a:t>
            </a:r>
            <a:r>
              <a:rPr lang="fr-FR" sz="1800" i="1" dirty="0" smtClean="0">
                <a:solidFill>
                  <a:schemeClr val="accent3">
                    <a:lumMod val="65000"/>
                  </a:schemeClr>
                </a:solidFill>
              </a:rPr>
              <a:t> </a:t>
            </a:r>
            <a:endParaRPr lang="fr-FR" sz="1800" i="1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15572" y="4843195"/>
            <a:ext cx="2303772" cy="3085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800" i="1" dirty="0" smtClean="0">
                <a:solidFill>
                  <a:schemeClr val="accent3">
                    <a:lumMod val="65000"/>
                  </a:schemeClr>
                </a:solidFill>
              </a:rPr>
              <a:t>Technicien </a:t>
            </a:r>
            <a:r>
              <a:rPr lang="fr-FR" sz="1800" i="1" dirty="0" err="1" smtClean="0">
                <a:solidFill>
                  <a:schemeClr val="accent3">
                    <a:lumMod val="65000"/>
                  </a:schemeClr>
                </a:solidFill>
              </a:rPr>
              <a:t>metrologue</a:t>
            </a:r>
            <a:endParaRPr lang="fr-FR" sz="1800" i="1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16953" y="5349494"/>
            <a:ext cx="2448106" cy="3085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800" i="1" dirty="0" smtClean="0">
                <a:solidFill>
                  <a:schemeClr val="accent3">
                    <a:lumMod val="65000"/>
                  </a:schemeClr>
                </a:solidFill>
              </a:rPr>
              <a:t>Concepteur </a:t>
            </a:r>
            <a:r>
              <a:rPr lang="fr-FR" sz="1800" i="1" dirty="0" err="1" smtClean="0">
                <a:solidFill>
                  <a:schemeClr val="accent3">
                    <a:lumMod val="65000"/>
                  </a:schemeClr>
                </a:solidFill>
              </a:rPr>
              <a:t>developpeur</a:t>
            </a:r>
            <a:endParaRPr lang="fr-FR" sz="1800" i="1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9483" y="4843195"/>
            <a:ext cx="2345514" cy="3085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800" i="1" dirty="0" smtClean="0">
                <a:solidFill>
                  <a:schemeClr val="accent3">
                    <a:lumMod val="65000"/>
                  </a:schemeClr>
                </a:solidFill>
              </a:rPr>
              <a:t>Administrateur </a:t>
            </a:r>
            <a:r>
              <a:rPr lang="fr-FR" sz="1800" i="1" dirty="0" err="1" smtClean="0">
                <a:solidFill>
                  <a:schemeClr val="accent3">
                    <a:lumMod val="65000"/>
                  </a:schemeClr>
                </a:solidFill>
              </a:rPr>
              <a:t>reseaux</a:t>
            </a:r>
            <a:endParaRPr lang="fr-FR" sz="1800" i="1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83942" y="4831265"/>
            <a:ext cx="1819729" cy="3085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800" i="1" dirty="0" smtClean="0">
                <a:solidFill>
                  <a:schemeClr val="accent3">
                    <a:lumMod val="65000"/>
                  </a:schemeClr>
                </a:solidFill>
              </a:rPr>
              <a:t>Développeur web</a:t>
            </a:r>
            <a:endParaRPr lang="fr-FR" sz="1800" i="1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9752" y="5357533"/>
            <a:ext cx="2319866" cy="3085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800" i="1" dirty="0" smtClean="0">
                <a:solidFill>
                  <a:schemeClr val="accent3">
                    <a:lumMod val="65000"/>
                  </a:schemeClr>
                </a:solidFill>
              </a:rPr>
              <a:t>Analyste programmeur</a:t>
            </a:r>
            <a:endParaRPr lang="fr-FR" sz="1800" i="1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32240" y="4159335"/>
            <a:ext cx="1833690" cy="524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0" i="1" dirty="0" smtClean="0">
                <a:solidFill>
                  <a:schemeClr val="accent3">
                    <a:lumMod val="65000"/>
                  </a:schemeClr>
                </a:solidFill>
              </a:rPr>
              <a:t>Cadre marine nationale</a:t>
            </a:r>
            <a:endParaRPr lang="fr-FR" sz="1800" i="1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59292" y="4174582"/>
            <a:ext cx="2581424" cy="524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0" i="1" dirty="0" smtClean="0">
                <a:solidFill>
                  <a:schemeClr val="accent3">
                    <a:lumMod val="65000"/>
                  </a:schemeClr>
                </a:solidFill>
              </a:rPr>
              <a:t>Technicien en régulation automatique</a:t>
            </a:r>
            <a:endParaRPr lang="fr-FR" sz="1800" i="1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15574" y="5249490"/>
            <a:ext cx="2175563" cy="524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0" i="1" dirty="0" smtClean="0">
                <a:solidFill>
                  <a:schemeClr val="accent3">
                    <a:lumMod val="65000"/>
                  </a:schemeClr>
                </a:solidFill>
              </a:rPr>
              <a:t>Ingénieur Etude &amp; Développement</a:t>
            </a:r>
            <a:endParaRPr lang="fr-FR" sz="1800" i="1" dirty="0">
              <a:solidFill>
                <a:schemeClr val="accent3">
                  <a:lumMod val="65000"/>
                </a:schemeClr>
              </a:solidFill>
            </a:endParaRPr>
          </a:p>
        </p:txBody>
      </p:sp>
      <p:graphicFrame>
        <p:nvGraphicFramePr>
          <p:cNvPr id="15" name="Graphique 14"/>
          <p:cNvGraphicFramePr/>
          <p:nvPr>
            <p:extLst>
              <p:ext uri="{D42A27DB-BD31-4B8C-83A1-F6EECF244321}">
                <p14:modId xmlns:p14="http://schemas.microsoft.com/office/powerpoint/2010/main" val="2386419443"/>
              </p:ext>
            </p:extLst>
          </p:nvPr>
        </p:nvGraphicFramePr>
        <p:xfrm>
          <a:off x="5669475" y="1408898"/>
          <a:ext cx="3049564" cy="2072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ZoneTexte 15"/>
          <p:cNvSpPr txBox="1"/>
          <p:nvPr/>
        </p:nvSpPr>
        <p:spPr>
          <a:xfrm>
            <a:off x="5116940" y="3143461"/>
            <a:ext cx="2439267" cy="236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smtClean="0">
                <a:solidFill>
                  <a:schemeClr val="accent3">
                    <a:lumMod val="65000"/>
                  </a:schemeClr>
                </a:solidFill>
              </a:rPr>
              <a:t>Source OVE 2009</a:t>
            </a:r>
            <a:endParaRPr lang="fr-FR" sz="1200" i="1" dirty="0">
              <a:solidFill>
                <a:schemeClr val="accent3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6073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123825" y="223838"/>
            <a:ext cx="6948488" cy="488950"/>
          </a:xfrm>
          <a:prstGeom prst="rect">
            <a:avLst/>
          </a:prstGeom>
          <a:noFill/>
          <a:ln w="76320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n-GB" sz="2800">
                <a:solidFill>
                  <a:srgbClr val="FFC100"/>
                </a:solidFill>
                <a:latin typeface="Arial" charset="0"/>
              </a:rPr>
              <a:t>LP Automatique &amp; Informatique Industrielle</a:t>
            </a: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0" y="1066800"/>
            <a:ext cx="3573712" cy="552460"/>
          </a:xfrm>
          <a:prstGeom prst="rect">
            <a:avLst/>
          </a:prstGeom>
          <a:gradFill rotWithShape="0">
            <a:gsLst>
              <a:gs pos="0">
                <a:srgbClr val="000080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n-GB" sz="3200" dirty="0" smtClean="0">
                <a:solidFill>
                  <a:srgbClr val="FFFFFF"/>
                </a:solidFill>
                <a:latin typeface="Arial" charset="0"/>
              </a:rPr>
              <a:t>La </a:t>
            </a:r>
            <a:r>
              <a:rPr lang="en-GB" sz="3200" dirty="0" err="1" smtClean="0">
                <a:solidFill>
                  <a:srgbClr val="FFFFFF"/>
                </a:solidFill>
                <a:latin typeface="Arial" charset="0"/>
              </a:rPr>
              <a:t>presse</a:t>
            </a:r>
            <a:r>
              <a:rPr lang="en-GB" sz="3200" dirty="0" smtClean="0">
                <a:solidFill>
                  <a:srgbClr val="FFFFFF"/>
                </a:solidFill>
                <a:latin typeface="Arial" charset="0"/>
              </a:rPr>
              <a:t> en </a:t>
            </a:r>
            <a:r>
              <a:rPr lang="en-GB" sz="3200" dirty="0" err="1" smtClean="0">
                <a:solidFill>
                  <a:srgbClr val="FFFFFF"/>
                </a:solidFill>
                <a:latin typeface="Arial" charset="0"/>
              </a:rPr>
              <a:t>parle</a:t>
            </a:r>
            <a:endParaRPr lang="en-GB" sz="320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8199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165850"/>
            <a:ext cx="519112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200" name="Group 13"/>
          <p:cNvGrpSpPr>
            <a:grpSpLocks/>
          </p:cNvGrpSpPr>
          <p:nvPr/>
        </p:nvGrpSpPr>
        <p:grpSpPr bwMode="auto">
          <a:xfrm>
            <a:off x="72777" y="4005064"/>
            <a:ext cx="2728918" cy="352426"/>
            <a:chOff x="12" y="2948"/>
            <a:chExt cx="1719" cy="222"/>
          </a:xfrm>
        </p:grpSpPr>
        <p:sp>
          <p:nvSpPr>
            <p:cNvPr id="8206" name="AutoShape 14"/>
            <p:cNvSpPr>
              <a:spLocks noChangeArrowheads="1"/>
            </p:cNvSpPr>
            <p:nvPr/>
          </p:nvSpPr>
          <p:spPr bwMode="auto">
            <a:xfrm>
              <a:off x="12" y="2968"/>
              <a:ext cx="240" cy="192"/>
            </a:xfrm>
            <a:custGeom>
              <a:avLst/>
              <a:gdLst>
                <a:gd name="T0" fmla="*/ 180 w 21600"/>
                <a:gd name="T1" fmla="*/ 0 h 21600"/>
                <a:gd name="T2" fmla="*/ 0 w 21600"/>
                <a:gd name="T3" fmla="*/ 96 h 21600"/>
                <a:gd name="T4" fmla="*/ 180 w 21600"/>
                <a:gd name="T5" fmla="*/ 192 h 21600"/>
                <a:gd name="T6" fmla="*/ 240 w 21600"/>
                <a:gd name="T7" fmla="*/ 96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42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00CC99"/>
            </a:solidFill>
            <a:ln w="1908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207" name="Text Box 15"/>
            <p:cNvSpPr txBox="1">
              <a:spLocks noChangeArrowheads="1"/>
            </p:cNvSpPr>
            <p:nvPr/>
          </p:nvSpPr>
          <p:spPr bwMode="auto">
            <a:xfrm>
              <a:off x="300" y="2948"/>
              <a:ext cx="1431" cy="222"/>
            </a:xfrm>
            <a:prstGeom prst="rect">
              <a:avLst/>
            </a:prstGeom>
            <a:gradFill rotWithShape="0">
              <a:gsLst>
                <a:gs pos="0">
                  <a:srgbClr val="000080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5pPr>
              <a:lvl6pPr marL="2514600" indent="-228600" defTabSz="449263" eaLnBrk="0" fontAlgn="base" hangingPunct="0">
                <a:lnSpc>
                  <a:spcPct val="7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6pPr>
              <a:lvl7pPr marL="2971800" indent="-228600" defTabSz="449263" eaLnBrk="0" fontAlgn="base" hangingPunct="0">
                <a:lnSpc>
                  <a:spcPct val="7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7pPr>
              <a:lvl8pPr marL="3429000" indent="-228600" defTabSz="449263" eaLnBrk="0" fontAlgn="base" hangingPunct="0">
                <a:lnSpc>
                  <a:spcPct val="7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8pPr>
              <a:lvl9pPr marL="3886200" indent="-228600" defTabSz="449263" eaLnBrk="0" fontAlgn="base" hangingPunct="0">
                <a:lnSpc>
                  <a:spcPct val="7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9pPr>
            </a:lstStyle>
            <a:p>
              <a:pPr eaLnBrk="1" hangingPunct="1">
                <a:lnSpc>
                  <a:spcPct val="93000"/>
                </a:lnSpc>
              </a:pPr>
              <a:r>
                <a:rPr lang="en-GB" sz="1800" dirty="0" smtClean="0">
                  <a:solidFill>
                    <a:srgbClr val="FFFFFF"/>
                  </a:solidFill>
                  <a:latin typeface="Arial" charset="0"/>
                </a:rPr>
                <a:t>Communiqué DCNS</a:t>
              </a:r>
              <a:endParaRPr lang="en-GB" sz="18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pic>
        <p:nvPicPr>
          <p:cNvPr id="8201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0"/>
            <a:ext cx="18478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3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5811838"/>
            <a:ext cx="1247775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3" name="Group 13"/>
          <p:cNvGrpSpPr>
            <a:grpSpLocks/>
          </p:cNvGrpSpPr>
          <p:nvPr/>
        </p:nvGrpSpPr>
        <p:grpSpPr bwMode="auto">
          <a:xfrm>
            <a:off x="56469" y="3336967"/>
            <a:ext cx="1609730" cy="352426"/>
            <a:chOff x="12" y="2948"/>
            <a:chExt cx="1014" cy="222"/>
          </a:xfrm>
        </p:grpSpPr>
        <p:sp>
          <p:nvSpPr>
            <p:cNvPr id="24" name="AutoShape 14"/>
            <p:cNvSpPr>
              <a:spLocks noChangeArrowheads="1"/>
            </p:cNvSpPr>
            <p:nvPr/>
          </p:nvSpPr>
          <p:spPr bwMode="auto">
            <a:xfrm>
              <a:off x="12" y="2968"/>
              <a:ext cx="240" cy="192"/>
            </a:xfrm>
            <a:custGeom>
              <a:avLst/>
              <a:gdLst>
                <a:gd name="T0" fmla="*/ 180 w 21600"/>
                <a:gd name="T1" fmla="*/ 0 h 21600"/>
                <a:gd name="T2" fmla="*/ 0 w 21600"/>
                <a:gd name="T3" fmla="*/ 96 h 21600"/>
                <a:gd name="T4" fmla="*/ 180 w 21600"/>
                <a:gd name="T5" fmla="*/ 192 h 21600"/>
                <a:gd name="T6" fmla="*/ 240 w 21600"/>
                <a:gd name="T7" fmla="*/ 96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42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00CC99"/>
            </a:solidFill>
            <a:ln w="1908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" name="Text Box 15"/>
            <p:cNvSpPr txBox="1">
              <a:spLocks noChangeArrowheads="1"/>
            </p:cNvSpPr>
            <p:nvPr/>
          </p:nvSpPr>
          <p:spPr bwMode="auto">
            <a:xfrm>
              <a:off x="300" y="2948"/>
              <a:ext cx="726" cy="222"/>
            </a:xfrm>
            <a:prstGeom prst="rect">
              <a:avLst/>
            </a:prstGeom>
            <a:gradFill rotWithShape="0">
              <a:gsLst>
                <a:gs pos="0">
                  <a:srgbClr val="000080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5pPr>
              <a:lvl6pPr marL="2514600" indent="-228600" defTabSz="449263" eaLnBrk="0" fontAlgn="base" hangingPunct="0">
                <a:lnSpc>
                  <a:spcPct val="7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6pPr>
              <a:lvl7pPr marL="2971800" indent="-228600" defTabSz="449263" eaLnBrk="0" fontAlgn="base" hangingPunct="0">
                <a:lnSpc>
                  <a:spcPct val="7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7pPr>
              <a:lvl8pPr marL="3429000" indent="-228600" defTabSz="449263" eaLnBrk="0" fontAlgn="base" hangingPunct="0">
                <a:lnSpc>
                  <a:spcPct val="7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8pPr>
              <a:lvl9pPr marL="3886200" indent="-228600" defTabSz="449263" eaLnBrk="0" fontAlgn="base" hangingPunct="0">
                <a:lnSpc>
                  <a:spcPct val="7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9pPr>
            </a:lstStyle>
            <a:p>
              <a:pPr eaLnBrk="1" hangingPunct="1">
                <a:lnSpc>
                  <a:spcPct val="93000"/>
                </a:lnSpc>
              </a:pPr>
              <a:r>
                <a:rPr lang="en-GB" sz="1800" dirty="0" err="1" smtClean="0">
                  <a:solidFill>
                    <a:srgbClr val="FFFFFF"/>
                  </a:solidFill>
                  <a:latin typeface="Arial" charset="0"/>
                </a:rPr>
                <a:t>Var</a:t>
              </a:r>
              <a:r>
                <a:rPr lang="en-GB" sz="1800" dirty="0" smtClean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n-GB" sz="1800" dirty="0" err="1" smtClean="0">
                  <a:solidFill>
                    <a:srgbClr val="FFFFFF"/>
                  </a:solidFill>
                  <a:latin typeface="Arial" charset="0"/>
                </a:rPr>
                <a:t>Matin</a:t>
              </a:r>
              <a:endParaRPr lang="en-GB" sz="18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26" name="Group 13"/>
          <p:cNvGrpSpPr>
            <a:grpSpLocks/>
          </p:cNvGrpSpPr>
          <p:nvPr/>
        </p:nvGrpSpPr>
        <p:grpSpPr bwMode="auto">
          <a:xfrm>
            <a:off x="93410" y="2092602"/>
            <a:ext cx="3409961" cy="838203"/>
            <a:chOff x="12" y="2948"/>
            <a:chExt cx="2148" cy="528"/>
          </a:xfrm>
        </p:grpSpPr>
        <p:sp>
          <p:nvSpPr>
            <p:cNvPr id="27" name="AutoShape 14"/>
            <p:cNvSpPr>
              <a:spLocks noChangeArrowheads="1"/>
            </p:cNvSpPr>
            <p:nvPr/>
          </p:nvSpPr>
          <p:spPr bwMode="auto">
            <a:xfrm>
              <a:off x="12" y="2968"/>
              <a:ext cx="240" cy="192"/>
            </a:xfrm>
            <a:custGeom>
              <a:avLst/>
              <a:gdLst>
                <a:gd name="T0" fmla="*/ 180 w 21600"/>
                <a:gd name="T1" fmla="*/ 0 h 21600"/>
                <a:gd name="T2" fmla="*/ 0 w 21600"/>
                <a:gd name="T3" fmla="*/ 96 h 21600"/>
                <a:gd name="T4" fmla="*/ 180 w 21600"/>
                <a:gd name="T5" fmla="*/ 192 h 21600"/>
                <a:gd name="T6" fmla="*/ 240 w 21600"/>
                <a:gd name="T7" fmla="*/ 96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42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00CC99"/>
            </a:solidFill>
            <a:ln w="1908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" name="Text Box 15"/>
            <p:cNvSpPr txBox="1">
              <a:spLocks noChangeArrowheads="1"/>
            </p:cNvSpPr>
            <p:nvPr/>
          </p:nvSpPr>
          <p:spPr bwMode="auto">
            <a:xfrm>
              <a:off x="300" y="2948"/>
              <a:ext cx="1860" cy="528"/>
            </a:xfrm>
            <a:prstGeom prst="rect">
              <a:avLst/>
            </a:prstGeom>
            <a:gradFill rotWithShape="0">
              <a:gsLst>
                <a:gs pos="0">
                  <a:srgbClr val="000080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5pPr>
              <a:lvl6pPr marL="2514600" indent="-228600" defTabSz="449263" eaLnBrk="0" fontAlgn="base" hangingPunct="0">
                <a:lnSpc>
                  <a:spcPct val="7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6pPr>
              <a:lvl7pPr marL="2971800" indent="-228600" defTabSz="449263" eaLnBrk="0" fontAlgn="base" hangingPunct="0">
                <a:lnSpc>
                  <a:spcPct val="7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7pPr>
              <a:lvl8pPr marL="3429000" indent="-228600" defTabSz="449263" eaLnBrk="0" fontAlgn="base" hangingPunct="0">
                <a:lnSpc>
                  <a:spcPct val="7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8pPr>
              <a:lvl9pPr marL="3886200" indent="-228600" defTabSz="449263" eaLnBrk="0" fontAlgn="base" hangingPunct="0">
                <a:lnSpc>
                  <a:spcPct val="7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9pPr>
            </a:lstStyle>
            <a:p>
              <a:pPr eaLnBrk="1" hangingPunct="1">
                <a:lnSpc>
                  <a:spcPct val="93000"/>
                </a:lnSpc>
              </a:pPr>
              <a:r>
                <a:rPr lang="en-GB" sz="1800" dirty="0" err="1" smtClean="0">
                  <a:solidFill>
                    <a:srgbClr val="FFFFFF"/>
                  </a:solidFill>
                  <a:latin typeface="Arial" charset="0"/>
                </a:rPr>
                <a:t>Nouvel</a:t>
              </a:r>
              <a:r>
                <a:rPr lang="en-GB" sz="1800" dirty="0" smtClean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n-GB" sz="1800" dirty="0" err="1" smtClean="0">
                  <a:solidFill>
                    <a:srgbClr val="FFFFFF"/>
                  </a:solidFill>
                  <a:latin typeface="Arial" charset="0"/>
                </a:rPr>
                <a:t>Observateur</a:t>
              </a:r>
              <a:r>
                <a:rPr lang="en-GB" sz="1800" dirty="0" smtClean="0">
                  <a:solidFill>
                    <a:srgbClr val="FFFFFF"/>
                  </a:solidFill>
                  <a:latin typeface="Arial" charset="0"/>
                </a:rPr>
                <a:t>: </a:t>
              </a:r>
            </a:p>
            <a:p>
              <a:pPr eaLnBrk="1" hangingPunct="1">
                <a:lnSpc>
                  <a:spcPct val="93000"/>
                </a:lnSpc>
              </a:pPr>
              <a:r>
                <a:rPr lang="en-GB" sz="1800" dirty="0">
                  <a:solidFill>
                    <a:srgbClr val="FF0000"/>
                  </a:solidFill>
                  <a:latin typeface="Arial" charset="0"/>
                </a:rPr>
                <a:t>	</a:t>
              </a:r>
              <a:r>
                <a:rPr lang="en-GB" sz="1800" dirty="0" smtClean="0">
                  <a:solidFill>
                    <a:srgbClr val="FF0000"/>
                  </a:solidFill>
                  <a:latin typeface="Arial" charset="0"/>
                </a:rPr>
                <a:t>“les </a:t>
              </a:r>
              <a:r>
                <a:rPr lang="en-GB" sz="1800" dirty="0" err="1" smtClean="0">
                  <a:solidFill>
                    <a:srgbClr val="FF0000"/>
                  </a:solidFill>
                  <a:latin typeface="Arial" charset="0"/>
                </a:rPr>
                <a:t>pépites</a:t>
              </a:r>
              <a:r>
                <a:rPr lang="en-GB" sz="1800" dirty="0" smtClean="0">
                  <a:solidFill>
                    <a:srgbClr val="FF0000"/>
                  </a:solidFill>
                  <a:latin typeface="Arial" charset="0"/>
                </a:rPr>
                <a:t> 2013 de la </a:t>
              </a:r>
              <a:r>
                <a:rPr lang="en-GB" sz="1800" dirty="0" err="1" smtClean="0">
                  <a:solidFill>
                    <a:srgbClr val="FF0000"/>
                  </a:solidFill>
                  <a:latin typeface="Arial" charset="0"/>
                </a:rPr>
                <a:t>fac</a:t>
              </a:r>
              <a:r>
                <a:rPr lang="en-GB" sz="1800" dirty="0" smtClean="0">
                  <a:solidFill>
                    <a:srgbClr val="FF0000"/>
                  </a:solidFill>
                  <a:latin typeface="Arial" charset="0"/>
                </a:rPr>
                <a:t>”</a:t>
              </a:r>
            </a:p>
            <a:p>
              <a:pPr eaLnBrk="1" hangingPunct="1">
                <a:lnSpc>
                  <a:spcPct val="93000"/>
                </a:lnSpc>
              </a:pPr>
              <a:r>
                <a:rPr lang="en-GB" sz="1600" i="1" dirty="0" smtClean="0">
                  <a:solidFill>
                    <a:srgbClr val="FFFFFF"/>
                  </a:solidFill>
                  <a:latin typeface="Arial" charset="0"/>
                </a:rPr>
                <a:t>les 400 </a:t>
              </a:r>
              <a:r>
                <a:rPr lang="en-GB" sz="1600" i="1" dirty="0" err="1" smtClean="0">
                  <a:solidFill>
                    <a:srgbClr val="FFFFFF"/>
                  </a:solidFill>
                  <a:latin typeface="Arial" charset="0"/>
                </a:rPr>
                <a:t>meilleures</a:t>
              </a:r>
              <a:r>
                <a:rPr lang="en-GB" sz="1600" i="1" dirty="0" smtClean="0">
                  <a:solidFill>
                    <a:srgbClr val="FFFFFF"/>
                  </a:solidFill>
                  <a:latin typeface="Arial" charset="0"/>
                </a:rPr>
                <a:t> formations</a:t>
              </a:r>
              <a:endParaRPr lang="en-GB" sz="16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634" y="1060807"/>
            <a:ext cx="4677750" cy="510504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752" y="1301731"/>
            <a:ext cx="4118589" cy="540666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761" y="1929191"/>
            <a:ext cx="4276929" cy="4504172"/>
          </a:xfrm>
          <a:prstGeom prst="rect">
            <a:avLst/>
          </a:prstGeom>
        </p:spPr>
      </p:pic>
      <p:sp>
        <p:nvSpPr>
          <p:cNvPr id="31" name="AutoShape 14"/>
          <p:cNvSpPr>
            <a:spLocks noChangeArrowheads="1"/>
          </p:cNvSpPr>
          <p:nvPr/>
        </p:nvSpPr>
        <p:spPr bwMode="auto">
          <a:xfrm>
            <a:off x="1414823" y="6511925"/>
            <a:ext cx="381001" cy="304801"/>
          </a:xfrm>
          <a:custGeom>
            <a:avLst/>
            <a:gdLst>
              <a:gd name="T0" fmla="*/ 180 w 21600"/>
              <a:gd name="T1" fmla="*/ 0 h 21600"/>
              <a:gd name="T2" fmla="*/ 0 w 21600"/>
              <a:gd name="T3" fmla="*/ 96 h 21600"/>
              <a:gd name="T4" fmla="*/ 180 w 21600"/>
              <a:gd name="T5" fmla="*/ 192 h 21600"/>
              <a:gd name="T6" fmla="*/ 240 w 21600"/>
              <a:gd name="T7" fmla="*/ 9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420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CC99"/>
          </a:solidFill>
          <a:ln w="1908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68642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1643063" y="957263"/>
            <a:ext cx="3975100" cy="550862"/>
          </a:xfrm>
          <a:prstGeom prst="rect">
            <a:avLst/>
          </a:prstGeom>
          <a:gradFill rotWithShape="0">
            <a:gsLst>
              <a:gs pos="0">
                <a:srgbClr val="000080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n-GB" sz="3200" b="1">
                <a:solidFill>
                  <a:srgbClr val="FFFFFF"/>
                </a:solidFill>
                <a:latin typeface="Arial" charset="0"/>
              </a:rPr>
              <a:t>LP A&amp;II : pour qui ?</a:t>
            </a: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157163" y="201613"/>
            <a:ext cx="6948487" cy="488950"/>
          </a:xfrm>
          <a:prstGeom prst="rect">
            <a:avLst/>
          </a:prstGeom>
          <a:noFill/>
          <a:ln w="76320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n-GB" sz="2800">
                <a:solidFill>
                  <a:srgbClr val="FFC100"/>
                </a:solidFill>
                <a:latin typeface="Arial" charset="0"/>
              </a:rPr>
              <a:t>LP Automatique &amp; Informatique Industrielle</a:t>
            </a:r>
          </a:p>
        </p:txBody>
      </p:sp>
      <p:grpSp>
        <p:nvGrpSpPr>
          <p:cNvPr id="12292" name="Group 3"/>
          <p:cNvGrpSpPr>
            <a:grpSpLocks/>
          </p:cNvGrpSpPr>
          <p:nvPr/>
        </p:nvGrpSpPr>
        <p:grpSpPr bwMode="auto">
          <a:xfrm>
            <a:off x="228600" y="2389188"/>
            <a:ext cx="3627438" cy="377825"/>
            <a:chOff x="144" y="1505"/>
            <a:chExt cx="2285" cy="238"/>
          </a:xfrm>
        </p:grpSpPr>
        <p:sp>
          <p:nvSpPr>
            <p:cNvPr id="12306" name="AutoShape 4"/>
            <p:cNvSpPr>
              <a:spLocks noChangeArrowheads="1"/>
            </p:cNvSpPr>
            <p:nvPr/>
          </p:nvSpPr>
          <p:spPr bwMode="auto">
            <a:xfrm>
              <a:off x="144" y="1525"/>
              <a:ext cx="240" cy="191"/>
            </a:xfrm>
            <a:custGeom>
              <a:avLst/>
              <a:gdLst>
                <a:gd name="T0" fmla="*/ 180 w 21600"/>
                <a:gd name="T1" fmla="*/ 0 h 21600"/>
                <a:gd name="T2" fmla="*/ 0 w 21600"/>
                <a:gd name="T3" fmla="*/ 96 h 21600"/>
                <a:gd name="T4" fmla="*/ 180 w 21600"/>
                <a:gd name="T5" fmla="*/ 191 h 21600"/>
                <a:gd name="T6" fmla="*/ 240 w 21600"/>
                <a:gd name="T7" fmla="*/ 96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420 w 21600"/>
                <a:gd name="T13" fmla="*/ 5428 h 21600"/>
                <a:gd name="T14" fmla="*/ 18900 w 21600"/>
                <a:gd name="T15" fmla="*/ 1617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00CC99"/>
            </a:solidFill>
            <a:ln w="1908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307" name="Text Box 5"/>
            <p:cNvSpPr txBox="1">
              <a:spLocks noChangeArrowheads="1"/>
            </p:cNvSpPr>
            <p:nvPr/>
          </p:nvSpPr>
          <p:spPr bwMode="auto">
            <a:xfrm>
              <a:off x="432" y="1505"/>
              <a:ext cx="1999" cy="239"/>
            </a:xfrm>
            <a:prstGeom prst="rect">
              <a:avLst/>
            </a:prstGeom>
            <a:gradFill rotWithShape="0">
              <a:gsLst>
                <a:gs pos="0">
                  <a:srgbClr val="000080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5pPr>
              <a:lvl6pPr marL="2514600" indent="-228600" defTabSz="449263" eaLnBrk="0" fontAlgn="base" hangingPunct="0">
                <a:lnSpc>
                  <a:spcPct val="7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6pPr>
              <a:lvl7pPr marL="2971800" indent="-228600" defTabSz="449263" eaLnBrk="0" fontAlgn="base" hangingPunct="0">
                <a:lnSpc>
                  <a:spcPct val="7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7pPr>
              <a:lvl8pPr marL="3429000" indent="-228600" defTabSz="449263" eaLnBrk="0" fontAlgn="base" hangingPunct="0">
                <a:lnSpc>
                  <a:spcPct val="7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8pPr>
              <a:lvl9pPr marL="3886200" indent="-228600" defTabSz="449263" eaLnBrk="0" fontAlgn="base" hangingPunct="0">
                <a:lnSpc>
                  <a:spcPct val="7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9pPr>
            </a:lstStyle>
            <a:p>
              <a:pPr eaLnBrk="1" hangingPunct="1">
                <a:lnSpc>
                  <a:spcPct val="93000"/>
                </a:lnSpc>
              </a:pPr>
              <a:r>
                <a:rPr lang="en-GB" sz="2000">
                  <a:solidFill>
                    <a:srgbClr val="FFFFFF"/>
                  </a:solidFill>
                  <a:latin typeface="Arial" charset="0"/>
                </a:rPr>
                <a:t>DUT: GEII, GTR, GMP, MI</a:t>
              </a:r>
            </a:p>
          </p:txBody>
        </p:sp>
      </p:grpSp>
      <p:grpSp>
        <p:nvGrpSpPr>
          <p:cNvPr id="12293" name="Group 7"/>
          <p:cNvGrpSpPr>
            <a:grpSpLocks/>
          </p:cNvGrpSpPr>
          <p:nvPr/>
        </p:nvGrpSpPr>
        <p:grpSpPr bwMode="auto">
          <a:xfrm>
            <a:off x="228600" y="3810000"/>
            <a:ext cx="5291138" cy="349250"/>
            <a:chOff x="144" y="2400"/>
            <a:chExt cx="3333" cy="220"/>
          </a:xfrm>
        </p:grpSpPr>
        <p:sp>
          <p:nvSpPr>
            <p:cNvPr id="12304" name="AutoShape 8"/>
            <p:cNvSpPr>
              <a:spLocks noChangeArrowheads="1"/>
            </p:cNvSpPr>
            <p:nvPr/>
          </p:nvSpPr>
          <p:spPr bwMode="auto">
            <a:xfrm>
              <a:off x="144" y="2420"/>
              <a:ext cx="240" cy="191"/>
            </a:xfrm>
            <a:custGeom>
              <a:avLst/>
              <a:gdLst>
                <a:gd name="T0" fmla="*/ 180 w 21600"/>
                <a:gd name="T1" fmla="*/ 0 h 21600"/>
                <a:gd name="T2" fmla="*/ 0 w 21600"/>
                <a:gd name="T3" fmla="*/ 96 h 21600"/>
                <a:gd name="T4" fmla="*/ 180 w 21600"/>
                <a:gd name="T5" fmla="*/ 191 h 21600"/>
                <a:gd name="T6" fmla="*/ 240 w 21600"/>
                <a:gd name="T7" fmla="*/ 96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420 w 21600"/>
                <a:gd name="T13" fmla="*/ 5428 h 21600"/>
                <a:gd name="T14" fmla="*/ 18900 w 21600"/>
                <a:gd name="T15" fmla="*/ 1617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00CC99"/>
            </a:solidFill>
            <a:ln w="1908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305" name="Text Box 9"/>
            <p:cNvSpPr txBox="1">
              <a:spLocks noChangeArrowheads="1"/>
            </p:cNvSpPr>
            <p:nvPr/>
          </p:nvSpPr>
          <p:spPr bwMode="auto">
            <a:xfrm>
              <a:off x="432" y="2400"/>
              <a:ext cx="3046" cy="221"/>
            </a:xfrm>
            <a:prstGeom prst="rect">
              <a:avLst/>
            </a:prstGeom>
            <a:gradFill rotWithShape="0">
              <a:gsLst>
                <a:gs pos="0">
                  <a:srgbClr val="000080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5pPr>
              <a:lvl6pPr marL="2514600" indent="-228600" defTabSz="449263" eaLnBrk="0" fontAlgn="base" hangingPunct="0">
                <a:lnSpc>
                  <a:spcPct val="7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6pPr>
              <a:lvl7pPr marL="2971800" indent="-228600" defTabSz="449263" eaLnBrk="0" fontAlgn="base" hangingPunct="0">
                <a:lnSpc>
                  <a:spcPct val="7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7pPr>
              <a:lvl8pPr marL="3429000" indent="-228600" defTabSz="449263" eaLnBrk="0" fontAlgn="base" hangingPunct="0">
                <a:lnSpc>
                  <a:spcPct val="7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8pPr>
              <a:lvl9pPr marL="3886200" indent="-228600" defTabSz="449263" eaLnBrk="0" fontAlgn="base" hangingPunct="0">
                <a:lnSpc>
                  <a:spcPct val="7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9pPr>
            </a:lstStyle>
            <a:p>
              <a:pPr eaLnBrk="1" hangingPunct="1">
                <a:lnSpc>
                  <a:spcPct val="93000"/>
                </a:lnSpc>
              </a:pPr>
              <a:r>
                <a:rPr lang="en-GB" sz="1800">
                  <a:solidFill>
                    <a:srgbClr val="FFFFFF"/>
                  </a:solidFill>
                  <a:latin typeface="Arial" charset="0"/>
                </a:rPr>
                <a:t>BTS ou DUT : la même chance d'être accepté</a:t>
              </a:r>
            </a:p>
          </p:txBody>
        </p:sp>
      </p:grpSp>
      <p:grpSp>
        <p:nvGrpSpPr>
          <p:cNvPr id="12294" name="Group 10"/>
          <p:cNvGrpSpPr>
            <a:grpSpLocks/>
          </p:cNvGrpSpPr>
          <p:nvPr/>
        </p:nvGrpSpPr>
        <p:grpSpPr bwMode="auto">
          <a:xfrm>
            <a:off x="228600" y="4419600"/>
            <a:ext cx="5105400" cy="349250"/>
            <a:chOff x="144" y="2784"/>
            <a:chExt cx="3216" cy="220"/>
          </a:xfrm>
        </p:grpSpPr>
        <p:sp>
          <p:nvSpPr>
            <p:cNvPr id="12302" name="AutoShape 11"/>
            <p:cNvSpPr>
              <a:spLocks noChangeArrowheads="1"/>
            </p:cNvSpPr>
            <p:nvPr/>
          </p:nvSpPr>
          <p:spPr bwMode="auto">
            <a:xfrm>
              <a:off x="144" y="2804"/>
              <a:ext cx="240" cy="191"/>
            </a:xfrm>
            <a:custGeom>
              <a:avLst/>
              <a:gdLst>
                <a:gd name="T0" fmla="*/ 180 w 21600"/>
                <a:gd name="T1" fmla="*/ 0 h 21600"/>
                <a:gd name="T2" fmla="*/ 0 w 21600"/>
                <a:gd name="T3" fmla="*/ 96 h 21600"/>
                <a:gd name="T4" fmla="*/ 180 w 21600"/>
                <a:gd name="T5" fmla="*/ 191 h 21600"/>
                <a:gd name="T6" fmla="*/ 240 w 21600"/>
                <a:gd name="T7" fmla="*/ 96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420 w 21600"/>
                <a:gd name="T13" fmla="*/ 5428 h 21600"/>
                <a:gd name="T14" fmla="*/ 18900 w 21600"/>
                <a:gd name="T15" fmla="*/ 1617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00CC99"/>
            </a:solidFill>
            <a:ln w="1908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303" name="Text Box 12"/>
            <p:cNvSpPr txBox="1">
              <a:spLocks noChangeArrowheads="1"/>
            </p:cNvSpPr>
            <p:nvPr/>
          </p:nvSpPr>
          <p:spPr bwMode="auto">
            <a:xfrm>
              <a:off x="432" y="2784"/>
              <a:ext cx="2930" cy="221"/>
            </a:xfrm>
            <a:prstGeom prst="rect">
              <a:avLst/>
            </a:prstGeom>
            <a:gradFill rotWithShape="0">
              <a:gsLst>
                <a:gs pos="0">
                  <a:srgbClr val="000080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5pPr>
              <a:lvl6pPr marL="2514600" indent="-228600" defTabSz="449263" eaLnBrk="0" fontAlgn="base" hangingPunct="0">
                <a:lnSpc>
                  <a:spcPct val="7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6pPr>
              <a:lvl7pPr marL="2971800" indent="-228600" defTabSz="449263" eaLnBrk="0" fontAlgn="base" hangingPunct="0">
                <a:lnSpc>
                  <a:spcPct val="7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7pPr>
              <a:lvl8pPr marL="3429000" indent="-228600" defTabSz="449263" eaLnBrk="0" fontAlgn="base" hangingPunct="0">
                <a:lnSpc>
                  <a:spcPct val="7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8pPr>
              <a:lvl9pPr marL="3886200" indent="-228600" defTabSz="449263" eaLnBrk="0" fontAlgn="base" hangingPunct="0">
                <a:lnSpc>
                  <a:spcPct val="7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9pPr>
            </a:lstStyle>
            <a:p>
              <a:pPr eaLnBrk="1" hangingPunct="1">
                <a:lnSpc>
                  <a:spcPct val="93000"/>
                </a:lnSpc>
              </a:pPr>
              <a:r>
                <a:rPr lang="en-GB" sz="1800">
                  <a:solidFill>
                    <a:srgbClr val="FFFFFF"/>
                  </a:solidFill>
                  <a:latin typeface="Arial" charset="0"/>
                </a:rPr>
                <a:t>BTS ou DUT : le même potentiel de réussite</a:t>
              </a:r>
            </a:p>
          </p:txBody>
        </p:sp>
      </p:grpSp>
      <p:pic>
        <p:nvPicPr>
          <p:cNvPr id="12295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6165850"/>
            <a:ext cx="519113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296" name="Group 14"/>
          <p:cNvGrpSpPr>
            <a:grpSpLocks/>
          </p:cNvGrpSpPr>
          <p:nvPr/>
        </p:nvGrpSpPr>
        <p:grpSpPr bwMode="auto">
          <a:xfrm>
            <a:off x="228600" y="1841500"/>
            <a:ext cx="6105525" cy="377825"/>
            <a:chOff x="144" y="1160"/>
            <a:chExt cx="3846" cy="238"/>
          </a:xfrm>
        </p:grpSpPr>
        <p:sp>
          <p:nvSpPr>
            <p:cNvPr id="12300" name="AutoShape 15"/>
            <p:cNvSpPr>
              <a:spLocks noChangeArrowheads="1"/>
            </p:cNvSpPr>
            <p:nvPr/>
          </p:nvSpPr>
          <p:spPr bwMode="auto">
            <a:xfrm>
              <a:off x="144" y="1181"/>
              <a:ext cx="240" cy="191"/>
            </a:xfrm>
            <a:custGeom>
              <a:avLst/>
              <a:gdLst>
                <a:gd name="T0" fmla="*/ 180 w 21600"/>
                <a:gd name="T1" fmla="*/ 0 h 21600"/>
                <a:gd name="T2" fmla="*/ 0 w 21600"/>
                <a:gd name="T3" fmla="*/ 96 h 21600"/>
                <a:gd name="T4" fmla="*/ 180 w 21600"/>
                <a:gd name="T5" fmla="*/ 191 h 21600"/>
                <a:gd name="T6" fmla="*/ 240 w 21600"/>
                <a:gd name="T7" fmla="*/ 96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420 w 21600"/>
                <a:gd name="T13" fmla="*/ 5428 h 21600"/>
                <a:gd name="T14" fmla="*/ 18900 w 21600"/>
                <a:gd name="T15" fmla="*/ 1617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00CC99"/>
            </a:solidFill>
            <a:ln w="1908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301" name="Text Box 16"/>
            <p:cNvSpPr txBox="1">
              <a:spLocks noChangeArrowheads="1"/>
            </p:cNvSpPr>
            <p:nvPr/>
          </p:nvSpPr>
          <p:spPr bwMode="auto">
            <a:xfrm>
              <a:off x="432" y="1160"/>
              <a:ext cx="3559" cy="239"/>
            </a:xfrm>
            <a:prstGeom prst="rect">
              <a:avLst/>
            </a:prstGeom>
            <a:gradFill rotWithShape="0">
              <a:gsLst>
                <a:gs pos="0">
                  <a:srgbClr val="000080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5pPr>
              <a:lvl6pPr marL="2514600" indent="-228600" defTabSz="449263" eaLnBrk="0" fontAlgn="base" hangingPunct="0">
                <a:lnSpc>
                  <a:spcPct val="7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6pPr>
              <a:lvl7pPr marL="2971800" indent="-228600" defTabSz="449263" eaLnBrk="0" fontAlgn="base" hangingPunct="0">
                <a:lnSpc>
                  <a:spcPct val="7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7pPr>
              <a:lvl8pPr marL="3429000" indent="-228600" defTabSz="449263" eaLnBrk="0" fontAlgn="base" hangingPunct="0">
                <a:lnSpc>
                  <a:spcPct val="7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8pPr>
              <a:lvl9pPr marL="3886200" indent="-228600" defTabSz="449263" eaLnBrk="0" fontAlgn="base" hangingPunct="0">
                <a:lnSpc>
                  <a:spcPct val="7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9pPr>
            </a:lstStyle>
            <a:p>
              <a:pPr eaLnBrk="1" hangingPunct="1">
                <a:lnSpc>
                  <a:spcPct val="93000"/>
                </a:lnSpc>
              </a:pPr>
              <a:r>
                <a:rPr lang="en-GB" sz="2000">
                  <a:solidFill>
                    <a:srgbClr val="FFFFFF"/>
                  </a:solidFill>
                  <a:latin typeface="Arial" charset="0"/>
                </a:rPr>
                <a:t>BTS: IRIS, Électronique, CIRA, Électrotechnique</a:t>
              </a:r>
            </a:p>
          </p:txBody>
        </p:sp>
      </p:grpSp>
      <p:sp>
        <p:nvSpPr>
          <p:cNvPr id="12297" name="Text Box 17"/>
          <p:cNvSpPr txBox="1">
            <a:spLocks noChangeArrowheads="1"/>
          </p:cNvSpPr>
          <p:nvPr/>
        </p:nvSpPr>
        <p:spPr bwMode="auto">
          <a:xfrm>
            <a:off x="1617663" y="5432425"/>
            <a:ext cx="5576887" cy="1228725"/>
          </a:xfrm>
          <a:prstGeom prst="rect">
            <a:avLst/>
          </a:prstGeom>
          <a:gradFill rotWithShape="0">
            <a:gsLst>
              <a:gs pos="0">
                <a:srgbClr val="000080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9pPr>
          </a:lstStyle>
          <a:p>
            <a:pPr algn="ctr" eaLnBrk="1" hangingPunct="1">
              <a:lnSpc>
                <a:spcPct val="93000"/>
              </a:lnSpc>
            </a:pPr>
            <a:r>
              <a:rPr lang="en-GB" sz="4000" b="1">
                <a:solidFill>
                  <a:srgbClr val="FFFFFF"/>
                </a:solidFill>
                <a:latin typeface="Arial" charset="0"/>
              </a:rPr>
              <a:t>S'inscrire par internet:</a:t>
            </a:r>
          </a:p>
          <a:p>
            <a:pPr algn="ctr" eaLnBrk="1" hangingPunct="1">
              <a:lnSpc>
                <a:spcPct val="93000"/>
              </a:lnSpc>
            </a:pPr>
            <a:r>
              <a:rPr lang="en-GB" sz="4000" b="1">
                <a:solidFill>
                  <a:srgbClr val="FFFFFF"/>
                </a:solidFill>
                <a:latin typeface="Arial" charset="0"/>
              </a:rPr>
              <a:t>http://iut.univ-tln.fr</a:t>
            </a:r>
          </a:p>
        </p:txBody>
      </p:sp>
      <p:pic>
        <p:nvPicPr>
          <p:cNvPr id="12298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150" y="0"/>
            <a:ext cx="18478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9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5811838"/>
            <a:ext cx="1247775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225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6" fill="hold" nodeType="after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165850"/>
            <a:ext cx="519113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0"/>
            <a:ext cx="18478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738" y="5810250"/>
            <a:ext cx="1247776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22" t="18489" r="2711" b="19759"/>
          <a:stretch>
            <a:fillRect/>
          </a:stretch>
        </p:blipFill>
        <p:spPr bwMode="auto">
          <a:xfrm>
            <a:off x="1100138" y="354013"/>
            <a:ext cx="6276975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9622" t="18489" r="2711" b="1975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851920" y="4941168"/>
            <a:ext cx="3240202" cy="95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PORTES OUVERTES</a:t>
            </a:r>
          </a:p>
          <a:p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Samedi </a:t>
            </a: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 janvier 2013 </a:t>
            </a:r>
            <a:endParaRPr lang="pt-BR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10h à 17h.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2288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190500" y="179388"/>
            <a:ext cx="6948488" cy="488950"/>
          </a:xfrm>
          <a:prstGeom prst="rect">
            <a:avLst/>
          </a:prstGeom>
          <a:noFill/>
          <a:ln w="76320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n-GB" sz="2800">
                <a:solidFill>
                  <a:srgbClr val="FFC100"/>
                </a:solidFill>
                <a:latin typeface="Arial" charset="0"/>
              </a:rPr>
              <a:t>LP Automatique &amp; Informatique Industrielle</a:t>
            </a:r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600" y="6346825"/>
            <a:ext cx="495300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0" y="1066800"/>
            <a:ext cx="6896100" cy="488950"/>
          </a:xfrm>
          <a:prstGeom prst="rect">
            <a:avLst/>
          </a:prstGeom>
          <a:gradFill rotWithShape="0">
            <a:gsLst>
              <a:gs pos="0">
                <a:srgbClr val="000080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n-GB" sz="2800" dirty="0" err="1">
                <a:solidFill>
                  <a:srgbClr val="FFFFFF"/>
                </a:solidFill>
                <a:latin typeface="Arial" charset="0"/>
              </a:rPr>
              <a:t>Qu’est-ce</a:t>
            </a:r>
            <a:r>
              <a:rPr lang="en-GB" sz="280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GB" sz="2800" dirty="0" err="1">
                <a:solidFill>
                  <a:srgbClr val="FFFFFF"/>
                </a:solidFill>
                <a:latin typeface="Arial" charset="0"/>
              </a:rPr>
              <a:t>qu’une</a:t>
            </a:r>
            <a:r>
              <a:rPr lang="en-GB" sz="2800" dirty="0">
                <a:solidFill>
                  <a:srgbClr val="FFFFFF"/>
                </a:solidFill>
                <a:latin typeface="Arial" charset="0"/>
              </a:rPr>
              <a:t> Licence </a:t>
            </a:r>
            <a:r>
              <a:rPr lang="en-GB" sz="2800" dirty="0" err="1">
                <a:solidFill>
                  <a:srgbClr val="FFFFFF"/>
                </a:solidFill>
                <a:latin typeface="Arial" charset="0"/>
              </a:rPr>
              <a:t>professionnelle</a:t>
            </a:r>
            <a:r>
              <a:rPr lang="en-GB" sz="2800" dirty="0">
                <a:solidFill>
                  <a:srgbClr val="FFFFFF"/>
                </a:solidFill>
                <a:latin typeface="Arial" charset="0"/>
              </a:rPr>
              <a:t>?</a:t>
            </a: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0" y="1905000"/>
            <a:ext cx="4919663" cy="620713"/>
          </a:xfrm>
          <a:prstGeom prst="rect">
            <a:avLst/>
          </a:prstGeom>
          <a:gradFill rotWithShape="0">
            <a:gsLst>
              <a:gs pos="0">
                <a:srgbClr val="000080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n-GB" sz="1800">
                <a:solidFill>
                  <a:srgbClr val="FFFFFF"/>
                </a:solidFill>
                <a:latin typeface="Arial" charset="0"/>
                <a:cs typeface="Arial" charset="0"/>
              </a:rPr>
              <a:t>◘</a:t>
            </a:r>
            <a:r>
              <a:rPr lang="en-GB" sz="180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GB" sz="1800" b="1">
                <a:solidFill>
                  <a:srgbClr val="FFFFFF"/>
                </a:solidFill>
                <a:latin typeface="Arial" charset="0"/>
              </a:rPr>
              <a:t>Un diplôme reconnu au niveau national et</a:t>
            </a:r>
          </a:p>
          <a:p>
            <a:pPr eaLnBrk="1" hangingPunct="1">
              <a:lnSpc>
                <a:spcPct val="93000"/>
              </a:lnSpc>
            </a:pPr>
            <a:r>
              <a:rPr lang="en-GB" sz="1800" b="1">
                <a:solidFill>
                  <a:srgbClr val="FFFFFF"/>
                </a:solidFill>
                <a:latin typeface="Arial" charset="0"/>
              </a:rPr>
              <a:t>  Européen (le grade L du LMD)</a:t>
            </a:r>
            <a:r>
              <a:rPr lang="en-GB" sz="1800">
                <a:solidFill>
                  <a:srgbClr val="FFFFFF"/>
                </a:solidFill>
                <a:latin typeface="Arial" charset="0"/>
              </a:rPr>
              <a:t> </a:t>
            </a:r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0" y="2798763"/>
            <a:ext cx="4741863" cy="620712"/>
          </a:xfrm>
          <a:prstGeom prst="rect">
            <a:avLst/>
          </a:prstGeom>
          <a:gradFill rotWithShape="0">
            <a:gsLst>
              <a:gs pos="0">
                <a:srgbClr val="000080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n-GB" sz="1800">
                <a:solidFill>
                  <a:srgbClr val="FFFFFF"/>
                </a:solidFill>
                <a:latin typeface="Arial" charset="0"/>
                <a:cs typeface="Arial" charset="0"/>
              </a:rPr>
              <a:t>◘ </a:t>
            </a:r>
            <a:r>
              <a:rPr lang="en-GB" sz="1800" b="1">
                <a:solidFill>
                  <a:srgbClr val="FFFFFF"/>
                </a:solidFill>
                <a:latin typeface="Arial" charset="0"/>
                <a:cs typeface="Arial" charset="0"/>
              </a:rPr>
              <a:t>Une formation permettant une insertion </a:t>
            </a:r>
          </a:p>
          <a:p>
            <a:pPr eaLnBrk="1" hangingPunct="1">
              <a:lnSpc>
                <a:spcPct val="93000"/>
              </a:lnSpc>
            </a:pPr>
            <a:r>
              <a:rPr lang="en-GB" sz="1800" b="1">
                <a:solidFill>
                  <a:srgbClr val="FFFFFF"/>
                </a:solidFill>
                <a:latin typeface="Arial" charset="0"/>
                <a:cs typeface="Arial" charset="0"/>
              </a:rPr>
              <a:t>    professionnelle  réussie</a:t>
            </a:r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0" y="3505200"/>
            <a:ext cx="4527550" cy="620713"/>
          </a:xfrm>
          <a:prstGeom prst="rect">
            <a:avLst/>
          </a:prstGeom>
          <a:gradFill rotWithShape="0">
            <a:gsLst>
              <a:gs pos="0">
                <a:srgbClr val="000080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n-GB" sz="1800">
                <a:solidFill>
                  <a:srgbClr val="FFFFFF"/>
                </a:solidFill>
                <a:latin typeface="Arial" charset="0"/>
                <a:cs typeface="Arial" charset="0"/>
              </a:rPr>
              <a:t>◘</a:t>
            </a:r>
            <a:r>
              <a:rPr lang="en-GB" sz="180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GB" sz="1800" b="1">
                <a:solidFill>
                  <a:srgbClr val="FFFFFF"/>
                </a:solidFill>
                <a:latin typeface="Arial" charset="0"/>
              </a:rPr>
              <a:t>Une formation intégrée dans le milieu </a:t>
            </a:r>
          </a:p>
          <a:p>
            <a:pPr eaLnBrk="1" hangingPunct="1">
              <a:lnSpc>
                <a:spcPct val="93000"/>
              </a:lnSpc>
            </a:pPr>
            <a:r>
              <a:rPr lang="en-GB" sz="1800" b="1">
                <a:solidFill>
                  <a:srgbClr val="FFFFFF"/>
                </a:solidFill>
                <a:latin typeface="Arial" charset="0"/>
              </a:rPr>
              <a:t>    industriel</a:t>
            </a:r>
            <a:r>
              <a:rPr lang="en-GB" sz="1800">
                <a:solidFill>
                  <a:srgbClr val="FFFFFF"/>
                </a:solidFill>
                <a:latin typeface="Arial" charset="0"/>
              </a:rPr>
              <a:t> </a:t>
            </a:r>
          </a:p>
        </p:txBody>
      </p:sp>
      <p:sp>
        <p:nvSpPr>
          <p:cNvPr id="3080" name="Text Box 7"/>
          <p:cNvSpPr txBox="1">
            <a:spLocks noChangeArrowheads="1"/>
          </p:cNvSpPr>
          <p:nvPr/>
        </p:nvSpPr>
        <p:spPr bwMode="auto">
          <a:xfrm>
            <a:off x="0" y="4267200"/>
            <a:ext cx="5245708" cy="352149"/>
          </a:xfrm>
          <a:prstGeom prst="rect">
            <a:avLst/>
          </a:prstGeom>
          <a:gradFill rotWithShape="0">
            <a:gsLst>
              <a:gs pos="0">
                <a:srgbClr val="000080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n-GB" sz="1800" dirty="0">
                <a:solidFill>
                  <a:srgbClr val="FFFFFF"/>
                </a:solidFill>
                <a:latin typeface="Arial" charset="0"/>
                <a:cs typeface="Arial" charset="0"/>
              </a:rPr>
              <a:t>◘</a:t>
            </a:r>
            <a:r>
              <a:rPr lang="en-GB" sz="180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GB" sz="1800" b="1" dirty="0">
                <a:solidFill>
                  <a:srgbClr val="FFFFFF"/>
                </a:solidFill>
                <a:latin typeface="Arial" charset="0"/>
              </a:rPr>
              <a:t>Un bon </a:t>
            </a:r>
            <a:r>
              <a:rPr lang="en-GB" sz="1800" b="1" dirty="0" err="1">
                <a:solidFill>
                  <a:srgbClr val="FFFFFF"/>
                </a:solidFill>
                <a:latin typeface="Arial" charset="0"/>
              </a:rPr>
              <a:t>taux</a:t>
            </a:r>
            <a:r>
              <a:rPr lang="en-GB" sz="1800" b="1" dirty="0">
                <a:solidFill>
                  <a:srgbClr val="FFFFFF"/>
                </a:solidFill>
                <a:latin typeface="Arial" charset="0"/>
              </a:rPr>
              <a:t> de </a:t>
            </a:r>
            <a:r>
              <a:rPr lang="en-GB" sz="1800" b="1" dirty="0" err="1">
                <a:solidFill>
                  <a:srgbClr val="FFFFFF"/>
                </a:solidFill>
                <a:latin typeface="Arial" charset="0"/>
              </a:rPr>
              <a:t>réussite</a:t>
            </a:r>
            <a:r>
              <a:rPr lang="en-GB" sz="1800" b="1" dirty="0">
                <a:solidFill>
                  <a:srgbClr val="FFFFFF"/>
                </a:solidFill>
                <a:latin typeface="Arial" charset="0"/>
              </a:rPr>
              <a:t> (A&amp;II: </a:t>
            </a:r>
            <a:r>
              <a:rPr lang="en-GB" sz="1800" b="1" dirty="0" smtClean="0">
                <a:solidFill>
                  <a:srgbClr val="FFFFFF"/>
                </a:solidFill>
                <a:latin typeface="Arial" charset="0"/>
              </a:rPr>
              <a:t>93% </a:t>
            </a:r>
            <a:r>
              <a:rPr lang="en-GB" sz="1800" b="1" dirty="0">
                <a:solidFill>
                  <a:srgbClr val="FFFFFF"/>
                </a:solidFill>
                <a:latin typeface="Arial" charset="0"/>
              </a:rPr>
              <a:t>en </a:t>
            </a:r>
            <a:r>
              <a:rPr lang="en-GB" sz="1800" b="1" dirty="0" smtClean="0">
                <a:solidFill>
                  <a:srgbClr val="FFFFFF"/>
                </a:solidFill>
                <a:latin typeface="Arial" charset="0"/>
              </a:rPr>
              <a:t>2011)</a:t>
            </a:r>
            <a:r>
              <a:rPr lang="en-GB" sz="1800" dirty="0" smtClean="0">
                <a:solidFill>
                  <a:srgbClr val="FFFFFF"/>
                </a:solidFill>
                <a:latin typeface="Arial" charset="0"/>
              </a:rPr>
              <a:t> </a:t>
            </a:r>
            <a:endParaRPr lang="en-GB" sz="18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081" name="Text Box 8"/>
          <p:cNvSpPr txBox="1">
            <a:spLocks noChangeArrowheads="1"/>
          </p:cNvSpPr>
          <p:nvPr/>
        </p:nvSpPr>
        <p:spPr bwMode="auto">
          <a:xfrm>
            <a:off x="0" y="4965700"/>
            <a:ext cx="4946650" cy="620713"/>
          </a:xfrm>
          <a:prstGeom prst="rect">
            <a:avLst/>
          </a:prstGeom>
          <a:gradFill rotWithShape="0">
            <a:gsLst>
              <a:gs pos="0">
                <a:srgbClr val="000080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n-GB" sz="1800" dirty="0">
                <a:solidFill>
                  <a:srgbClr val="FFFFFF"/>
                </a:solidFill>
                <a:latin typeface="Arial" charset="0"/>
                <a:cs typeface="Arial" charset="0"/>
              </a:rPr>
              <a:t>◘</a:t>
            </a:r>
            <a:r>
              <a:rPr lang="en-GB" sz="1800" dirty="0">
                <a:solidFill>
                  <a:srgbClr val="FFFFFF"/>
                </a:solidFill>
                <a:latin typeface="Arial" charset="0"/>
              </a:rPr>
              <a:t> Un </a:t>
            </a:r>
            <a:r>
              <a:rPr lang="en-GB" sz="1800" dirty="0" err="1">
                <a:solidFill>
                  <a:srgbClr val="FFFFFF"/>
                </a:solidFill>
                <a:latin typeface="Arial" charset="0"/>
              </a:rPr>
              <a:t>tremplin</a:t>
            </a:r>
            <a:r>
              <a:rPr lang="en-GB" sz="1800" dirty="0">
                <a:solidFill>
                  <a:srgbClr val="FFFFFF"/>
                </a:solidFill>
                <a:latin typeface="Arial" charset="0"/>
              </a:rPr>
              <a:t> pour </a:t>
            </a:r>
            <a:r>
              <a:rPr lang="en-GB" sz="1800" dirty="0" err="1">
                <a:solidFill>
                  <a:srgbClr val="FFFFFF"/>
                </a:solidFill>
                <a:latin typeface="Arial" charset="0"/>
              </a:rPr>
              <a:t>l'emploi</a:t>
            </a:r>
            <a:r>
              <a:rPr lang="en-GB" sz="180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GB" sz="1800" b="1" dirty="0">
                <a:solidFill>
                  <a:srgbClr val="FFFFFF"/>
                </a:solidFill>
                <a:latin typeface="Arial" charset="0"/>
              </a:rPr>
              <a:t> (</a:t>
            </a:r>
            <a:r>
              <a:rPr lang="en-GB" sz="1800" b="1" dirty="0" err="1">
                <a:solidFill>
                  <a:srgbClr val="FFFFFF"/>
                </a:solidFill>
                <a:latin typeface="Arial" charset="0"/>
              </a:rPr>
              <a:t>peu</a:t>
            </a:r>
            <a:r>
              <a:rPr lang="en-GB" sz="1800" b="1" dirty="0">
                <a:solidFill>
                  <a:srgbClr val="FFFFFF"/>
                </a:solidFill>
                <a:latin typeface="Arial" charset="0"/>
              </a:rPr>
              <a:t> de </a:t>
            </a:r>
            <a:r>
              <a:rPr lang="en-GB" sz="1800" b="1" dirty="0" err="1">
                <a:solidFill>
                  <a:srgbClr val="FFFFFF"/>
                </a:solidFill>
                <a:latin typeface="Arial" charset="0"/>
              </a:rPr>
              <a:t>poursuite</a:t>
            </a:r>
            <a:endParaRPr lang="en-GB" sz="1800" b="1" dirty="0">
              <a:solidFill>
                <a:srgbClr val="FFFFFF"/>
              </a:solidFill>
              <a:latin typeface="Arial" charset="0"/>
            </a:endParaRPr>
          </a:p>
          <a:p>
            <a:pPr eaLnBrk="1" hangingPunct="1">
              <a:lnSpc>
                <a:spcPct val="93000"/>
              </a:lnSpc>
            </a:pPr>
            <a:r>
              <a:rPr lang="en-GB" sz="1800" b="1" dirty="0">
                <a:solidFill>
                  <a:srgbClr val="FFFFFF"/>
                </a:solidFill>
                <a:latin typeface="Arial" charset="0"/>
              </a:rPr>
              <a:t>   </a:t>
            </a:r>
            <a:r>
              <a:rPr lang="en-GB" sz="1800" b="1" dirty="0" err="1">
                <a:solidFill>
                  <a:srgbClr val="FFFFFF"/>
                </a:solidFill>
                <a:latin typeface="Arial" charset="0"/>
              </a:rPr>
              <a:t>d'études</a:t>
            </a:r>
            <a:r>
              <a:rPr lang="en-GB" sz="1800" b="1" dirty="0">
                <a:solidFill>
                  <a:srgbClr val="FFFFFF"/>
                </a:solidFill>
                <a:latin typeface="Arial" charset="0"/>
              </a:rPr>
              <a:t>)</a:t>
            </a:r>
          </a:p>
        </p:txBody>
      </p:sp>
      <p:pic>
        <p:nvPicPr>
          <p:cNvPr id="3082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150" y="92075"/>
            <a:ext cx="18478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083" name="Group 10"/>
          <p:cNvGrpSpPr>
            <a:grpSpLocks/>
          </p:cNvGrpSpPr>
          <p:nvPr/>
        </p:nvGrpSpPr>
        <p:grpSpPr bwMode="auto">
          <a:xfrm>
            <a:off x="5216525" y="1579563"/>
            <a:ext cx="3924300" cy="4597400"/>
            <a:chOff x="3286" y="995"/>
            <a:chExt cx="2472" cy="2896"/>
          </a:xfrm>
        </p:grpSpPr>
        <p:pic>
          <p:nvPicPr>
            <p:cNvPr id="3086" name="Picture 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6" y="995"/>
              <a:ext cx="2473" cy="28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87" name="Picture 1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0" y="3210"/>
              <a:ext cx="451" cy="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085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5811838"/>
            <a:ext cx="1247775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266700" y="179388"/>
            <a:ext cx="6948488" cy="488950"/>
          </a:xfrm>
          <a:prstGeom prst="rect">
            <a:avLst/>
          </a:prstGeom>
          <a:noFill/>
          <a:ln w="76320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n-GB" sz="2800">
                <a:solidFill>
                  <a:srgbClr val="FFC100"/>
                </a:solidFill>
                <a:latin typeface="Arial" charset="0"/>
              </a:rPr>
              <a:t>LP Automatique &amp; Informatique Industrielle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600" y="6346825"/>
            <a:ext cx="495300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089025" y="5789613"/>
            <a:ext cx="7310438" cy="1006475"/>
          </a:xfrm>
          <a:prstGeom prst="rect">
            <a:avLst/>
          </a:prstGeom>
          <a:gradFill rotWithShape="0">
            <a:gsLst>
              <a:gs pos="0">
                <a:srgbClr val="000080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9pPr>
          </a:lstStyle>
          <a:p>
            <a:pPr algn="ctr" eaLnBrk="1" hangingPunct="1">
              <a:lnSpc>
                <a:spcPct val="93000"/>
              </a:lnSpc>
            </a:pPr>
            <a:r>
              <a:rPr lang="en-GB" sz="3200">
                <a:solidFill>
                  <a:srgbClr val="FFFFFF"/>
                </a:solidFill>
                <a:latin typeface="Arial" charset="0"/>
              </a:rPr>
              <a:t>Processus de formation tout au long </a:t>
            </a:r>
          </a:p>
          <a:p>
            <a:pPr algn="ctr" eaLnBrk="1" hangingPunct="1">
              <a:lnSpc>
                <a:spcPct val="93000"/>
              </a:lnSpc>
            </a:pPr>
            <a:r>
              <a:rPr lang="en-GB" sz="3200">
                <a:solidFill>
                  <a:srgbClr val="FFFFFF"/>
                </a:solidFill>
                <a:latin typeface="Arial" charset="0"/>
              </a:rPr>
              <a:t>de la vie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2203450"/>
            <a:ext cx="3919537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498475" y="828675"/>
            <a:ext cx="7964488" cy="1374775"/>
          </a:xfrm>
          <a:prstGeom prst="rect">
            <a:avLst/>
          </a:prstGeom>
          <a:gradFill rotWithShape="0">
            <a:gsLst>
              <a:gs pos="0">
                <a:srgbClr val="000080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n-GB" sz="2800">
                <a:solidFill>
                  <a:srgbClr val="FFFFFF"/>
                </a:solidFill>
                <a:latin typeface="Arial" charset="0"/>
              </a:rPr>
              <a:t>Titulaire d’une Licence Pro, je resterai technicien </a:t>
            </a:r>
          </a:p>
          <a:p>
            <a:pPr eaLnBrk="1" hangingPunct="1">
              <a:lnSpc>
                <a:spcPct val="93000"/>
              </a:lnSpc>
            </a:pPr>
            <a:r>
              <a:rPr lang="en-GB" sz="2800">
                <a:solidFill>
                  <a:srgbClr val="FFFFFF"/>
                </a:solidFill>
                <a:latin typeface="Arial" charset="0"/>
              </a:rPr>
              <a:t>supérieur ou cadre intermédiaire </a:t>
            </a:r>
          </a:p>
          <a:p>
            <a:pPr eaLnBrk="1" hangingPunct="1">
              <a:lnSpc>
                <a:spcPct val="93000"/>
              </a:lnSpc>
            </a:pPr>
            <a:r>
              <a:rPr lang="en-GB" sz="2800" b="1">
                <a:solidFill>
                  <a:srgbClr val="FFFFFF"/>
                </a:solidFill>
                <a:latin typeface="Arial" charset="0"/>
              </a:rPr>
              <a:t>TOUTE MA VIE</a:t>
            </a:r>
            <a:r>
              <a:rPr lang="en-GB" sz="2800">
                <a:solidFill>
                  <a:srgbClr val="FFFFFF"/>
                </a:solidFill>
                <a:latin typeface="Arial" charset="0"/>
              </a:rPr>
              <a:t>  ?</a:t>
            </a:r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476250" y="919163"/>
            <a:ext cx="7731125" cy="1130300"/>
          </a:xfrm>
          <a:prstGeom prst="line">
            <a:avLst/>
          </a:prstGeom>
          <a:noFill/>
          <a:ln w="720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 flipV="1">
            <a:off x="509588" y="995363"/>
            <a:ext cx="7851775" cy="989012"/>
          </a:xfrm>
          <a:prstGeom prst="line">
            <a:avLst/>
          </a:prstGeom>
          <a:noFill/>
          <a:ln w="720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025" y="2027238"/>
            <a:ext cx="2654300" cy="370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6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0"/>
            <a:ext cx="18478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7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5811838"/>
            <a:ext cx="1247775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/>
      <p:bldP spid="51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6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88" y="2392644"/>
            <a:ext cx="3319288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50" name="Picture 3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148" y="4449652"/>
            <a:ext cx="1519088" cy="936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177800" y="223838"/>
            <a:ext cx="6948488" cy="488950"/>
          </a:xfrm>
          <a:prstGeom prst="rect">
            <a:avLst/>
          </a:prstGeom>
          <a:noFill/>
          <a:ln w="76320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n-GB" sz="2800">
                <a:solidFill>
                  <a:srgbClr val="FFC100"/>
                </a:solidFill>
                <a:latin typeface="Arial" charset="0"/>
              </a:rPr>
              <a:t>LP Automatique &amp; Informatique Industrielle</a:t>
            </a: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2111375" y="987425"/>
            <a:ext cx="4470400" cy="550863"/>
          </a:xfrm>
          <a:prstGeom prst="rect">
            <a:avLst/>
          </a:prstGeom>
          <a:gradFill rotWithShape="0">
            <a:gsLst>
              <a:gs pos="0">
                <a:srgbClr val="000080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n-GB" sz="3200" dirty="0" err="1">
                <a:solidFill>
                  <a:srgbClr val="FFFFFF"/>
                </a:solidFill>
                <a:latin typeface="Arial" charset="0"/>
              </a:rPr>
              <a:t>Que</a:t>
            </a:r>
            <a:r>
              <a:rPr lang="en-GB" sz="3200" dirty="0">
                <a:solidFill>
                  <a:srgbClr val="FFFFFF"/>
                </a:solidFill>
                <a:latin typeface="Arial" charset="0"/>
              </a:rPr>
              <a:t> fait-on en LP A&amp;II?</a:t>
            </a:r>
          </a:p>
        </p:txBody>
      </p:sp>
      <p:grpSp>
        <p:nvGrpSpPr>
          <p:cNvPr id="5124" name="Group 3"/>
          <p:cNvGrpSpPr>
            <a:grpSpLocks/>
          </p:cNvGrpSpPr>
          <p:nvPr/>
        </p:nvGrpSpPr>
        <p:grpSpPr bwMode="auto">
          <a:xfrm>
            <a:off x="0" y="2651125"/>
            <a:ext cx="3883025" cy="604838"/>
            <a:chOff x="0" y="1670"/>
            <a:chExt cx="2446" cy="381"/>
          </a:xfrm>
        </p:grpSpPr>
        <p:sp>
          <p:nvSpPr>
            <p:cNvPr id="5145" name="AutoShape 4"/>
            <p:cNvSpPr>
              <a:spLocks noChangeArrowheads="1"/>
            </p:cNvSpPr>
            <p:nvPr/>
          </p:nvSpPr>
          <p:spPr bwMode="auto">
            <a:xfrm>
              <a:off x="0" y="1689"/>
              <a:ext cx="240" cy="192"/>
            </a:xfrm>
            <a:custGeom>
              <a:avLst/>
              <a:gdLst>
                <a:gd name="T0" fmla="*/ 180 w 21600"/>
                <a:gd name="T1" fmla="*/ 0 h 21600"/>
                <a:gd name="T2" fmla="*/ 0 w 21600"/>
                <a:gd name="T3" fmla="*/ 96 h 21600"/>
                <a:gd name="T4" fmla="*/ 180 w 21600"/>
                <a:gd name="T5" fmla="*/ 192 h 21600"/>
                <a:gd name="T6" fmla="*/ 240 w 21600"/>
                <a:gd name="T7" fmla="*/ 96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42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00CC99"/>
            </a:solidFill>
            <a:ln w="1908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146" name="Text Box 5"/>
            <p:cNvSpPr txBox="1">
              <a:spLocks noChangeArrowheads="1"/>
            </p:cNvSpPr>
            <p:nvPr/>
          </p:nvSpPr>
          <p:spPr bwMode="auto">
            <a:xfrm>
              <a:off x="288" y="1670"/>
              <a:ext cx="2159" cy="382"/>
            </a:xfrm>
            <a:prstGeom prst="rect">
              <a:avLst/>
            </a:prstGeom>
            <a:gradFill rotWithShape="0">
              <a:gsLst>
                <a:gs pos="0">
                  <a:srgbClr val="000080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5pPr>
              <a:lvl6pPr marL="2514600" indent="-228600" defTabSz="449263" eaLnBrk="0" fontAlgn="base" hangingPunct="0">
                <a:lnSpc>
                  <a:spcPct val="7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6pPr>
              <a:lvl7pPr marL="2971800" indent="-228600" defTabSz="449263" eaLnBrk="0" fontAlgn="base" hangingPunct="0">
                <a:lnSpc>
                  <a:spcPct val="7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7pPr>
              <a:lvl8pPr marL="3429000" indent="-228600" defTabSz="449263" eaLnBrk="0" fontAlgn="base" hangingPunct="0">
                <a:lnSpc>
                  <a:spcPct val="7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8pPr>
              <a:lvl9pPr marL="3886200" indent="-228600" defTabSz="449263" eaLnBrk="0" fontAlgn="base" hangingPunct="0">
                <a:lnSpc>
                  <a:spcPct val="7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9pPr>
            </a:lstStyle>
            <a:p>
              <a:pPr eaLnBrk="1" hangingPunct="1">
                <a:lnSpc>
                  <a:spcPct val="93000"/>
                </a:lnSpc>
              </a:pPr>
              <a:r>
                <a:rPr lang="en-GB" sz="1800" dirty="0">
                  <a:solidFill>
                    <a:srgbClr val="FFFFFF"/>
                  </a:solidFill>
                  <a:latin typeface="Arial" charset="0"/>
                </a:rPr>
                <a:t>De </a:t>
              </a:r>
              <a:r>
                <a:rPr lang="en-GB" sz="1800" dirty="0" err="1">
                  <a:solidFill>
                    <a:srgbClr val="FFFFFF"/>
                  </a:solidFill>
                  <a:latin typeface="Arial" charset="0"/>
                </a:rPr>
                <a:t>l'enseignement</a:t>
              </a:r>
              <a:r>
                <a:rPr lang="en-GB" sz="1800" dirty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n-GB" sz="1800" dirty="0" err="1">
                  <a:solidFill>
                    <a:srgbClr val="FFFFFF"/>
                  </a:solidFill>
                  <a:latin typeface="Arial" charset="0"/>
                </a:rPr>
                <a:t>général</a:t>
              </a:r>
              <a:r>
                <a:rPr lang="en-GB" sz="1800" dirty="0">
                  <a:solidFill>
                    <a:srgbClr val="FFFFFF"/>
                  </a:solidFill>
                  <a:latin typeface="Arial" charset="0"/>
                </a:rPr>
                <a:t>:</a:t>
              </a:r>
            </a:p>
            <a:p>
              <a:pPr eaLnBrk="1" hangingPunct="1">
                <a:lnSpc>
                  <a:spcPct val="93000"/>
                </a:lnSpc>
              </a:pPr>
              <a:r>
                <a:rPr lang="en-GB" sz="1800" dirty="0" err="1">
                  <a:solidFill>
                    <a:srgbClr val="FFFFFF"/>
                  </a:solidFill>
                  <a:latin typeface="Arial" charset="0"/>
                </a:rPr>
                <a:t>Anglais</a:t>
              </a:r>
              <a:r>
                <a:rPr lang="en-GB" sz="1800" dirty="0">
                  <a:solidFill>
                    <a:srgbClr val="FFFFFF"/>
                  </a:solidFill>
                  <a:latin typeface="Arial" charset="0"/>
                </a:rPr>
                <a:t>, </a:t>
              </a:r>
              <a:r>
                <a:rPr lang="en-GB" sz="1800" dirty="0" err="1">
                  <a:solidFill>
                    <a:srgbClr val="FFFFFF"/>
                  </a:solidFill>
                  <a:latin typeface="Arial" charset="0"/>
                </a:rPr>
                <a:t>Economie</a:t>
              </a:r>
              <a:r>
                <a:rPr lang="en-GB" sz="1800" dirty="0">
                  <a:solidFill>
                    <a:srgbClr val="FFFFFF"/>
                  </a:solidFill>
                  <a:latin typeface="Arial" charset="0"/>
                </a:rPr>
                <a:t>, Culture com</a:t>
              </a:r>
            </a:p>
          </p:txBody>
        </p:sp>
      </p:grpSp>
      <p:grpSp>
        <p:nvGrpSpPr>
          <p:cNvPr id="5125" name="Group 6"/>
          <p:cNvGrpSpPr>
            <a:grpSpLocks/>
          </p:cNvGrpSpPr>
          <p:nvPr/>
        </p:nvGrpSpPr>
        <p:grpSpPr bwMode="auto">
          <a:xfrm>
            <a:off x="0" y="3348038"/>
            <a:ext cx="4130675" cy="609600"/>
            <a:chOff x="0" y="2109"/>
            <a:chExt cx="2602" cy="384"/>
          </a:xfrm>
        </p:grpSpPr>
        <p:sp>
          <p:nvSpPr>
            <p:cNvPr id="5143" name="AutoShape 7"/>
            <p:cNvSpPr>
              <a:spLocks noChangeArrowheads="1"/>
            </p:cNvSpPr>
            <p:nvPr/>
          </p:nvSpPr>
          <p:spPr bwMode="auto">
            <a:xfrm>
              <a:off x="0" y="2129"/>
              <a:ext cx="240" cy="192"/>
            </a:xfrm>
            <a:custGeom>
              <a:avLst/>
              <a:gdLst>
                <a:gd name="T0" fmla="*/ 180 w 21600"/>
                <a:gd name="T1" fmla="*/ 0 h 21600"/>
                <a:gd name="T2" fmla="*/ 0 w 21600"/>
                <a:gd name="T3" fmla="*/ 96 h 21600"/>
                <a:gd name="T4" fmla="*/ 180 w 21600"/>
                <a:gd name="T5" fmla="*/ 192 h 21600"/>
                <a:gd name="T6" fmla="*/ 240 w 21600"/>
                <a:gd name="T7" fmla="*/ 96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42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00CC99"/>
            </a:solidFill>
            <a:ln w="1908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144" name="Text Box 8"/>
            <p:cNvSpPr txBox="1">
              <a:spLocks noChangeArrowheads="1"/>
            </p:cNvSpPr>
            <p:nvPr/>
          </p:nvSpPr>
          <p:spPr bwMode="auto">
            <a:xfrm>
              <a:off x="288" y="2109"/>
              <a:ext cx="2314" cy="384"/>
            </a:xfrm>
            <a:prstGeom prst="rect">
              <a:avLst/>
            </a:prstGeom>
            <a:gradFill rotWithShape="0">
              <a:gsLst>
                <a:gs pos="0">
                  <a:srgbClr val="000080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5pPr>
              <a:lvl6pPr marL="2514600" indent="-228600" defTabSz="449263" eaLnBrk="0" fontAlgn="base" hangingPunct="0">
                <a:lnSpc>
                  <a:spcPct val="7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6pPr>
              <a:lvl7pPr marL="2971800" indent="-228600" defTabSz="449263" eaLnBrk="0" fontAlgn="base" hangingPunct="0">
                <a:lnSpc>
                  <a:spcPct val="7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7pPr>
              <a:lvl8pPr marL="3429000" indent="-228600" defTabSz="449263" eaLnBrk="0" fontAlgn="base" hangingPunct="0">
                <a:lnSpc>
                  <a:spcPct val="7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8pPr>
              <a:lvl9pPr marL="3886200" indent="-228600" defTabSz="449263" eaLnBrk="0" fontAlgn="base" hangingPunct="0">
                <a:lnSpc>
                  <a:spcPct val="7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9pPr>
            </a:lstStyle>
            <a:p>
              <a:pPr eaLnBrk="1" hangingPunct="1">
                <a:lnSpc>
                  <a:spcPct val="93000"/>
                </a:lnSpc>
              </a:pPr>
              <a:r>
                <a:rPr lang="en-GB" sz="1800" dirty="0">
                  <a:solidFill>
                    <a:srgbClr val="FFFFFF"/>
                  </a:solidFill>
                  <a:latin typeface="Arial" charset="0"/>
                </a:rPr>
                <a:t>De </a:t>
              </a:r>
              <a:r>
                <a:rPr lang="en-GB" sz="1800" dirty="0" err="1">
                  <a:solidFill>
                    <a:srgbClr val="FFFFFF"/>
                  </a:solidFill>
                  <a:latin typeface="Arial" charset="0"/>
                </a:rPr>
                <a:t>l'informatique</a:t>
              </a:r>
              <a:r>
                <a:rPr lang="en-GB" sz="1800" dirty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n-GB" sz="1800" dirty="0" err="1">
                  <a:solidFill>
                    <a:srgbClr val="FFFFFF"/>
                  </a:solidFill>
                  <a:latin typeface="Arial" charset="0"/>
                </a:rPr>
                <a:t>industrielle</a:t>
              </a:r>
              <a:r>
                <a:rPr lang="en-GB" sz="1800" dirty="0">
                  <a:solidFill>
                    <a:srgbClr val="FFFFFF"/>
                  </a:solidFill>
                  <a:latin typeface="Arial" charset="0"/>
                </a:rPr>
                <a:t>:</a:t>
              </a:r>
            </a:p>
            <a:p>
              <a:pPr eaLnBrk="1" hangingPunct="1">
                <a:lnSpc>
                  <a:spcPct val="93000"/>
                </a:lnSpc>
              </a:pPr>
              <a:r>
                <a:rPr lang="en-GB" sz="1800" dirty="0" err="1">
                  <a:solidFill>
                    <a:srgbClr val="FFFFFF"/>
                  </a:solidFill>
                  <a:latin typeface="Arial" charset="0"/>
                </a:rPr>
                <a:t>Langage</a:t>
              </a:r>
              <a:r>
                <a:rPr lang="en-GB" sz="1800" dirty="0">
                  <a:solidFill>
                    <a:srgbClr val="FFFFFF"/>
                  </a:solidFill>
                  <a:latin typeface="Arial" charset="0"/>
                </a:rPr>
                <a:t> C, Linux, MySQL et PHP</a:t>
              </a:r>
            </a:p>
          </p:txBody>
        </p:sp>
      </p:grpSp>
      <p:grpSp>
        <p:nvGrpSpPr>
          <p:cNvPr id="5126" name="Group 9"/>
          <p:cNvGrpSpPr>
            <a:grpSpLocks/>
          </p:cNvGrpSpPr>
          <p:nvPr/>
        </p:nvGrpSpPr>
        <p:grpSpPr bwMode="auto">
          <a:xfrm>
            <a:off x="0" y="4024313"/>
            <a:ext cx="3732213" cy="349250"/>
            <a:chOff x="0" y="2535"/>
            <a:chExt cx="2351" cy="220"/>
          </a:xfrm>
        </p:grpSpPr>
        <p:sp>
          <p:nvSpPr>
            <p:cNvPr id="5141" name="AutoShape 10"/>
            <p:cNvSpPr>
              <a:spLocks noChangeArrowheads="1"/>
            </p:cNvSpPr>
            <p:nvPr/>
          </p:nvSpPr>
          <p:spPr bwMode="auto">
            <a:xfrm>
              <a:off x="0" y="2555"/>
              <a:ext cx="240" cy="191"/>
            </a:xfrm>
            <a:custGeom>
              <a:avLst/>
              <a:gdLst>
                <a:gd name="T0" fmla="*/ 180 w 21600"/>
                <a:gd name="T1" fmla="*/ 0 h 21600"/>
                <a:gd name="T2" fmla="*/ 0 w 21600"/>
                <a:gd name="T3" fmla="*/ 96 h 21600"/>
                <a:gd name="T4" fmla="*/ 180 w 21600"/>
                <a:gd name="T5" fmla="*/ 191 h 21600"/>
                <a:gd name="T6" fmla="*/ 240 w 21600"/>
                <a:gd name="T7" fmla="*/ 96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420 w 21600"/>
                <a:gd name="T13" fmla="*/ 5428 h 21600"/>
                <a:gd name="T14" fmla="*/ 18900 w 21600"/>
                <a:gd name="T15" fmla="*/ 1617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00CC99"/>
            </a:solidFill>
            <a:ln w="1908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142" name="Text Box 11"/>
            <p:cNvSpPr txBox="1">
              <a:spLocks noChangeArrowheads="1"/>
            </p:cNvSpPr>
            <p:nvPr/>
          </p:nvSpPr>
          <p:spPr bwMode="auto">
            <a:xfrm>
              <a:off x="288" y="2535"/>
              <a:ext cx="2064" cy="221"/>
            </a:xfrm>
            <a:prstGeom prst="rect">
              <a:avLst/>
            </a:prstGeom>
            <a:gradFill rotWithShape="0">
              <a:gsLst>
                <a:gs pos="0">
                  <a:srgbClr val="000080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5pPr>
              <a:lvl6pPr marL="2514600" indent="-228600" defTabSz="449263" eaLnBrk="0" fontAlgn="base" hangingPunct="0">
                <a:lnSpc>
                  <a:spcPct val="7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6pPr>
              <a:lvl7pPr marL="2971800" indent="-228600" defTabSz="449263" eaLnBrk="0" fontAlgn="base" hangingPunct="0">
                <a:lnSpc>
                  <a:spcPct val="7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7pPr>
              <a:lvl8pPr marL="3429000" indent="-228600" defTabSz="449263" eaLnBrk="0" fontAlgn="base" hangingPunct="0">
                <a:lnSpc>
                  <a:spcPct val="7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8pPr>
              <a:lvl9pPr marL="3886200" indent="-228600" defTabSz="449263" eaLnBrk="0" fontAlgn="base" hangingPunct="0">
                <a:lnSpc>
                  <a:spcPct val="7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9pPr>
            </a:lstStyle>
            <a:p>
              <a:pPr eaLnBrk="1" hangingPunct="1">
                <a:lnSpc>
                  <a:spcPct val="93000"/>
                </a:lnSpc>
              </a:pPr>
              <a:r>
                <a:rPr lang="en-GB" sz="1800" dirty="0">
                  <a:solidFill>
                    <a:srgbClr val="FFFFFF"/>
                  </a:solidFill>
                  <a:latin typeface="Arial" charset="0"/>
                </a:rPr>
                <a:t>Du </a:t>
              </a:r>
              <a:r>
                <a:rPr lang="en-GB" sz="1800" dirty="0" err="1">
                  <a:solidFill>
                    <a:srgbClr val="FFFFFF"/>
                  </a:solidFill>
                  <a:latin typeface="Arial" charset="0"/>
                </a:rPr>
                <a:t>réseau</a:t>
              </a:r>
              <a:r>
                <a:rPr lang="en-GB" sz="1800" dirty="0">
                  <a:solidFill>
                    <a:srgbClr val="FFFFFF"/>
                  </a:solidFill>
                  <a:latin typeface="Arial" charset="0"/>
                </a:rPr>
                <a:t>: RLE, RLI, </a:t>
              </a:r>
              <a:r>
                <a:rPr lang="en-GB" sz="1800" dirty="0" err="1">
                  <a:solidFill>
                    <a:srgbClr val="FFFFFF"/>
                  </a:solidFill>
                  <a:latin typeface="Arial" charset="0"/>
                </a:rPr>
                <a:t>Routage</a:t>
              </a:r>
              <a:endParaRPr lang="en-GB" sz="18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5127" name="Group 12"/>
          <p:cNvGrpSpPr>
            <a:grpSpLocks/>
          </p:cNvGrpSpPr>
          <p:nvPr/>
        </p:nvGrpSpPr>
        <p:grpSpPr bwMode="auto">
          <a:xfrm>
            <a:off x="0" y="4508500"/>
            <a:ext cx="3744913" cy="604838"/>
            <a:chOff x="0" y="2840"/>
            <a:chExt cx="2359" cy="381"/>
          </a:xfrm>
        </p:grpSpPr>
        <p:sp>
          <p:nvSpPr>
            <p:cNvPr id="5139" name="AutoShape 13"/>
            <p:cNvSpPr>
              <a:spLocks noChangeArrowheads="1"/>
            </p:cNvSpPr>
            <p:nvPr/>
          </p:nvSpPr>
          <p:spPr bwMode="auto">
            <a:xfrm>
              <a:off x="0" y="2860"/>
              <a:ext cx="240" cy="192"/>
            </a:xfrm>
            <a:custGeom>
              <a:avLst/>
              <a:gdLst>
                <a:gd name="T0" fmla="*/ 180 w 21600"/>
                <a:gd name="T1" fmla="*/ 0 h 21600"/>
                <a:gd name="T2" fmla="*/ 0 w 21600"/>
                <a:gd name="T3" fmla="*/ 96 h 21600"/>
                <a:gd name="T4" fmla="*/ 180 w 21600"/>
                <a:gd name="T5" fmla="*/ 192 h 21600"/>
                <a:gd name="T6" fmla="*/ 240 w 21600"/>
                <a:gd name="T7" fmla="*/ 96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42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00CC99"/>
            </a:solidFill>
            <a:ln w="1908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140" name="Text Box 14"/>
            <p:cNvSpPr txBox="1">
              <a:spLocks noChangeArrowheads="1"/>
            </p:cNvSpPr>
            <p:nvPr/>
          </p:nvSpPr>
          <p:spPr bwMode="auto">
            <a:xfrm>
              <a:off x="288" y="2840"/>
              <a:ext cx="2072" cy="382"/>
            </a:xfrm>
            <a:prstGeom prst="rect">
              <a:avLst/>
            </a:prstGeom>
            <a:gradFill rotWithShape="0">
              <a:gsLst>
                <a:gs pos="0">
                  <a:srgbClr val="000080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5pPr>
              <a:lvl6pPr marL="2514600" indent="-228600" defTabSz="449263" eaLnBrk="0" fontAlgn="base" hangingPunct="0">
                <a:lnSpc>
                  <a:spcPct val="7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6pPr>
              <a:lvl7pPr marL="2971800" indent="-228600" defTabSz="449263" eaLnBrk="0" fontAlgn="base" hangingPunct="0">
                <a:lnSpc>
                  <a:spcPct val="7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7pPr>
              <a:lvl8pPr marL="3429000" indent="-228600" defTabSz="449263" eaLnBrk="0" fontAlgn="base" hangingPunct="0">
                <a:lnSpc>
                  <a:spcPct val="7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8pPr>
              <a:lvl9pPr marL="3886200" indent="-228600" defTabSz="449263" eaLnBrk="0" fontAlgn="base" hangingPunct="0">
                <a:lnSpc>
                  <a:spcPct val="7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9pPr>
            </a:lstStyle>
            <a:p>
              <a:pPr eaLnBrk="1" hangingPunct="1">
                <a:lnSpc>
                  <a:spcPct val="93000"/>
                </a:lnSpc>
              </a:pPr>
              <a:r>
                <a:rPr lang="en-GB" sz="1800" dirty="0">
                  <a:solidFill>
                    <a:srgbClr val="FFFFFF"/>
                  </a:solidFill>
                  <a:latin typeface="Arial" charset="0"/>
                </a:rPr>
                <a:t>Un </a:t>
              </a:r>
              <a:r>
                <a:rPr lang="en-GB" sz="1800" dirty="0" err="1">
                  <a:solidFill>
                    <a:srgbClr val="FFFFFF"/>
                  </a:solidFill>
                  <a:latin typeface="Arial" charset="0"/>
                </a:rPr>
                <a:t>projet</a:t>
              </a:r>
              <a:r>
                <a:rPr lang="en-GB" sz="1800" dirty="0">
                  <a:solidFill>
                    <a:srgbClr val="FFFFFF"/>
                  </a:solidFill>
                  <a:latin typeface="Arial" charset="0"/>
                </a:rPr>
                <a:t>: </a:t>
              </a:r>
              <a:r>
                <a:rPr lang="en-GB" sz="1800" dirty="0" err="1">
                  <a:solidFill>
                    <a:srgbClr val="FFFFFF"/>
                  </a:solidFill>
                  <a:latin typeface="Arial" charset="0"/>
                </a:rPr>
                <a:t>Gestion</a:t>
              </a:r>
              <a:r>
                <a:rPr lang="en-GB" sz="1800" dirty="0">
                  <a:solidFill>
                    <a:srgbClr val="FFFFFF"/>
                  </a:solidFill>
                  <a:latin typeface="Arial" charset="0"/>
                </a:rPr>
                <a:t> de </a:t>
              </a:r>
              <a:r>
                <a:rPr lang="en-GB" sz="1800" dirty="0" err="1">
                  <a:solidFill>
                    <a:srgbClr val="FFFFFF"/>
                  </a:solidFill>
                  <a:latin typeface="Arial" charset="0"/>
                </a:rPr>
                <a:t>projet</a:t>
              </a:r>
              <a:r>
                <a:rPr lang="en-GB" sz="1800" dirty="0">
                  <a:solidFill>
                    <a:srgbClr val="FFFFFF"/>
                  </a:solidFill>
                  <a:latin typeface="Arial" charset="0"/>
                </a:rPr>
                <a:t> et </a:t>
              </a:r>
            </a:p>
            <a:p>
              <a:pPr eaLnBrk="1" hangingPunct="1">
                <a:lnSpc>
                  <a:spcPct val="93000"/>
                </a:lnSpc>
              </a:pPr>
              <a:r>
                <a:rPr lang="en-GB" sz="1800" dirty="0" err="1">
                  <a:solidFill>
                    <a:srgbClr val="FFFFFF"/>
                  </a:solidFill>
                  <a:latin typeface="Arial" charset="0"/>
                </a:rPr>
                <a:t>réalisation</a:t>
              </a:r>
              <a:r>
                <a:rPr lang="en-GB" sz="1800" dirty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n-GB" sz="1800" dirty="0" err="1">
                  <a:solidFill>
                    <a:srgbClr val="FFFFFF"/>
                  </a:solidFill>
                  <a:latin typeface="Arial" charset="0"/>
                </a:rPr>
                <a:t>industrielle</a:t>
              </a:r>
              <a:endParaRPr lang="en-GB" sz="18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5128" name="Group 15"/>
          <p:cNvGrpSpPr>
            <a:grpSpLocks/>
          </p:cNvGrpSpPr>
          <p:nvPr/>
        </p:nvGrpSpPr>
        <p:grpSpPr bwMode="auto">
          <a:xfrm>
            <a:off x="0" y="5216525"/>
            <a:ext cx="1549400" cy="349250"/>
            <a:chOff x="0" y="3286"/>
            <a:chExt cx="976" cy="220"/>
          </a:xfrm>
        </p:grpSpPr>
        <p:sp>
          <p:nvSpPr>
            <p:cNvPr id="5137" name="AutoShape 16"/>
            <p:cNvSpPr>
              <a:spLocks noChangeArrowheads="1"/>
            </p:cNvSpPr>
            <p:nvPr/>
          </p:nvSpPr>
          <p:spPr bwMode="auto">
            <a:xfrm>
              <a:off x="0" y="3306"/>
              <a:ext cx="240" cy="191"/>
            </a:xfrm>
            <a:custGeom>
              <a:avLst/>
              <a:gdLst>
                <a:gd name="T0" fmla="*/ 180 w 21600"/>
                <a:gd name="T1" fmla="*/ 0 h 21600"/>
                <a:gd name="T2" fmla="*/ 0 w 21600"/>
                <a:gd name="T3" fmla="*/ 96 h 21600"/>
                <a:gd name="T4" fmla="*/ 180 w 21600"/>
                <a:gd name="T5" fmla="*/ 191 h 21600"/>
                <a:gd name="T6" fmla="*/ 240 w 21600"/>
                <a:gd name="T7" fmla="*/ 96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420 w 21600"/>
                <a:gd name="T13" fmla="*/ 5428 h 21600"/>
                <a:gd name="T14" fmla="*/ 18900 w 21600"/>
                <a:gd name="T15" fmla="*/ 1617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00CC99"/>
            </a:solidFill>
            <a:ln w="1908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138" name="Text Box 17"/>
            <p:cNvSpPr txBox="1">
              <a:spLocks noChangeArrowheads="1"/>
            </p:cNvSpPr>
            <p:nvPr/>
          </p:nvSpPr>
          <p:spPr bwMode="auto">
            <a:xfrm>
              <a:off x="288" y="3286"/>
              <a:ext cx="689" cy="221"/>
            </a:xfrm>
            <a:prstGeom prst="rect">
              <a:avLst/>
            </a:prstGeom>
            <a:gradFill rotWithShape="0">
              <a:gsLst>
                <a:gs pos="0">
                  <a:srgbClr val="000080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5pPr>
              <a:lvl6pPr marL="2514600" indent="-228600" defTabSz="449263" eaLnBrk="0" fontAlgn="base" hangingPunct="0">
                <a:lnSpc>
                  <a:spcPct val="7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6pPr>
              <a:lvl7pPr marL="2971800" indent="-228600" defTabSz="449263" eaLnBrk="0" fontAlgn="base" hangingPunct="0">
                <a:lnSpc>
                  <a:spcPct val="7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7pPr>
              <a:lvl8pPr marL="3429000" indent="-228600" defTabSz="449263" eaLnBrk="0" fontAlgn="base" hangingPunct="0">
                <a:lnSpc>
                  <a:spcPct val="7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8pPr>
              <a:lvl9pPr marL="3886200" indent="-228600" defTabSz="449263" eaLnBrk="0" fontAlgn="base" hangingPunct="0">
                <a:lnSpc>
                  <a:spcPct val="7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9pPr>
            </a:lstStyle>
            <a:p>
              <a:pPr eaLnBrk="1" hangingPunct="1">
                <a:lnSpc>
                  <a:spcPct val="93000"/>
                </a:lnSpc>
              </a:pPr>
              <a:r>
                <a:rPr lang="en-GB" sz="1800" dirty="0">
                  <a:solidFill>
                    <a:srgbClr val="FFFFFF"/>
                  </a:solidFill>
                  <a:latin typeface="Arial" charset="0"/>
                </a:rPr>
                <a:t>Un stage</a:t>
              </a:r>
            </a:p>
          </p:txBody>
        </p:sp>
      </p:grpSp>
      <p:sp>
        <p:nvSpPr>
          <p:cNvPr id="5129" name="Text Box 18"/>
          <p:cNvSpPr txBox="1">
            <a:spLocks noChangeArrowheads="1"/>
          </p:cNvSpPr>
          <p:nvPr/>
        </p:nvSpPr>
        <p:spPr bwMode="auto">
          <a:xfrm>
            <a:off x="142875" y="1643063"/>
            <a:ext cx="4494213" cy="550862"/>
          </a:xfrm>
          <a:prstGeom prst="rect">
            <a:avLst/>
          </a:prstGeom>
          <a:gradFill rotWithShape="0">
            <a:gsLst>
              <a:gs pos="0">
                <a:srgbClr val="000080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n-GB" sz="3200" dirty="0">
                <a:solidFill>
                  <a:srgbClr val="FFFFFF"/>
                </a:solidFill>
                <a:latin typeface="Arial" charset="0"/>
              </a:rPr>
              <a:t>Coeur de </a:t>
            </a:r>
            <a:r>
              <a:rPr lang="en-GB" sz="3200" dirty="0" err="1">
                <a:solidFill>
                  <a:srgbClr val="FFFFFF"/>
                </a:solidFill>
                <a:latin typeface="Arial" charset="0"/>
              </a:rPr>
              <a:t>compétences</a:t>
            </a:r>
            <a:r>
              <a:rPr lang="en-GB" sz="3200" dirty="0">
                <a:solidFill>
                  <a:srgbClr val="FFFFFF"/>
                </a:solidFill>
                <a:latin typeface="Arial" charset="0"/>
              </a:rPr>
              <a:t>:</a:t>
            </a:r>
          </a:p>
        </p:txBody>
      </p:sp>
      <p:pic>
        <p:nvPicPr>
          <p:cNvPr id="5130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0"/>
            <a:ext cx="18478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31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600" y="6346825"/>
            <a:ext cx="495300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32" name="Picture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6925"/>
            <a:ext cx="1247775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33" name="AutoShape 27" descr="https://encrypted-tbn0.gstatic.com/images?q=tbn:ANd9GcQQvpqDjqtQyFnlQlem5Pv3VNF1LoIpI1uprpjxG_Gh0kNBLoq9TQ"/>
          <p:cNvSpPr>
            <a:spLocks noChangeAspect="1" noChangeArrowheads="1"/>
          </p:cNvSpPr>
          <p:nvPr/>
        </p:nvSpPr>
        <p:spPr bwMode="auto">
          <a:xfrm>
            <a:off x="168275" y="-68897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34" name="AutoShape 35" descr="https://encrypted-tbn0.gstatic.com/images?q=tbn:ANd9GcQKxLNU28Wh-BMlK3-YcwXwxAC4W5iiIgKEiYWTgWD3O4Bdir44VA"/>
          <p:cNvSpPr>
            <a:spLocks noChangeAspect="1" noChangeArrowheads="1"/>
          </p:cNvSpPr>
          <p:nvPr/>
        </p:nvSpPr>
        <p:spPr bwMode="auto">
          <a:xfrm>
            <a:off x="76200" y="-141288"/>
            <a:ext cx="2619375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" name="AutoShape 28" descr="data:image/jpeg;base64,/9j/4AAQSkZJRgABAQAAAQABAAD/2wCEAAkGBhQSERQUExQVEhUVFx0YGBUWGBgYGBgYHRQYHRwXFxgcHSYgGhkkHBcYIC8gJCcpLCwsHB4xNTAqNSYsLCkBCQoKDgwOGg8PGiwfHCQsKSksLCwtLCwsLCkpLCwsLCkpKSwpLCksKSwpLCksLCwsKSksLCwsLCwsKSwpLCkpKf/AABEIALUBFgMBIgACEQEDEQH/xAAcAAEAAQUBAQAAAAAAAAAAAAAABgIDBAUHCAH/xABUEAABAwIDBAYECAYPBgcAAAABAAIDBBEFEiEGBzFBEyJRYXGBFDKRoSNCUmJygrHBM5KistHwCBUWFzREVHOUs8LS0+HiJFNVY5OjNkNkhLTD8f/EABkBAQADAQEAAAAAAAAAAAAAAAACAwQBBf/EACoRAAICAQMDBAEEAwAAAAAAAAABAhEDEiExBBMiMkFRcWEUQoGRIzND/9oADAMBAAIRAxEAPwDuKIiAIiIAiIgCIiAIiIAiKLbSby6Gi0lmDn/Ijs4jjx1ty4ce5ASlFxas/ZCPkdloqF8v07uJ0+THewv7R2LCl3wY40XOHMA76ep/xF2gd2Rct2G34x1Uraeri9FmccrXXPRud8k5tWOPIG4PauiVOOU8d+kniZbjmkYLeNyuAzkUZq95WGx2zVsGvyX5/wA261k++vCmm3pOb6MchH5qAnKKA/v5YV/v3f8ASk/ur6zfhhJNvSHDxik/uoCeooxRbzcMlIDK2C5+U7J+eApBS10cgvG9kg7WODh7QUBfREQBERAEREAREQBERAEREAREQBERAERcl2634tp3GOjYJXEDLIblrjmIJa3m3SwPxje2guQOtK3NUtZ6zmt5dYgfauCsw7aHEBnlmdRQvs7rydFoDpZjevz5gXsFW3czDqanEJJXE3ORnE9t3uNz32U4wcuEcbSOwVm29DESJKynaRxBlZceQN1r3b08LH8dh8iT9gXOYd1eFs4+ky+Mgb+a0K8NgMLH8Ve7xmk+4q1dPN+xDuInzd7GFn+OxeeYfa1YOLb6sMhjc5k4ncBpHGDcm4HFwA595tfQqBYxsHQdDIYaR3ShhyDpn6usbcT2qLbK7snOcJKwFrAb9ECMzvpEeqPf4J+nyJ1Q7kSQ/u5xfG3uio4xDFqC4dVjW6aSSO0Lrcud/V0utlQboaKA566d9ZLxcxpLI7kkm59d2t9bjmpKMTyRNihYyCNvBkYDQPIf/pWve660Q6X3mQeX4M+PF2wM6OliZTxjlG0N4dp4nxKwJ8Rkdxe4nxVlxVpxWtQjHhFVt8kY242cFRGZWj4ZgJDubwNS0nmbaj2c1FtndhHVbBNJOI2OvyMjzYkHTQDUcyuluKjeAfA1VRTfE/DRjsa4i4HcCR71nyYouab9yyMnRdpN3GHs9c1Mx7czIx7ACfetgzZvDWCwoWuPa+WZx9zgPcsxxVlzlPs417HNbLUmGUXKhpx+P/fWFLgdGf4pCPAyD7HrOJVp5Xe3H4Oamaio2ToncISz6Ejv7RcsB2xrIzmp6iaB3Ln+U0tPuUicVacVF4oP2O6mWcP27xqisOkbXRj4rx0hsO8ZZOHeVL9n/wBkNTPIZWQvpn3sXN67PE8HN8LFRVYtdhscwtI0O7+Y8DxCol0y/ayayfJ6CwnGYaqMSU8rJmH4zHBwv2G3A68Dqs1eUBg1VRSdNQzSNcPkuyute9jye3uPHsK6hsLv6jktDiIFPINOmAORxvwc0C8Z7+HgskoOLplqaZ19FRDO17Q5rg5p1BaQQR3EcVWoHQiIgCIo1tVvCo8PB6aQF/8Au29Z2vDNb1Rz11tewKAkqLg+I/skZM/wNLHl7Xudfnwtbu5Lqe7/AGyGJ0bajJ0TsxY5l7gOba5aebSCOP8AmgJKiIgCIiAh+9bH3UuHPLHBj5nNga8m2XOes69jYhgdY2NjZcu3H7Pxyy1GISsuICGQA6hr8t7j5zGZAOzNfjZbX9kPi+sEDXWyMdM4X4l5ETBaxBNjKeWl1vdkMP8ARMGpY7WdK3pXdpMnWH5OUeSsxx1SSIydKzMr8QdI4knyUZl20o2uLTUMBBseNr9lwFu+Sj/7lKGHNI6KNovcukOg17XcF6zTSqNGbZ8m0o8TimF4pGSDmWuBt49ivFYeHYbBGC+BkbRIAS5lrOHI3HEarLVkbrciwiL44qRwpcVacVW4q04rh0oeVbcVU5ytOKgdPhUdx49FV0s3AOJhce0O1HvupCo1vAb/ALKHjjHI1wPZxH3qrL6b+NyUeSRPKsuP6/r4KsHNa2pPAAcb8LBbP9yFSbfBgE/FL4w7h8kuupOSXLOJNmkJVtx/X9f10V6qhcxzmPBa5psQeIWOSgKXFW19cV8QBEXwoD4StNjOzbKgh18j+bgL3HePvW3KKqSUtmSTojbKBlLZjsQnpwdQ2MOA8bBwHFZLZ4+WNVI/6g/+xVbUYV00JIF3su4d45j2C/kr263Z+jrWSxzRZ5mOBBzOF2HTQA20I94WTJ4Oq2LY7otZ2f8AGqj8Z/8AiqttSBwxypH1n/4qn7tzVH/JpPx5P0quPdFRj+KOPiZP0qvUvglRAxWlwscent3vf98qg+K096gsbP6Tc36XrdYkAkm9zft48F3KXczSHX0aRv0Xv/StNiu5CI9aF89O7lmBe37iPaotp+x1HOcVbmp2tOT4IaNjMLW3sAXObYSOce/VdG3E1Lm08nWIDZxzOgLW3071GcQ3UV73hpljlaDo9ziCB3gi/lquq7KbONpooqeIA2tmcBbO74z3ePuFguSafAR0hERROhEWPiFYIopJDwjY558GtJP2IDzrvLqTXY06nYbh9RHB6xt1GtaQW8rPlk17yutbQuAc2NujWAADsAFh7lyfdfHJVY3HLJc9EySodcAWMgc4ajj15wRfX2LpeIy5pHHvWzpY3KyrI9jFKgk9NLimJy0rQwx04veUv6KO1s0jmtIL3EmwubAKdFRaTDaumqqiakbDI2qZlkbIS0tNrEjtB1PmteeMmlRVBpM1WH7TzwYiaGUAsD+jb8GyNzdOqbMcW5Tppc6EeCnKhmyG7wUzxNM4PkHqtb6jTbjc6k+QUzUsCmo+ZydXsFQ4qpxVtxV5ApcVacVU9yxNrdq6TDHxwzQy1MzoxI/K8RsYHXs0aEk6H3KjJljj3ZOMW+C48q2VoP33aH/h8v8ASP8ASvh3uUP8gm/pH+hUfqofkn22b9aHbYXopfL84K9Sb0MMebSU9XB85j2SAeINiqtuqeN+GPqaWUVNO4tbmAIex2YdWVnxf8x3JLPCUWl8BQaZvti5wwiZ+rYKZ0x+rFx964VW4lJLM+Z7nGR7i8uub3JJOviV1/EZugwOrk4OkbFTj61i8fihcWWXPK5FsFsd82mc7NTh5JkFLCJCdSX5NSe/VaNxWBHvep5WMNXQmSVrWtMkUxYHhrQAXNLTY6Kpu8vDXetQ1De9s4cfYWhXQzwSSIODbMpFssKNFiAcMPlk6ZrcxppwA9zRxMbh1XEdipw6CFsU9TU5+gp2Bzmstne5zsrWAnhcq9ZYtWQ0u6NeqHLEdvKw7+QVH9J/0r5++Th38gn/AKT/AKFS+oiS7bMtFit3kYaeNDUAdoqQT7C1bnCavDq9wjpZ5IJz6sNUGgPPyWSN0v2Dj3Is0Wd0MwFH9lXeiYzGL5WSOLfqyA2Hk63sUkqaZ0bnMe0tc02LToQVFdsAWOgmbxY7j3ghw94K5mVxsQe56mw6q6SNrudtfEaFZK0OydWHxm3A2ePBwW+WEuCIiAxpsNjdxYPHh9iUuHRxm7W2J56n7VkogCIiAKJ708UEGFVRJAMkZhF+2Xqe4OJ8lLFy39kBiBZR07AbZps97X/BxOc0EdheWIgR7cTRgNxGosAMzYm2vYAZnEAnW1i3j2BSWR1yVhbqKLocDa61jPI9/iAQwe5iyyvS6ReLZny8nwqglfSqVtKQsbEq3oY3SZHyZbdVgu46gaDna91kr4SjBEMT2oZVxmnpS8zS9U3Y5nRMuMz3E20A7NdVJmMytAvewAueJ0Gp79FpZpAMVbbi6ldm77SixPsK3TiqoXbb+ibLlJTmSRjB8dwb7SFyTeni4qMWqng3a1/Rt8IwGad12k+a7Rs25rZzK/1YY3yuPYGtOvvXm+eUuc5x4uJJ8SbrF1cvJIuxLY6bu82HpTR+m1kbp+keWQw5i1pDfWe4jU66W7vZIZ9lsKmGV1G6nvwkgleS3vyuuCtg+mENFh8I+JSsc4fPkGZ3vKxQ0mwAJJ0AGpJ7Ap4sMHC2RlN3sct272Kdh0zQH9NBM3PDNa2dulwRycLi47wtjujxgR17aeQB8FYDTyxu9Uh3qm3aHW17ytvvrxFoNHRgh0lNG50tjfK+QtOTxAbfzC0e6LCHVGLUwA6sTumeexrNbn62UeawtVLYuXBKt7Mpgw2lpeck8kp8I/g2+291CN32ygxCsEUjjHExjpZXt4tjaNbX5klo8+5STf3WB2JtiadIIGMt2OcXPPn1gsvdTSiPDsQqD6zzHTt8zmd7iPYp+uf2c4RtTheEgZRhxczhnM8nSHv42BUN3i7ERUggqaVznU1Rmytf68b28WE8x2HuPnJ3LD3uVQZRYZTjiWSTu+u4Bv8Aa9ivz44xjaIQk2yH7u5HjFKLo9HdOweRdZw8Mt10jeVUNiwqdrdDU15aAObI7n86yim5GhD8UErvVpopJz9VoaPe8LK3x1JaKCmPFkBmcPnzSEm/eA33rOnUWTfJEdi9mzX10NNmyCQnM4C+VrWlzj42afOy6a7D8KjORmHiVjTbpHzSZ3i/raaC/FRzc7TZXV1Vb8BTFjT2PlcGjztdbSytw41JWyM5UWMd3c0tRBLNhxkjliaZH0shDgWD1jFJzsNbH9F+XNdY3Gi7lgswp6errJOrHHA+NpPB8r25WsHaddR4LhiryxUZUiUXaO2VGKGtoKOsf+FcHQSn5Tojo/xLTcqF7bn4Bv0x+aVLKOiNPhNBE7R8nSVBB5Ne4BntaLqJ7YsL2wxtF3PksB38B7yFf/yIfuO8bv5PgoR207Pcxn6VMlFtlacNeGt9VjMo8BlA9wUpWMtCIiAIiIAiIgC4T+yJxQiogiDiLU7nW5HPM1tj5Rk+S7svNO/TES7E54uOVsAHlE91r+MxXUDqWE0/Q4RQx/8AIY4+LgHH85YRW3xkZI4Ix8SJg9jAFpiV63TqoIy5HufCV8X1FpKz4qHOVusro4heR7Yx2uICguNbVGukFHRnR9xJMbgZQNcvPLYG558Oetc8ih9/BKMbNhs3L6RV1NX8QWhiPa1uriD2Ege1SVxVmhoWQxMiYLNYLDt7ye8nUqslcgtK35Ddst49WdBhNfLwL2sgb4yO635K4KF2LexVdHhNJFfWaofKR2hjSweV3D2Lm+yGysmI1TaeItYSC5z3XysY0XLjbyHiQvKzu5s0wVROoR7y8NqWRvnfPTyhjWPYI+kaS1trsIPDTmsHEt7tLA0+gQSSTW0qKjKBGflMiFwT4281Sd0tA3Q107iOJbAMpPdd3BXoN2+Es1fLWzdzRFGD43BPvU/8zWk548nKJ55aiYucXzSyuuTq5z3E+0krue7jZD9rmxsk/htYWtkaOMFP6xYfnuy6+XZrTh0tJRX9ApWwvIt00hMstvmk6N8lTheMmGpZO68ha4l1zq64IOp56qUOna3ZxzXsci22xf0rEKqbiHzOy/RBytH4oAXS8HpfR8Goo7WdUOfUO8CcrPybFYsm73CTIX9PWBhN+iyMzduXpOHnZbLG8TEzmNYzo4oWCKJnNsbRYXPamHFJStoTkqMCOMucGji4gDzNlGd8tZmxN8Y9WnjjhH1WAm3m4qTwylrmuHFpBHiDdXdodmsNrp3VL5qmnklOaRjWNkbmsASw6EA253VnURlKqOQaRq90GHkU1fMNDII6Vh7TI+7gPAALRb4cT6bFqi3qxZYW9wY0A/lZl1fZFtOySnpaVr201O51Q98tukkeGnrutoALgDRefMRrDLNJIeMj3PP1nE/ess1pSTLE7dkx3d7aQUsVTTVTZOiqSw9LFYuY5hJF2n1mk96kTtrcHi62erqjyY2MRAnsc4uvbwWrwfdXF6NFPXVToDOwSRxRR9I/ozwc43AF+Nlls3eYWPWq6tw7GwsafaSQuw7iWxx6fci+2u30lfkjaxtPTRG8dOw3ANrZnOsM7+Ovee0q/u+2DNbIZZyYaOLrSykEB1j+CjPN54acPGwMwpsAweHVtLUVLhwNRKA2/e2O1x3FZWLY9JOGsIbHEz1IYgGRs8Gjn3qUcMm/IOaXB8x7FzUzOktkbYNYwfFY3Rrfv8yo22ATYpQxHUNdnIHdd39hbIlfd19F6RVVFY7VrPgovPn5Nt+Mrcz0xpEIbuztezDPwh8B9q3y1uAQZYQflEn7h9i2SxFwREQBERAEREAXmjepOZMYmi7aqH/48LV6XXmLbcZtpXN7auEe6ILqB2Xao/CgdgWjJW32nfecrSySBoLnGwAJJ7ABqV7WHaCMc+TAx7HoqSIySnua0cXOtwH6eShVHFieLdZjvRqe+hu5rTryI60h93gsfCaZ2M4kXPuKeLXL8wHRvi88T49i7lhGEZ7NaAxjQBoLAAcGtHgvPzdQ5ulwXwglycvi3Kw5TnqJXPI4hrQAfA3JHmFGzRSYHWDpPhIJhbO0aloPLse0kEi+oXpylw5kY6rRftOp9q51vu2MFRTelNDs0I+EDfjRa2fa9iYyc30S8LNGTi7RY1exqw8Oa1zSC1wDmkcC0i4I8Qrbiovu4xJ76eenddz6UF7GjVzo79Zo8HWt9NbzD8TjnZnjdmHA8iD2OHIr1oZFNJmVxo0m+LCKmWSjMUEskDKVga9jHPaXuc4vuWg2d6uncs7dlsxLRUtVU1EboZJ2iCFrwWvLCbyOynUCwGvOy39Nis0YyslewdjXED2KzV1j5Dd73PPa4k/as66fz1NlmvajHeVZc5VuVlx/X9fJaio+OKtOKrcVaJ/X2Lh0peVbX1xXxAF8X1fCUBuMDZKYK/oGl8xpHtYxurjmc0HKOJNuxcvwDd/WVU7Im08zAXAPe+NzWsbfVziQALDlxKnMFS5jg5jnMcODmkgjzCy59oKl7S108zmniDI4g9x11CyZMWuVlsZUjI2qq2vqXCM3jiDYWc+rGMt789bm61CIrkqVEAiKiVxDSQMxA0HC5twXQaTaevNm08YLpJiBYcbE2t4k6e1dc2N2d9Hp4KZvEAZyObyLvd7b+QC5DsDC92MR+kDrhr3WNjY9E4ttbhbkvRmzdJoZD4D7yvOyT1MviqRu42AAAcALBVIirJBERAEREAREQBeZdq//ABT/AO9g+2Jeml5i2yfbadx7KyE/1SA61tA+87lCt4OIdFQy24yWjH1uP5IKmeOfh3+J+1cx3uT/AAUDO17nextv7S9eb04f4Mq3mSfdPgvQ0LX2687s57bXswezXzK7JQ0ojY1o5ce88yohshhzWiCMDqxxtt9Vgt77KbryDUFaqYA9jmOF2uaWkdxFj7irqIDy1sHI+mxila8FvSE0776Zhd0J5DQOYPNq3u12y8kc0stI4xS652jQSDw4Zv10Wr2vphT430rT1hiLjbsAdTyDTszSu9hXSNqYstVJbtWzp0pXFlU9tyH7EOc6gje8lzuke27rk2B5k+JW2eVq9mcUhFK+IyMbJHUS5mOcGmxeSCAeI5aLPzg6gg94P3rXjfgiqXJ8erbiqiVacVM4UOcqHFaHbKQsZDK3jHKD5W4H2WV6h2ogm4PyO+S/T2HgVV3Fq0slp2s2iKlrweBB8NVUrCIVLivpVtzgOJt4qLZ1H1FiT4vCz1pWD6wJ9gUfx7adkkTo4szieLrEAAG57+SqlkUVyTSbJWiwMMrWejwkyMuWNvdwvcCxBueNws5STtET6iIugwtldcdb3RO/qT+leg9nvwI8SvP2yxy44350Lv6o/wB1eg8AHwI8T9q87J6mXx4NiiIqyQREQBERAEREAXlreI/JtDM7sqYz7GxFepV5g3w0+TFaqTTSePx/gsTl1A65tB+Hf4n7SuU72tXUo73/AGsXVMa1kDvlNa72i/3rlu9c2dSHsc77WFepk/0f0Zo+s7jsoOsfoD7lJlG9lTdzj8wKSLyjSEREB5W3oQuOO1Ij0eZ4w0/OMcdvfZS3GtrTFO6GsOaqidkldE05CBa03KzSHC/Yb6LUbURZtqQ3trqf7IlJtqMKa7FsRv8A+ZSsH4zC0+9gWjBerxITqtyH0mysspqpmMpXs9Jez4YPLrggnKW8G9ZbrCcMbAyzWNjLtXBjnObflYu159iwtgtqqePDzBLKGTGdxDXZusHNZYl1rcbjU8lunlasKi1qXJVO+CklWnFVOKtuV5A1W08YdSy35NuPEEFXdiN3VLW0EckgkbI5zwXMfYmzyALEEe5fMabmgmH/AC3e5pP3KXbmP4DT/wA67+tKwdT6kX4+CMVW5ItPwVU5nc9h+1rljndHVg9WtbbxlH6V6Qc0HiLqy+gjPFjfYFmssPOo3Q1Z41rf+6UbuUkJ61W0jnZjife5eh/2si+Q32Kr9r4/92z8UI2cPKm02zMWHVsMbnOnjcwPddovq97bZb6+reykcfRDKGZAHjq5QBmFuQ0voVUJy/ahgeS5rK57WBxJDQDdrWg+qA7UAdq1cuyQfNiIN7xPc2HUjKbukFh5geZWjC2tkrITNZg2CsYWvdLGC97wxmQOd1HEcXAhqli0Ox2z7ZaGpkIHSONmOPFpYA64PI5rLIw6epfG2oeGCJ7gMgvmDScvSX7M3LsV2PxS25Iy3ZtkVkVbC8szDOBfLfX2K8riBg4A62OQfzTh7YpF6E2ePwP1ivO9D1cZoz8rTzs8feF6G2bPwR+kfsC87L6mXx4NqiIqyQREQBERAEREAXnTf/gojrzLbWeJjw64AHR3je23EmxiPkfL0WohvK2K/bGmAbpLES5g4ZwW2dEXWOXMLWNjZwabGy6gRmixRtTR0c7TfNA1ru57GhrwfrAqC72IL08T/kyW8A5h+9oWpwHHZsJkfT1MbxE51y0iz4329bKe0WBHMAEEi17m3W2UFTTiGEueXPBJykAActdSSSt/ci8Olvco0tTs7psJU52MeODoWO9ob+lS1c+3YxPip6VkgLXdCGkHiNLgHsIFgugrzy8IiIDzPvIdJSY++pdGcrJ4Z26+s1oYRbuJY4X7QpG3aeGuxaaSBxfG6lYNQQQ4P1BB5jNZdX2t2Np8QiyTN6wvkkAGZhP2tPNp0PjYjiOM7mqqiJkpajrNaSR1mOIaLnIW3DgbcDbvKtxz0STIyVqi5slsxE/B695Y10pllZnIu5ojY1zQ08usb6cVg4Iybo4qmaUuFQSCw2DW3B6Mt7LlpB+kFuN0VUZcNr4jq8SZ/HpIst/axavFoc+DQtHyIfI5mg/aVoxenV8FcuaL1Hjkcry1uYccpcCGvAOpYeYBWU9XMfpWxwwFosIJIwO5rvgz7nBWXFala2ZX9GLiZ+Bl/m3/AJhUr3L/AMBp/wCed/WKGbQy5aaU/Nt7dPvUz3NN/wBhp++Vx/7v+SxdV6kXY+DsaIiylgREQHmjefQSUGLuqGtIJn9JY6+j2uyaC3DK9rwe5zfPbYJi8dTNVyxXLXzNcAQQbGFo1Hi0jyXatptloK+ExVDMw4tcNHsdYjMw8jrzuDwIIXGcY3GyQOvTVLozw6wIDj2hzLEC3KxsrsWTQ7ISjZ82JYPRqiMfEqpG+21ljUlPmw0MHOBzfAhrh9oWjwjEpcImmhq2PLJDmEjdczm367SbZg6+vMaXWz2RxqJ1K1rpGNcC+7XOaCAXuPM6jrLXjnGSS/DKpJrcxoqa2GRyjV7csxdxcTns4k8T1CR4LYELCoK6M4Y9udl2skYAXC+hdl0vfUWWE/aiFkTSXZ3ZR1W6m9he/IIpRSX0jtNl6A3xehHY4H3u/QvQuzJ+Dd9L+yFwjdtg81RVmvlbkja0tjB+MS0jq9oAJ63aV3nZtloie1x+wBYZu5Nly2RtkRFA6EREAREQBERAEREBqsb2ciqWkSMY64sczQ4OANwDfsPDsURi3YwRPD46SEOabhzQND2i50K6GiWDRYPg7mvzv0twHHlxW9REAREQBavaXAW1lNJA4luYdV7eLHg3a4eBA058FtEQHmGrwjEMCqHPa1rhIwh7WhxjczNx4eqNCCNW3se/C/dTCcKbBmImblGWx5S5rg8OC9R1lCyUAPANtQbA2NrXF+4rm+0O5aklJcIchOt4TkP4ti33KyM3FOiLVkP2orWPoZXNew9VrhZzTqHsPasCfF4WjMZWAHX1he3he5W7duTpBxNV+Oz/AAll0W6OhYdYpJT897j7mhoV76l3dEO2c3rsQkr3tpqVjnZnC7rcu0/JaOJJ7F3HYzBRTsp4G69GBcgcSNXOtyu6581k4Tsr0bQyGFsLe5oYPPmT3qT4XhIi1Ju48+QHYFnlJydssSo2CIigdCIiAL45gOhAPivqIDSY7slBVMySRscDxDm3B7+494XNsR3H0pcSI5o/oPJHlcOXZEQHDf3kqT/1PtH9xbjDd2FHEerS5z2yB0nnZ2nuXWkQEYotnnutm6jeznbsA5KSQwhrQ1osBoFWiAIiIAiIgCIiAIiIAiIgCIiAIiIAiIgCIiAIiIAiIgCIiAIiIAiIgCIiAIiIAiIgCIiAIiIAiIgCIiAIiID/2Q=="/>
          <p:cNvSpPr>
            <a:spLocks noChangeAspect="1" noChangeArrowheads="1"/>
          </p:cNvSpPr>
          <p:nvPr/>
        </p:nvSpPr>
        <p:spPr bwMode="auto">
          <a:xfrm>
            <a:off x="168275" y="-641350"/>
            <a:ext cx="264795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149" name="Picture 2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421" y="4343926"/>
            <a:ext cx="1819955" cy="10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5" name="Picture 3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810" y="2433363"/>
            <a:ext cx="3737844" cy="304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AutoShape 16"/>
          <p:cNvSpPr>
            <a:spLocks noChangeArrowheads="1"/>
          </p:cNvSpPr>
          <p:nvPr/>
        </p:nvSpPr>
        <p:spPr bwMode="auto">
          <a:xfrm>
            <a:off x="7012771" y="6346825"/>
            <a:ext cx="381000" cy="303213"/>
          </a:xfrm>
          <a:custGeom>
            <a:avLst/>
            <a:gdLst>
              <a:gd name="T0" fmla="*/ 180 w 21600"/>
              <a:gd name="T1" fmla="*/ 0 h 21600"/>
              <a:gd name="T2" fmla="*/ 0 w 21600"/>
              <a:gd name="T3" fmla="*/ 96 h 21600"/>
              <a:gd name="T4" fmla="*/ 180 w 21600"/>
              <a:gd name="T5" fmla="*/ 191 h 21600"/>
              <a:gd name="T6" fmla="*/ 240 w 21600"/>
              <a:gd name="T7" fmla="*/ 9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420 w 21600"/>
              <a:gd name="T13" fmla="*/ 5428 h 21600"/>
              <a:gd name="T14" fmla="*/ 18900 w 21600"/>
              <a:gd name="T15" fmla="*/ 1617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CC99"/>
          </a:solidFill>
          <a:ln w="1908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168275" y="168275"/>
            <a:ext cx="6948488" cy="488950"/>
          </a:xfrm>
          <a:prstGeom prst="rect">
            <a:avLst/>
          </a:prstGeom>
          <a:noFill/>
          <a:ln w="76320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n-GB" sz="2800">
                <a:solidFill>
                  <a:srgbClr val="FFC100"/>
                </a:solidFill>
                <a:latin typeface="Arial" charset="0"/>
              </a:rPr>
              <a:t>LP Automatique &amp; Informatique Industrielle</a:t>
            </a: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2055813" y="1087438"/>
            <a:ext cx="4446587" cy="550862"/>
          </a:xfrm>
          <a:prstGeom prst="rect">
            <a:avLst/>
          </a:prstGeom>
          <a:gradFill rotWithShape="0">
            <a:gsLst>
              <a:gs pos="0">
                <a:srgbClr val="000080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n-GB" sz="3200">
                <a:solidFill>
                  <a:srgbClr val="FFFFFF"/>
                </a:solidFill>
                <a:latin typeface="Arial" charset="0"/>
              </a:rPr>
              <a:t>Que fait on en LP A&amp;II?</a:t>
            </a: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384175" y="1974850"/>
            <a:ext cx="7343775" cy="550863"/>
          </a:xfrm>
          <a:prstGeom prst="rect">
            <a:avLst/>
          </a:prstGeom>
          <a:gradFill rotWithShape="0">
            <a:gsLst>
              <a:gs pos="0">
                <a:srgbClr val="000080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n-GB" sz="3200" dirty="0" err="1">
                <a:solidFill>
                  <a:srgbClr val="FFFFFF"/>
                </a:solidFill>
                <a:latin typeface="Arial" charset="0"/>
              </a:rPr>
              <a:t>Parcours</a:t>
            </a:r>
            <a:r>
              <a:rPr lang="en-GB" sz="320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GB" sz="3200" b="1" dirty="0">
                <a:solidFill>
                  <a:srgbClr val="FFFFFF"/>
                </a:solidFill>
                <a:latin typeface="Arial" charset="0"/>
              </a:rPr>
              <a:t>AS</a:t>
            </a:r>
            <a:r>
              <a:rPr lang="en-GB" sz="3200" dirty="0">
                <a:solidFill>
                  <a:srgbClr val="FFFFFF"/>
                </a:solidFill>
                <a:latin typeface="Arial" charset="0"/>
              </a:rPr>
              <a:t>: </a:t>
            </a:r>
            <a:r>
              <a:rPr lang="en-GB" sz="3200" dirty="0" err="1">
                <a:solidFill>
                  <a:srgbClr val="FFFFFF"/>
                </a:solidFill>
                <a:latin typeface="Arial" charset="0"/>
              </a:rPr>
              <a:t>Automatismes</a:t>
            </a:r>
            <a:r>
              <a:rPr lang="en-GB" sz="320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GB" sz="3200" dirty="0" err="1">
                <a:solidFill>
                  <a:srgbClr val="FFFFFF"/>
                </a:solidFill>
                <a:latin typeface="Arial" charset="0"/>
              </a:rPr>
              <a:t>supervisés</a:t>
            </a:r>
            <a:endParaRPr lang="en-GB" sz="3200" dirty="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6149" name="Group 4"/>
          <p:cNvGrpSpPr>
            <a:grpSpLocks/>
          </p:cNvGrpSpPr>
          <p:nvPr/>
        </p:nvGrpSpPr>
        <p:grpSpPr bwMode="auto">
          <a:xfrm>
            <a:off x="0" y="3240088"/>
            <a:ext cx="4878388" cy="1452562"/>
            <a:chOff x="0" y="2041"/>
            <a:chExt cx="3073" cy="915"/>
          </a:xfrm>
        </p:grpSpPr>
        <p:sp>
          <p:nvSpPr>
            <p:cNvPr id="6154" name="AutoShape 5"/>
            <p:cNvSpPr>
              <a:spLocks noChangeArrowheads="1"/>
            </p:cNvSpPr>
            <p:nvPr/>
          </p:nvSpPr>
          <p:spPr bwMode="auto">
            <a:xfrm>
              <a:off x="0" y="2061"/>
              <a:ext cx="227" cy="192"/>
            </a:xfrm>
            <a:custGeom>
              <a:avLst/>
              <a:gdLst>
                <a:gd name="T0" fmla="*/ 170 w 21600"/>
                <a:gd name="T1" fmla="*/ 0 h 21600"/>
                <a:gd name="T2" fmla="*/ 0 w 21600"/>
                <a:gd name="T3" fmla="*/ 96 h 21600"/>
                <a:gd name="T4" fmla="*/ 170 w 21600"/>
                <a:gd name="T5" fmla="*/ 192 h 21600"/>
                <a:gd name="T6" fmla="*/ 227 w 21600"/>
                <a:gd name="T7" fmla="*/ 96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30 w 21600"/>
                <a:gd name="T13" fmla="*/ 5400 h 21600"/>
                <a:gd name="T14" fmla="*/ 18936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00CC99"/>
            </a:solidFill>
            <a:ln w="1908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155" name="Text Box 6"/>
            <p:cNvSpPr txBox="1">
              <a:spLocks noChangeArrowheads="1"/>
            </p:cNvSpPr>
            <p:nvPr/>
          </p:nvSpPr>
          <p:spPr bwMode="auto">
            <a:xfrm>
              <a:off x="273" y="2041"/>
              <a:ext cx="2801" cy="916"/>
            </a:xfrm>
            <a:prstGeom prst="rect">
              <a:avLst/>
            </a:prstGeom>
            <a:gradFill rotWithShape="0">
              <a:gsLst>
                <a:gs pos="0">
                  <a:srgbClr val="000080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5pPr>
              <a:lvl6pPr marL="2514600" indent="-228600" defTabSz="449263" eaLnBrk="0" fontAlgn="base" hangingPunct="0">
                <a:lnSpc>
                  <a:spcPct val="7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6pPr>
              <a:lvl7pPr marL="2971800" indent="-228600" defTabSz="449263" eaLnBrk="0" fontAlgn="base" hangingPunct="0">
                <a:lnSpc>
                  <a:spcPct val="7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7pPr>
              <a:lvl8pPr marL="3429000" indent="-228600" defTabSz="449263" eaLnBrk="0" fontAlgn="base" hangingPunct="0">
                <a:lnSpc>
                  <a:spcPct val="7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8pPr>
              <a:lvl9pPr marL="3886200" indent="-228600" defTabSz="449263" eaLnBrk="0" fontAlgn="base" hangingPunct="0">
                <a:lnSpc>
                  <a:spcPct val="7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9pPr>
            </a:lstStyle>
            <a:p>
              <a:pPr eaLnBrk="1" hangingPunct="1">
                <a:lnSpc>
                  <a:spcPct val="93000"/>
                </a:lnSpc>
              </a:pPr>
              <a:r>
                <a:rPr lang="en-GB" dirty="0" err="1">
                  <a:solidFill>
                    <a:srgbClr val="FFFFFF"/>
                  </a:solidFill>
                  <a:latin typeface="Arial" charset="0"/>
                </a:rPr>
                <a:t>Automatismes</a:t>
              </a:r>
              <a:r>
                <a:rPr lang="en-GB" dirty="0">
                  <a:solidFill>
                    <a:srgbClr val="FFFFFF"/>
                  </a:solidFill>
                  <a:latin typeface="Arial" charset="0"/>
                </a:rPr>
                <a:t>, Supervision, </a:t>
              </a:r>
            </a:p>
            <a:p>
              <a:pPr eaLnBrk="1" hangingPunct="1">
                <a:lnSpc>
                  <a:spcPct val="93000"/>
                </a:lnSpc>
              </a:pPr>
              <a:r>
                <a:rPr lang="en-GB" dirty="0" err="1">
                  <a:solidFill>
                    <a:srgbClr val="FFFFFF"/>
                  </a:solidFill>
                  <a:latin typeface="Arial" charset="0"/>
                </a:rPr>
                <a:t>Gestion</a:t>
              </a:r>
              <a:r>
                <a:rPr lang="en-GB" dirty="0">
                  <a:solidFill>
                    <a:srgbClr val="FFFFFF"/>
                  </a:solidFill>
                  <a:latin typeface="Arial" charset="0"/>
                </a:rPr>
                <a:t> Technique </a:t>
              </a:r>
              <a:r>
                <a:rPr lang="en-GB" dirty="0" err="1">
                  <a:solidFill>
                    <a:srgbClr val="FFFFFF"/>
                  </a:solidFill>
                  <a:latin typeface="Arial" charset="0"/>
                </a:rPr>
                <a:t>Centralisée</a:t>
              </a:r>
              <a:r>
                <a:rPr lang="en-GB" dirty="0">
                  <a:solidFill>
                    <a:srgbClr val="FFFFFF"/>
                  </a:solidFill>
                  <a:latin typeface="Arial" charset="0"/>
                </a:rPr>
                <a:t>,</a:t>
              </a:r>
            </a:p>
            <a:p>
              <a:pPr eaLnBrk="1" hangingPunct="1">
                <a:lnSpc>
                  <a:spcPct val="93000"/>
                </a:lnSpc>
              </a:pPr>
              <a:r>
                <a:rPr lang="en-GB" dirty="0">
                  <a:solidFill>
                    <a:srgbClr val="FFFFFF"/>
                  </a:solidFill>
                  <a:latin typeface="Arial" charset="0"/>
                </a:rPr>
                <a:t>Acquisition de </a:t>
              </a:r>
              <a:r>
                <a:rPr lang="en-GB" dirty="0" err="1">
                  <a:solidFill>
                    <a:srgbClr val="FFFFFF"/>
                  </a:solidFill>
                  <a:latin typeface="Arial" charset="0"/>
                </a:rPr>
                <a:t>données</a:t>
              </a:r>
              <a:r>
                <a:rPr lang="en-GB" dirty="0">
                  <a:solidFill>
                    <a:srgbClr val="FFFFFF"/>
                  </a:solidFill>
                  <a:latin typeface="Arial" charset="0"/>
                </a:rPr>
                <a:t>,</a:t>
              </a:r>
            </a:p>
            <a:p>
              <a:pPr eaLnBrk="1" hangingPunct="1">
                <a:lnSpc>
                  <a:spcPct val="93000"/>
                </a:lnSpc>
              </a:pPr>
              <a:r>
                <a:rPr lang="en-GB" dirty="0" err="1">
                  <a:solidFill>
                    <a:srgbClr val="FFFFFF"/>
                  </a:solidFill>
                  <a:latin typeface="Arial" charset="0"/>
                </a:rPr>
                <a:t>Commande</a:t>
              </a:r>
              <a:r>
                <a:rPr lang="en-GB" dirty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n-GB" dirty="0" err="1">
                  <a:solidFill>
                    <a:srgbClr val="FFFFFF"/>
                  </a:solidFill>
                  <a:latin typeface="Arial" charset="0"/>
                </a:rPr>
                <a:t>d'actionneurs</a:t>
              </a:r>
              <a:r>
                <a:rPr lang="en-GB" dirty="0">
                  <a:solidFill>
                    <a:srgbClr val="FFFFFF"/>
                  </a:solidFill>
                  <a:latin typeface="Arial" charset="0"/>
                </a:rPr>
                <a:t>.</a:t>
              </a:r>
            </a:p>
          </p:txBody>
        </p:sp>
      </p:grpSp>
      <p:pic>
        <p:nvPicPr>
          <p:cNvPr id="615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713" y="2879725"/>
            <a:ext cx="4525962" cy="300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0"/>
            <a:ext cx="18478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2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188" y="6346825"/>
            <a:ext cx="495300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3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5811838"/>
            <a:ext cx="1247775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9" t="13809" b="10718"/>
          <a:stretch>
            <a:fillRect/>
          </a:stretch>
        </p:blipFill>
        <p:spPr bwMode="auto">
          <a:xfrm>
            <a:off x="4175125" y="2360613"/>
            <a:ext cx="4824413" cy="41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9389" t="13809" b="1071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223838" y="201613"/>
            <a:ext cx="6948487" cy="488950"/>
          </a:xfrm>
          <a:prstGeom prst="rect">
            <a:avLst/>
          </a:prstGeom>
          <a:noFill/>
          <a:ln w="76320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n-GB" sz="2800">
                <a:solidFill>
                  <a:srgbClr val="FFC100"/>
                </a:solidFill>
                <a:latin typeface="Arial" charset="0"/>
              </a:rPr>
              <a:t>LP Automatique &amp; Informatique Industrielle</a:t>
            </a:r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2111375" y="898525"/>
            <a:ext cx="4446588" cy="550863"/>
          </a:xfrm>
          <a:prstGeom prst="rect">
            <a:avLst/>
          </a:prstGeom>
          <a:gradFill rotWithShape="0">
            <a:gsLst>
              <a:gs pos="0">
                <a:srgbClr val="000080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n-GB" sz="3200" dirty="0" err="1">
                <a:solidFill>
                  <a:srgbClr val="FFFFFF"/>
                </a:solidFill>
                <a:latin typeface="Arial" charset="0"/>
              </a:rPr>
              <a:t>Que</a:t>
            </a:r>
            <a:r>
              <a:rPr lang="en-GB" sz="3200" dirty="0">
                <a:solidFill>
                  <a:srgbClr val="FFFFFF"/>
                </a:solidFill>
                <a:latin typeface="Arial" charset="0"/>
              </a:rPr>
              <a:t> fait on en LP A&amp;II?</a:t>
            </a:r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161925" y="1720850"/>
            <a:ext cx="7110413" cy="550863"/>
          </a:xfrm>
          <a:prstGeom prst="rect">
            <a:avLst/>
          </a:prstGeom>
          <a:gradFill rotWithShape="0">
            <a:gsLst>
              <a:gs pos="0">
                <a:srgbClr val="000080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n-GB" sz="3200" dirty="0" err="1">
                <a:solidFill>
                  <a:srgbClr val="FFFFFF"/>
                </a:solidFill>
                <a:latin typeface="Arial" charset="0"/>
              </a:rPr>
              <a:t>Parcours</a:t>
            </a:r>
            <a:r>
              <a:rPr lang="en-GB" sz="320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GB" sz="3200" b="1" dirty="0">
                <a:solidFill>
                  <a:srgbClr val="FFFFFF"/>
                </a:solidFill>
                <a:latin typeface="Arial" charset="0"/>
              </a:rPr>
              <a:t>SE</a:t>
            </a:r>
            <a:r>
              <a:rPr lang="en-GB" sz="3200" dirty="0">
                <a:solidFill>
                  <a:srgbClr val="FFFFFF"/>
                </a:solidFill>
                <a:latin typeface="Arial" charset="0"/>
              </a:rPr>
              <a:t>: </a:t>
            </a:r>
            <a:r>
              <a:rPr lang="en-GB" sz="3200" dirty="0" err="1">
                <a:solidFill>
                  <a:srgbClr val="FFFFFF"/>
                </a:solidFill>
                <a:latin typeface="Arial" charset="0"/>
              </a:rPr>
              <a:t>Informatique</a:t>
            </a:r>
            <a:r>
              <a:rPr lang="en-GB" sz="320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GB" sz="3200" dirty="0" err="1">
                <a:solidFill>
                  <a:srgbClr val="FFFFFF"/>
                </a:solidFill>
                <a:latin typeface="Arial" charset="0"/>
              </a:rPr>
              <a:t>embarquée</a:t>
            </a:r>
            <a:endParaRPr lang="en-GB" sz="3200" dirty="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7174" name="Group 5"/>
          <p:cNvGrpSpPr>
            <a:grpSpLocks/>
          </p:cNvGrpSpPr>
          <p:nvPr/>
        </p:nvGrpSpPr>
        <p:grpSpPr bwMode="auto">
          <a:xfrm>
            <a:off x="0" y="3240088"/>
            <a:ext cx="3946525" cy="1811337"/>
            <a:chOff x="0" y="2041"/>
            <a:chExt cx="2486" cy="1141"/>
          </a:xfrm>
        </p:grpSpPr>
        <p:sp>
          <p:nvSpPr>
            <p:cNvPr id="7178" name="AutoShape 6"/>
            <p:cNvSpPr>
              <a:spLocks noChangeArrowheads="1"/>
            </p:cNvSpPr>
            <p:nvPr/>
          </p:nvSpPr>
          <p:spPr bwMode="auto">
            <a:xfrm>
              <a:off x="0" y="2061"/>
              <a:ext cx="233" cy="192"/>
            </a:xfrm>
            <a:custGeom>
              <a:avLst/>
              <a:gdLst>
                <a:gd name="T0" fmla="*/ 175 w 21600"/>
                <a:gd name="T1" fmla="*/ 0 h 21600"/>
                <a:gd name="T2" fmla="*/ 0 w 21600"/>
                <a:gd name="T3" fmla="*/ 96 h 21600"/>
                <a:gd name="T4" fmla="*/ 175 w 21600"/>
                <a:gd name="T5" fmla="*/ 192 h 21600"/>
                <a:gd name="T6" fmla="*/ 233 w 21600"/>
                <a:gd name="T7" fmla="*/ 96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37 w 21600"/>
                <a:gd name="T13" fmla="*/ 5400 h 21600"/>
                <a:gd name="T14" fmla="*/ 18912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00CC99"/>
            </a:solidFill>
            <a:ln w="1908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179" name="Text Box 7"/>
            <p:cNvSpPr txBox="1">
              <a:spLocks noChangeArrowheads="1"/>
            </p:cNvSpPr>
            <p:nvPr/>
          </p:nvSpPr>
          <p:spPr bwMode="auto">
            <a:xfrm>
              <a:off x="280" y="2041"/>
              <a:ext cx="2206" cy="1141"/>
            </a:xfrm>
            <a:prstGeom prst="rect">
              <a:avLst/>
            </a:prstGeom>
            <a:gradFill rotWithShape="0">
              <a:gsLst>
                <a:gs pos="0">
                  <a:srgbClr val="000080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5pPr>
              <a:lvl6pPr marL="2514600" indent="-228600" defTabSz="449263" eaLnBrk="0" fontAlgn="base" hangingPunct="0">
                <a:lnSpc>
                  <a:spcPct val="7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6pPr>
              <a:lvl7pPr marL="2971800" indent="-228600" defTabSz="449263" eaLnBrk="0" fontAlgn="base" hangingPunct="0">
                <a:lnSpc>
                  <a:spcPct val="7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7pPr>
              <a:lvl8pPr marL="3429000" indent="-228600" defTabSz="449263" eaLnBrk="0" fontAlgn="base" hangingPunct="0">
                <a:lnSpc>
                  <a:spcPct val="7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8pPr>
              <a:lvl9pPr marL="3886200" indent="-228600" defTabSz="449263" eaLnBrk="0" fontAlgn="base" hangingPunct="0">
                <a:lnSpc>
                  <a:spcPct val="7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9pPr>
            </a:lstStyle>
            <a:p>
              <a:pPr eaLnBrk="1" hangingPunct="1">
                <a:lnSpc>
                  <a:spcPct val="93000"/>
                </a:lnSpc>
              </a:pPr>
              <a:r>
                <a:rPr lang="en-GB" dirty="0">
                  <a:solidFill>
                    <a:srgbClr val="FFFFFF"/>
                  </a:solidFill>
                  <a:latin typeface="Arial" charset="0"/>
                </a:rPr>
                <a:t>Linux </a:t>
              </a:r>
              <a:r>
                <a:rPr lang="en-GB" dirty="0" err="1">
                  <a:solidFill>
                    <a:srgbClr val="FFFFFF"/>
                  </a:solidFill>
                  <a:latin typeface="Arial" charset="0"/>
                </a:rPr>
                <a:t>embarqué</a:t>
              </a:r>
              <a:r>
                <a:rPr lang="en-GB" dirty="0">
                  <a:solidFill>
                    <a:srgbClr val="FFFFFF"/>
                  </a:solidFill>
                  <a:latin typeface="Arial" charset="0"/>
                </a:rPr>
                <a:t>,</a:t>
              </a:r>
            </a:p>
            <a:p>
              <a:pPr eaLnBrk="1" hangingPunct="1">
                <a:lnSpc>
                  <a:spcPct val="93000"/>
                </a:lnSpc>
              </a:pPr>
              <a:r>
                <a:rPr lang="en-GB" dirty="0" err="1">
                  <a:solidFill>
                    <a:srgbClr val="FFFFFF"/>
                  </a:solidFill>
                  <a:latin typeface="Arial" charset="0"/>
                </a:rPr>
                <a:t>Méthodologie</a:t>
              </a:r>
              <a:r>
                <a:rPr lang="en-GB" dirty="0">
                  <a:solidFill>
                    <a:srgbClr val="FFFFFF"/>
                  </a:solidFill>
                  <a:latin typeface="Arial" charset="0"/>
                </a:rPr>
                <a:t> UML,</a:t>
              </a:r>
            </a:p>
            <a:p>
              <a:pPr eaLnBrk="1" hangingPunct="1">
                <a:lnSpc>
                  <a:spcPct val="93000"/>
                </a:lnSpc>
              </a:pPr>
              <a:r>
                <a:rPr lang="en-GB" dirty="0" err="1">
                  <a:solidFill>
                    <a:srgbClr val="FFFFFF"/>
                  </a:solidFill>
                  <a:latin typeface="Arial" charset="0"/>
                </a:rPr>
                <a:t>Informatique</a:t>
              </a:r>
              <a:r>
                <a:rPr lang="en-GB" dirty="0">
                  <a:solidFill>
                    <a:srgbClr val="FFFFFF"/>
                  </a:solidFill>
                  <a:latin typeface="Arial" charset="0"/>
                </a:rPr>
                <a:t> temps </a:t>
              </a:r>
              <a:r>
                <a:rPr lang="en-GB" dirty="0" err="1">
                  <a:solidFill>
                    <a:srgbClr val="FFFFFF"/>
                  </a:solidFill>
                  <a:latin typeface="Arial" charset="0"/>
                </a:rPr>
                <a:t>réel</a:t>
              </a:r>
              <a:r>
                <a:rPr lang="en-GB" dirty="0">
                  <a:solidFill>
                    <a:srgbClr val="FFFFFF"/>
                  </a:solidFill>
                  <a:latin typeface="Arial" charset="0"/>
                </a:rPr>
                <a:t>,</a:t>
              </a:r>
            </a:p>
            <a:p>
              <a:pPr eaLnBrk="1" hangingPunct="1">
                <a:lnSpc>
                  <a:spcPct val="93000"/>
                </a:lnSpc>
              </a:pPr>
              <a:r>
                <a:rPr lang="en-GB" dirty="0" err="1">
                  <a:solidFill>
                    <a:srgbClr val="FFFFFF"/>
                  </a:solidFill>
                  <a:latin typeface="Arial" charset="0"/>
                </a:rPr>
                <a:t>Langages</a:t>
              </a:r>
              <a:r>
                <a:rPr lang="en-GB" dirty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n-GB" dirty="0" err="1">
                  <a:solidFill>
                    <a:srgbClr val="FFFFFF"/>
                  </a:solidFill>
                  <a:latin typeface="Arial" charset="0"/>
                </a:rPr>
                <a:t>objets</a:t>
              </a:r>
              <a:r>
                <a:rPr lang="en-GB" dirty="0">
                  <a:solidFill>
                    <a:srgbClr val="FFFFFF"/>
                  </a:solidFill>
                  <a:latin typeface="Arial" charset="0"/>
                </a:rPr>
                <a:t> </a:t>
              </a:r>
            </a:p>
            <a:p>
              <a:pPr eaLnBrk="1" hangingPunct="1">
                <a:lnSpc>
                  <a:spcPct val="93000"/>
                </a:lnSpc>
              </a:pPr>
              <a:r>
                <a:rPr lang="en-GB" dirty="0">
                  <a:solidFill>
                    <a:srgbClr val="FFFFFF"/>
                  </a:solidFill>
                  <a:latin typeface="Arial" charset="0"/>
                </a:rPr>
                <a:t>	(C++ </a:t>
              </a:r>
              <a:r>
                <a:rPr lang="en-GB" dirty="0" err="1">
                  <a:solidFill>
                    <a:srgbClr val="FFFFFF"/>
                  </a:solidFill>
                  <a:latin typeface="Arial" charset="0"/>
                </a:rPr>
                <a:t>Qt</a:t>
              </a:r>
              <a:r>
                <a:rPr lang="en-GB" dirty="0">
                  <a:solidFill>
                    <a:srgbClr val="FFFFFF"/>
                  </a:solidFill>
                  <a:latin typeface="Arial" charset="0"/>
                </a:rPr>
                <a:t>, </a:t>
              </a:r>
              <a:r>
                <a:rPr lang="en-GB" dirty="0" err="1">
                  <a:solidFill>
                    <a:srgbClr val="FFFFFF"/>
                  </a:solidFill>
                  <a:latin typeface="Arial" charset="0"/>
                </a:rPr>
                <a:t>Java,C</a:t>
              </a:r>
              <a:r>
                <a:rPr lang="en-GB" dirty="0">
                  <a:solidFill>
                    <a:srgbClr val="FFFFFF"/>
                  </a:solidFill>
                  <a:latin typeface="Arial" charset="0"/>
                </a:rPr>
                <a:t># </a:t>
              </a:r>
              <a:r>
                <a:rPr lang="en-GB" dirty="0" err="1">
                  <a:solidFill>
                    <a:srgbClr val="FFFFFF"/>
                  </a:solidFill>
                  <a:latin typeface="Arial" charset="0"/>
                </a:rPr>
                <a:t>.Net</a:t>
              </a:r>
              <a:r>
                <a:rPr lang="en-GB" dirty="0">
                  <a:solidFill>
                    <a:srgbClr val="FFFFFF"/>
                  </a:solidFill>
                  <a:latin typeface="Arial" charset="0"/>
                </a:rPr>
                <a:t>)</a:t>
              </a:r>
            </a:p>
          </p:txBody>
        </p:sp>
      </p:grpSp>
      <p:pic>
        <p:nvPicPr>
          <p:cNvPr id="717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188" y="6346825"/>
            <a:ext cx="495300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6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0"/>
            <a:ext cx="18478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7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5811838"/>
            <a:ext cx="1247775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123825" y="223838"/>
            <a:ext cx="6948488" cy="488950"/>
          </a:xfrm>
          <a:prstGeom prst="rect">
            <a:avLst/>
          </a:prstGeom>
          <a:noFill/>
          <a:ln w="76320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n-GB" sz="2800">
                <a:solidFill>
                  <a:srgbClr val="FFC100"/>
                </a:solidFill>
                <a:latin typeface="Arial" charset="0"/>
              </a:rPr>
              <a:t>LP Automatique &amp; Informatique Industrielle</a:t>
            </a: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0" y="1066800"/>
            <a:ext cx="8753475" cy="550863"/>
          </a:xfrm>
          <a:prstGeom prst="rect">
            <a:avLst/>
          </a:prstGeom>
          <a:gradFill rotWithShape="0">
            <a:gsLst>
              <a:gs pos="0">
                <a:srgbClr val="000080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n-GB" sz="3200" dirty="0" err="1">
                <a:solidFill>
                  <a:srgbClr val="FFFFFF"/>
                </a:solidFill>
                <a:latin typeface="Arial" charset="0"/>
              </a:rPr>
              <a:t>Une</a:t>
            </a:r>
            <a:r>
              <a:rPr lang="en-GB" sz="3200" dirty="0">
                <a:solidFill>
                  <a:srgbClr val="FFFFFF"/>
                </a:solidFill>
                <a:latin typeface="Arial" charset="0"/>
              </a:rPr>
              <a:t> formation </a:t>
            </a:r>
            <a:r>
              <a:rPr lang="en-GB" sz="3200" dirty="0" err="1">
                <a:solidFill>
                  <a:srgbClr val="FFFFFF"/>
                </a:solidFill>
                <a:latin typeface="Arial" charset="0"/>
              </a:rPr>
              <a:t>intégrée</a:t>
            </a:r>
            <a:r>
              <a:rPr lang="en-GB" sz="320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GB" sz="3200" dirty="0" err="1">
                <a:solidFill>
                  <a:srgbClr val="FFFFFF"/>
                </a:solidFill>
                <a:latin typeface="Arial" charset="0"/>
              </a:rPr>
              <a:t>dans</a:t>
            </a:r>
            <a:r>
              <a:rPr lang="en-GB" sz="3200" dirty="0">
                <a:solidFill>
                  <a:srgbClr val="FFFFFF"/>
                </a:solidFill>
                <a:latin typeface="Arial" charset="0"/>
              </a:rPr>
              <a:t> le milieu </a:t>
            </a:r>
            <a:r>
              <a:rPr lang="en-GB" sz="3200" dirty="0" err="1">
                <a:solidFill>
                  <a:srgbClr val="FFFFFF"/>
                </a:solidFill>
                <a:latin typeface="Arial" charset="0"/>
              </a:rPr>
              <a:t>industriel</a:t>
            </a:r>
            <a:r>
              <a:rPr lang="en-GB" sz="3200" dirty="0">
                <a:solidFill>
                  <a:srgbClr val="FFFFFF"/>
                </a:solidFill>
                <a:latin typeface="Arial" charset="0"/>
              </a:rPr>
              <a:t>:</a:t>
            </a:r>
          </a:p>
        </p:txBody>
      </p:sp>
      <p:grpSp>
        <p:nvGrpSpPr>
          <p:cNvPr id="8196" name="Group 3"/>
          <p:cNvGrpSpPr>
            <a:grpSpLocks/>
          </p:cNvGrpSpPr>
          <p:nvPr/>
        </p:nvGrpSpPr>
        <p:grpSpPr bwMode="auto">
          <a:xfrm>
            <a:off x="46038" y="2417763"/>
            <a:ext cx="4271962" cy="604837"/>
            <a:chOff x="29" y="1523"/>
            <a:chExt cx="2691" cy="381"/>
          </a:xfrm>
        </p:grpSpPr>
        <p:sp>
          <p:nvSpPr>
            <p:cNvPr id="8212" name="AutoShape 4"/>
            <p:cNvSpPr>
              <a:spLocks noChangeArrowheads="1"/>
            </p:cNvSpPr>
            <p:nvPr/>
          </p:nvSpPr>
          <p:spPr bwMode="auto">
            <a:xfrm>
              <a:off x="29" y="1543"/>
              <a:ext cx="240" cy="192"/>
            </a:xfrm>
            <a:custGeom>
              <a:avLst/>
              <a:gdLst>
                <a:gd name="T0" fmla="*/ 180 w 21600"/>
                <a:gd name="T1" fmla="*/ 0 h 21600"/>
                <a:gd name="T2" fmla="*/ 0 w 21600"/>
                <a:gd name="T3" fmla="*/ 96 h 21600"/>
                <a:gd name="T4" fmla="*/ 180 w 21600"/>
                <a:gd name="T5" fmla="*/ 192 h 21600"/>
                <a:gd name="T6" fmla="*/ 240 w 21600"/>
                <a:gd name="T7" fmla="*/ 96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42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00CC99"/>
            </a:solidFill>
            <a:ln w="1908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213" name="Text Box 5"/>
            <p:cNvSpPr txBox="1">
              <a:spLocks noChangeArrowheads="1"/>
            </p:cNvSpPr>
            <p:nvPr/>
          </p:nvSpPr>
          <p:spPr bwMode="auto">
            <a:xfrm>
              <a:off x="317" y="1523"/>
              <a:ext cx="2405" cy="382"/>
            </a:xfrm>
            <a:prstGeom prst="rect">
              <a:avLst/>
            </a:prstGeom>
            <a:gradFill rotWithShape="0">
              <a:gsLst>
                <a:gs pos="0">
                  <a:srgbClr val="000080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5pPr>
              <a:lvl6pPr marL="2514600" indent="-228600" defTabSz="449263" eaLnBrk="0" fontAlgn="base" hangingPunct="0">
                <a:lnSpc>
                  <a:spcPct val="7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6pPr>
              <a:lvl7pPr marL="2971800" indent="-228600" defTabSz="449263" eaLnBrk="0" fontAlgn="base" hangingPunct="0">
                <a:lnSpc>
                  <a:spcPct val="7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7pPr>
              <a:lvl8pPr marL="3429000" indent="-228600" defTabSz="449263" eaLnBrk="0" fontAlgn="base" hangingPunct="0">
                <a:lnSpc>
                  <a:spcPct val="7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8pPr>
              <a:lvl9pPr marL="3886200" indent="-228600" defTabSz="449263" eaLnBrk="0" fontAlgn="base" hangingPunct="0">
                <a:lnSpc>
                  <a:spcPct val="7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9pPr>
            </a:lstStyle>
            <a:p>
              <a:pPr eaLnBrk="1" hangingPunct="1">
                <a:lnSpc>
                  <a:spcPct val="93000"/>
                </a:lnSpc>
              </a:pPr>
              <a:r>
                <a:rPr lang="en-GB" sz="1800" dirty="0">
                  <a:solidFill>
                    <a:srgbClr val="FFFFFF"/>
                  </a:solidFill>
                  <a:latin typeface="Arial" charset="0"/>
                </a:rPr>
                <a:t>Un </a:t>
              </a:r>
              <a:r>
                <a:rPr lang="en-GB" sz="1800" dirty="0" err="1">
                  <a:solidFill>
                    <a:srgbClr val="FFFFFF"/>
                  </a:solidFill>
                  <a:latin typeface="Arial" charset="0"/>
                </a:rPr>
                <a:t>projet</a:t>
              </a:r>
              <a:r>
                <a:rPr lang="en-GB" sz="1800" dirty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n-GB" sz="1800" dirty="0" err="1">
                  <a:solidFill>
                    <a:srgbClr val="FFFFFF"/>
                  </a:solidFill>
                  <a:latin typeface="Arial" charset="0"/>
                </a:rPr>
                <a:t>industriel</a:t>
              </a:r>
              <a:r>
                <a:rPr lang="en-GB" sz="1800" dirty="0">
                  <a:solidFill>
                    <a:srgbClr val="FFFFFF"/>
                  </a:solidFill>
                  <a:latin typeface="Arial" charset="0"/>
                </a:rPr>
                <a:t> en collaboration </a:t>
              </a:r>
            </a:p>
            <a:p>
              <a:pPr eaLnBrk="1" hangingPunct="1">
                <a:lnSpc>
                  <a:spcPct val="93000"/>
                </a:lnSpc>
              </a:pPr>
              <a:r>
                <a:rPr lang="en-GB" sz="1800" dirty="0">
                  <a:solidFill>
                    <a:srgbClr val="FFFFFF"/>
                  </a:solidFill>
                  <a:latin typeface="Arial" charset="0"/>
                </a:rPr>
                <a:t>avec  </a:t>
              </a:r>
              <a:r>
                <a:rPr lang="en-GB" sz="1800" dirty="0" err="1">
                  <a:solidFill>
                    <a:srgbClr val="FFFFFF"/>
                  </a:solidFill>
                  <a:latin typeface="Arial" charset="0"/>
                </a:rPr>
                <a:t>une</a:t>
              </a:r>
              <a:r>
                <a:rPr lang="en-GB" sz="1800" dirty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n-GB" sz="1800" dirty="0" err="1">
                  <a:solidFill>
                    <a:srgbClr val="FFFFFF"/>
                  </a:solidFill>
                  <a:latin typeface="Arial" charset="0"/>
                </a:rPr>
                <a:t>entreprise</a:t>
              </a:r>
              <a:r>
                <a:rPr lang="en-GB" sz="1800" dirty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n-GB" sz="1800" dirty="0" err="1">
                  <a:solidFill>
                    <a:srgbClr val="FFFFFF"/>
                  </a:solidFill>
                  <a:latin typeface="Arial" charset="0"/>
                </a:rPr>
                <a:t>partenaire</a:t>
              </a:r>
              <a:endParaRPr lang="en-GB" sz="18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8197" name="Group 6"/>
          <p:cNvGrpSpPr>
            <a:grpSpLocks/>
          </p:cNvGrpSpPr>
          <p:nvPr/>
        </p:nvGrpSpPr>
        <p:grpSpPr bwMode="auto">
          <a:xfrm>
            <a:off x="19050" y="3857625"/>
            <a:ext cx="4300538" cy="604838"/>
            <a:chOff x="12" y="2430"/>
            <a:chExt cx="2709" cy="381"/>
          </a:xfrm>
        </p:grpSpPr>
        <p:sp>
          <p:nvSpPr>
            <p:cNvPr id="8210" name="AutoShape 7"/>
            <p:cNvSpPr>
              <a:spLocks noChangeArrowheads="1"/>
            </p:cNvSpPr>
            <p:nvPr/>
          </p:nvSpPr>
          <p:spPr bwMode="auto">
            <a:xfrm>
              <a:off x="12" y="2450"/>
              <a:ext cx="240" cy="191"/>
            </a:xfrm>
            <a:custGeom>
              <a:avLst/>
              <a:gdLst>
                <a:gd name="T0" fmla="*/ 180 w 21600"/>
                <a:gd name="T1" fmla="*/ 0 h 21600"/>
                <a:gd name="T2" fmla="*/ 0 w 21600"/>
                <a:gd name="T3" fmla="*/ 96 h 21600"/>
                <a:gd name="T4" fmla="*/ 180 w 21600"/>
                <a:gd name="T5" fmla="*/ 191 h 21600"/>
                <a:gd name="T6" fmla="*/ 240 w 21600"/>
                <a:gd name="T7" fmla="*/ 96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420 w 21600"/>
                <a:gd name="T13" fmla="*/ 5428 h 21600"/>
                <a:gd name="T14" fmla="*/ 18900 w 21600"/>
                <a:gd name="T15" fmla="*/ 1617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00CC99"/>
            </a:solidFill>
            <a:ln w="1908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211" name="Text Box 8"/>
            <p:cNvSpPr txBox="1">
              <a:spLocks noChangeArrowheads="1"/>
            </p:cNvSpPr>
            <p:nvPr/>
          </p:nvSpPr>
          <p:spPr bwMode="auto">
            <a:xfrm>
              <a:off x="300" y="2430"/>
              <a:ext cx="2422" cy="382"/>
            </a:xfrm>
            <a:prstGeom prst="rect">
              <a:avLst/>
            </a:prstGeom>
            <a:gradFill rotWithShape="0">
              <a:gsLst>
                <a:gs pos="0">
                  <a:srgbClr val="000080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5pPr>
              <a:lvl6pPr marL="2514600" indent="-228600" defTabSz="449263" eaLnBrk="0" fontAlgn="base" hangingPunct="0">
                <a:lnSpc>
                  <a:spcPct val="7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6pPr>
              <a:lvl7pPr marL="2971800" indent="-228600" defTabSz="449263" eaLnBrk="0" fontAlgn="base" hangingPunct="0">
                <a:lnSpc>
                  <a:spcPct val="7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7pPr>
              <a:lvl8pPr marL="3429000" indent="-228600" defTabSz="449263" eaLnBrk="0" fontAlgn="base" hangingPunct="0">
                <a:lnSpc>
                  <a:spcPct val="7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8pPr>
              <a:lvl9pPr marL="3886200" indent="-228600" defTabSz="449263" eaLnBrk="0" fontAlgn="base" hangingPunct="0">
                <a:lnSpc>
                  <a:spcPct val="7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9pPr>
            </a:lstStyle>
            <a:p>
              <a:pPr eaLnBrk="1" hangingPunct="1">
                <a:lnSpc>
                  <a:spcPct val="93000"/>
                </a:lnSpc>
              </a:pPr>
              <a:r>
                <a:rPr lang="en-GB" sz="1800">
                  <a:solidFill>
                    <a:srgbClr val="FFFFFF"/>
                  </a:solidFill>
                  <a:latin typeface="Arial" charset="0"/>
                </a:rPr>
                <a:t>De nombreux cours réalisés par</a:t>
              </a:r>
            </a:p>
            <a:p>
              <a:pPr eaLnBrk="1" hangingPunct="1">
                <a:lnSpc>
                  <a:spcPct val="93000"/>
                </a:lnSpc>
              </a:pPr>
              <a:r>
                <a:rPr lang="en-GB" sz="1800">
                  <a:solidFill>
                    <a:srgbClr val="FFFFFF"/>
                  </a:solidFill>
                  <a:latin typeface="Arial" charset="0"/>
                </a:rPr>
                <a:t>des vacataires socio professionnels </a:t>
              </a:r>
            </a:p>
          </p:txBody>
        </p:sp>
      </p:grpSp>
      <p:grpSp>
        <p:nvGrpSpPr>
          <p:cNvPr id="8198" name="Group 9"/>
          <p:cNvGrpSpPr>
            <a:grpSpLocks/>
          </p:cNvGrpSpPr>
          <p:nvPr/>
        </p:nvGrpSpPr>
        <p:grpSpPr bwMode="auto">
          <a:xfrm>
            <a:off x="46038" y="3136900"/>
            <a:ext cx="4198937" cy="604838"/>
            <a:chOff x="29" y="1976"/>
            <a:chExt cx="2645" cy="381"/>
          </a:xfrm>
        </p:grpSpPr>
        <p:sp>
          <p:nvSpPr>
            <p:cNvPr id="8208" name="AutoShape 10"/>
            <p:cNvSpPr>
              <a:spLocks noChangeArrowheads="1"/>
            </p:cNvSpPr>
            <p:nvPr/>
          </p:nvSpPr>
          <p:spPr bwMode="auto">
            <a:xfrm>
              <a:off x="29" y="1996"/>
              <a:ext cx="240" cy="191"/>
            </a:xfrm>
            <a:custGeom>
              <a:avLst/>
              <a:gdLst>
                <a:gd name="T0" fmla="*/ 180 w 21600"/>
                <a:gd name="T1" fmla="*/ 0 h 21600"/>
                <a:gd name="T2" fmla="*/ 0 w 21600"/>
                <a:gd name="T3" fmla="*/ 96 h 21600"/>
                <a:gd name="T4" fmla="*/ 180 w 21600"/>
                <a:gd name="T5" fmla="*/ 191 h 21600"/>
                <a:gd name="T6" fmla="*/ 240 w 21600"/>
                <a:gd name="T7" fmla="*/ 96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420 w 21600"/>
                <a:gd name="T13" fmla="*/ 5428 h 21600"/>
                <a:gd name="T14" fmla="*/ 18900 w 21600"/>
                <a:gd name="T15" fmla="*/ 1617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00CC99"/>
            </a:solidFill>
            <a:ln w="1908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209" name="Text Box 11"/>
            <p:cNvSpPr txBox="1">
              <a:spLocks noChangeArrowheads="1"/>
            </p:cNvSpPr>
            <p:nvPr/>
          </p:nvSpPr>
          <p:spPr bwMode="auto">
            <a:xfrm>
              <a:off x="317" y="1976"/>
              <a:ext cx="2359" cy="382"/>
            </a:xfrm>
            <a:prstGeom prst="rect">
              <a:avLst/>
            </a:prstGeom>
            <a:gradFill rotWithShape="0">
              <a:gsLst>
                <a:gs pos="0">
                  <a:srgbClr val="000080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5pPr>
              <a:lvl6pPr marL="2514600" indent="-228600" defTabSz="449263" eaLnBrk="0" fontAlgn="base" hangingPunct="0">
                <a:lnSpc>
                  <a:spcPct val="7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6pPr>
              <a:lvl7pPr marL="2971800" indent="-228600" defTabSz="449263" eaLnBrk="0" fontAlgn="base" hangingPunct="0">
                <a:lnSpc>
                  <a:spcPct val="7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7pPr>
              <a:lvl8pPr marL="3429000" indent="-228600" defTabSz="449263" eaLnBrk="0" fontAlgn="base" hangingPunct="0">
                <a:lnSpc>
                  <a:spcPct val="7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8pPr>
              <a:lvl9pPr marL="3886200" indent="-228600" defTabSz="449263" eaLnBrk="0" fontAlgn="base" hangingPunct="0">
                <a:lnSpc>
                  <a:spcPct val="7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9pPr>
            </a:lstStyle>
            <a:p>
              <a:pPr eaLnBrk="1" hangingPunct="1">
                <a:lnSpc>
                  <a:spcPct val="93000"/>
                </a:lnSpc>
              </a:pPr>
              <a:r>
                <a:rPr lang="en-GB" sz="1800" dirty="0">
                  <a:solidFill>
                    <a:srgbClr val="FFFFFF"/>
                  </a:solidFill>
                  <a:latin typeface="Arial" charset="0"/>
                </a:rPr>
                <a:t>Au </a:t>
              </a:r>
              <a:r>
                <a:rPr lang="en-GB" sz="1800" dirty="0" err="1">
                  <a:solidFill>
                    <a:srgbClr val="FFFFFF"/>
                  </a:solidFill>
                  <a:latin typeface="Arial" charset="0"/>
                </a:rPr>
                <a:t>moins</a:t>
              </a:r>
              <a:r>
                <a:rPr lang="en-GB" sz="1800" dirty="0">
                  <a:solidFill>
                    <a:srgbClr val="FFFFFF"/>
                  </a:solidFill>
                  <a:latin typeface="Arial" charset="0"/>
                </a:rPr>
                <a:t> 14 </a:t>
              </a:r>
              <a:r>
                <a:rPr lang="en-GB" sz="1800" dirty="0" err="1">
                  <a:solidFill>
                    <a:srgbClr val="FFFFFF"/>
                  </a:solidFill>
                  <a:latin typeface="Arial" charset="0"/>
                </a:rPr>
                <a:t>semaines</a:t>
              </a:r>
              <a:r>
                <a:rPr lang="en-GB" sz="1800" dirty="0">
                  <a:solidFill>
                    <a:srgbClr val="FFFFFF"/>
                  </a:solidFill>
                  <a:latin typeface="Arial" charset="0"/>
                </a:rPr>
                <a:t> de stage en</a:t>
              </a:r>
            </a:p>
            <a:p>
              <a:pPr eaLnBrk="1" hangingPunct="1">
                <a:lnSpc>
                  <a:spcPct val="93000"/>
                </a:lnSpc>
              </a:pPr>
              <a:r>
                <a:rPr lang="en-GB" sz="1800" dirty="0" err="1">
                  <a:solidFill>
                    <a:srgbClr val="FFFFFF"/>
                  </a:solidFill>
                  <a:latin typeface="Arial" charset="0"/>
                </a:rPr>
                <a:t>entreprise</a:t>
              </a:r>
              <a:r>
                <a:rPr lang="en-GB" sz="1800" dirty="0">
                  <a:solidFill>
                    <a:srgbClr val="FFFFFF"/>
                  </a:solidFill>
                  <a:latin typeface="Arial" charset="0"/>
                </a:rPr>
                <a:t> </a:t>
              </a:r>
            </a:p>
          </p:txBody>
        </p:sp>
      </p:grpSp>
      <p:pic>
        <p:nvPicPr>
          <p:cNvPr id="8199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165850"/>
            <a:ext cx="519112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200" name="Group 13"/>
          <p:cNvGrpSpPr>
            <a:grpSpLocks/>
          </p:cNvGrpSpPr>
          <p:nvPr/>
        </p:nvGrpSpPr>
        <p:grpSpPr bwMode="auto">
          <a:xfrm>
            <a:off x="19050" y="4679950"/>
            <a:ext cx="4033838" cy="604838"/>
            <a:chOff x="12" y="2948"/>
            <a:chExt cx="2541" cy="381"/>
          </a:xfrm>
        </p:grpSpPr>
        <p:sp>
          <p:nvSpPr>
            <p:cNvPr id="8206" name="AutoShape 14"/>
            <p:cNvSpPr>
              <a:spLocks noChangeArrowheads="1"/>
            </p:cNvSpPr>
            <p:nvPr/>
          </p:nvSpPr>
          <p:spPr bwMode="auto">
            <a:xfrm>
              <a:off x="12" y="2968"/>
              <a:ext cx="240" cy="192"/>
            </a:xfrm>
            <a:custGeom>
              <a:avLst/>
              <a:gdLst>
                <a:gd name="T0" fmla="*/ 180 w 21600"/>
                <a:gd name="T1" fmla="*/ 0 h 21600"/>
                <a:gd name="T2" fmla="*/ 0 w 21600"/>
                <a:gd name="T3" fmla="*/ 96 h 21600"/>
                <a:gd name="T4" fmla="*/ 180 w 21600"/>
                <a:gd name="T5" fmla="*/ 192 h 21600"/>
                <a:gd name="T6" fmla="*/ 240 w 21600"/>
                <a:gd name="T7" fmla="*/ 96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42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00CC99"/>
            </a:solidFill>
            <a:ln w="1908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207" name="Text Box 15"/>
            <p:cNvSpPr txBox="1">
              <a:spLocks noChangeArrowheads="1"/>
            </p:cNvSpPr>
            <p:nvPr/>
          </p:nvSpPr>
          <p:spPr bwMode="auto">
            <a:xfrm>
              <a:off x="300" y="2948"/>
              <a:ext cx="2254" cy="382"/>
            </a:xfrm>
            <a:prstGeom prst="rect">
              <a:avLst/>
            </a:prstGeom>
            <a:gradFill rotWithShape="0">
              <a:gsLst>
                <a:gs pos="0">
                  <a:srgbClr val="000080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5pPr>
              <a:lvl6pPr marL="2514600" indent="-228600" defTabSz="449263" eaLnBrk="0" fontAlgn="base" hangingPunct="0">
                <a:lnSpc>
                  <a:spcPct val="7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6pPr>
              <a:lvl7pPr marL="2971800" indent="-228600" defTabSz="449263" eaLnBrk="0" fontAlgn="base" hangingPunct="0">
                <a:lnSpc>
                  <a:spcPct val="7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7pPr>
              <a:lvl8pPr marL="3429000" indent="-228600" defTabSz="449263" eaLnBrk="0" fontAlgn="base" hangingPunct="0">
                <a:lnSpc>
                  <a:spcPct val="7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8pPr>
              <a:lvl9pPr marL="3886200" indent="-228600" defTabSz="449263" eaLnBrk="0" fontAlgn="base" hangingPunct="0">
                <a:lnSpc>
                  <a:spcPct val="7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itchFamily="16" charset="0"/>
                  <a:cs typeface="Lucida Sans Unicode" charset="0"/>
                </a:defRPr>
              </a:lvl9pPr>
            </a:lstStyle>
            <a:p>
              <a:pPr eaLnBrk="1" hangingPunct="1">
                <a:lnSpc>
                  <a:spcPct val="93000"/>
                </a:lnSpc>
              </a:pPr>
              <a:r>
                <a:rPr lang="en-GB" sz="1800">
                  <a:solidFill>
                    <a:srgbClr val="FFFFFF"/>
                  </a:solidFill>
                  <a:latin typeface="Arial" charset="0"/>
                </a:rPr>
                <a:t>Un entretien personalisé avec un </a:t>
              </a:r>
            </a:p>
            <a:p>
              <a:pPr eaLnBrk="1" hangingPunct="1">
                <a:lnSpc>
                  <a:spcPct val="93000"/>
                </a:lnSpc>
              </a:pPr>
              <a:r>
                <a:rPr lang="en-GB" sz="1800">
                  <a:solidFill>
                    <a:srgbClr val="FFFFFF"/>
                  </a:solidFill>
                  <a:latin typeface="Arial" charset="0"/>
                </a:rPr>
                <a:t>consultant de l'APEC </a:t>
              </a:r>
            </a:p>
          </p:txBody>
        </p:sp>
      </p:grpSp>
      <p:pic>
        <p:nvPicPr>
          <p:cNvPr id="8201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0"/>
            <a:ext cx="18478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202" name="Group 17"/>
          <p:cNvGrpSpPr>
            <a:grpSpLocks/>
          </p:cNvGrpSpPr>
          <p:nvPr/>
        </p:nvGrpSpPr>
        <p:grpSpPr bwMode="auto">
          <a:xfrm>
            <a:off x="4252913" y="2116138"/>
            <a:ext cx="4887912" cy="3498850"/>
            <a:chOff x="2679" y="1333"/>
            <a:chExt cx="3079" cy="2204"/>
          </a:xfrm>
        </p:grpSpPr>
        <p:pic>
          <p:nvPicPr>
            <p:cNvPr id="8204" name="Picture 1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9" y="1333"/>
              <a:ext cx="3080" cy="2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05" name="Picture 1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8" y="3251"/>
              <a:ext cx="160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203" name="Picture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5811838"/>
            <a:ext cx="1247775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68263" y="201613"/>
            <a:ext cx="6948487" cy="488950"/>
          </a:xfrm>
          <a:prstGeom prst="rect">
            <a:avLst/>
          </a:prstGeom>
          <a:noFill/>
          <a:ln w="76320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n-GB" sz="2800">
                <a:solidFill>
                  <a:srgbClr val="FFC100"/>
                </a:solidFill>
                <a:latin typeface="Arial" charset="0"/>
              </a:rPr>
              <a:t>LP Automatique &amp; Informatique Industrielle</a:t>
            </a: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95250" y="992188"/>
            <a:ext cx="5303838" cy="550862"/>
          </a:xfrm>
          <a:prstGeom prst="rect">
            <a:avLst/>
          </a:prstGeom>
          <a:gradFill rotWithShape="0">
            <a:gsLst>
              <a:gs pos="0">
                <a:srgbClr val="000080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n-GB" sz="3200">
                <a:solidFill>
                  <a:srgbClr val="FFFFFF"/>
                </a:solidFill>
                <a:latin typeface="Arial" charset="0"/>
              </a:rPr>
              <a:t>Un partenariat industriel fort:</a:t>
            </a:r>
          </a:p>
        </p:txBody>
      </p:sp>
      <p:pic>
        <p:nvPicPr>
          <p:cNvPr id="9220" name="Picture 3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165850"/>
            <a:ext cx="519112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1" name="Picture 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1588"/>
            <a:ext cx="18478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2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0250"/>
            <a:ext cx="1247775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3" name="Imag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963" y="1979613"/>
            <a:ext cx="1260475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Image 2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8" y="2916238"/>
            <a:ext cx="827087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Image 3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8" y="5040313"/>
            <a:ext cx="1258887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Image 4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987550"/>
            <a:ext cx="1258888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Image 5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32250"/>
            <a:ext cx="126047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Imag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288" y="2916238"/>
            <a:ext cx="83026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Image 7"/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050" y="4032250"/>
            <a:ext cx="126047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Image 9"/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263" y="4032250"/>
            <a:ext cx="126047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Image 10"/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25" y="5160963"/>
            <a:ext cx="1260475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Image 11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675" y="5040313"/>
            <a:ext cx="1260475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Image 12"/>
          <p:cNvPicPr>
            <a:picLocks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738" y="2916238"/>
            <a:ext cx="827087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4" name="Image 13"/>
          <p:cNvPicPr>
            <a:picLocks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979613"/>
            <a:ext cx="1260475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5" name="Image 14"/>
          <p:cNvPicPr>
            <a:picLocks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78025"/>
            <a:ext cx="126047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6" name="Image 15"/>
          <p:cNvPicPr>
            <a:picLocks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75" y="4032250"/>
            <a:ext cx="126047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123825" y="223838"/>
            <a:ext cx="6948488" cy="488950"/>
          </a:xfrm>
          <a:prstGeom prst="rect">
            <a:avLst/>
          </a:prstGeom>
          <a:noFill/>
          <a:ln w="76320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n-GB" sz="2800">
                <a:solidFill>
                  <a:srgbClr val="FFC100"/>
                </a:solidFill>
                <a:latin typeface="Arial" charset="0"/>
              </a:rPr>
              <a:t>LP Automatique &amp; Informatique Industrielle</a:t>
            </a: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0" y="990600"/>
            <a:ext cx="4327123" cy="552460"/>
          </a:xfrm>
          <a:prstGeom prst="rect">
            <a:avLst/>
          </a:prstGeom>
          <a:gradFill rotWithShape="0">
            <a:gsLst>
              <a:gs pos="0">
                <a:srgbClr val="000080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cs typeface="Lucida Sans Unicode" charset="0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n-GB" sz="3200" dirty="0" smtClean="0">
                <a:solidFill>
                  <a:srgbClr val="FFFFFF"/>
                </a:solidFill>
                <a:latin typeface="Arial" charset="0"/>
              </a:rPr>
              <a:t>Des </a:t>
            </a:r>
            <a:r>
              <a:rPr lang="en-GB" sz="3200" dirty="0" err="1" smtClean="0">
                <a:solidFill>
                  <a:srgbClr val="FFFFFF"/>
                </a:solidFill>
                <a:latin typeface="Arial" charset="0"/>
              </a:rPr>
              <a:t>projets</a:t>
            </a:r>
            <a:r>
              <a:rPr lang="en-GB" sz="3200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GB" sz="3200" dirty="0" err="1">
                <a:solidFill>
                  <a:srgbClr val="FFFFFF"/>
                </a:solidFill>
                <a:latin typeface="Arial" charset="0"/>
              </a:rPr>
              <a:t>industriels</a:t>
            </a:r>
            <a:r>
              <a:rPr lang="en-GB" sz="3200" dirty="0">
                <a:solidFill>
                  <a:srgbClr val="FFFFFF"/>
                </a:solidFill>
                <a:latin typeface="Arial" charset="0"/>
              </a:rPr>
              <a:t>:</a:t>
            </a:r>
          </a:p>
        </p:txBody>
      </p:sp>
      <p:pic>
        <p:nvPicPr>
          <p:cNvPr id="10244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0"/>
            <a:ext cx="18478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38" name="Picture 22" descr="J:\MonTravail\SiteInternet\IutPerso2\Silverlight\ProjetTutCoverFlow\ProjetTutCoverFlow_v1\RadControlsSilverlightApp3\img\2010 OSEAN_L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700213"/>
            <a:ext cx="5329238" cy="399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0" name="Picture 24" descr="J:\MonTravail\SiteInternet\IutPerso2\Silverlight\ProjetTutCoverFlow\ProjetTutCoverFlow_v1\RadControlsSilverlightApp3\img\2011 affiche_cordonnier_valenci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1839913"/>
            <a:ext cx="5688012" cy="426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1" name="Picture 25" descr="J:\MonTravail\SiteInternet\IutPerso2\Silverlight\ProjetTutCoverFlow\ProjetTutCoverFlow_v1\RadControlsSilverlightApp3\img\2010 DCNS_Rada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50" y="1916113"/>
            <a:ext cx="5859463" cy="439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9" name="Picture 23" descr="J:\MonTravail\SiteInternet\IutPerso2\Silverlight\ProjetTutCoverFlow\ProjetTutCoverFlow_v1\RadControlsSilverlightApp3\img\2010 Prote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2060575"/>
            <a:ext cx="5865812" cy="439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/>
          <p:cNvSpPr>
            <a:spLocks noChangeArrowheads="1"/>
          </p:cNvSpPr>
          <p:nvPr/>
        </p:nvSpPr>
        <p:spPr bwMode="auto">
          <a:xfrm>
            <a:off x="8532813" y="6311900"/>
            <a:ext cx="352425" cy="323850"/>
          </a:xfrm>
          <a:prstGeom prst="ellipse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Times New Roman"/>
        <a:ea typeface=""/>
        <a:cs typeface="Lucida Sans Unicode"/>
      </a:majorFont>
      <a:minorFont>
        <a:latin typeface="Times New Roman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7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7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Lucida Sans Unicode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</TotalTime>
  <Words>516</Words>
  <Application>Microsoft Office PowerPoint</Application>
  <PresentationFormat>Affichage à l'écran (4:3)</PresentationFormat>
  <Paragraphs>114</Paragraphs>
  <Slides>14</Slides>
  <Notes>14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J</cp:lastModifiedBy>
  <cp:revision>30</cp:revision>
  <dcterms:modified xsi:type="dcterms:W3CDTF">2015-01-06T14:33:56Z</dcterms:modified>
</cp:coreProperties>
</file>