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9" r:id="rId2"/>
    <p:sldId id="301" r:id="rId3"/>
    <p:sldId id="258" r:id="rId4"/>
    <p:sldId id="260" r:id="rId5"/>
    <p:sldId id="261" r:id="rId6"/>
    <p:sldId id="262" r:id="rId7"/>
    <p:sldId id="265" r:id="rId8"/>
    <p:sldId id="264" r:id="rId9"/>
    <p:sldId id="303" r:id="rId10"/>
    <p:sldId id="273" r:id="rId11"/>
    <p:sldId id="274" r:id="rId12"/>
    <p:sldId id="275" r:id="rId13"/>
    <p:sldId id="280" r:id="rId14"/>
    <p:sldId id="279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2" r:id="rId24"/>
    <p:sldId id="293" r:id="rId25"/>
    <p:sldId id="294" r:id="rId26"/>
    <p:sldId id="295" r:id="rId27"/>
    <p:sldId id="297" r:id="rId28"/>
    <p:sldId id="298" r:id="rId29"/>
    <p:sldId id="302" r:id="rId30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0286" autoAdjust="0"/>
  </p:normalViewPr>
  <p:slideViewPr>
    <p:cSldViewPr>
      <p:cViewPr varScale="1">
        <p:scale>
          <a:sx n="82" d="100"/>
          <a:sy n="82" d="100"/>
        </p:scale>
        <p:origin x="83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Jb\IUT%20Toulon\EN-ER\Ressources\Signau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Jb\IUT%20Toulon\EN-ER\Ressources\Signaux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Jb\IUT%20Toulon\EN-ER\Ressources\Signaux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Jb\IUT%20Toulon\EN-ER\Ressources\Signaux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8060343722492"/>
          <c:y val="7.8325741584268416E-2"/>
          <c:w val="0.79317308760565064"/>
          <c:h val="0.5953438506832574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echelon!$A$4:$A$101</c:f>
              <c:numCache>
                <c:formatCode>General</c:formatCode>
                <c:ptCount val="98"/>
                <c:pt idx="0" formatCode="0.00E+00">
                  <c:v>-2</c:v>
                </c:pt>
                <c:pt idx="1">
                  <c:v>-1.9</c:v>
                </c:pt>
                <c:pt idx="2" formatCode="0.00E+00">
                  <c:v>-1.8</c:v>
                </c:pt>
                <c:pt idx="3">
                  <c:v>-1.7</c:v>
                </c:pt>
                <c:pt idx="4" formatCode="0.00E+00">
                  <c:v>-1.6</c:v>
                </c:pt>
                <c:pt idx="5">
                  <c:v>-1.5</c:v>
                </c:pt>
                <c:pt idx="6" formatCode="0.00E+00">
                  <c:v>-1.4</c:v>
                </c:pt>
                <c:pt idx="7">
                  <c:v>-1.3</c:v>
                </c:pt>
                <c:pt idx="8" formatCode="0.00E+00">
                  <c:v>-1.2</c:v>
                </c:pt>
                <c:pt idx="9">
                  <c:v>-1.1000000000000001</c:v>
                </c:pt>
                <c:pt idx="10" formatCode="0.00E+00">
                  <c:v>-1</c:v>
                </c:pt>
                <c:pt idx="11">
                  <c:v>-0.9</c:v>
                </c:pt>
                <c:pt idx="12" formatCode="0.00E+00">
                  <c:v>-0.8</c:v>
                </c:pt>
                <c:pt idx="13">
                  <c:v>-0.7</c:v>
                </c:pt>
                <c:pt idx="14" formatCode="0.00E+00">
                  <c:v>-0.6</c:v>
                </c:pt>
                <c:pt idx="15">
                  <c:v>-0.5</c:v>
                </c:pt>
                <c:pt idx="16" formatCode="0.00E+00">
                  <c:v>-0.4</c:v>
                </c:pt>
                <c:pt idx="17">
                  <c:v>-0.3</c:v>
                </c:pt>
                <c:pt idx="18" formatCode="0.00E+00">
                  <c:v>-0.2</c:v>
                </c:pt>
                <c:pt idx="19">
                  <c:v>-0.1</c:v>
                </c:pt>
                <c:pt idx="20" formatCode="0.00E+00">
                  <c:v>-1E-3</c:v>
                </c:pt>
                <c:pt idx="21" formatCode="0.00E+00">
                  <c:v>0</c:v>
                </c:pt>
                <c:pt idx="22">
                  <c:v>0.1</c:v>
                </c:pt>
                <c:pt idx="23" formatCode="0.00E+00">
                  <c:v>0.2</c:v>
                </c:pt>
                <c:pt idx="24">
                  <c:v>0.3</c:v>
                </c:pt>
                <c:pt idx="25" formatCode="0.00E+00">
                  <c:v>0.4</c:v>
                </c:pt>
                <c:pt idx="26">
                  <c:v>0.5</c:v>
                </c:pt>
                <c:pt idx="27" formatCode="0.00E+00">
                  <c:v>0.6</c:v>
                </c:pt>
                <c:pt idx="28">
                  <c:v>0.7</c:v>
                </c:pt>
                <c:pt idx="29" formatCode="0.00E+00">
                  <c:v>0.8</c:v>
                </c:pt>
                <c:pt idx="30">
                  <c:v>0.9</c:v>
                </c:pt>
                <c:pt idx="31" formatCode="0.00E+00">
                  <c:v>1</c:v>
                </c:pt>
                <c:pt idx="32">
                  <c:v>1.1000000000000001</c:v>
                </c:pt>
                <c:pt idx="33" formatCode="0.00E+00">
                  <c:v>1.2</c:v>
                </c:pt>
                <c:pt idx="34">
                  <c:v>1.3</c:v>
                </c:pt>
                <c:pt idx="35" formatCode="0.00E+00">
                  <c:v>1.4</c:v>
                </c:pt>
                <c:pt idx="36">
                  <c:v>1.5</c:v>
                </c:pt>
                <c:pt idx="37" formatCode="0.00E+00">
                  <c:v>1.6</c:v>
                </c:pt>
                <c:pt idx="38">
                  <c:v>1.7</c:v>
                </c:pt>
                <c:pt idx="39" formatCode="0.00E+00">
                  <c:v>1.8</c:v>
                </c:pt>
                <c:pt idx="40">
                  <c:v>1.9</c:v>
                </c:pt>
                <c:pt idx="41" formatCode="0.00E+00">
                  <c:v>2</c:v>
                </c:pt>
                <c:pt idx="42">
                  <c:v>2.1</c:v>
                </c:pt>
                <c:pt idx="43" formatCode="0.00E+00">
                  <c:v>2.2000000000000002</c:v>
                </c:pt>
                <c:pt idx="44">
                  <c:v>2.2999999999999998</c:v>
                </c:pt>
                <c:pt idx="45" formatCode="0.00E+00">
                  <c:v>2.4</c:v>
                </c:pt>
                <c:pt idx="46">
                  <c:v>2.5</c:v>
                </c:pt>
                <c:pt idx="47" formatCode="0.00E+00">
                  <c:v>2.6</c:v>
                </c:pt>
                <c:pt idx="48">
                  <c:v>2.7</c:v>
                </c:pt>
                <c:pt idx="49" formatCode="0.00E+00">
                  <c:v>2.8</c:v>
                </c:pt>
                <c:pt idx="50">
                  <c:v>2.9</c:v>
                </c:pt>
                <c:pt idx="51" formatCode="0.00E+00">
                  <c:v>3</c:v>
                </c:pt>
                <c:pt idx="52">
                  <c:v>3.1</c:v>
                </c:pt>
                <c:pt idx="53" formatCode="0.00E+00">
                  <c:v>3.2</c:v>
                </c:pt>
                <c:pt idx="54">
                  <c:v>3.3</c:v>
                </c:pt>
                <c:pt idx="55" formatCode="0.00E+00">
                  <c:v>3.4</c:v>
                </c:pt>
                <c:pt idx="56">
                  <c:v>3.5000000000000102</c:v>
                </c:pt>
                <c:pt idx="57" formatCode="0.00E+00">
                  <c:v>3.6</c:v>
                </c:pt>
                <c:pt idx="58">
                  <c:v>3.7</c:v>
                </c:pt>
                <c:pt idx="59" formatCode="0.00E+00">
                  <c:v>3.80000000000001</c:v>
                </c:pt>
                <c:pt idx="60">
                  <c:v>3.9000000000000101</c:v>
                </c:pt>
                <c:pt idx="61" formatCode="0.00E+00">
                  <c:v>4.0000000000000098</c:v>
                </c:pt>
                <c:pt idx="62">
                  <c:v>4.0999999999999996</c:v>
                </c:pt>
                <c:pt idx="63" formatCode="0.00E+00">
                  <c:v>4.2000000000000099</c:v>
                </c:pt>
                <c:pt idx="64">
                  <c:v>4.3000000000000096</c:v>
                </c:pt>
                <c:pt idx="65" formatCode="0.00E+00">
                  <c:v>4.4000000000000101</c:v>
                </c:pt>
                <c:pt idx="66">
                  <c:v>4.5000000000000098</c:v>
                </c:pt>
                <c:pt idx="67" formatCode="0.00E+00">
                  <c:v>4.6000000000000103</c:v>
                </c:pt>
                <c:pt idx="68">
                  <c:v>4.7000000000000099</c:v>
                </c:pt>
                <c:pt idx="69" formatCode="0.00E+00">
                  <c:v>4.8000000000000096</c:v>
                </c:pt>
                <c:pt idx="70">
                  <c:v>4.9000000000000101</c:v>
                </c:pt>
                <c:pt idx="71" formatCode="0.00E+00">
                  <c:v>5.0000000000000098</c:v>
                </c:pt>
                <c:pt idx="72">
                  <c:v>5.1000000000000103</c:v>
                </c:pt>
                <c:pt idx="73" formatCode="0.00E+00">
                  <c:v>5.2000000000000099</c:v>
                </c:pt>
                <c:pt idx="74">
                  <c:v>5.3000000000000096</c:v>
                </c:pt>
                <c:pt idx="75" formatCode="0.00E+00">
                  <c:v>5.4000000000000101</c:v>
                </c:pt>
                <c:pt idx="76">
                  <c:v>5.5000000000000098</c:v>
                </c:pt>
                <c:pt idx="77" formatCode="0.00E+00">
                  <c:v>5.6000000000000103</c:v>
                </c:pt>
                <c:pt idx="78">
                  <c:v>5.7000000000000099</c:v>
                </c:pt>
                <c:pt idx="79" formatCode="0.00E+00">
                  <c:v>5.8000000000000096</c:v>
                </c:pt>
                <c:pt idx="80">
                  <c:v>5.9000000000000101</c:v>
                </c:pt>
                <c:pt idx="81" formatCode="0.00E+00">
                  <c:v>6.0000000000000098</c:v>
                </c:pt>
                <c:pt idx="82">
                  <c:v>6.1000000000000103</c:v>
                </c:pt>
                <c:pt idx="83" formatCode="0.00E+00">
                  <c:v>6.2000000000000099</c:v>
                </c:pt>
                <c:pt idx="84">
                  <c:v>6.3000000000000096</c:v>
                </c:pt>
                <c:pt idx="85" formatCode="0.00E+00">
                  <c:v>6.4000000000000101</c:v>
                </c:pt>
                <c:pt idx="86">
                  <c:v>6.5000000000000098</c:v>
                </c:pt>
                <c:pt idx="87" formatCode="0.00E+00">
                  <c:v>6.6000000000000103</c:v>
                </c:pt>
                <c:pt idx="88">
                  <c:v>6.7000000000000099</c:v>
                </c:pt>
                <c:pt idx="89" formatCode="0.00E+00">
                  <c:v>6.8000000000000096</c:v>
                </c:pt>
                <c:pt idx="90">
                  <c:v>6.9000000000000101</c:v>
                </c:pt>
                <c:pt idx="91" formatCode="0.00E+00">
                  <c:v>7.0000000000000098</c:v>
                </c:pt>
                <c:pt idx="92">
                  <c:v>7.1000000000000103</c:v>
                </c:pt>
                <c:pt idx="93" formatCode="0.00E+00">
                  <c:v>7.2000000000000099</c:v>
                </c:pt>
                <c:pt idx="94">
                  <c:v>7.3000000000000096</c:v>
                </c:pt>
                <c:pt idx="95" formatCode="0.00E+00">
                  <c:v>7.4000000000000101</c:v>
                </c:pt>
                <c:pt idx="96">
                  <c:v>7.5000000000000098</c:v>
                </c:pt>
                <c:pt idx="97" formatCode="0.00E+00">
                  <c:v>7.6000000000000103</c:v>
                </c:pt>
              </c:numCache>
            </c:numRef>
          </c:xVal>
          <c:yVal>
            <c:numRef>
              <c:f>echelon!$B$4:$B$101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54-4517-B2ED-C8E2C3C4A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01248"/>
        <c:axId val="174501824"/>
      </c:scatterChart>
      <c:valAx>
        <c:axId val="1745012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spPr>
          <a:ln>
            <a:tailEnd type="triangle"/>
          </a:ln>
        </c:spPr>
        <c:crossAx val="174501824"/>
        <c:crosses val="autoZero"/>
        <c:crossBetween val="midCat"/>
      </c:valAx>
      <c:valAx>
        <c:axId val="174501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V1  [V]</a:t>
                </a:r>
              </a:p>
            </c:rich>
          </c:tx>
          <c:layout>
            <c:manualLayout>
              <c:xMode val="edge"/>
              <c:yMode val="edge"/>
              <c:x val="0.40277777777777779"/>
              <c:y val="4.083515602216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174501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Continu!$A$7:$A$114</c:f>
              <c:numCache>
                <c:formatCode>0.00E+00</c:formatCode>
                <c:ptCount val="108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</c:numCache>
            </c:numRef>
          </c:xVal>
          <c:yVal>
            <c:numRef>
              <c:f>Continu!$G$8:$G$114</c:f>
              <c:numCache>
                <c:formatCode>General</c:formatCode>
                <c:ptCount val="10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87-4868-8701-434B15B40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79200"/>
        <c:axId val="172779776"/>
      </c:scatterChart>
      <c:valAx>
        <c:axId val="17277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79776"/>
        <c:crosses val="autoZero"/>
        <c:crossBetween val="midCat"/>
      </c:valAx>
      <c:valAx>
        <c:axId val="1727797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2205416495568576E-2"/>
              <c:y val="0.147491375449342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79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E5-4A7E-839D-BA90E65E6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81504"/>
        <c:axId val="172782080"/>
      </c:scatterChart>
      <c:valAx>
        <c:axId val="17278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2080"/>
        <c:crosses val="autoZero"/>
        <c:crossBetween val="midCat"/>
      </c:valAx>
      <c:valAx>
        <c:axId val="1727820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1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30183727034126E-2"/>
          <c:y val="2.8252405949256341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D99-46A2-A848-D539B260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83808"/>
        <c:axId val="172784384"/>
      </c:scatterChart>
      <c:valAx>
        <c:axId val="172783808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4384"/>
        <c:crosses val="autoZero"/>
        <c:crossBetween val="midCat"/>
      </c:valAx>
      <c:valAx>
        <c:axId val="1727843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 smtClean="0"/>
                  <a:t>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3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E3-454C-BDCB-3DFBC4946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341184"/>
        <c:axId val="262341760"/>
      </c:scatterChart>
      <c:valAx>
        <c:axId val="26234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2341760"/>
        <c:crosses val="autoZero"/>
        <c:crossBetween val="midCat"/>
      </c:valAx>
      <c:valAx>
        <c:axId val="2623417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2341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48-43DA-A6F1-4C36ADE10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72640"/>
        <c:axId val="50473216"/>
      </c:scatterChart>
      <c:valAx>
        <c:axId val="50472640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0473216"/>
        <c:crosses val="autoZero"/>
        <c:crossBetween val="midCat"/>
      </c:valAx>
      <c:valAx>
        <c:axId val="504732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472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24692982830968E-2"/>
          <c:y val="7.8325741584268416E-2"/>
          <c:w val="0.73350984505995065"/>
          <c:h val="0.7368036884790578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Scie!$B$1:$B$151</c:f>
              <c:numCache>
                <c:formatCode>General</c:formatCode>
                <c:ptCount val="151"/>
                <c:pt idx="0">
                  <c:v>5</c:v>
                </c:pt>
                <c:pt idx="1">
                  <c:v>4.8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4.2</c:v>
                </c:pt>
                <c:pt idx="5">
                  <c:v>4</c:v>
                </c:pt>
                <c:pt idx="6">
                  <c:v>3.8</c:v>
                </c:pt>
                <c:pt idx="7">
                  <c:v>3.6</c:v>
                </c:pt>
                <c:pt idx="8">
                  <c:v>3.4000000000000004</c:v>
                </c:pt>
                <c:pt idx="9">
                  <c:v>3.2</c:v>
                </c:pt>
                <c:pt idx="10">
                  <c:v>3</c:v>
                </c:pt>
                <c:pt idx="11">
                  <c:v>2.8000000000000003</c:v>
                </c:pt>
                <c:pt idx="12">
                  <c:v>2.6</c:v>
                </c:pt>
                <c:pt idx="13">
                  <c:v>2.4000000000000004</c:v>
                </c:pt>
                <c:pt idx="14">
                  <c:v>2.2000000000000002</c:v>
                </c:pt>
                <c:pt idx="15">
                  <c:v>2</c:v>
                </c:pt>
                <c:pt idx="16">
                  <c:v>1.8000000000000003</c:v>
                </c:pt>
                <c:pt idx="17">
                  <c:v>1.6</c:v>
                </c:pt>
                <c:pt idx="18">
                  <c:v>1.4</c:v>
                </c:pt>
                <c:pt idx="19">
                  <c:v>1.1999999999999997</c:v>
                </c:pt>
                <c:pt idx="20">
                  <c:v>1</c:v>
                </c:pt>
                <c:pt idx="21">
                  <c:v>0.79999999999999982</c:v>
                </c:pt>
                <c:pt idx="22">
                  <c:v>0.60000000000000053</c:v>
                </c:pt>
                <c:pt idx="23">
                  <c:v>0.40000000000000036</c:v>
                </c:pt>
                <c:pt idx="24">
                  <c:v>0.20000000000000018</c:v>
                </c:pt>
                <c:pt idx="25">
                  <c:v>0</c:v>
                </c:pt>
                <c:pt idx="26">
                  <c:v>-0.19999999999999929</c:v>
                </c:pt>
                <c:pt idx="27">
                  <c:v>-0.39999999999999947</c:v>
                </c:pt>
                <c:pt idx="28">
                  <c:v>-0.59999999999999964</c:v>
                </c:pt>
                <c:pt idx="29">
                  <c:v>-0.79999999999999982</c:v>
                </c:pt>
                <c:pt idx="30">
                  <c:v>-1</c:v>
                </c:pt>
                <c:pt idx="31">
                  <c:v>-1.2000000000000002</c:v>
                </c:pt>
                <c:pt idx="32">
                  <c:v>-1.3999999999999995</c:v>
                </c:pt>
                <c:pt idx="33">
                  <c:v>-1.6000000000000005</c:v>
                </c:pt>
                <c:pt idx="34">
                  <c:v>-1.7999999999999998</c:v>
                </c:pt>
                <c:pt idx="35">
                  <c:v>-1.9999999999999991</c:v>
                </c:pt>
                <c:pt idx="36">
                  <c:v>-2.2000000000000002</c:v>
                </c:pt>
                <c:pt idx="37">
                  <c:v>-2.3999999999999995</c:v>
                </c:pt>
                <c:pt idx="38">
                  <c:v>-2.6000000000000005</c:v>
                </c:pt>
                <c:pt idx="39">
                  <c:v>-2.8</c:v>
                </c:pt>
                <c:pt idx="40">
                  <c:v>-3</c:v>
                </c:pt>
                <c:pt idx="41">
                  <c:v>-3.1999999999999993</c:v>
                </c:pt>
                <c:pt idx="42">
                  <c:v>-3.4000000000000004</c:v>
                </c:pt>
                <c:pt idx="43">
                  <c:v>-3.5999999999999996</c:v>
                </c:pt>
                <c:pt idx="44">
                  <c:v>-3.7999999999999989</c:v>
                </c:pt>
                <c:pt idx="45">
                  <c:v>-4</c:v>
                </c:pt>
                <c:pt idx="46">
                  <c:v>-4.1999999999999993</c:v>
                </c:pt>
                <c:pt idx="47">
                  <c:v>-4.3999999999999986</c:v>
                </c:pt>
                <c:pt idx="48">
                  <c:v>-4.5999999999999996</c:v>
                </c:pt>
                <c:pt idx="49">
                  <c:v>-4.7999999999999989</c:v>
                </c:pt>
                <c:pt idx="50">
                  <c:v>-5</c:v>
                </c:pt>
                <c:pt idx="51">
                  <c:v>-4.8000000000000007</c:v>
                </c:pt>
                <c:pt idx="52">
                  <c:v>-4.6000000000000014</c:v>
                </c:pt>
                <c:pt idx="53">
                  <c:v>-4.4000000000000004</c:v>
                </c:pt>
                <c:pt idx="54">
                  <c:v>-4.2000000000000011</c:v>
                </c:pt>
                <c:pt idx="55">
                  <c:v>-4</c:v>
                </c:pt>
                <c:pt idx="56">
                  <c:v>-3.8000000000000007</c:v>
                </c:pt>
                <c:pt idx="57">
                  <c:v>-3.5999999999999996</c:v>
                </c:pt>
                <c:pt idx="58">
                  <c:v>-3.4000000000000004</c:v>
                </c:pt>
                <c:pt idx="59">
                  <c:v>-3.2000000000000011</c:v>
                </c:pt>
                <c:pt idx="60">
                  <c:v>-3</c:v>
                </c:pt>
                <c:pt idx="61">
                  <c:v>-2.8000000000000007</c:v>
                </c:pt>
                <c:pt idx="62">
                  <c:v>-2.6</c:v>
                </c:pt>
                <c:pt idx="63">
                  <c:v>-2.4000000000000004</c:v>
                </c:pt>
                <c:pt idx="64">
                  <c:v>-2.2000000000000011</c:v>
                </c:pt>
                <c:pt idx="65">
                  <c:v>-2.0000000000000018</c:v>
                </c:pt>
                <c:pt idx="66">
                  <c:v>-1.7999999999999994</c:v>
                </c:pt>
                <c:pt idx="67">
                  <c:v>-1.6</c:v>
                </c:pt>
                <c:pt idx="68">
                  <c:v>-1.4000000000000008</c:v>
                </c:pt>
                <c:pt idx="69">
                  <c:v>-1.2000000000000011</c:v>
                </c:pt>
                <c:pt idx="70">
                  <c:v>-1.0000000000000018</c:v>
                </c:pt>
                <c:pt idx="71">
                  <c:v>-0.79999999999999982</c:v>
                </c:pt>
                <c:pt idx="72">
                  <c:v>-0.60000000000000053</c:v>
                </c:pt>
                <c:pt idx="73">
                  <c:v>-0.40000000000000036</c:v>
                </c:pt>
                <c:pt idx="74">
                  <c:v>-0.20000000000000107</c:v>
                </c:pt>
                <c:pt idx="75">
                  <c:v>-1.7763568394002505E-15</c:v>
                </c:pt>
                <c:pt idx="76">
                  <c:v>0.20000000000000018</c:v>
                </c:pt>
                <c:pt idx="77">
                  <c:v>0.39999999999999947</c:v>
                </c:pt>
                <c:pt idx="78">
                  <c:v>0.59999999999999964</c:v>
                </c:pt>
                <c:pt idx="79">
                  <c:v>0.79999999999999893</c:v>
                </c:pt>
                <c:pt idx="80">
                  <c:v>1.0000000000000009</c:v>
                </c:pt>
                <c:pt idx="81">
                  <c:v>1.2000000000000002</c:v>
                </c:pt>
                <c:pt idx="82">
                  <c:v>1.3999999999999995</c:v>
                </c:pt>
                <c:pt idx="83">
                  <c:v>1.5999999999999988</c:v>
                </c:pt>
                <c:pt idx="84">
                  <c:v>1.7999999999999989</c:v>
                </c:pt>
                <c:pt idx="85">
                  <c:v>2.0000000000000009</c:v>
                </c:pt>
                <c:pt idx="86">
                  <c:v>2.2000000000000002</c:v>
                </c:pt>
                <c:pt idx="87">
                  <c:v>2.3999999999999995</c:v>
                </c:pt>
                <c:pt idx="88">
                  <c:v>2.5999999999999988</c:v>
                </c:pt>
                <c:pt idx="89">
                  <c:v>2.7999999999999989</c:v>
                </c:pt>
                <c:pt idx="90">
                  <c:v>3</c:v>
                </c:pt>
                <c:pt idx="91">
                  <c:v>3.1999999999999993</c:v>
                </c:pt>
                <c:pt idx="92">
                  <c:v>3.4000000000000004</c:v>
                </c:pt>
                <c:pt idx="93">
                  <c:v>3.5999999999999996</c:v>
                </c:pt>
                <c:pt idx="94">
                  <c:v>3.7999999999999989</c:v>
                </c:pt>
                <c:pt idx="95">
                  <c:v>4</c:v>
                </c:pt>
                <c:pt idx="96">
                  <c:v>4.1999999999999993</c:v>
                </c:pt>
                <c:pt idx="97">
                  <c:v>4.3999999999999986</c:v>
                </c:pt>
                <c:pt idx="98">
                  <c:v>4.5999999999999996</c:v>
                </c:pt>
                <c:pt idx="99">
                  <c:v>4.7999999999999989</c:v>
                </c:pt>
                <c:pt idx="100">
                  <c:v>5</c:v>
                </c:pt>
                <c:pt idx="101">
                  <c:v>4.8000000000000007</c:v>
                </c:pt>
                <c:pt idx="102">
                  <c:v>4.6000000000000014</c:v>
                </c:pt>
                <c:pt idx="103">
                  <c:v>4.4000000000000021</c:v>
                </c:pt>
                <c:pt idx="104">
                  <c:v>4.200000000000002</c:v>
                </c:pt>
                <c:pt idx="105">
                  <c:v>4</c:v>
                </c:pt>
                <c:pt idx="106">
                  <c:v>3.8000000000000007</c:v>
                </c:pt>
                <c:pt idx="107">
                  <c:v>3.6000000000000014</c:v>
                </c:pt>
                <c:pt idx="108">
                  <c:v>3.4000000000000017</c:v>
                </c:pt>
                <c:pt idx="109">
                  <c:v>3.1999999999999993</c:v>
                </c:pt>
                <c:pt idx="110">
                  <c:v>3</c:v>
                </c:pt>
                <c:pt idx="111">
                  <c:v>2.8000000000000007</c:v>
                </c:pt>
                <c:pt idx="112">
                  <c:v>2.6000000000000014</c:v>
                </c:pt>
                <c:pt idx="113">
                  <c:v>2.4000000000000017</c:v>
                </c:pt>
                <c:pt idx="114">
                  <c:v>2.1999999999999997</c:v>
                </c:pt>
                <c:pt idx="115">
                  <c:v>2.0000000000000004</c:v>
                </c:pt>
                <c:pt idx="116">
                  <c:v>1.8000000000000007</c:v>
                </c:pt>
                <c:pt idx="117">
                  <c:v>1.6000000000000014</c:v>
                </c:pt>
                <c:pt idx="118">
                  <c:v>1.4000000000000021</c:v>
                </c:pt>
                <c:pt idx="119">
                  <c:v>1.1999999999999997</c:v>
                </c:pt>
                <c:pt idx="120">
                  <c:v>1.0000000000000004</c:v>
                </c:pt>
                <c:pt idx="121">
                  <c:v>0.80000000000000071</c:v>
                </c:pt>
                <c:pt idx="122">
                  <c:v>0.60000000000000142</c:v>
                </c:pt>
                <c:pt idx="123">
                  <c:v>0.39999999999999947</c:v>
                </c:pt>
                <c:pt idx="124">
                  <c:v>0.20000000000000018</c:v>
                </c:pt>
                <c:pt idx="125">
                  <c:v>0</c:v>
                </c:pt>
                <c:pt idx="126">
                  <c:v>-0.19999999999999929</c:v>
                </c:pt>
                <c:pt idx="127">
                  <c:v>-0.39999999999999858</c:v>
                </c:pt>
                <c:pt idx="128">
                  <c:v>-0.59999999999999787</c:v>
                </c:pt>
                <c:pt idx="129">
                  <c:v>-0.79999999999999716</c:v>
                </c:pt>
                <c:pt idx="130">
                  <c:v>-0.99999999999999645</c:v>
                </c:pt>
                <c:pt idx="131">
                  <c:v>-1.200000000000002</c:v>
                </c:pt>
                <c:pt idx="132">
                  <c:v>-1.4000000000000012</c:v>
                </c:pt>
                <c:pt idx="133">
                  <c:v>-1.6000000000000005</c:v>
                </c:pt>
                <c:pt idx="134">
                  <c:v>-1.7999999999999998</c:v>
                </c:pt>
                <c:pt idx="135">
                  <c:v>-1.9999999999999991</c:v>
                </c:pt>
                <c:pt idx="136">
                  <c:v>-2.1999999999999984</c:v>
                </c:pt>
                <c:pt idx="137">
                  <c:v>-2.3999999999999986</c:v>
                </c:pt>
                <c:pt idx="138">
                  <c:v>-2.5999999999999979</c:v>
                </c:pt>
                <c:pt idx="139">
                  <c:v>-2.7999999999999972</c:v>
                </c:pt>
                <c:pt idx="140">
                  <c:v>-2.9999999999999964</c:v>
                </c:pt>
                <c:pt idx="141">
                  <c:v>-3.2000000000000011</c:v>
                </c:pt>
                <c:pt idx="142">
                  <c:v>-3.4000000000000004</c:v>
                </c:pt>
                <c:pt idx="143">
                  <c:v>-3.5999999999999996</c:v>
                </c:pt>
                <c:pt idx="144">
                  <c:v>-3.7999999999999989</c:v>
                </c:pt>
                <c:pt idx="145">
                  <c:v>-4</c:v>
                </c:pt>
                <c:pt idx="146">
                  <c:v>-4.1999999999999993</c:v>
                </c:pt>
                <c:pt idx="147">
                  <c:v>-4.3999999999999986</c:v>
                </c:pt>
                <c:pt idx="148">
                  <c:v>-4.5999999999999979</c:v>
                </c:pt>
                <c:pt idx="149">
                  <c:v>-4.7999999999999972</c:v>
                </c:pt>
                <c:pt idx="150">
                  <c:v>-4.9999999999999964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94-4EC8-AB40-F6728A82CB5F}"/>
            </c:ext>
          </c:extLst>
        </c:ser>
        <c:ser>
          <c:idx val="1"/>
          <c:order val="1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Scie!$C$1:$C$151</c:f>
              <c:numCache>
                <c:formatCode>General</c:formatCode>
                <c:ptCount val="151"/>
                <c:pt idx="0">
                  <c:v>7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6.2</c:v>
                </c:pt>
                <c:pt idx="5">
                  <c:v>6</c:v>
                </c:pt>
                <c:pt idx="6">
                  <c:v>5.8</c:v>
                </c:pt>
                <c:pt idx="7">
                  <c:v>5.6</c:v>
                </c:pt>
                <c:pt idx="8">
                  <c:v>5.4</c:v>
                </c:pt>
                <c:pt idx="9">
                  <c:v>5.2</c:v>
                </c:pt>
                <c:pt idx="10">
                  <c:v>5</c:v>
                </c:pt>
                <c:pt idx="11">
                  <c:v>4.8000000000000007</c:v>
                </c:pt>
                <c:pt idx="12">
                  <c:v>4.5999999999999996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</c:v>
                </c:pt>
                <c:pt idx="16">
                  <c:v>3.8000000000000003</c:v>
                </c:pt>
                <c:pt idx="17">
                  <c:v>3.6</c:v>
                </c:pt>
                <c:pt idx="18">
                  <c:v>3.4</c:v>
                </c:pt>
                <c:pt idx="19">
                  <c:v>3.1999999999999997</c:v>
                </c:pt>
                <c:pt idx="20">
                  <c:v>3</c:v>
                </c:pt>
                <c:pt idx="21">
                  <c:v>2.8</c:v>
                </c:pt>
                <c:pt idx="22">
                  <c:v>2.6000000000000005</c:v>
                </c:pt>
                <c:pt idx="23">
                  <c:v>2.4000000000000004</c:v>
                </c:pt>
                <c:pt idx="24">
                  <c:v>2.2000000000000002</c:v>
                </c:pt>
                <c:pt idx="25">
                  <c:v>2</c:v>
                </c:pt>
                <c:pt idx="26">
                  <c:v>1.8000000000000007</c:v>
                </c:pt>
                <c:pt idx="27">
                  <c:v>1.6000000000000005</c:v>
                </c:pt>
                <c:pt idx="28">
                  <c:v>1.4000000000000004</c:v>
                </c:pt>
                <c:pt idx="29">
                  <c:v>1.2000000000000002</c:v>
                </c:pt>
                <c:pt idx="30">
                  <c:v>1</c:v>
                </c:pt>
                <c:pt idx="31">
                  <c:v>0.79999999999999982</c:v>
                </c:pt>
                <c:pt idx="32">
                  <c:v>0.60000000000000053</c:v>
                </c:pt>
                <c:pt idx="33">
                  <c:v>0.39999999999999947</c:v>
                </c:pt>
                <c:pt idx="34">
                  <c:v>0.20000000000000018</c:v>
                </c:pt>
                <c:pt idx="35">
                  <c:v>0</c:v>
                </c:pt>
                <c:pt idx="36">
                  <c:v>-0.20000000000000018</c:v>
                </c:pt>
                <c:pt idx="37">
                  <c:v>-0.39999999999999947</c:v>
                </c:pt>
                <c:pt idx="38">
                  <c:v>-0.60000000000000053</c:v>
                </c:pt>
                <c:pt idx="39">
                  <c:v>-0.79999999999999982</c:v>
                </c:pt>
                <c:pt idx="40">
                  <c:v>-1</c:v>
                </c:pt>
                <c:pt idx="41">
                  <c:v>-1.1999999999999993</c:v>
                </c:pt>
                <c:pt idx="42">
                  <c:v>-1.4000000000000004</c:v>
                </c:pt>
                <c:pt idx="43">
                  <c:v>-1.5999999999999996</c:v>
                </c:pt>
                <c:pt idx="44">
                  <c:v>-1.7999999999999989</c:v>
                </c:pt>
                <c:pt idx="45">
                  <c:v>-2</c:v>
                </c:pt>
                <c:pt idx="46">
                  <c:v>-2.1999999999999993</c:v>
                </c:pt>
                <c:pt idx="47">
                  <c:v>-2.3999999999999986</c:v>
                </c:pt>
                <c:pt idx="48">
                  <c:v>-2.5999999999999996</c:v>
                </c:pt>
                <c:pt idx="49">
                  <c:v>-2.7999999999999989</c:v>
                </c:pt>
                <c:pt idx="50">
                  <c:v>-3</c:v>
                </c:pt>
                <c:pt idx="51">
                  <c:v>-2.8000000000000007</c:v>
                </c:pt>
                <c:pt idx="52">
                  <c:v>-2.6000000000000014</c:v>
                </c:pt>
                <c:pt idx="53">
                  <c:v>-2.4000000000000004</c:v>
                </c:pt>
                <c:pt idx="54">
                  <c:v>-2.2000000000000011</c:v>
                </c:pt>
                <c:pt idx="55">
                  <c:v>-2</c:v>
                </c:pt>
                <c:pt idx="56">
                  <c:v>-1.8000000000000007</c:v>
                </c:pt>
                <c:pt idx="57">
                  <c:v>-1.5999999999999996</c:v>
                </c:pt>
                <c:pt idx="58">
                  <c:v>-1.4000000000000004</c:v>
                </c:pt>
                <c:pt idx="59">
                  <c:v>-1.2000000000000011</c:v>
                </c:pt>
                <c:pt idx="60">
                  <c:v>-1</c:v>
                </c:pt>
                <c:pt idx="61">
                  <c:v>-0.80000000000000071</c:v>
                </c:pt>
                <c:pt idx="62">
                  <c:v>-0.60000000000000009</c:v>
                </c:pt>
                <c:pt idx="63">
                  <c:v>-0.40000000000000036</c:v>
                </c:pt>
                <c:pt idx="64">
                  <c:v>-0.20000000000000107</c:v>
                </c:pt>
                <c:pt idx="65">
                  <c:v>0</c:v>
                </c:pt>
                <c:pt idx="66">
                  <c:v>0.20000000000000062</c:v>
                </c:pt>
                <c:pt idx="67">
                  <c:v>0.39999999999999991</c:v>
                </c:pt>
                <c:pt idx="68">
                  <c:v>0.5999999999999992</c:v>
                </c:pt>
                <c:pt idx="69">
                  <c:v>0.79999999999999893</c:v>
                </c:pt>
                <c:pt idx="70">
                  <c:v>0.99999999999999822</c:v>
                </c:pt>
                <c:pt idx="71">
                  <c:v>1.2000000000000002</c:v>
                </c:pt>
                <c:pt idx="72">
                  <c:v>1.3999999999999995</c:v>
                </c:pt>
                <c:pt idx="73">
                  <c:v>1.5999999999999996</c:v>
                </c:pt>
                <c:pt idx="74">
                  <c:v>1.7999999999999989</c:v>
                </c:pt>
                <c:pt idx="75">
                  <c:v>1.9999999999999982</c:v>
                </c:pt>
                <c:pt idx="76">
                  <c:v>2.2000000000000002</c:v>
                </c:pt>
                <c:pt idx="77">
                  <c:v>2.3999999999999995</c:v>
                </c:pt>
                <c:pt idx="78">
                  <c:v>2.5999999999999996</c:v>
                </c:pt>
                <c:pt idx="79">
                  <c:v>2.7999999999999989</c:v>
                </c:pt>
                <c:pt idx="80">
                  <c:v>3.0000000000000009</c:v>
                </c:pt>
                <c:pt idx="81">
                  <c:v>3.2</c:v>
                </c:pt>
                <c:pt idx="82">
                  <c:v>3.3999999999999995</c:v>
                </c:pt>
                <c:pt idx="83">
                  <c:v>3.5999999999999988</c:v>
                </c:pt>
                <c:pt idx="84">
                  <c:v>3.7999999999999989</c:v>
                </c:pt>
                <c:pt idx="85">
                  <c:v>4.0000000000000009</c:v>
                </c:pt>
                <c:pt idx="86">
                  <c:v>4.2</c:v>
                </c:pt>
                <c:pt idx="87">
                  <c:v>4.3999999999999995</c:v>
                </c:pt>
                <c:pt idx="88">
                  <c:v>4.5999999999999988</c:v>
                </c:pt>
                <c:pt idx="89">
                  <c:v>4.7999999999999989</c:v>
                </c:pt>
                <c:pt idx="90">
                  <c:v>5</c:v>
                </c:pt>
                <c:pt idx="91">
                  <c:v>5.1999999999999993</c:v>
                </c:pt>
                <c:pt idx="92">
                  <c:v>5.4</c:v>
                </c:pt>
                <c:pt idx="93">
                  <c:v>5.6</c:v>
                </c:pt>
                <c:pt idx="94">
                  <c:v>5.7999999999999989</c:v>
                </c:pt>
                <c:pt idx="95">
                  <c:v>6</c:v>
                </c:pt>
                <c:pt idx="96">
                  <c:v>6.1999999999999993</c:v>
                </c:pt>
                <c:pt idx="97">
                  <c:v>6.3999999999999986</c:v>
                </c:pt>
                <c:pt idx="98">
                  <c:v>6.6</c:v>
                </c:pt>
                <c:pt idx="99">
                  <c:v>6.7999999999999989</c:v>
                </c:pt>
                <c:pt idx="100">
                  <c:v>7</c:v>
                </c:pt>
                <c:pt idx="101">
                  <c:v>6.8000000000000007</c:v>
                </c:pt>
                <c:pt idx="102">
                  <c:v>6.6000000000000014</c:v>
                </c:pt>
                <c:pt idx="103">
                  <c:v>6.4000000000000021</c:v>
                </c:pt>
                <c:pt idx="104">
                  <c:v>6.200000000000002</c:v>
                </c:pt>
                <c:pt idx="105">
                  <c:v>6</c:v>
                </c:pt>
                <c:pt idx="106">
                  <c:v>5.8000000000000007</c:v>
                </c:pt>
                <c:pt idx="107">
                  <c:v>5.6000000000000014</c:v>
                </c:pt>
                <c:pt idx="108">
                  <c:v>5.4000000000000021</c:v>
                </c:pt>
                <c:pt idx="109">
                  <c:v>5.1999999999999993</c:v>
                </c:pt>
                <c:pt idx="110">
                  <c:v>5</c:v>
                </c:pt>
                <c:pt idx="111">
                  <c:v>4.8000000000000007</c:v>
                </c:pt>
                <c:pt idx="112">
                  <c:v>4.6000000000000014</c:v>
                </c:pt>
                <c:pt idx="113">
                  <c:v>4.4000000000000021</c:v>
                </c:pt>
                <c:pt idx="114">
                  <c:v>4.1999999999999993</c:v>
                </c:pt>
                <c:pt idx="115">
                  <c:v>4</c:v>
                </c:pt>
                <c:pt idx="116">
                  <c:v>3.8000000000000007</c:v>
                </c:pt>
                <c:pt idx="117">
                  <c:v>3.6000000000000014</c:v>
                </c:pt>
                <c:pt idx="118">
                  <c:v>3.4000000000000021</c:v>
                </c:pt>
                <c:pt idx="119">
                  <c:v>3.1999999999999997</c:v>
                </c:pt>
                <c:pt idx="120">
                  <c:v>3.0000000000000004</c:v>
                </c:pt>
                <c:pt idx="121">
                  <c:v>2.8000000000000007</c:v>
                </c:pt>
                <c:pt idx="122">
                  <c:v>2.6000000000000014</c:v>
                </c:pt>
                <c:pt idx="123">
                  <c:v>2.3999999999999995</c:v>
                </c:pt>
                <c:pt idx="124">
                  <c:v>2.2000000000000002</c:v>
                </c:pt>
                <c:pt idx="125">
                  <c:v>2</c:v>
                </c:pt>
                <c:pt idx="126">
                  <c:v>1.8000000000000007</c:v>
                </c:pt>
                <c:pt idx="127">
                  <c:v>1.6000000000000014</c:v>
                </c:pt>
                <c:pt idx="128">
                  <c:v>1.4000000000000021</c:v>
                </c:pt>
                <c:pt idx="129">
                  <c:v>1.2000000000000028</c:v>
                </c:pt>
                <c:pt idx="130">
                  <c:v>1.0000000000000036</c:v>
                </c:pt>
                <c:pt idx="131">
                  <c:v>0.79999999999999805</c:v>
                </c:pt>
                <c:pt idx="132">
                  <c:v>0.59999999999999876</c:v>
                </c:pt>
                <c:pt idx="133">
                  <c:v>0.39999999999999947</c:v>
                </c:pt>
                <c:pt idx="134">
                  <c:v>0.20000000000000018</c:v>
                </c:pt>
                <c:pt idx="135">
                  <c:v>0</c:v>
                </c:pt>
                <c:pt idx="136">
                  <c:v>-0.1999999999999984</c:v>
                </c:pt>
                <c:pt idx="137">
                  <c:v>-0.39999999999999858</c:v>
                </c:pt>
                <c:pt idx="138">
                  <c:v>-0.59999999999999787</c:v>
                </c:pt>
                <c:pt idx="139">
                  <c:v>-0.79999999999999716</c:v>
                </c:pt>
                <c:pt idx="140">
                  <c:v>-0.99999999999999645</c:v>
                </c:pt>
                <c:pt idx="141">
                  <c:v>-1.2000000000000011</c:v>
                </c:pt>
                <c:pt idx="142">
                  <c:v>-1.4000000000000004</c:v>
                </c:pt>
                <c:pt idx="143">
                  <c:v>-1.5999999999999996</c:v>
                </c:pt>
                <c:pt idx="144">
                  <c:v>-1.7999999999999989</c:v>
                </c:pt>
                <c:pt idx="145">
                  <c:v>-2</c:v>
                </c:pt>
                <c:pt idx="146">
                  <c:v>-2.1999999999999993</c:v>
                </c:pt>
                <c:pt idx="147">
                  <c:v>-2.3999999999999986</c:v>
                </c:pt>
                <c:pt idx="148">
                  <c:v>-2.5999999999999979</c:v>
                </c:pt>
                <c:pt idx="149">
                  <c:v>-2.7999999999999972</c:v>
                </c:pt>
                <c:pt idx="150">
                  <c:v>-2.9999999999999964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94-4EC8-AB40-F6728A82C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03552"/>
        <c:axId val="174504128"/>
      </c:scatterChart>
      <c:valAx>
        <c:axId val="17450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2077865266846"/>
              <c:y val="0.4434951881014873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174504128"/>
        <c:crosses val="autoZero"/>
        <c:crossBetween val="midCat"/>
      </c:valAx>
      <c:valAx>
        <c:axId val="17450412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>
            <c:manualLayout>
              <c:xMode val="edge"/>
              <c:yMode val="edge"/>
              <c:x val="3.888888888888889E-2"/>
              <c:y val="2.3547317002041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503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FB-49A6-BF67-527EDF8C9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8480"/>
        <c:axId val="174389440"/>
      </c:scatterChart>
      <c:valAx>
        <c:axId val="47348480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389440"/>
        <c:crosses val="autoZero"/>
        <c:crossBetween val="midCat"/>
      </c:valAx>
      <c:valAx>
        <c:axId val="1743894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348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60629921259837E-2"/>
          <c:y val="7.4548702245552642E-2"/>
          <c:w val="0.69528193350831147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effectLst/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Rect!$B$1:$B$200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2C-4892-88A0-442C4F6907C9}"/>
            </c:ext>
          </c:extLst>
        </c:ser>
        <c:ser>
          <c:idx val="1"/>
          <c:order val="1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Rect!$C$1:$C$200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2C-4892-88A0-442C4F690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7792"/>
        <c:axId val="174498368"/>
      </c:scatterChart>
      <c:valAx>
        <c:axId val="17449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6424737532808384"/>
              <c:y val="0.86016185476815399"/>
            </c:manualLayout>
          </c:layout>
          <c:overlay val="0"/>
        </c:title>
        <c:numFmt formatCode="0.0E+0" sourceLinked="0"/>
        <c:majorTickMark val="out"/>
        <c:minorTickMark val="none"/>
        <c:tickLblPos val="nextTo"/>
        <c:crossAx val="174498368"/>
        <c:crosses val="autoZero"/>
        <c:crossBetween val="midCat"/>
      </c:valAx>
      <c:valAx>
        <c:axId val="174498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[V]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0103200641586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497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46913580246"/>
          <c:y val="4.3056666666666667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3CA-4866-9EAA-F08E8D6C3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5024"/>
        <c:axId val="47345600"/>
      </c:scatterChart>
      <c:valAx>
        <c:axId val="47345024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45600"/>
        <c:crosses val="autoZero"/>
        <c:crossBetween val="midCat"/>
      </c:valAx>
      <c:valAx>
        <c:axId val="473456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Vs</a:t>
                </a:r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45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5246913580246"/>
          <c:y val="0.11361222222222221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0B-4800-830D-B05D99257821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25.365848506273434</c:v>
                </c:pt>
                <c:pt idx="2">
                  <c:v>50.10710563789771</c:v>
                </c:pt>
                <c:pt idx="3">
                  <c:v>73.614559532767501</c:v>
                </c:pt>
                <c:pt idx="4">
                  <c:v>95.309378659224507</c:v>
                </c:pt>
                <c:pt idx="5">
                  <c:v>114.65736456939865</c:v>
                </c:pt>
                <c:pt idx="6">
                  <c:v>131.18210563789771</c:v>
                </c:pt>
                <c:pt idx="7">
                  <c:v>144.47670789714383</c:v>
                </c:pt>
                <c:pt idx="8">
                  <c:v>154.21381411725912</c:v>
                </c:pt>
                <c:pt idx="9">
                  <c:v>160.15366442750155</c:v>
                </c:pt>
                <c:pt idx="10">
                  <c:v>162.14999999999998</c:v>
                </c:pt>
                <c:pt idx="11">
                  <c:v>160.15366442750155</c:v>
                </c:pt>
                <c:pt idx="12">
                  <c:v>154.21381411725912</c:v>
                </c:pt>
                <c:pt idx="13">
                  <c:v>144.47670789714383</c:v>
                </c:pt>
                <c:pt idx="14">
                  <c:v>131.18210563789771</c:v>
                </c:pt>
                <c:pt idx="15">
                  <c:v>114.65736456939867</c:v>
                </c:pt>
                <c:pt idx="16">
                  <c:v>95.309378659224521</c:v>
                </c:pt>
                <c:pt idx="17">
                  <c:v>73.614559532767444</c:v>
                </c:pt>
                <c:pt idx="18">
                  <c:v>50.107105637897732</c:v>
                </c:pt>
                <c:pt idx="19">
                  <c:v>25.365848506273451</c:v>
                </c:pt>
                <c:pt idx="20">
                  <c:v>1.986578219634327E-14</c:v>
                </c:pt>
                <c:pt idx="21">
                  <c:v>-25.36584850627348</c:v>
                </c:pt>
                <c:pt idx="22">
                  <c:v>-50.107105637897696</c:v>
                </c:pt>
                <c:pt idx="23">
                  <c:v>-73.614559532767487</c:v>
                </c:pt>
                <c:pt idx="24">
                  <c:v>-95.309378659224535</c:v>
                </c:pt>
                <c:pt idx="25">
                  <c:v>-114.65736456939869</c:v>
                </c:pt>
                <c:pt idx="26">
                  <c:v>-131.18210563789771</c:v>
                </c:pt>
                <c:pt idx="27">
                  <c:v>-144.47670789714383</c:v>
                </c:pt>
                <c:pt idx="28">
                  <c:v>-154.21381411725912</c:v>
                </c:pt>
                <c:pt idx="29">
                  <c:v>-160.15366442750155</c:v>
                </c:pt>
                <c:pt idx="30">
                  <c:v>-162.14999999999998</c:v>
                </c:pt>
                <c:pt idx="31">
                  <c:v>-160.15366442750155</c:v>
                </c:pt>
                <c:pt idx="32">
                  <c:v>-154.21381411725915</c:v>
                </c:pt>
                <c:pt idx="33">
                  <c:v>-144.47670789714377</c:v>
                </c:pt>
                <c:pt idx="34">
                  <c:v>-131.18210563789765</c:v>
                </c:pt>
                <c:pt idx="35">
                  <c:v>-114.65736456939858</c:v>
                </c:pt>
                <c:pt idx="36">
                  <c:v>-95.309378659224535</c:v>
                </c:pt>
                <c:pt idx="37">
                  <c:v>-73.61455953276753</c:v>
                </c:pt>
                <c:pt idx="38">
                  <c:v>-50.107105637897746</c:v>
                </c:pt>
                <c:pt idx="39">
                  <c:v>-25.365848506273473</c:v>
                </c:pt>
                <c:pt idx="40">
                  <c:v>-3.9731564392686541E-14</c:v>
                </c:pt>
                <c:pt idx="41">
                  <c:v>25.365848506273537</c:v>
                </c:pt>
                <c:pt idx="42">
                  <c:v>50.10710563789781</c:v>
                </c:pt>
                <c:pt idx="43">
                  <c:v>73.614559532767473</c:v>
                </c:pt>
                <c:pt idx="44">
                  <c:v>95.309378659224464</c:v>
                </c:pt>
                <c:pt idx="45">
                  <c:v>114.65736456939864</c:v>
                </c:pt>
                <c:pt idx="46">
                  <c:v>131.18210563789768</c:v>
                </c:pt>
                <c:pt idx="47">
                  <c:v>144.4767078971438</c:v>
                </c:pt>
                <c:pt idx="48">
                  <c:v>154.21381411725915</c:v>
                </c:pt>
                <c:pt idx="49">
                  <c:v>160.15366442750155</c:v>
                </c:pt>
                <c:pt idx="50">
                  <c:v>162.14999999999998</c:v>
                </c:pt>
                <c:pt idx="51">
                  <c:v>160.15366442750158</c:v>
                </c:pt>
                <c:pt idx="52">
                  <c:v>154.21381411725915</c:v>
                </c:pt>
                <c:pt idx="53">
                  <c:v>144.47670789714377</c:v>
                </c:pt>
                <c:pt idx="54">
                  <c:v>131.18210563789773</c:v>
                </c:pt>
                <c:pt idx="55">
                  <c:v>114.6573645693986</c:v>
                </c:pt>
                <c:pt idx="56">
                  <c:v>95.309378659224535</c:v>
                </c:pt>
                <c:pt idx="57">
                  <c:v>73.61455953276743</c:v>
                </c:pt>
                <c:pt idx="58">
                  <c:v>50.107105637897774</c:v>
                </c:pt>
                <c:pt idx="59">
                  <c:v>25.365848506273629</c:v>
                </c:pt>
                <c:pt idx="60">
                  <c:v>5.9597346589029808E-14</c:v>
                </c:pt>
                <c:pt idx="61">
                  <c:v>-25.365848506273512</c:v>
                </c:pt>
                <c:pt idx="62">
                  <c:v>-50.107105637897661</c:v>
                </c:pt>
                <c:pt idx="63">
                  <c:v>-73.614559532767572</c:v>
                </c:pt>
                <c:pt idx="64">
                  <c:v>-95.30937865922445</c:v>
                </c:pt>
                <c:pt idx="65">
                  <c:v>-114.65736456939872</c:v>
                </c:pt>
                <c:pt idx="66">
                  <c:v>-131.18210563789785</c:v>
                </c:pt>
                <c:pt idx="67">
                  <c:v>-144.47670789714388</c:v>
                </c:pt>
                <c:pt idx="68">
                  <c:v>-154.2138141172592</c:v>
                </c:pt>
                <c:pt idx="69">
                  <c:v>-160.15366442750155</c:v>
                </c:pt>
                <c:pt idx="70">
                  <c:v>-162.14999999999998</c:v>
                </c:pt>
                <c:pt idx="71">
                  <c:v>-160.15366442750158</c:v>
                </c:pt>
                <c:pt idx="72">
                  <c:v>-154.21381411725915</c:v>
                </c:pt>
                <c:pt idx="73">
                  <c:v>-144.47670789714391</c:v>
                </c:pt>
                <c:pt idx="74">
                  <c:v>-131.18210563789773</c:v>
                </c:pt>
                <c:pt idx="75">
                  <c:v>-114.65736456939862</c:v>
                </c:pt>
                <c:pt idx="76">
                  <c:v>-95.309378659224564</c:v>
                </c:pt>
                <c:pt idx="77">
                  <c:v>-73.614559532767444</c:v>
                </c:pt>
                <c:pt idx="78">
                  <c:v>-50.107105637897796</c:v>
                </c:pt>
                <c:pt idx="79">
                  <c:v>-25.36584850627337</c:v>
                </c:pt>
                <c:pt idx="80">
                  <c:v>-7.9463128785373081E-14</c:v>
                </c:pt>
                <c:pt idx="81">
                  <c:v>25.365848506273494</c:v>
                </c:pt>
                <c:pt idx="82">
                  <c:v>50.107105637897909</c:v>
                </c:pt>
                <c:pt idx="83">
                  <c:v>73.614559532767558</c:v>
                </c:pt>
                <c:pt idx="84">
                  <c:v>95.309378659224663</c:v>
                </c:pt>
                <c:pt idx="85">
                  <c:v>114.65736456939871</c:v>
                </c:pt>
                <c:pt idx="86">
                  <c:v>131.18210563789765</c:v>
                </c:pt>
                <c:pt idx="87">
                  <c:v>144.47670789714374</c:v>
                </c:pt>
                <c:pt idx="88">
                  <c:v>154.21381411725912</c:v>
                </c:pt>
                <c:pt idx="89">
                  <c:v>160.15366442750152</c:v>
                </c:pt>
                <c:pt idx="90">
                  <c:v>162.14999999999998</c:v>
                </c:pt>
                <c:pt idx="91">
                  <c:v>160.15366442750155</c:v>
                </c:pt>
                <c:pt idx="92">
                  <c:v>154.21381411725915</c:v>
                </c:pt>
                <c:pt idx="93">
                  <c:v>144.4767078971438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0B-4800-830D-B05D99257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7328"/>
        <c:axId val="47347904"/>
      </c:scatterChart>
      <c:valAx>
        <c:axId val="47347328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47347904"/>
        <c:crosses val="autoZero"/>
        <c:crossBetween val="midCat"/>
      </c:valAx>
      <c:valAx>
        <c:axId val="4734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47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BE-475C-83AE-46BBA0089FA7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Sinus!$D$7:$D$100</c:f>
              <c:numCache>
                <c:formatCode>General</c:formatCode>
                <c:ptCount val="94"/>
                <c:pt idx="0">
                  <c:v>0</c:v>
                </c:pt>
                <c:pt idx="1">
                  <c:v>100.21421127579542</c:v>
                </c:pt>
                <c:pt idx="2">
                  <c:v>190.61875731844901</c:v>
                </c:pt>
                <c:pt idx="3">
                  <c:v>262.36421127579541</c:v>
                </c:pt>
                <c:pt idx="4">
                  <c:v>308.42762823451824</c:v>
                </c:pt>
                <c:pt idx="5">
                  <c:v>324.29999999999995</c:v>
                </c:pt>
                <c:pt idx="6">
                  <c:v>308.42762823451824</c:v>
                </c:pt>
                <c:pt idx="7">
                  <c:v>262.36421127579541</c:v>
                </c:pt>
                <c:pt idx="8">
                  <c:v>190.61875731844904</c:v>
                </c:pt>
                <c:pt idx="9">
                  <c:v>100.21421127579546</c:v>
                </c:pt>
                <c:pt idx="10">
                  <c:v>3.9731564392686541E-14</c:v>
                </c:pt>
                <c:pt idx="11">
                  <c:v>-100.21421127579539</c:v>
                </c:pt>
                <c:pt idx="12">
                  <c:v>-190.61875731844907</c:v>
                </c:pt>
                <c:pt idx="13">
                  <c:v>-262.36421127579541</c:v>
                </c:pt>
                <c:pt idx="14">
                  <c:v>-308.42762823451824</c:v>
                </c:pt>
                <c:pt idx="15">
                  <c:v>-324.29999999999995</c:v>
                </c:pt>
                <c:pt idx="16">
                  <c:v>-308.42762823451829</c:v>
                </c:pt>
                <c:pt idx="17">
                  <c:v>-262.3642112757953</c:v>
                </c:pt>
                <c:pt idx="18">
                  <c:v>-190.61875731844907</c:v>
                </c:pt>
                <c:pt idx="19">
                  <c:v>-100.21421127579549</c:v>
                </c:pt>
                <c:pt idx="20">
                  <c:v>-7.9463128785373081E-14</c:v>
                </c:pt>
                <c:pt idx="21">
                  <c:v>100.21421127579562</c:v>
                </c:pt>
                <c:pt idx="22">
                  <c:v>190.61875731844893</c:v>
                </c:pt>
                <c:pt idx="23">
                  <c:v>262.36421127579536</c:v>
                </c:pt>
                <c:pt idx="24">
                  <c:v>308.42762823451829</c:v>
                </c:pt>
                <c:pt idx="25">
                  <c:v>324.29999999999995</c:v>
                </c:pt>
                <c:pt idx="26">
                  <c:v>308.42762823451829</c:v>
                </c:pt>
                <c:pt idx="27">
                  <c:v>262.36421127579547</c:v>
                </c:pt>
                <c:pt idx="28">
                  <c:v>190.61875731844907</c:v>
                </c:pt>
                <c:pt idx="29">
                  <c:v>100.21421127579555</c:v>
                </c:pt>
                <c:pt idx="30">
                  <c:v>1.1919469317805962E-13</c:v>
                </c:pt>
                <c:pt idx="31">
                  <c:v>-100.21421127579532</c:v>
                </c:pt>
                <c:pt idx="32">
                  <c:v>-190.6187573184489</c:v>
                </c:pt>
                <c:pt idx="33">
                  <c:v>-262.3642112757957</c:v>
                </c:pt>
                <c:pt idx="34">
                  <c:v>-308.42762823451841</c:v>
                </c:pt>
                <c:pt idx="35">
                  <c:v>-324.29999999999995</c:v>
                </c:pt>
                <c:pt idx="36">
                  <c:v>-308.42762823451829</c:v>
                </c:pt>
                <c:pt idx="37">
                  <c:v>-262.36421127579547</c:v>
                </c:pt>
                <c:pt idx="38">
                  <c:v>-190.61875731844913</c:v>
                </c:pt>
                <c:pt idx="39">
                  <c:v>-100.21421127579559</c:v>
                </c:pt>
                <c:pt idx="40">
                  <c:v>-1.5892625757074616E-13</c:v>
                </c:pt>
                <c:pt idx="41">
                  <c:v>100.21421127579582</c:v>
                </c:pt>
                <c:pt idx="42">
                  <c:v>190.61875731844933</c:v>
                </c:pt>
                <c:pt idx="43">
                  <c:v>262.3642112757953</c:v>
                </c:pt>
                <c:pt idx="44">
                  <c:v>308.42762823451824</c:v>
                </c:pt>
                <c:pt idx="45">
                  <c:v>324.29999999999995</c:v>
                </c:pt>
                <c:pt idx="46">
                  <c:v>308.42762823451829</c:v>
                </c:pt>
                <c:pt idx="47">
                  <c:v>262.36421127579553</c:v>
                </c:pt>
                <c:pt idx="48">
                  <c:v>190.6187573184487</c:v>
                </c:pt>
                <c:pt idx="49">
                  <c:v>100.21421127579507</c:v>
                </c:pt>
                <c:pt idx="50">
                  <c:v>-3.7741470105406846E-13</c:v>
                </c:pt>
                <c:pt idx="51">
                  <c:v>-100.21421127579468</c:v>
                </c:pt>
                <c:pt idx="52">
                  <c:v>-190.61875731844884</c:v>
                </c:pt>
                <c:pt idx="53">
                  <c:v>-262.36421127579564</c:v>
                </c:pt>
                <c:pt idx="54">
                  <c:v>-308.42762823451824</c:v>
                </c:pt>
                <c:pt idx="55">
                  <c:v>-324.29999999999995</c:v>
                </c:pt>
                <c:pt idx="56">
                  <c:v>-308.42762823451829</c:v>
                </c:pt>
                <c:pt idx="57">
                  <c:v>-262.36421127579518</c:v>
                </c:pt>
                <c:pt idx="58">
                  <c:v>-190.61875731844918</c:v>
                </c:pt>
                <c:pt idx="59">
                  <c:v>-100.2142112757962</c:v>
                </c:pt>
                <c:pt idx="60">
                  <c:v>-2.3838938635611923E-13</c:v>
                </c:pt>
                <c:pt idx="61">
                  <c:v>100.21421127579575</c:v>
                </c:pt>
                <c:pt idx="62">
                  <c:v>190.61875731844879</c:v>
                </c:pt>
                <c:pt idx="63">
                  <c:v>262.36421127579558</c:v>
                </c:pt>
                <c:pt idx="64">
                  <c:v>308.42762823451818</c:v>
                </c:pt>
                <c:pt idx="65">
                  <c:v>324.29999999999995</c:v>
                </c:pt>
                <c:pt idx="66">
                  <c:v>308.42762823451801</c:v>
                </c:pt>
                <c:pt idx="67">
                  <c:v>262.36421127579524</c:v>
                </c:pt>
                <c:pt idx="68">
                  <c:v>190.6187573184483</c:v>
                </c:pt>
                <c:pt idx="69">
                  <c:v>100.21421127579515</c:v>
                </c:pt>
                <c:pt idx="70">
                  <c:v>-8.7402409528619646E-13</c:v>
                </c:pt>
                <c:pt idx="71">
                  <c:v>-100.21421127579461</c:v>
                </c:pt>
                <c:pt idx="72">
                  <c:v>-190.61875731844879</c:v>
                </c:pt>
                <c:pt idx="73">
                  <c:v>-262.3642112757949</c:v>
                </c:pt>
                <c:pt idx="74">
                  <c:v>-308.42762823451818</c:v>
                </c:pt>
                <c:pt idx="75">
                  <c:v>-324.29999999999995</c:v>
                </c:pt>
                <c:pt idx="76">
                  <c:v>-308.42762823451835</c:v>
                </c:pt>
                <c:pt idx="77">
                  <c:v>-262.36421127579524</c:v>
                </c:pt>
                <c:pt idx="78">
                  <c:v>-190.61875731844927</c:v>
                </c:pt>
                <c:pt idx="79">
                  <c:v>-100.21421127579519</c:v>
                </c:pt>
                <c:pt idx="80">
                  <c:v>-3.1785251514149233E-13</c:v>
                </c:pt>
                <c:pt idx="81">
                  <c:v>100.21421127579568</c:v>
                </c:pt>
                <c:pt idx="82">
                  <c:v>190.61875731844967</c:v>
                </c:pt>
                <c:pt idx="83">
                  <c:v>262.36421127579558</c:v>
                </c:pt>
                <c:pt idx="84">
                  <c:v>308.42762823451852</c:v>
                </c:pt>
                <c:pt idx="85">
                  <c:v>324.29999999999995</c:v>
                </c:pt>
                <c:pt idx="86">
                  <c:v>308.42762823451835</c:v>
                </c:pt>
                <c:pt idx="87">
                  <c:v>262.36421127579598</c:v>
                </c:pt>
                <c:pt idx="88">
                  <c:v>190.6187573184493</c:v>
                </c:pt>
                <c:pt idx="89">
                  <c:v>100.21421127579633</c:v>
                </c:pt>
                <c:pt idx="90">
                  <c:v>3.5758407953417887E-13</c:v>
                </c:pt>
                <c:pt idx="91">
                  <c:v>-100.21421127579565</c:v>
                </c:pt>
                <c:pt idx="92">
                  <c:v>-190.61875731844873</c:v>
                </c:pt>
                <c:pt idx="93">
                  <c:v>-262.36421127579553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BBE-475C-83AE-46BBA0089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83680"/>
        <c:axId val="174384256"/>
      </c:scatterChart>
      <c:valAx>
        <c:axId val="174383680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174384256"/>
        <c:crosses val="autoZero"/>
        <c:crossBetween val="midCat"/>
      </c:valAx>
      <c:valAx>
        <c:axId val="17438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83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5123456790123"/>
          <c:y val="4.3056666666666667E-2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  <c:pt idx="94">
                  <c:v>262.36421127579553</c:v>
                </c:pt>
                <c:pt idx="95">
                  <c:v>229.31472913879728</c:v>
                </c:pt>
                <c:pt idx="96">
                  <c:v>190.6187573184487</c:v>
                </c:pt>
                <c:pt idx="97">
                  <c:v>147.22911906553492</c:v>
                </c:pt>
                <c:pt idx="98">
                  <c:v>100.21421127579507</c:v>
                </c:pt>
                <c:pt idx="99">
                  <c:v>50.731697012546775</c:v>
                </c:pt>
                <c:pt idx="100">
                  <c:v>-3.7741470105406846E-13</c:v>
                </c:pt>
                <c:pt idx="101">
                  <c:v>-50.731697012546952</c:v>
                </c:pt>
                <c:pt idx="102">
                  <c:v>-100.21421127579468</c:v>
                </c:pt>
                <c:pt idx="103">
                  <c:v>-147.22911906553455</c:v>
                </c:pt>
                <c:pt idx="104">
                  <c:v>-190.61875731844884</c:v>
                </c:pt>
                <c:pt idx="105">
                  <c:v>-229.31472913879739</c:v>
                </c:pt>
                <c:pt idx="106">
                  <c:v>-262.36421127579564</c:v>
                </c:pt>
                <c:pt idx="107">
                  <c:v>-288.95341579428742</c:v>
                </c:pt>
                <c:pt idx="108">
                  <c:v>-308.42762823451824</c:v>
                </c:pt>
                <c:pt idx="109">
                  <c:v>-320.30732885500311</c:v>
                </c:pt>
                <c:pt idx="110">
                  <c:v>-324.29999999999995</c:v>
                </c:pt>
                <c:pt idx="111">
                  <c:v>-320.30732885500305</c:v>
                </c:pt>
                <c:pt idx="112">
                  <c:v>-308.42762823451829</c:v>
                </c:pt>
                <c:pt idx="113">
                  <c:v>-288.95341579428765</c:v>
                </c:pt>
                <c:pt idx="114">
                  <c:v>-262.36421127579518</c:v>
                </c:pt>
                <c:pt idx="115">
                  <c:v>-229.31472913879688</c:v>
                </c:pt>
                <c:pt idx="116">
                  <c:v>-190.61875731844918</c:v>
                </c:pt>
                <c:pt idx="117">
                  <c:v>-147.22911906553495</c:v>
                </c:pt>
                <c:pt idx="118">
                  <c:v>-100.2142112757962</c:v>
                </c:pt>
                <c:pt idx="119">
                  <c:v>-50.731697012547386</c:v>
                </c:pt>
                <c:pt idx="120">
                  <c:v>-2.3838938635611923E-13</c:v>
                </c:pt>
                <c:pt idx="121">
                  <c:v>50.73169701254691</c:v>
                </c:pt>
                <c:pt idx="122">
                  <c:v>100.21421127579575</c:v>
                </c:pt>
                <c:pt idx="123">
                  <c:v>147.22911906553452</c:v>
                </c:pt>
                <c:pt idx="124">
                  <c:v>190.61875731844879</c:v>
                </c:pt>
                <c:pt idx="125">
                  <c:v>229.31472913879733</c:v>
                </c:pt>
                <c:pt idx="126">
                  <c:v>262.36421127579558</c:v>
                </c:pt>
                <c:pt idx="127">
                  <c:v>288.95341579428793</c:v>
                </c:pt>
                <c:pt idx="128">
                  <c:v>308.42762823451818</c:v>
                </c:pt>
                <c:pt idx="129">
                  <c:v>320.30732885500311</c:v>
                </c:pt>
                <c:pt idx="130">
                  <c:v>324.29999999999995</c:v>
                </c:pt>
                <c:pt idx="131">
                  <c:v>320.30732885500305</c:v>
                </c:pt>
                <c:pt idx="132">
                  <c:v>308.42762823451801</c:v>
                </c:pt>
                <c:pt idx="133">
                  <c:v>288.95341579428765</c:v>
                </c:pt>
                <c:pt idx="134">
                  <c:v>262.36421127579524</c:v>
                </c:pt>
                <c:pt idx="135">
                  <c:v>229.31472913879691</c:v>
                </c:pt>
                <c:pt idx="136">
                  <c:v>190.6187573184483</c:v>
                </c:pt>
                <c:pt idx="137">
                  <c:v>147.229119065535</c:v>
                </c:pt>
                <c:pt idx="138">
                  <c:v>100.21421127579515</c:v>
                </c:pt>
                <c:pt idx="139">
                  <c:v>50.731697012546277</c:v>
                </c:pt>
                <c:pt idx="140">
                  <c:v>-8.7402409528619646E-13</c:v>
                </c:pt>
                <c:pt idx="141">
                  <c:v>-50.73169701254573</c:v>
                </c:pt>
                <c:pt idx="142">
                  <c:v>-100.21421127579461</c:v>
                </c:pt>
                <c:pt idx="143">
                  <c:v>-147.22911906553449</c:v>
                </c:pt>
                <c:pt idx="144">
                  <c:v>-190.61875731844879</c:v>
                </c:pt>
                <c:pt idx="145">
                  <c:v>-229.31472913879733</c:v>
                </c:pt>
                <c:pt idx="146">
                  <c:v>-262.3642112757949</c:v>
                </c:pt>
                <c:pt idx="147">
                  <c:v>-288.95341579428737</c:v>
                </c:pt>
                <c:pt idx="148">
                  <c:v>-308.42762823451818</c:v>
                </c:pt>
                <c:pt idx="149">
                  <c:v>-320.30732885500311</c:v>
                </c:pt>
                <c:pt idx="150">
                  <c:v>-324.29999999999995</c:v>
                </c:pt>
                <c:pt idx="151">
                  <c:v>-320.30732885500322</c:v>
                </c:pt>
                <c:pt idx="152">
                  <c:v>-308.42762823451835</c:v>
                </c:pt>
                <c:pt idx="153">
                  <c:v>-288.95341579428765</c:v>
                </c:pt>
                <c:pt idx="154">
                  <c:v>-262.36421127579524</c:v>
                </c:pt>
                <c:pt idx="155">
                  <c:v>-229.31472913879696</c:v>
                </c:pt>
                <c:pt idx="156">
                  <c:v>-190.61875731844927</c:v>
                </c:pt>
                <c:pt idx="157">
                  <c:v>-147.22911906553503</c:v>
                </c:pt>
                <c:pt idx="158">
                  <c:v>-100.21421127579519</c:v>
                </c:pt>
                <c:pt idx="159">
                  <c:v>-50.731697012546327</c:v>
                </c:pt>
                <c:pt idx="160">
                  <c:v>-3.1785251514149233E-13</c:v>
                </c:pt>
                <c:pt idx="161">
                  <c:v>50.731697012546839</c:v>
                </c:pt>
                <c:pt idx="162">
                  <c:v>100.21421127579568</c:v>
                </c:pt>
                <c:pt idx="163">
                  <c:v>147.22911906553549</c:v>
                </c:pt>
                <c:pt idx="164">
                  <c:v>190.61875731844967</c:v>
                </c:pt>
                <c:pt idx="165">
                  <c:v>229.3147291387973</c:v>
                </c:pt>
                <c:pt idx="166">
                  <c:v>262.36421127579558</c:v>
                </c:pt>
                <c:pt idx="167">
                  <c:v>288.95341579428788</c:v>
                </c:pt>
                <c:pt idx="168">
                  <c:v>308.42762823451852</c:v>
                </c:pt>
                <c:pt idx="169">
                  <c:v>320.30732885500328</c:v>
                </c:pt>
                <c:pt idx="170">
                  <c:v>324.29999999999995</c:v>
                </c:pt>
                <c:pt idx="171">
                  <c:v>320.30732885500305</c:v>
                </c:pt>
                <c:pt idx="172">
                  <c:v>308.42762823451835</c:v>
                </c:pt>
                <c:pt idx="173">
                  <c:v>288.95341579428765</c:v>
                </c:pt>
                <c:pt idx="174">
                  <c:v>262.36421127579598</c:v>
                </c:pt>
                <c:pt idx="175">
                  <c:v>229.31472913879779</c:v>
                </c:pt>
                <c:pt idx="176">
                  <c:v>190.6187573184493</c:v>
                </c:pt>
                <c:pt idx="177">
                  <c:v>147.22911906553506</c:v>
                </c:pt>
                <c:pt idx="178">
                  <c:v>100.21421127579633</c:v>
                </c:pt>
                <c:pt idx="179">
                  <c:v>50.7316970125475</c:v>
                </c:pt>
                <c:pt idx="180">
                  <c:v>3.5758407953417887E-13</c:v>
                </c:pt>
                <c:pt idx="181">
                  <c:v>-50.731697012546789</c:v>
                </c:pt>
                <c:pt idx="182">
                  <c:v>-100.21421127579565</c:v>
                </c:pt>
                <c:pt idx="183">
                  <c:v>-147.22911906553443</c:v>
                </c:pt>
                <c:pt idx="184">
                  <c:v>-190.61875731844873</c:v>
                </c:pt>
                <c:pt idx="185">
                  <c:v>-229.31472913879728</c:v>
                </c:pt>
                <c:pt idx="186">
                  <c:v>-262.36421127579553</c:v>
                </c:pt>
                <c:pt idx="187">
                  <c:v>-288.95341579428788</c:v>
                </c:pt>
                <c:pt idx="188">
                  <c:v>-308.42762823451812</c:v>
                </c:pt>
                <c:pt idx="189">
                  <c:v>-320.30732885500311</c:v>
                </c:pt>
                <c:pt idx="190">
                  <c:v>-324.29999999999995</c:v>
                </c:pt>
                <c:pt idx="191">
                  <c:v>-320.30732885500305</c:v>
                </c:pt>
                <c:pt idx="192">
                  <c:v>-308.42762823451801</c:v>
                </c:pt>
                <c:pt idx="193">
                  <c:v>-288.95341579428771</c:v>
                </c:pt>
                <c:pt idx="194">
                  <c:v>-262.3642112757953</c:v>
                </c:pt>
                <c:pt idx="195">
                  <c:v>-229.31472913879699</c:v>
                </c:pt>
                <c:pt idx="196">
                  <c:v>-190.61875731844839</c:v>
                </c:pt>
                <c:pt idx="197">
                  <c:v>-147.22911906553406</c:v>
                </c:pt>
                <c:pt idx="198">
                  <c:v>-100.21421127579526</c:v>
                </c:pt>
                <c:pt idx="199">
                  <c:v>-50.731697012546405</c:v>
                </c:pt>
                <c:pt idx="200">
                  <c:v>7.5482940210813692E-13</c:v>
                </c:pt>
                <c:pt idx="201">
                  <c:v>50.73169701254789</c:v>
                </c:pt>
                <c:pt idx="202">
                  <c:v>100.21421127579561</c:v>
                </c:pt>
                <c:pt idx="203">
                  <c:v>147.22911906553543</c:v>
                </c:pt>
                <c:pt idx="204">
                  <c:v>190.61875731844776</c:v>
                </c:pt>
                <c:pt idx="205">
                  <c:v>229.31472913879645</c:v>
                </c:pt>
                <c:pt idx="206">
                  <c:v>262.36421127579484</c:v>
                </c:pt>
                <c:pt idx="207">
                  <c:v>288.95341579428737</c:v>
                </c:pt>
                <c:pt idx="208">
                  <c:v>308.42762823451812</c:v>
                </c:pt>
                <c:pt idx="209">
                  <c:v>320.30732885500311</c:v>
                </c:pt>
                <c:pt idx="210">
                  <c:v>324.29999999999995</c:v>
                </c:pt>
                <c:pt idx="211">
                  <c:v>320.30732885500305</c:v>
                </c:pt>
                <c:pt idx="212">
                  <c:v>308.42762823451801</c:v>
                </c:pt>
                <c:pt idx="213">
                  <c:v>288.95341579428822</c:v>
                </c:pt>
                <c:pt idx="214">
                  <c:v>262.36421127579598</c:v>
                </c:pt>
                <c:pt idx="215">
                  <c:v>229.31472913879784</c:v>
                </c:pt>
                <c:pt idx="216">
                  <c:v>190.61875731844938</c:v>
                </c:pt>
                <c:pt idx="217">
                  <c:v>147.22911906553514</c:v>
                </c:pt>
                <c:pt idx="218">
                  <c:v>100.21421127579531</c:v>
                </c:pt>
                <c:pt idx="219">
                  <c:v>50.731697012546441</c:v>
                </c:pt>
                <c:pt idx="220">
                  <c:v>-7.1509783771545037E-13</c:v>
                </c:pt>
                <c:pt idx="221">
                  <c:v>-50.731697012547855</c:v>
                </c:pt>
                <c:pt idx="222">
                  <c:v>-100.21421127579667</c:v>
                </c:pt>
                <c:pt idx="223">
                  <c:v>-147.22911906553435</c:v>
                </c:pt>
                <c:pt idx="224">
                  <c:v>-190.61875731844864</c:v>
                </c:pt>
                <c:pt idx="225">
                  <c:v>-229.31472913879719</c:v>
                </c:pt>
                <c:pt idx="226">
                  <c:v>-262.36421127579547</c:v>
                </c:pt>
                <c:pt idx="227">
                  <c:v>-288.95341579428782</c:v>
                </c:pt>
                <c:pt idx="228">
                  <c:v>-308.42762823451847</c:v>
                </c:pt>
                <c:pt idx="229">
                  <c:v>-320.30732885500328</c:v>
                </c:pt>
                <c:pt idx="230">
                  <c:v>-324.29999999999995</c:v>
                </c:pt>
                <c:pt idx="231">
                  <c:v>-320.30732885500288</c:v>
                </c:pt>
                <c:pt idx="232">
                  <c:v>-308.42762823451841</c:v>
                </c:pt>
                <c:pt idx="233">
                  <c:v>-288.95341579428776</c:v>
                </c:pt>
                <c:pt idx="234">
                  <c:v>-262.36421127579536</c:v>
                </c:pt>
                <c:pt idx="235">
                  <c:v>-229.31472913879705</c:v>
                </c:pt>
                <c:pt idx="236">
                  <c:v>-190.61875731845032</c:v>
                </c:pt>
                <c:pt idx="237">
                  <c:v>-147.2291190655362</c:v>
                </c:pt>
                <c:pt idx="238">
                  <c:v>-100.21421127579643</c:v>
                </c:pt>
                <c:pt idx="239">
                  <c:v>-50.73169701254762</c:v>
                </c:pt>
                <c:pt idx="240">
                  <c:v>-4.7677877271223846E-13</c:v>
                </c:pt>
                <c:pt idx="241">
                  <c:v>50.731697012546675</c:v>
                </c:pt>
                <c:pt idx="242">
                  <c:v>100.21421127579553</c:v>
                </c:pt>
                <c:pt idx="243">
                  <c:v>147.22911906553534</c:v>
                </c:pt>
                <c:pt idx="244">
                  <c:v>190.61875731844955</c:v>
                </c:pt>
                <c:pt idx="245">
                  <c:v>229.31472913879799</c:v>
                </c:pt>
                <c:pt idx="246">
                  <c:v>262.36421127579479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B1-422B-A247-5ED957198BE1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-229.3147291387973</c:v>
                </c:pt>
                <c:pt idx="1">
                  <c:v>-190.61875731844901</c:v>
                </c:pt>
                <c:pt idx="2">
                  <c:v>-147.229119065535</c:v>
                </c:pt>
                <c:pt idx="3">
                  <c:v>-100.21421127579541</c:v>
                </c:pt>
                <c:pt idx="4">
                  <c:v>-50.731697012546867</c:v>
                </c:pt>
                <c:pt idx="5">
                  <c:v>0</c:v>
                </c:pt>
                <c:pt idx="6">
                  <c:v>50.731697012546903</c:v>
                </c:pt>
                <c:pt idx="7">
                  <c:v>100.21421127579542</c:v>
                </c:pt>
                <c:pt idx="8">
                  <c:v>147.229119065535</c:v>
                </c:pt>
                <c:pt idx="9">
                  <c:v>190.61875731844901</c:v>
                </c:pt>
                <c:pt idx="10">
                  <c:v>229.3147291387973</c:v>
                </c:pt>
                <c:pt idx="11">
                  <c:v>262.36421127579541</c:v>
                </c:pt>
                <c:pt idx="12">
                  <c:v>288.95341579428765</c:v>
                </c:pt>
                <c:pt idx="13">
                  <c:v>308.42762823451824</c:v>
                </c:pt>
                <c:pt idx="14">
                  <c:v>320.30732885500311</c:v>
                </c:pt>
                <c:pt idx="15">
                  <c:v>324.29999999999995</c:v>
                </c:pt>
                <c:pt idx="16">
                  <c:v>320.30732885500311</c:v>
                </c:pt>
                <c:pt idx="17">
                  <c:v>308.42762823451824</c:v>
                </c:pt>
                <c:pt idx="18">
                  <c:v>288.95341579428765</c:v>
                </c:pt>
                <c:pt idx="19">
                  <c:v>262.36421127579541</c:v>
                </c:pt>
                <c:pt idx="20">
                  <c:v>229.31472913879733</c:v>
                </c:pt>
                <c:pt idx="21">
                  <c:v>190.6187573184489</c:v>
                </c:pt>
                <c:pt idx="22">
                  <c:v>147.22911906553503</c:v>
                </c:pt>
                <c:pt idx="23">
                  <c:v>100.21421127579546</c:v>
                </c:pt>
                <c:pt idx="24">
                  <c:v>50.731697012546753</c:v>
                </c:pt>
                <c:pt idx="25">
                  <c:v>-1.0428656636168874E-13</c:v>
                </c:pt>
                <c:pt idx="26">
                  <c:v>-50.731697012546817</c:v>
                </c:pt>
                <c:pt idx="27">
                  <c:v>-100.21421127579539</c:v>
                </c:pt>
                <c:pt idx="28">
                  <c:v>-147.22911906553497</c:v>
                </c:pt>
                <c:pt idx="29">
                  <c:v>-190.61875731844898</c:v>
                </c:pt>
                <c:pt idx="30">
                  <c:v>-229.3147291387973</c:v>
                </c:pt>
                <c:pt idx="31">
                  <c:v>-262.36421127579541</c:v>
                </c:pt>
                <c:pt idx="32">
                  <c:v>-288.95341579428765</c:v>
                </c:pt>
                <c:pt idx="33">
                  <c:v>-308.42762823451829</c:v>
                </c:pt>
                <c:pt idx="34">
                  <c:v>-320.30732885500316</c:v>
                </c:pt>
                <c:pt idx="35">
                  <c:v>-324.29999999999995</c:v>
                </c:pt>
                <c:pt idx="36">
                  <c:v>-320.30732885500311</c:v>
                </c:pt>
                <c:pt idx="37">
                  <c:v>-308.42762823451829</c:v>
                </c:pt>
                <c:pt idx="38">
                  <c:v>-288.95341579428765</c:v>
                </c:pt>
                <c:pt idx="39">
                  <c:v>-262.36421127579547</c:v>
                </c:pt>
                <c:pt idx="40">
                  <c:v>-229.31472913879739</c:v>
                </c:pt>
                <c:pt idx="41">
                  <c:v>-190.61875731844884</c:v>
                </c:pt>
                <c:pt idx="42">
                  <c:v>-147.2291190655348</c:v>
                </c:pt>
                <c:pt idx="43">
                  <c:v>-100.21421127579549</c:v>
                </c:pt>
                <c:pt idx="44">
                  <c:v>-50.731697012546945</c:v>
                </c:pt>
                <c:pt idx="45">
                  <c:v>-7.9463128785373081E-14</c:v>
                </c:pt>
                <c:pt idx="46">
                  <c:v>50.731697012546782</c:v>
                </c:pt>
                <c:pt idx="47">
                  <c:v>100.21421127579535</c:v>
                </c:pt>
                <c:pt idx="48">
                  <c:v>147.2291190655352</c:v>
                </c:pt>
                <c:pt idx="49">
                  <c:v>190.61875731844916</c:v>
                </c:pt>
                <c:pt idx="50">
                  <c:v>229.31472913879745</c:v>
                </c:pt>
                <c:pt idx="51">
                  <c:v>262.36421127579518</c:v>
                </c:pt>
                <c:pt idx="52">
                  <c:v>288.95341579428759</c:v>
                </c:pt>
                <c:pt idx="53">
                  <c:v>308.42762823451829</c:v>
                </c:pt>
                <c:pt idx="54">
                  <c:v>320.30732885500311</c:v>
                </c:pt>
                <c:pt idx="55">
                  <c:v>324.29999999999995</c:v>
                </c:pt>
                <c:pt idx="56">
                  <c:v>320.30732885500316</c:v>
                </c:pt>
                <c:pt idx="57">
                  <c:v>308.42762823451829</c:v>
                </c:pt>
                <c:pt idx="58">
                  <c:v>288.95341579428754</c:v>
                </c:pt>
                <c:pt idx="59">
                  <c:v>262.36421127579581</c:v>
                </c:pt>
                <c:pt idx="60">
                  <c:v>229.31472913879759</c:v>
                </c:pt>
                <c:pt idx="61">
                  <c:v>190.61875731844907</c:v>
                </c:pt>
                <c:pt idx="62">
                  <c:v>147.22911906553486</c:v>
                </c:pt>
                <c:pt idx="63">
                  <c:v>100.21421127579499</c:v>
                </c:pt>
                <c:pt idx="64">
                  <c:v>50.731697012547258</c:v>
                </c:pt>
                <c:pt idx="65">
                  <c:v>1.1919469317805962E-13</c:v>
                </c:pt>
                <c:pt idx="66">
                  <c:v>-50.731697012547023</c:v>
                </c:pt>
                <c:pt idx="67">
                  <c:v>-100.21421127579586</c:v>
                </c:pt>
                <c:pt idx="68">
                  <c:v>-147.22911906553566</c:v>
                </c:pt>
                <c:pt idx="69">
                  <c:v>-190.6187573184489</c:v>
                </c:pt>
                <c:pt idx="70">
                  <c:v>-229.31472913879745</c:v>
                </c:pt>
                <c:pt idx="71">
                  <c:v>-262.36421127579501</c:v>
                </c:pt>
                <c:pt idx="72">
                  <c:v>-288.95341579428748</c:v>
                </c:pt>
                <c:pt idx="73">
                  <c:v>-308.42762823451824</c:v>
                </c:pt>
                <c:pt idx="74">
                  <c:v>-320.30732885500311</c:v>
                </c:pt>
                <c:pt idx="75">
                  <c:v>-324.29999999999995</c:v>
                </c:pt>
                <c:pt idx="76">
                  <c:v>-320.30732885500316</c:v>
                </c:pt>
                <c:pt idx="77">
                  <c:v>-308.42762823451829</c:v>
                </c:pt>
                <c:pt idx="78">
                  <c:v>-288.95341579428759</c:v>
                </c:pt>
                <c:pt idx="79">
                  <c:v>-262.36421127579518</c:v>
                </c:pt>
                <c:pt idx="80">
                  <c:v>-229.31472913879765</c:v>
                </c:pt>
                <c:pt idx="81">
                  <c:v>-190.61875731844913</c:v>
                </c:pt>
                <c:pt idx="82">
                  <c:v>-147.22911906553489</c:v>
                </c:pt>
                <c:pt idx="83">
                  <c:v>-100.21421127579504</c:v>
                </c:pt>
                <c:pt idx="84">
                  <c:v>-50.731697012546164</c:v>
                </c:pt>
                <c:pt idx="85">
                  <c:v>-1.5892625757074616E-13</c:v>
                </c:pt>
                <c:pt idx="86">
                  <c:v>50.731697012546988</c:v>
                </c:pt>
                <c:pt idx="87">
                  <c:v>100.21421127579472</c:v>
                </c:pt>
                <c:pt idx="88">
                  <c:v>147.2291190655346</c:v>
                </c:pt>
                <c:pt idx="89">
                  <c:v>190.61875731844887</c:v>
                </c:pt>
                <c:pt idx="90">
                  <c:v>229.31472913879742</c:v>
                </c:pt>
                <c:pt idx="91">
                  <c:v>262.36421127579564</c:v>
                </c:pt>
                <c:pt idx="92">
                  <c:v>288.95341579428748</c:v>
                </c:pt>
                <c:pt idx="93">
                  <c:v>308.42762823451824</c:v>
                </c:pt>
                <c:pt idx="94">
                  <c:v>320.30732885500311</c:v>
                </c:pt>
                <c:pt idx="95">
                  <c:v>324.29999999999995</c:v>
                </c:pt>
                <c:pt idx="96">
                  <c:v>320.30732885500305</c:v>
                </c:pt>
                <c:pt idx="97">
                  <c:v>308.42762823451829</c:v>
                </c:pt>
                <c:pt idx="98">
                  <c:v>288.95341579428759</c:v>
                </c:pt>
                <c:pt idx="99">
                  <c:v>262.36421127579518</c:v>
                </c:pt>
                <c:pt idx="100">
                  <c:v>229.31472913879685</c:v>
                </c:pt>
                <c:pt idx="101">
                  <c:v>190.61875731844916</c:v>
                </c:pt>
                <c:pt idx="102">
                  <c:v>147.22911906553594</c:v>
                </c:pt>
                <c:pt idx="103">
                  <c:v>100.21421127579616</c:v>
                </c:pt>
                <c:pt idx="104">
                  <c:v>50.731697012547343</c:v>
                </c:pt>
                <c:pt idx="105">
                  <c:v>1.9865782196343271E-13</c:v>
                </c:pt>
                <c:pt idx="106">
                  <c:v>-50.731697012546952</c:v>
                </c:pt>
                <c:pt idx="107">
                  <c:v>-100.21421127579468</c:v>
                </c:pt>
                <c:pt idx="108">
                  <c:v>-147.22911906553455</c:v>
                </c:pt>
                <c:pt idx="109">
                  <c:v>-190.61875731844884</c:v>
                </c:pt>
                <c:pt idx="110">
                  <c:v>-229.31472913879739</c:v>
                </c:pt>
                <c:pt idx="111">
                  <c:v>-262.36421127579564</c:v>
                </c:pt>
                <c:pt idx="112">
                  <c:v>-288.95341579428742</c:v>
                </c:pt>
                <c:pt idx="113">
                  <c:v>-308.42762823451824</c:v>
                </c:pt>
                <c:pt idx="114">
                  <c:v>-320.30732885500311</c:v>
                </c:pt>
                <c:pt idx="115">
                  <c:v>-324.29999999999995</c:v>
                </c:pt>
                <c:pt idx="116">
                  <c:v>-320.30732885500322</c:v>
                </c:pt>
                <c:pt idx="117">
                  <c:v>-308.42762823451829</c:v>
                </c:pt>
                <c:pt idx="118">
                  <c:v>-288.95341579428816</c:v>
                </c:pt>
                <c:pt idx="119">
                  <c:v>-262.36421127579587</c:v>
                </c:pt>
                <c:pt idx="120">
                  <c:v>-229.3147291387977</c:v>
                </c:pt>
                <c:pt idx="121">
                  <c:v>-190.61875731844918</c:v>
                </c:pt>
                <c:pt idx="122">
                  <c:v>-147.22911906553495</c:v>
                </c:pt>
                <c:pt idx="123">
                  <c:v>-100.2142112757962</c:v>
                </c:pt>
                <c:pt idx="124">
                  <c:v>-50.731697012547386</c:v>
                </c:pt>
                <c:pt idx="125">
                  <c:v>-2.3838938635611923E-13</c:v>
                </c:pt>
                <c:pt idx="126">
                  <c:v>50.73169701254691</c:v>
                </c:pt>
                <c:pt idx="127">
                  <c:v>100.21421127579575</c:v>
                </c:pt>
                <c:pt idx="128">
                  <c:v>147.22911906553452</c:v>
                </c:pt>
                <c:pt idx="129">
                  <c:v>190.61875731844879</c:v>
                </c:pt>
                <c:pt idx="130">
                  <c:v>229.31472913879733</c:v>
                </c:pt>
                <c:pt idx="131">
                  <c:v>262.36421127579558</c:v>
                </c:pt>
                <c:pt idx="132">
                  <c:v>288.95341579428793</c:v>
                </c:pt>
                <c:pt idx="133">
                  <c:v>308.42762823451818</c:v>
                </c:pt>
                <c:pt idx="134">
                  <c:v>320.30732885500311</c:v>
                </c:pt>
                <c:pt idx="135">
                  <c:v>324.29999999999995</c:v>
                </c:pt>
                <c:pt idx="136">
                  <c:v>320.30732885500305</c:v>
                </c:pt>
                <c:pt idx="137">
                  <c:v>308.42762823451835</c:v>
                </c:pt>
                <c:pt idx="138">
                  <c:v>288.95341579428765</c:v>
                </c:pt>
                <c:pt idx="139">
                  <c:v>262.36421127579524</c:v>
                </c:pt>
                <c:pt idx="140">
                  <c:v>229.31472913879691</c:v>
                </c:pt>
                <c:pt idx="141">
                  <c:v>190.61875731845015</c:v>
                </c:pt>
                <c:pt idx="142">
                  <c:v>147.22911906553603</c:v>
                </c:pt>
                <c:pt idx="143">
                  <c:v>100.21421127579623</c:v>
                </c:pt>
                <c:pt idx="144">
                  <c:v>50.731697012547421</c:v>
                </c:pt>
                <c:pt idx="145">
                  <c:v>2.7812095074880578E-13</c:v>
                </c:pt>
                <c:pt idx="146">
                  <c:v>-50.73169701254573</c:v>
                </c:pt>
                <c:pt idx="147">
                  <c:v>-100.21421127579461</c:v>
                </c:pt>
                <c:pt idx="148">
                  <c:v>-147.22911906553449</c:v>
                </c:pt>
                <c:pt idx="149">
                  <c:v>-190.61875731844879</c:v>
                </c:pt>
                <c:pt idx="150">
                  <c:v>-229.31472913879733</c:v>
                </c:pt>
                <c:pt idx="151">
                  <c:v>-262.3642112757949</c:v>
                </c:pt>
                <c:pt idx="152">
                  <c:v>-288.95341579428737</c:v>
                </c:pt>
                <c:pt idx="153">
                  <c:v>-308.42762823451818</c:v>
                </c:pt>
                <c:pt idx="154">
                  <c:v>-320.30732885500311</c:v>
                </c:pt>
                <c:pt idx="155">
                  <c:v>-324.29999999999995</c:v>
                </c:pt>
                <c:pt idx="156">
                  <c:v>-320.30732885500322</c:v>
                </c:pt>
                <c:pt idx="157">
                  <c:v>-308.42762823451835</c:v>
                </c:pt>
                <c:pt idx="158">
                  <c:v>-288.95341579428765</c:v>
                </c:pt>
                <c:pt idx="159">
                  <c:v>-262.36421127579524</c:v>
                </c:pt>
                <c:pt idx="160">
                  <c:v>-229.31472913879773</c:v>
                </c:pt>
                <c:pt idx="161">
                  <c:v>-190.61875731844927</c:v>
                </c:pt>
                <c:pt idx="162">
                  <c:v>-147.22911906553503</c:v>
                </c:pt>
                <c:pt idx="163">
                  <c:v>-100.21421127579519</c:v>
                </c:pt>
                <c:pt idx="164">
                  <c:v>-50.731697012546327</c:v>
                </c:pt>
                <c:pt idx="165">
                  <c:v>-3.1785251514149233E-13</c:v>
                </c:pt>
                <c:pt idx="166">
                  <c:v>50.731697012546839</c:v>
                </c:pt>
                <c:pt idx="167">
                  <c:v>100.21421127579568</c:v>
                </c:pt>
                <c:pt idx="168">
                  <c:v>147.22911906553549</c:v>
                </c:pt>
                <c:pt idx="169">
                  <c:v>190.61875731844967</c:v>
                </c:pt>
                <c:pt idx="170">
                  <c:v>229.3147291387973</c:v>
                </c:pt>
                <c:pt idx="171">
                  <c:v>262.36421127579558</c:v>
                </c:pt>
                <c:pt idx="172">
                  <c:v>288.95341579428737</c:v>
                </c:pt>
                <c:pt idx="173">
                  <c:v>308.42762823451818</c:v>
                </c:pt>
                <c:pt idx="174">
                  <c:v>320.30732885500294</c:v>
                </c:pt>
                <c:pt idx="175">
                  <c:v>324.29999999999995</c:v>
                </c:pt>
                <c:pt idx="176">
                  <c:v>320.30732885500322</c:v>
                </c:pt>
                <c:pt idx="177">
                  <c:v>308.42762823451835</c:v>
                </c:pt>
                <c:pt idx="178">
                  <c:v>288.95341579428822</c:v>
                </c:pt>
                <c:pt idx="179">
                  <c:v>262.36421127579598</c:v>
                </c:pt>
                <c:pt idx="180">
                  <c:v>229.31472913879779</c:v>
                </c:pt>
                <c:pt idx="181">
                  <c:v>190.6187573184493</c:v>
                </c:pt>
                <c:pt idx="182">
                  <c:v>147.22911906553506</c:v>
                </c:pt>
                <c:pt idx="183">
                  <c:v>100.21421127579633</c:v>
                </c:pt>
                <c:pt idx="184">
                  <c:v>50.7316970125475</c:v>
                </c:pt>
                <c:pt idx="185">
                  <c:v>3.5758407953417887E-13</c:v>
                </c:pt>
                <c:pt idx="186">
                  <c:v>-50.731697012546789</c:v>
                </c:pt>
                <c:pt idx="187">
                  <c:v>-100.21421127579565</c:v>
                </c:pt>
                <c:pt idx="188">
                  <c:v>-147.22911906553443</c:v>
                </c:pt>
                <c:pt idx="189">
                  <c:v>-190.61875731844873</c:v>
                </c:pt>
                <c:pt idx="190">
                  <c:v>-229.31472913879728</c:v>
                </c:pt>
                <c:pt idx="191">
                  <c:v>-262.36421127579553</c:v>
                </c:pt>
                <c:pt idx="192">
                  <c:v>-288.95341579428788</c:v>
                </c:pt>
                <c:pt idx="193">
                  <c:v>-308.42762823451812</c:v>
                </c:pt>
                <c:pt idx="194">
                  <c:v>-320.30732885500311</c:v>
                </c:pt>
                <c:pt idx="195">
                  <c:v>-324.29999999999995</c:v>
                </c:pt>
                <c:pt idx="196">
                  <c:v>-320.30732885500305</c:v>
                </c:pt>
                <c:pt idx="197">
                  <c:v>-308.42762823451801</c:v>
                </c:pt>
                <c:pt idx="198">
                  <c:v>-288.95341579428771</c:v>
                </c:pt>
                <c:pt idx="199">
                  <c:v>-262.3642112757953</c:v>
                </c:pt>
                <c:pt idx="200">
                  <c:v>-229.31472913879699</c:v>
                </c:pt>
                <c:pt idx="201">
                  <c:v>-190.61875731844839</c:v>
                </c:pt>
                <c:pt idx="202">
                  <c:v>-147.22911906553509</c:v>
                </c:pt>
                <c:pt idx="203">
                  <c:v>-100.21421127579526</c:v>
                </c:pt>
                <c:pt idx="204">
                  <c:v>-50.731697012548672</c:v>
                </c:pt>
                <c:pt idx="205">
                  <c:v>-1.5494606899618678E-12</c:v>
                </c:pt>
                <c:pt idx="206">
                  <c:v>50.731697012545609</c:v>
                </c:pt>
                <c:pt idx="207">
                  <c:v>100.21421127579451</c:v>
                </c:pt>
                <c:pt idx="208">
                  <c:v>147.22911906553441</c:v>
                </c:pt>
                <c:pt idx="209">
                  <c:v>190.61875731844961</c:v>
                </c:pt>
                <c:pt idx="210">
                  <c:v>229.31472913879807</c:v>
                </c:pt>
                <c:pt idx="211">
                  <c:v>262.36421127579615</c:v>
                </c:pt>
                <c:pt idx="212">
                  <c:v>288.95341579428839</c:v>
                </c:pt>
                <c:pt idx="213">
                  <c:v>308.42762823451812</c:v>
                </c:pt>
                <c:pt idx="214">
                  <c:v>320.30732885500311</c:v>
                </c:pt>
                <c:pt idx="215">
                  <c:v>324.29999999999995</c:v>
                </c:pt>
                <c:pt idx="216">
                  <c:v>320.30732885500305</c:v>
                </c:pt>
                <c:pt idx="217">
                  <c:v>308.42762823451801</c:v>
                </c:pt>
                <c:pt idx="218">
                  <c:v>288.9534157942872</c:v>
                </c:pt>
                <c:pt idx="219">
                  <c:v>262.36421127579462</c:v>
                </c:pt>
                <c:pt idx="220">
                  <c:v>229.3147291387962</c:v>
                </c:pt>
                <c:pt idx="221">
                  <c:v>190.61875731844751</c:v>
                </c:pt>
                <c:pt idx="222">
                  <c:v>147.22911906553307</c:v>
                </c:pt>
                <c:pt idx="223">
                  <c:v>100.21421127579531</c:v>
                </c:pt>
                <c:pt idx="224">
                  <c:v>50.731697012546441</c:v>
                </c:pt>
                <c:pt idx="225">
                  <c:v>-7.1509783771545037E-13</c:v>
                </c:pt>
                <c:pt idx="226">
                  <c:v>-50.731697012547855</c:v>
                </c:pt>
                <c:pt idx="227">
                  <c:v>-100.21421127579667</c:v>
                </c:pt>
                <c:pt idx="228">
                  <c:v>-147.22911906553642</c:v>
                </c:pt>
                <c:pt idx="229">
                  <c:v>-190.61875731845052</c:v>
                </c:pt>
                <c:pt idx="230">
                  <c:v>-229.31472913879887</c:v>
                </c:pt>
                <c:pt idx="231">
                  <c:v>-262.36421127579683</c:v>
                </c:pt>
                <c:pt idx="232">
                  <c:v>-288.95341579428782</c:v>
                </c:pt>
                <c:pt idx="233">
                  <c:v>-308.42762823451847</c:v>
                </c:pt>
                <c:pt idx="234">
                  <c:v>-320.30732885500328</c:v>
                </c:pt>
                <c:pt idx="235">
                  <c:v>-324.29999999999995</c:v>
                </c:pt>
                <c:pt idx="236">
                  <c:v>-320.30732885500322</c:v>
                </c:pt>
                <c:pt idx="237">
                  <c:v>-308.42762823451841</c:v>
                </c:pt>
                <c:pt idx="238">
                  <c:v>-288.95341579428776</c:v>
                </c:pt>
                <c:pt idx="239">
                  <c:v>-262.36421127579536</c:v>
                </c:pt>
                <c:pt idx="240">
                  <c:v>-229.31472913879705</c:v>
                </c:pt>
                <c:pt idx="241">
                  <c:v>-190.61875731844847</c:v>
                </c:pt>
                <c:pt idx="242">
                  <c:v>-147.22911906553415</c:v>
                </c:pt>
                <c:pt idx="243">
                  <c:v>-100.21421127579424</c:v>
                </c:pt>
                <c:pt idx="244">
                  <c:v>-50.731697012545339</c:v>
                </c:pt>
                <c:pt idx="245">
                  <c:v>1.827511319357766E-12</c:v>
                </c:pt>
                <c:pt idx="246">
                  <c:v>50.731697012546675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2B1-422B-A247-5ED957198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85984"/>
        <c:axId val="174386560"/>
      </c:scatterChart>
      <c:valAx>
        <c:axId val="174385984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4386560"/>
        <c:crosses val="autoZero"/>
        <c:crossBetween val="midCat"/>
      </c:valAx>
      <c:valAx>
        <c:axId val="1743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85984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4462078395205"/>
          <c:y val="9.5237066010508353E-2"/>
          <c:w val="0.80967609764182147"/>
          <c:h val="0.8095258679789832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5D-46CE-9F05-F7EF00C041E6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1.1028629785336277</c:v>
                </c:pt>
                <c:pt idx="2">
                  <c:v>2.178569810343379</c:v>
                </c:pt>
                <c:pt idx="3">
                  <c:v>3.2006330231638049</c:v>
                </c:pt>
                <c:pt idx="4">
                  <c:v>4.1438860286619352</c:v>
                </c:pt>
                <c:pt idx="5">
                  <c:v>4.9851028073651591</c:v>
                </c:pt>
                <c:pt idx="6">
                  <c:v>5.703569810343379</c:v>
                </c:pt>
                <c:pt idx="7">
                  <c:v>6.2815959955279927</c:v>
                </c:pt>
                <c:pt idx="8">
                  <c:v>6.7049484398808321</c:v>
                </c:pt>
                <c:pt idx="9">
                  <c:v>6.9632028011957212</c:v>
                </c:pt>
                <c:pt idx="10">
                  <c:v>7.05</c:v>
                </c:pt>
                <c:pt idx="11">
                  <c:v>6.9632028011957212</c:v>
                </c:pt>
                <c:pt idx="12">
                  <c:v>6.7049484398808321</c:v>
                </c:pt>
                <c:pt idx="13">
                  <c:v>6.2815959955279936</c:v>
                </c:pt>
                <c:pt idx="14">
                  <c:v>5.703569810343379</c:v>
                </c:pt>
                <c:pt idx="15">
                  <c:v>4.98510280736516</c:v>
                </c:pt>
                <c:pt idx="16">
                  <c:v>4.1438860286619361</c:v>
                </c:pt>
                <c:pt idx="17">
                  <c:v>3.2006330231638027</c:v>
                </c:pt>
                <c:pt idx="18">
                  <c:v>2.1785698103433799</c:v>
                </c:pt>
                <c:pt idx="19">
                  <c:v>1.1028629785336284</c:v>
                </c:pt>
                <c:pt idx="20">
                  <c:v>8.6372966071057711E-16</c:v>
                </c:pt>
                <c:pt idx="21">
                  <c:v>-1.1028629785336297</c:v>
                </c:pt>
                <c:pt idx="22">
                  <c:v>-2.1785698103433782</c:v>
                </c:pt>
                <c:pt idx="23">
                  <c:v>-3.200633023163804</c:v>
                </c:pt>
                <c:pt idx="24">
                  <c:v>-4.143886028661937</c:v>
                </c:pt>
                <c:pt idx="25">
                  <c:v>-4.9851028073651609</c:v>
                </c:pt>
                <c:pt idx="26">
                  <c:v>-5.703569810343379</c:v>
                </c:pt>
                <c:pt idx="27">
                  <c:v>-6.2815959955279927</c:v>
                </c:pt>
                <c:pt idx="28">
                  <c:v>-6.7049484398808321</c:v>
                </c:pt>
                <c:pt idx="29">
                  <c:v>-6.9632028011957203</c:v>
                </c:pt>
                <c:pt idx="30">
                  <c:v>-7.05</c:v>
                </c:pt>
                <c:pt idx="31">
                  <c:v>-6.9632028011957212</c:v>
                </c:pt>
                <c:pt idx="32">
                  <c:v>-6.704948439880833</c:v>
                </c:pt>
                <c:pt idx="33">
                  <c:v>-6.281595995527991</c:v>
                </c:pt>
                <c:pt idx="34">
                  <c:v>-5.7035698103433763</c:v>
                </c:pt>
                <c:pt idx="35">
                  <c:v>-4.9851028073651564</c:v>
                </c:pt>
                <c:pt idx="36">
                  <c:v>-4.143886028661937</c:v>
                </c:pt>
                <c:pt idx="37">
                  <c:v>-3.2006330231638063</c:v>
                </c:pt>
                <c:pt idx="38">
                  <c:v>-2.1785698103433808</c:v>
                </c:pt>
                <c:pt idx="39">
                  <c:v>-1.1028629785336295</c:v>
                </c:pt>
                <c:pt idx="40">
                  <c:v>-1.7274593214211542E-15</c:v>
                </c:pt>
                <c:pt idx="41">
                  <c:v>1.1028629785336321</c:v>
                </c:pt>
                <c:pt idx="42">
                  <c:v>2.1785698103433835</c:v>
                </c:pt>
                <c:pt idx="43">
                  <c:v>3.2006330231638032</c:v>
                </c:pt>
                <c:pt idx="44">
                  <c:v>4.1438860286619343</c:v>
                </c:pt>
                <c:pt idx="45">
                  <c:v>4.9851028073651591</c:v>
                </c:pt>
                <c:pt idx="46">
                  <c:v>5.7035698103433781</c:v>
                </c:pt>
                <c:pt idx="47">
                  <c:v>6.2815959955279919</c:v>
                </c:pt>
                <c:pt idx="48">
                  <c:v>6.7049484398808339</c:v>
                </c:pt>
                <c:pt idx="49">
                  <c:v>6.9632028011957212</c:v>
                </c:pt>
                <c:pt idx="50">
                  <c:v>7.05</c:v>
                </c:pt>
                <c:pt idx="51">
                  <c:v>6.9632028011957221</c:v>
                </c:pt>
                <c:pt idx="52">
                  <c:v>6.704948439880833</c:v>
                </c:pt>
                <c:pt idx="53">
                  <c:v>6.281595995527991</c:v>
                </c:pt>
                <c:pt idx="54">
                  <c:v>5.7035698103433807</c:v>
                </c:pt>
                <c:pt idx="55">
                  <c:v>4.9851028073651573</c:v>
                </c:pt>
                <c:pt idx="56">
                  <c:v>4.143886028661937</c:v>
                </c:pt>
                <c:pt idx="57">
                  <c:v>3.2006330231638014</c:v>
                </c:pt>
                <c:pt idx="58">
                  <c:v>2.1785698103433817</c:v>
                </c:pt>
                <c:pt idx="59">
                  <c:v>1.1028629785336361</c:v>
                </c:pt>
                <c:pt idx="60">
                  <c:v>2.5911889821317313E-15</c:v>
                </c:pt>
                <c:pt idx="61">
                  <c:v>-1.102862978533631</c:v>
                </c:pt>
                <c:pt idx="62">
                  <c:v>-2.1785698103433768</c:v>
                </c:pt>
                <c:pt idx="63">
                  <c:v>-3.200633023163808</c:v>
                </c:pt>
                <c:pt idx="64">
                  <c:v>-4.1438860286619335</c:v>
                </c:pt>
                <c:pt idx="65">
                  <c:v>-4.9851028073651626</c:v>
                </c:pt>
                <c:pt idx="66">
                  <c:v>-5.7035698103433852</c:v>
                </c:pt>
                <c:pt idx="67">
                  <c:v>-6.2815959955279954</c:v>
                </c:pt>
                <c:pt idx="68">
                  <c:v>-6.7049484398808357</c:v>
                </c:pt>
                <c:pt idx="69">
                  <c:v>-6.9632028011957212</c:v>
                </c:pt>
                <c:pt idx="70">
                  <c:v>-7.05</c:v>
                </c:pt>
                <c:pt idx="71">
                  <c:v>-6.9632028011957221</c:v>
                </c:pt>
                <c:pt idx="72">
                  <c:v>-6.7049484398808339</c:v>
                </c:pt>
                <c:pt idx="73">
                  <c:v>-6.2815959955279972</c:v>
                </c:pt>
                <c:pt idx="74">
                  <c:v>-5.7035698103433807</c:v>
                </c:pt>
                <c:pt idx="75">
                  <c:v>-4.9851028073651582</c:v>
                </c:pt>
                <c:pt idx="76">
                  <c:v>-4.1438860286619379</c:v>
                </c:pt>
                <c:pt idx="77">
                  <c:v>-3.2006330231638023</c:v>
                </c:pt>
                <c:pt idx="78">
                  <c:v>-2.1785698103433826</c:v>
                </c:pt>
                <c:pt idx="79">
                  <c:v>-1.1028629785336248</c:v>
                </c:pt>
                <c:pt idx="80">
                  <c:v>-3.4549186428423084E-15</c:v>
                </c:pt>
                <c:pt idx="81">
                  <c:v>1.1028629785336304</c:v>
                </c:pt>
                <c:pt idx="82">
                  <c:v>2.1785698103433875</c:v>
                </c:pt>
                <c:pt idx="83">
                  <c:v>3.2006330231638072</c:v>
                </c:pt>
                <c:pt idx="84">
                  <c:v>4.1438860286619423</c:v>
                </c:pt>
                <c:pt idx="85">
                  <c:v>4.9851028073651618</c:v>
                </c:pt>
                <c:pt idx="86">
                  <c:v>5.7035698103433772</c:v>
                </c:pt>
                <c:pt idx="87">
                  <c:v>6.2815959955279892</c:v>
                </c:pt>
                <c:pt idx="88">
                  <c:v>6.7049484398808312</c:v>
                </c:pt>
                <c:pt idx="89">
                  <c:v>6.9632028011957194</c:v>
                </c:pt>
                <c:pt idx="90">
                  <c:v>7.05</c:v>
                </c:pt>
                <c:pt idx="91">
                  <c:v>6.9632028011957203</c:v>
                </c:pt>
                <c:pt idx="92">
                  <c:v>6.7049484398808339</c:v>
                </c:pt>
                <c:pt idx="93">
                  <c:v>6.2815959955279919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5D-46CE-9F05-F7EF00C04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632384"/>
        <c:axId val="245632960"/>
      </c:scatterChart>
      <c:valAx>
        <c:axId val="245632384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245632960"/>
        <c:crosses val="autoZero"/>
        <c:crossBetween val="midCat"/>
      </c:valAx>
      <c:valAx>
        <c:axId val="24563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6323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0.67292</cdr:x>
      <cdr:y>0.18576</cdr:y>
    </cdr:from>
    <cdr:to>
      <cdr:x>0.83019</cdr:x>
      <cdr:y>0.34615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68148" y="347780"/>
          <a:ext cx="600204" cy="300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v2(t)</a:t>
          </a:r>
        </a:p>
      </cdr:txBody>
    </cdr:sp>
  </cdr:relSizeAnchor>
  <cdr:relSizeAnchor xmlns:cdr="http://schemas.openxmlformats.org/drawingml/2006/chartDrawing">
    <cdr:from>
      <cdr:x>0.30189</cdr:x>
      <cdr:y>0.69231</cdr:y>
    </cdr:from>
    <cdr:to>
      <cdr:x>0.49057</cdr:x>
      <cdr:y>0.80769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52128" y="1296144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0.55909</cdr:x>
      <cdr:y>0.37816</cdr:y>
    </cdr:from>
    <cdr:to>
      <cdr:x>0.62992</cdr:x>
      <cdr:y>0.47538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56164" y="1037358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</a:t>
          </a:r>
        </a:p>
      </cdr:txBody>
    </cdr:sp>
  </cdr:relSizeAnchor>
  <cdr:relSizeAnchor xmlns:cdr="http://schemas.openxmlformats.org/drawingml/2006/chartDrawing">
    <cdr:from>
      <cdr:x>0.12569</cdr:x>
      <cdr:y>0.39699</cdr:y>
    </cdr:from>
    <cdr:to>
      <cdr:x>0.19653</cdr:x>
      <cdr:y>0.49421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74675" y="1089025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v2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0.40426</cdr:x>
      <cdr:y>0.36004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60207" y="280872"/>
          <a:ext cx="507945" cy="36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0.15903</cdr:x>
      <cdr:y>0.35347</cdr:y>
    </cdr:from>
    <cdr:to>
      <cdr:x>0.31915</cdr:x>
      <cdr:y>0.60007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38217" y="636246"/>
          <a:ext cx="541903" cy="44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0.38403</cdr:x>
      <cdr:y>0.16782</cdr:y>
    </cdr:from>
    <cdr:to>
      <cdr:x>0.62222</cdr:x>
      <cdr:y>0.40004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44395" y="302076"/>
          <a:ext cx="771829" cy="41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0.21944</cdr:x>
      <cdr:y>0.08796</cdr:y>
    </cdr:from>
    <cdr:to>
      <cdr:x>0.42222</cdr:x>
      <cdr:y>0.36004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711064" y="158328"/>
          <a:ext cx="657088" cy="48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0.08819</cdr:x>
      <cdr:y>0.08796</cdr:y>
    </cdr:from>
    <cdr:to>
      <cdr:x>0.2667</cdr:x>
      <cdr:y>0.32004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5736" y="158328"/>
          <a:ext cx="578360" cy="417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0.28611</cdr:x>
      <cdr:y>0.09144</cdr:y>
    </cdr:from>
    <cdr:to>
      <cdr:x>0.51117</cdr:x>
      <cdr:y>0.32004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926996" y="164592"/>
          <a:ext cx="729188" cy="411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0.36458</cdr:x>
      <cdr:y>0.2198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162049" y="442913"/>
          <a:ext cx="5048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v1(t)</a:t>
          </a: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0.20641</cdr:x>
      <cdr:y>0.07427</cdr:y>
    </cdr:from>
    <cdr:to>
      <cdr:x>0.38246</cdr:x>
      <cdr:y>0.26815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72536" y="10995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/>
            <a:t>vs(t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0.1285</cdr:x>
      <cdr:y>0.3511</cdr:y>
    </cdr:from>
    <cdr:to>
      <cdr:x>0.30455</cdr:x>
      <cdr:y>0.54498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8697" y="51981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err="1" smtClean="0"/>
            <a:t>ve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avec </a:t>
            </a:r>
            <a:r>
              <a:rPr lang="fr-FR" dirty="0" err="1" smtClean="0"/>
              <a:t>ref</a:t>
            </a:r>
            <a:r>
              <a:rPr lang="fr-FR" dirty="0" smtClean="0"/>
              <a:t> sur bateau et montrer</a:t>
            </a:r>
            <a:r>
              <a:rPr lang="fr-FR" baseline="0" dirty="0" smtClean="0"/>
              <a:t> que delta invariant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cadre définition  du rapport cyclique</a:t>
            </a:r>
          </a:p>
          <a:p>
            <a:r>
              <a:rPr lang="fr-FR" dirty="0" smtClean="0"/>
              <a:t>Cadre suivant valeur</a:t>
            </a:r>
            <a:r>
              <a:rPr lang="fr-FR" baseline="0" dirty="0" smtClean="0"/>
              <a:t> de T et de alpha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Completer</a:t>
            </a:r>
            <a:r>
              <a:rPr lang="fr-FR" dirty="0" smtClean="0"/>
              <a:t> i=C</a:t>
            </a:r>
            <a:r>
              <a:rPr lang="fr-FR" baseline="0" dirty="0" smtClean="0"/>
              <a:t> dv/</a:t>
            </a:r>
            <a:r>
              <a:rPr lang="fr-FR" baseline="0" dirty="0" err="1" smtClean="0"/>
              <a:t>dt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260647"/>
            <a:ext cx="10189132" cy="6428075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hart" Target="../charts/chart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chart" Target="../charts/chart1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9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11" Type="http://schemas.openxmlformats.org/officeDocument/2006/relationships/image" Target="../media/image93.png"/><Relationship Id="rId5" Type="http://schemas.openxmlformats.org/officeDocument/2006/relationships/image" Target="../media/image49.jpg"/><Relationship Id="rId10" Type="http://schemas.openxmlformats.org/officeDocument/2006/relationships/image" Target="../media/image52.gif"/><Relationship Id="rId4" Type="http://schemas.openxmlformats.org/officeDocument/2006/relationships/image" Target="../media/image48.jpe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54.jp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63.jpeg"/><Relationship Id="rId3" Type="http://schemas.openxmlformats.org/officeDocument/2006/relationships/image" Target="../media/image57.png"/><Relationship Id="rId7" Type="http://schemas.openxmlformats.org/officeDocument/2006/relationships/image" Target="../media/image102.png"/><Relationship Id="rId12" Type="http://schemas.openxmlformats.org/officeDocument/2006/relationships/image" Target="../media/image6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0.png"/><Relationship Id="rId4" Type="http://schemas.openxmlformats.org/officeDocument/2006/relationships/image" Target="../media/image101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gif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76.png"/><Relationship Id="rId11" Type="http://schemas.openxmlformats.org/officeDocument/2006/relationships/image" Target="../media/image70.wmf"/><Relationship Id="rId5" Type="http://schemas.openxmlformats.org/officeDocument/2006/relationships/image" Target="../media/image75.emf"/><Relationship Id="rId15" Type="http://schemas.openxmlformats.org/officeDocument/2006/relationships/image" Target="../media/image29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73.wmf"/><Relationship Id="rId4" Type="http://schemas.openxmlformats.org/officeDocument/2006/relationships/image" Target="../media/image74.jpeg"/><Relationship Id="rId9" Type="http://schemas.openxmlformats.org/officeDocument/2006/relationships/image" Target="../media/image69.wmf"/><Relationship Id="rId1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84.png"/><Relationship Id="rId18" Type="http://schemas.openxmlformats.org/officeDocument/2006/relationships/image" Target="../media/image88.jpg"/><Relationship Id="rId3" Type="http://schemas.openxmlformats.org/officeDocument/2006/relationships/image" Target="../media/image82.png"/><Relationship Id="rId7" Type="http://schemas.openxmlformats.org/officeDocument/2006/relationships/image" Target="../media/image80.wmf"/><Relationship Id="rId12" Type="http://schemas.openxmlformats.org/officeDocument/2006/relationships/image" Target="../media/image81.wmf"/><Relationship Id="rId17" Type="http://schemas.openxmlformats.org/officeDocument/2006/relationships/image" Target="../media/image8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79.wmf"/><Relationship Id="rId15" Type="http://schemas.openxmlformats.org/officeDocument/2006/relationships/image" Target="../media/image129.png"/><Relationship Id="rId10" Type="http://schemas.openxmlformats.org/officeDocument/2006/relationships/image" Target="../media/image83.jp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12" Type="http://schemas.openxmlformats.org/officeDocument/2006/relationships/image" Target="../media/image102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11" Type="http://schemas.openxmlformats.org/officeDocument/2006/relationships/image" Target="../media/image101.jpeg"/><Relationship Id="rId5" Type="http://schemas.openxmlformats.org/officeDocument/2006/relationships/image" Target="../media/image1280.png"/><Relationship Id="rId10" Type="http://schemas.openxmlformats.org/officeDocument/2006/relationships/image" Target="../media/image100.jpeg"/><Relationship Id="rId4" Type="http://schemas.openxmlformats.org/officeDocument/2006/relationships/image" Target="../media/image54.jp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2.png"/><Relationship Id="rId18" Type="http://schemas.openxmlformats.org/officeDocument/2006/relationships/image" Target="../media/image117.jpeg"/><Relationship Id="rId3" Type="http://schemas.openxmlformats.org/officeDocument/2006/relationships/image" Target="../media/image107.jpeg"/><Relationship Id="rId7" Type="http://schemas.openxmlformats.org/officeDocument/2006/relationships/image" Target="../media/image1560.png"/><Relationship Id="rId12" Type="http://schemas.openxmlformats.org/officeDocument/2006/relationships/image" Target="../media/image29.jpeg"/><Relationship Id="rId17" Type="http://schemas.openxmlformats.org/officeDocument/2006/relationships/image" Target="../media/image116.jpeg"/><Relationship Id="rId2" Type="http://schemas.openxmlformats.org/officeDocument/2006/relationships/image" Target="../media/image106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jpeg"/><Relationship Id="rId11" Type="http://schemas.openxmlformats.org/officeDocument/2006/relationships/image" Target="../media/image160.png"/><Relationship Id="rId5" Type="http://schemas.openxmlformats.org/officeDocument/2006/relationships/image" Target="../media/image109.png"/><Relationship Id="rId15" Type="http://schemas.openxmlformats.org/officeDocument/2006/relationships/image" Target="../media/image114.jpeg"/><Relationship Id="rId10" Type="http://schemas.openxmlformats.org/officeDocument/2006/relationships/image" Target="../media/image159.png"/><Relationship Id="rId4" Type="http://schemas.openxmlformats.org/officeDocument/2006/relationships/image" Target="../media/image108.png"/><Relationship Id="rId9" Type="http://schemas.openxmlformats.org/officeDocument/2006/relationships/image" Target="../media/image1580.png"/><Relationship Id="rId14" Type="http://schemas.openxmlformats.org/officeDocument/2006/relationships/image" Target="../media/image1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3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3.png"/><Relationship Id="rId3" Type="http://schemas.openxmlformats.org/officeDocument/2006/relationships/image" Target="../media/image125.jpeg"/><Relationship Id="rId7" Type="http://schemas.openxmlformats.org/officeDocument/2006/relationships/image" Target="../media/image130.png"/><Relationship Id="rId12" Type="http://schemas.openxmlformats.org/officeDocument/2006/relationships/image" Target="../media/image18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png"/><Relationship Id="rId11" Type="http://schemas.openxmlformats.org/officeDocument/2006/relationships/image" Target="../media/image182.png"/><Relationship Id="rId5" Type="http://schemas.openxmlformats.org/officeDocument/2006/relationships/image" Target="../media/image127.png"/><Relationship Id="rId10" Type="http://schemas.openxmlformats.org/officeDocument/2006/relationships/image" Target="../media/image181.png"/><Relationship Id="rId4" Type="http://schemas.openxmlformats.org/officeDocument/2006/relationships/image" Target="../media/image126.jpeg"/><Relationship Id="rId9" Type="http://schemas.openxmlformats.org/officeDocument/2006/relationships/image" Target="../media/image132.png"/><Relationship Id="rId1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84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9.png"/><Relationship Id="rId11" Type="http://schemas.openxmlformats.org/officeDocument/2006/relationships/image" Target="../media/image135.wmf"/><Relationship Id="rId5" Type="http://schemas.openxmlformats.org/officeDocument/2006/relationships/image" Target="../media/image188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36.png"/><Relationship Id="rId9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80592" y="2348880"/>
            <a:ext cx="7092788" cy="2052228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Fonctions </a:t>
            </a:r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et </a:t>
            </a:r>
            <a:r>
              <a:rPr lang="fr-FR" sz="3200" dirty="0">
                <a:latin typeface="Adobe Garamond Pro Bold" pitchFamily="18" charset="0"/>
              </a:rPr>
              <a:t>c</a:t>
            </a:r>
            <a:r>
              <a:rPr lang="fr-FR" sz="3200" dirty="0" smtClean="0">
                <a:latin typeface="Adobe Garamond Pro Bold" pitchFamily="18" charset="0"/>
              </a:rPr>
              <a:t>omposants élémentaires</a:t>
            </a:r>
            <a:endParaRPr lang="fr-FR" sz="3200" dirty="0">
              <a:latin typeface="Adobe Garamond Pro Bold" pitchFamily="18" charset="0"/>
            </a:endParaRPr>
          </a:p>
          <a:p>
            <a:pPr algn="ctr"/>
            <a:r>
              <a:rPr lang="fr-FR" sz="3200" dirty="0">
                <a:latin typeface="Adobe Garamond Pro Bold" pitchFamily="18" charset="0"/>
              </a:rPr>
              <a:t>de l’électronique</a:t>
            </a:r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Amplifier filtrer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645300"/>
          </a:xfrm>
        </p:spPr>
        <p:txBody>
          <a:bodyPr/>
          <a:lstStyle/>
          <a:p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Objectif: amplifier la tension ou le courant d’entrée d’un capteur par exemple</a:t>
            </a:r>
          </a:p>
          <a:p>
            <a:pPr lvl="2"/>
            <a:r>
              <a:rPr lang="fr-FR" dirty="0" smtClean="0"/>
              <a:t>Le rapport de la grandeur de sortie sur grandeur d’entrée à une fréquence donnée définit le coefficient d’amplification</a:t>
            </a:r>
          </a:p>
          <a:p>
            <a:pPr lvl="3"/>
            <a:r>
              <a:rPr lang="fr-FR" dirty="0" smtClean="0"/>
              <a:t>Valide si pas de distorsion ( exemple saturation)</a:t>
            </a:r>
          </a:p>
          <a:p>
            <a:pPr lvl="2"/>
            <a:r>
              <a:rPr lang="fr-FR" dirty="0" smtClean="0"/>
              <a:t>Lorsque cette amplification varie en fonction de la fréquence on parle plutôt de fonction de transfert</a:t>
            </a:r>
          </a:p>
          <a:p>
            <a:pPr lvl="3"/>
            <a:r>
              <a:rPr lang="fr-FR" dirty="0" smtClean="0"/>
              <a:t>Forme complexe de l’amplification: gain, phase</a:t>
            </a:r>
          </a:p>
          <a:p>
            <a:pPr lvl="3"/>
            <a:endParaRPr lang="fr-FR" dirty="0"/>
          </a:p>
          <a:p>
            <a:pPr marL="1371600" lvl="3" indent="0">
              <a:buNone/>
            </a:pPr>
            <a:endParaRPr lang="fr-FR" dirty="0"/>
          </a:p>
          <a:p>
            <a:r>
              <a:rPr lang="fr-FR" dirty="0" smtClean="0"/>
              <a:t>Filtrer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supprimer ou conserver que certaines fréquences du signal d’entrée</a:t>
            </a:r>
          </a:p>
          <a:p>
            <a:pPr lvl="1"/>
            <a:r>
              <a:rPr lang="fr-FR" dirty="0" smtClean="0"/>
              <a:t>On distingue 4 grandes familles de filtrage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60812" y="3991429"/>
            <a:ext cx="540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24708" y="37181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e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15913" y="3758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/>
              <a:t>s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6" y="3682659"/>
            <a:ext cx="1304393" cy="68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" y="5254973"/>
            <a:ext cx="1687514" cy="10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26" y="5255536"/>
            <a:ext cx="1721743" cy="11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866670" y="6242604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9667" y="6242605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PASSE-HAUT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5254973"/>
            <a:ext cx="169450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972159" y="624260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PASSE-BANDE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5279097"/>
            <a:ext cx="1584176" cy="7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7073053" y="6202790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REJECTEUR DE BANDE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11561"/>
              </p:ext>
            </p:extLst>
          </p:nvPr>
        </p:nvGraphicFramePr>
        <p:xfrm>
          <a:off x="5340106" y="3125266"/>
          <a:ext cx="3258235" cy="148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Amplifier filtrer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d’un filtrage passe-bas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36" y="1731861"/>
            <a:ext cx="3776114" cy="182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1" y="3428575"/>
            <a:ext cx="3278926" cy="14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3512840" y="2852936"/>
            <a:ext cx="100811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3" y="3339837"/>
            <a:ext cx="3312368" cy="158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5745088" y="2852936"/>
            <a:ext cx="927720" cy="7242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736976" y="3428575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>
            <a:off x="4245693" y="4653136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11"/>
          <p:cNvSpPr txBox="1">
            <a:spLocks noChangeArrowheads="1"/>
          </p:cNvSpPr>
          <p:nvPr/>
        </p:nvSpPr>
        <p:spPr bwMode="auto">
          <a:xfrm>
            <a:off x="344488" y="3298935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2" name="ZoneTexte 12"/>
          <p:cNvSpPr txBox="1">
            <a:spLocks noChangeArrowheads="1"/>
          </p:cNvSpPr>
          <p:nvPr/>
        </p:nvSpPr>
        <p:spPr bwMode="auto">
          <a:xfrm>
            <a:off x="376362" y="4838266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458602" y="3003308"/>
            <a:ext cx="89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1kHz</a:t>
            </a:r>
          </a:p>
          <a:p>
            <a:endParaRPr lang="fr-FR" sz="16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630583" y="5070709"/>
            <a:ext cx="3125648" cy="1224928"/>
            <a:chOff x="1737479" y="5327920"/>
            <a:chExt cx="3125648" cy="1224928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288704" y="62876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4</a:t>
              </a:r>
              <a:r>
                <a:rPr lang="fr-FR" sz="1100" dirty="0" smtClean="0"/>
                <a:t>kHz</a:t>
              </a:r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406426" y="5089915"/>
            <a:ext cx="3125648" cy="1224928"/>
            <a:chOff x="1737479" y="5327920"/>
            <a:chExt cx="3125648" cy="1224928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40" name="Connecteur droit 39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2288704" y="62876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4</a:t>
              </a:r>
              <a:r>
                <a:rPr lang="fr-FR" sz="1100" dirty="0" smtClean="0"/>
                <a:t>kHz</a:t>
              </a:r>
              <a:endParaRPr lang="fr-FR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7242179" y="4929401"/>
            <a:ext cx="360040" cy="1100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Alimenter en énergie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</p:spPr>
            <p:txBody>
              <a:bodyPr/>
              <a:lstStyle/>
              <a:p>
                <a:r>
                  <a:rPr lang="fr-FR" dirty="0" smtClean="0"/>
                  <a:t>Objectifs:</a:t>
                </a:r>
              </a:p>
              <a:p>
                <a:pPr lvl="1"/>
                <a:r>
                  <a:rPr lang="fr-FR" dirty="0" smtClean="0"/>
                  <a:t>Utiliser et transformer la source d’énergie du système</a:t>
                </a:r>
              </a:p>
              <a:p>
                <a:pPr lvl="1"/>
                <a:r>
                  <a:rPr lang="fr-FR" dirty="0" smtClean="0"/>
                  <a:t>Obtenir une tension </a:t>
                </a:r>
                <a:r>
                  <a:rPr lang="fr-FR" i="1" dirty="0" smtClean="0"/>
                  <a:t>CONTINUE</a:t>
                </a:r>
                <a:r>
                  <a:rPr lang="fr-FR" dirty="0" smtClean="0"/>
                  <a:t> nécessaire :</a:t>
                </a:r>
              </a:p>
              <a:p>
                <a:pPr lvl="2"/>
                <a:r>
                  <a:rPr lang="fr-FR" dirty="0"/>
                  <a:t>à</a:t>
                </a:r>
                <a:r>
                  <a:rPr lang="fr-FR" dirty="0" smtClean="0"/>
                  <a:t> la réalisation de certaines fonctions</a:t>
                </a:r>
              </a:p>
              <a:p>
                <a:pPr lvl="2"/>
                <a:r>
                  <a:rPr lang="fr-FR" dirty="0" smtClean="0"/>
                  <a:t>à l’alimentation des circuits intégrés</a:t>
                </a:r>
              </a:p>
              <a:p>
                <a:pPr lvl="3"/>
                <a:r>
                  <a:rPr lang="fr-FR" dirty="0" smtClean="0"/>
                  <a:t>Tensions : 1.8, </a:t>
                </a:r>
                <a:r>
                  <a:rPr lang="fr-FR" b="1" dirty="0" smtClean="0"/>
                  <a:t>3.3, 5 </a:t>
                </a:r>
                <a:r>
                  <a:rPr lang="fr-FR" dirty="0" smtClean="0"/>
                  <a:t>,9, 12, 24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Deux grandes familles de conversions</a:t>
                </a:r>
              </a:p>
              <a:p>
                <a:pPr lvl="1"/>
                <a:r>
                  <a:rPr lang="fr-FR" dirty="0" smtClean="0"/>
                  <a:t>Conversion DC-DC</a:t>
                </a:r>
              </a:p>
              <a:p>
                <a:pPr lvl="2"/>
                <a:r>
                  <a:rPr lang="fr-FR" dirty="0" smtClean="0"/>
                  <a:t>On part du continu pour obtenir du continu mais avec des caractéristiques différentes</a:t>
                </a:r>
              </a:p>
              <a:p>
                <a:pPr lvl="2"/>
                <a:r>
                  <a:rPr lang="fr-FR" dirty="0" smtClean="0"/>
                  <a:t>Convertisseurs linéaires(1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</a:t>
                </a:r>
                <a:r>
                  <a:rPr lang="fr-FR" dirty="0"/>
                  <a:t>année</a:t>
                </a:r>
                <a:r>
                  <a:rPr lang="fr-FR" dirty="0" smtClean="0"/>
                  <a:t>)</a:t>
                </a:r>
              </a:p>
              <a:p>
                <a:pPr lvl="2"/>
                <a:r>
                  <a:rPr lang="fr-FR" dirty="0" smtClean="0"/>
                  <a:t>Convertisseurs à découpages (2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année)</a:t>
                </a:r>
              </a:p>
              <a:p>
                <a:pPr lvl="1"/>
                <a:r>
                  <a:rPr lang="fr-FR" dirty="0"/>
                  <a:t>Conversion </a:t>
                </a:r>
                <a:r>
                  <a:rPr lang="fr-FR" dirty="0" smtClean="0"/>
                  <a:t>AC-DC</a:t>
                </a:r>
              </a:p>
              <a:p>
                <a:pPr lvl="2"/>
                <a:r>
                  <a:rPr lang="fr-FR" dirty="0"/>
                  <a:t>On part du </a:t>
                </a:r>
                <a:r>
                  <a:rPr lang="fr-FR" dirty="0" smtClean="0"/>
                  <a:t>secteur </a:t>
                </a:r>
                <a:r>
                  <a:rPr lang="fr-FR" dirty="0"/>
                  <a:t>pour obtenir du </a:t>
                </a:r>
                <a:r>
                  <a:rPr lang="fr-FR" dirty="0" smtClean="0"/>
                  <a:t>continu</a:t>
                </a:r>
              </a:p>
              <a:p>
                <a:pPr lvl="2"/>
                <a:r>
                  <a:rPr lang="fr-FR" dirty="0" smtClean="0"/>
                  <a:t>Nécessite un assemblage de sous-fonctions</a:t>
                </a:r>
                <a:endParaRPr lang="fr-FR" dirty="0"/>
              </a:p>
              <a:p>
                <a:pPr lvl="1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marL="914400" lvl="2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  <a:blipFill>
                <a:blip r:embed="rId2"/>
                <a:stretch>
                  <a:fillRect t="-848" r="-1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6829045" y="1366813"/>
            <a:ext cx="1731207" cy="911161"/>
            <a:chOff x="5728077" y="4273887"/>
            <a:chExt cx="1731207" cy="91116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077" y="427388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875903" y="3919053"/>
            <a:ext cx="1731207" cy="911161"/>
            <a:chOff x="5760885" y="4330967"/>
            <a:chExt cx="1731207" cy="91116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885" y="433096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</a:t>
              </a:r>
              <a:r>
                <a:rPr lang="fr-FR" dirty="0" smtClean="0"/>
                <a:t>C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10270"/>
              </p:ext>
            </p:extLst>
          </p:nvPr>
        </p:nvGraphicFramePr>
        <p:xfrm>
          <a:off x="5313040" y="2274484"/>
          <a:ext cx="2004211" cy="14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07735"/>
              </p:ext>
            </p:extLst>
          </p:nvPr>
        </p:nvGraphicFramePr>
        <p:xfrm>
          <a:off x="7442621" y="2492896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36156"/>
              </p:ext>
            </p:extLst>
          </p:nvPr>
        </p:nvGraphicFramePr>
        <p:xfrm>
          <a:off x="5673080" y="4941168"/>
          <a:ext cx="1731736" cy="134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687556"/>
              </p:ext>
            </p:extLst>
          </p:nvPr>
        </p:nvGraphicFramePr>
        <p:xfrm>
          <a:off x="7551600" y="5085184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6681192" y="4502219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8440490" y="4522888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772540" y="1983531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8368295" y="2007059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435639"/>
            <a:ext cx="9372600" cy="5029200"/>
          </a:xfrm>
        </p:spPr>
        <p:txBody>
          <a:bodyPr/>
          <a:lstStyle/>
          <a:p>
            <a:r>
              <a:rPr lang="fr-FR" dirty="0" smtClean="0"/>
              <a:t>Fonction astable</a:t>
            </a:r>
          </a:p>
          <a:p>
            <a:pPr lvl="1"/>
            <a:r>
              <a:rPr lang="fr-FR" dirty="0" smtClean="0"/>
              <a:t>Objectifs: créer signal périodique à 2 états </a:t>
            </a:r>
          </a:p>
          <a:p>
            <a:pPr lvl="2"/>
            <a:r>
              <a:rPr lang="fr-FR" dirty="0" smtClean="0"/>
              <a:t>Notion haut/bas , vrai/faux </a:t>
            </a:r>
          </a:p>
          <a:p>
            <a:r>
              <a:rPr lang="fr-FR" dirty="0" smtClean="0"/>
              <a:t>Fonction oscillateur</a:t>
            </a:r>
          </a:p>
          <a:p>
            <a:pPr lvl="1"/>
            <a:r>
              <a:rPr lang="fr-FR" dirty="0" smtClean="0"/>
              <a:t>Objectifs: créer signal périodique sinusoïdal</a:t>
            </a:r>
            <a:endParaRPr lang="fr-FR" dirty="0"/>
          </a:p>
          <a:p>
            <a:r>
              <a:rPr lang="fr-FR" dirty="0" smtClean="0"/>
              <a:t>Fonction temporiser </a:t>
            </a:r>
            <a:r>
              <a:rPr lang="fr-FR" sz="1200" i="1" dirty="0" smtClean="0"/>
              <a:t>(thème 1)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générer une impulsion calibrée en temps </a:t>
            </a:r>
          </a:p>
          <a:p>
            <a:pPr lvl="2"/>
            <a:r>
              <a:rPr lang="fr-FR" dirty="0" smtClean="0"/>
              <a:t>Périodique ou non</a:t>
            </a:r>
          </a:p>
          <a:p>
            <a:pPr lvl="2"/>
            <a:r>
              <a:rPr lang="fr-FR" dirty="0" smtClean="0"/>
              <a:t>Nécessite une entrée de déclenchement (</a:t>
            </a:r>
            <a:r>
              <a:rPr lang="fr-FR" i="1" dirty="0" smtClean="0"/>
              <a:t>trigger</a:t>
            </a:r>
            <a:r>
              <a:rPr lang="fr-FR" dirty="0" smtClean="0"/>
              <a:t>)</a:t>
            </a:r>
          </a:p>
          <a:p>
            <a:r>
              <a:rPr lang="fr-FR" dirty="0"/>
              <a:t>Fonction </a:t>
            </a:r>
            <a:r>
              <a:rPr lang="fr-FR" dirty="0" smtClean="0"/>
              <a:t>comparer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comparer deux tensions entre elles</a:t>
            </a:r>
          </a:p>
          <a:p>
            <a:pPr lvl="2"/>
            <a:r>
              <a:rPr lang="fr-FR" dirty="0" smtClean="0"/>
              <a:t>Résultat du type </a:t>
            </a:r>
            <a:r>
              <a:rPr lang="fr-FR" dirty="0"/>
              <a:t>haut/bas , vrai/faux </a:t>
            </a:r>
            <a:endParaRPr lang="fr-FR" dirty="0" smtClean="0"/>
          </a:p>
          <a:p>
            <a:pPr lvl="2"/>
            <a:r>
              <a:rPr lang="fr-FR" dirty="0" smtClean="0"/>
              <a:t>Signaux fixes ou variables</a:t>
            </a:r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79649"/>
              </p:ext>
            </p:extLst>
          </p:nvPr>
        </p:nvGraphicFramePr>
        <p:xfrm>
          <a:off x="6880262" y="1268760"/>
          <a:ext cx="2160240" cy="12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8" y="2492896"/>
            <a:ext cx="900053" cy="6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62" y="1452474"/>
            <a:ext cx="839849" cy="68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3501008"/>
            <a:ext cx="1140325" cy="7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77136" y="3593706"/>
            <a:ext cx="1104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déclenchement</a:t>
            </a:r>
            <a:endParaRPr lang="fr-FR" sz="1050" dirty="0"/>
          </a:p>
        </p:txBody>
      </p:sp>
      <p:sp>
        <p:nvSpPr>
          <p:cNvPr id="21" name="Forme libre 20"/>
          <p:cNvSpPr/>
          <p:nvPr/>
        </p:nvSpPr>
        <p:spPr>
          <a:xfrm>
            <a:off x="8185212" y="3593706"/>
            <a:ext cx="1216240" cy="435006"/>
          </a:xfrm>
          <a:custGeom>
            <a:avLst/>
            <a:gdLst>
              <a:gd name="connsiteX0" fmla="*/ 0 w 1216240"/>
              <a:gd name="connsiteY0" fmla="*/ 417250 h 435006"/>
              <a:gd name="connsiteX1" fmla="*/ 204186 w 1216240"/>
              <a:gd name="connsiteY1" fmla="*/ 417250 h 435006"/>
              <a:gd name="connsiteX2" fmla="*/ 204186 w 1216240"/>
              <a:gd name="connsiteY2" fmla="*/ 0 h 435006"/>
              <a:gd name="connsiteX3" fmla="*/ 568171 w 1216240"/>
              <a:gd name="connsiteY3" fmla="*/ 0 h 435006"/>
              <a:gd name="connsiteX4" fmla="*/ 568171 w 1216240"/>
              <a:gd name="connsiteY4" fmla="*/ 426128 h 435006"/>
              <a:gd name="connsiteX5" fmla="*/ 1216240 w 1216240"/>
              <a:gd name="connsiteY5" fmla="*/ 435006 h 435006"/>
              <a:gd name="connsiteX6" fmla="*/ 1216240 w 1216240"/>
              <a:gd name="connsiteY6" fmla="*/ 435006 h 4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240" h="435006">
                <a:moveTo>
                  <a:pt x="0" y="417250"/>
                </a:moveTo>
                <a:lnTo>
                  <a:pt x="204186" y="417250"/>
                </a:lnTo>
                <a:lnTo>
                  <a:pt x="204186" y="0"/>
                </a:lnTo>
                <a:lnTo>
                  <a:pt x="568171" y="0"/>
                </a:lnTo>
                <a:lnTo>
                  <a:pt x="568171" y="426128"/>
                </a:lnTo>
                <a:lnTo>
                  <a:pt x="1216240" y="435006"/>
                </a:lnTo>
                <a:lnTo>
                  <a:pt x="1216240" y="435006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8337376" y="3505061"/>
            <a:ext cx="4559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𝑡</m:t>
                      </m:r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r>
                        <a:rPr lang="fr-FR" sz="1100" b="0" i="1" smtClean="0">
                          <a:latin typeface="Cambria Math"/>
                        </a:rPr>
                        <m:t>𝑥𝑥𝑥</m:t>
                      </m:r>
                      <m:r>
                        <a:rPr lang="fr-FR" sz="1100" b="0" i="1" smtClean="0">
                          <a:latin typeface="Cambria Math"/>
                        </a:rPr>
                        <m:t> </m:t>
                      </m:r>
                      <m:r>
                        <a:rPr lang="fr-FR" sz="11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00" y="4725144"/>
            <a:ext cx="2764232" cy="168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10" y="2347718"/>
            <a:ext cx="1868693" cy="8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Interfacer ( Coupler)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Interface</a:t>
            </a:r>
          </a:p>
          <a:p>
            <a:pPr lvl="1"/>
            <a:r>
              <a:rPr lang="fr-FR" dirty="0"/>
              <a:t>Objectif</a:t>
            </a:r>
            <a:r>
              <a:rPr lang="fr-FR" dirty="0" smtClean="0"/>
              <a:t>: terme générique pour désigner une adaptation des grandeurs électriques entre 2 blocs</a:t>
            </a:r>
          </a:p>
          <a:p>
            <a:pPr lvl="1"/>
            <a:r>
              <a:rPr lang="fr-FR" dirty="0" smtClean="0"/>
              <a:t>Notions connexes: coupleur, driver</a:t>
            </a:r>
          </a:p>
          <a:p>
            <a:r>
              <a:rPr lang="fr-FR" dirty="0" smtClean="0"/>
              <a:t>Drivers</a:t>
            </a:r>
          </a:p>
          <a:p>
            <a:pPr lvl="1"/>
            <a:r>
              <a:rPr lang="fr-FR" dirty="0" smtClean="0"/>
              <a:t>Drivers de ligne de communication</a:t>
            </a:r>
          </a:p>
          <a:p>
            <a:pPr lvl="2"/>
            <a:r>
              <a:rPr lang="fr-FR" dirty="0" err="1" smtClean="0"/>
              <a:t>Usb</a:t>
            </a:r>
            <a:r>
              <a:rPr lang="fr-FR" dirty="0" smtClean="0"/>
              <a:t>, CAN, RS232</a:t>
            </a:r>
          </a:p>
          <a:p>
            <a:pPr lvl="1"/>
            <a:r>
              <a:rPr lang="fr-FR" dirty="0" smtClean="0"/>
              <a:t>Drivers de composant</a:t>
            </a:r>
          </a:p>
          <a:p>
            <a:pPr lvl="2"/>
            <a:r>
              <a:rPr lang="fr-FR" dirty="0" smtClean="0"/>
              <a:t>Transistor de puissance</a:t>
            </a:r>
          </a:p>
          <a:p>
            <a:r>
              <a:rPr lang="fr-FR" dirty="0" smtClean="0"/>
              <a:t>Interface de puissance</a:t>
            </a:r>
          </a:p>
          <a:p>
            <a:pPr lvl="1"/>
            <a:r>
              <a:rPr lang="fr-FR" dirty="0" smtClean="0"/>
              <a:t>Interrupteur commandé</a:t>
            </a:r>
          </a:p>
          <a:p>
            <a:pPr lvl="2"/>
            <a:r>
              <a:rPr lang="fr-FR" dirty="0" smtClean="0"/>
              <a:t>Relais, transistor</a:t>
            </a:r>
          </a:p>
          <a:p>
            <a:pPr lvl="1"/>
            <a:r>
              <a:rPr lang="fr-FR" dirty="0" smtClean="0"/>
              <a:t>Convertisseurs commandés</a:t>
            </a:r>
          </a:p>
          <a:p>
            <a:pPr lvl="2"/>
            <a:r>
              <a:rPr lang="fr-FR" dirty="0" smtClean="0"/>
              <a:t>AC/DC, DC/DC, DC/AC ( variateur de vitesse pour moteur)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7" y="2213421"/>
            <a:ext cx="1431603" cy="1431603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59114" y="2852936"/>
            <a:ext cx="1440160" cy="4277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00" y="4005064"/>
            <a:ext cx="1453566" cy="14276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3931612"/>
            <a:ext cx="1381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Résistor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Résistif</a:t>
            </a:r>
          </a:p>
          <a:p>
            <a:pPr lvl="1"/>
            <a:r>
              <a:rPr lang="fr-FR" dirty="0" smtClean="0"/>
              <a:t>résistance au passage des électrons</a:t>
            </a:r>
          </a:p>
          <a:p>
            <a:pPr lvl="1"/>
            <a:r>
              <a:rPr lang="fr-FR" dirty="0" smtClean="0"/>
              <a:t>Cette résistance se traduit par un échauffement: effet Joule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/>
          </a:p>
          <a:p>
            <a:pPr marL="342900" lvl="1" indent="-342900">
              <a:buClr>
                <a:schemeClr val="tx2"/>
              </a:buClr>
              <a:buSzPct val="79000"/>
              <a:buBlip>
                <a:blip r:embed="rId2"/>
              </a:buBlip>
            </a:pPr>
            <a:r>
              <a:rPr lang="fr-FR" sz="2200" dirty="0"/>
              <a:t>Modèles</a:t>
            </a:r>
          </a:p>
          <a:p>
            <a:pPr lvl="1"/>
            <a:r>
              <a:rPr lang="fr-FR" dirty="0" smtClean="0"/>
              <a:t>Résistor idéalisé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960" y="1892812"/>
            <a:ext cx="269494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Users\Jb\Mes Images\imagesCALIIVK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1628800"/>
            <a:ext cx="1584176" cy="125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820666"/>
            <a:ext cx="1440160" cy="10649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1886212"/>
            <a:ext cx="893546" cy="7888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40" y="4414206"/>
            <a:ext cx="812922" cy="334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.</m:t>
                    </m:r>
                    <m:r>
                      <a:rPr lang="fr-FR" sz="1400" b="0" i="1" smtClean="0">
                        <a:latin typeface="Cambria Math"/>
                      </a:rPr>
                      <m:t>𝐼</m:t>
                    </m:r>
                    <m:r>
                      <a:rPr lang="fr-FR" sz="1400" b="0" i="1" smtClean="0">
                        <a:latin typeface="Cambria Math"/>
                      </a:rPr>
                      <m:t>(</m:t>
                    </m:r>
                    <m:r>
                      <a:rPr lang="fr-FR" sz="1400" b="0" i="1" smtClean="0">
                        <a:latin typeface="Cambria Math"/>
                      </a:rPr>
                      <m:t>𝑡</m:t>
                    </m:r>
                    <m:r>
                      <a:rPr lang="fr-FR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400" b="0" i="1" dirty="0" smtClean="0">
                    <a:latin typeface="Cambria Math"/>
                  </a:rPr>
                  <a:t>                        </a:t>
                </a:r>
                <a:r>
                  <a:rPr lang="fr-FR" sz="1400" b="0" dirty="0" smtClean="0">
                    <a:latin typeface="Cambria Math"/>
                  </a:rPr>
                  <a:t>[</a:t>
                </a:r>
                <a:r>
                  <a:rPr lang="fr-FR" sz="1400" b="0" i="1" dirty="0" smtClean="0">
                    <a:latin typeface="Cambria Math"/>
                  </a:rPr>
                  <a:t>VA</a:t>
                </a:r>
                <a:r>
                  <a:rPr lang="fr-FR" sz="1400" b="0" dirty="0" smtClean="0">
                    <a:latin typeface="Cambria Math"/>
                  </a:rPr>
                  <a:t>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𝑃</m:t>
                    </m:r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fr-FR" sz="1400" b="0" i="1" smtClean="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𝑑𝑡</m:t>
                        </m:r>
                        <m:r>
                          <a:rPr lang="fr-FR" sz="1400" b="0" i="1" smtClean="0">
                            <a:latin typeface="Cambria Math"/>
                          </a:rPr>
                          <m:t>   </m:t>
                        </m:r>
                      </m:e>
                    </m:nary>
                  </m:oMath>
                </a14:m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/>
                      </a:rPr>
                      <m:t>             </m:t>
                    </m:r>
                    <m:r>
                      <a:rPr lang="fr-FR" sz="1400" i="1">
                        <a:latin typeface="Cambria Math"/>
                      </a:rPr>
                      <m:t>[</m:t>
                    </m:r>
                    <m:r>
                      <a:rPr lang="fr-FR" sz="1400" i="1">
                        <a:latin typeface="Cambria Math"/>
                      </a:rPr>
                      <m:t>𝑊</m:t>
                    </m:r>
                    <m:r>
                      <a:rPr lang="fr-FR" sz="1400" i="1">
                        <a:latin typeface="Cambria Math"/>
                      </a:rPr>
                      <m:t>]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blipFill rotWithShape="1">
                <a:blip r:embed="rId8"/>
                <a:stretch>
                  <a:fillRect t="-21359" b="-902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𝒈𝒓𝒂𝒏𝒅𝒆𝒖𝒓𝒔</m:t>
                      </m:r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1" i="1" smtClean="0">
                          <a:latin typeface="Cambria Math"/>
                        </a:rPr>
                        <m:t>𝒄𝒐𝒏𝒕𝒊𝒏𝒖𝒆𝒔</m:t>
                      </m:r>
                    </m:oMath>
                  </m:oMathPara>
                </a14:m>
                <a:endParaRPr lang="fr-FR" sz="12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0" i="1" smtClean="0">
                          <a:latin typeface="Cambria Math"/>
                        </a:rPr>
                        <m:t>𝑃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𝑈𝐼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4" y="4194580"/>
            <a:ext cx="1068654" cy="5975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90466" y="4692210"/>
            <a:ext cx="238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R=résistance</a:t>
            </a:r>
            <a:r>
              <a:rPr lang="fr-FR" sz="1400" dirty="0" smtClean="0"/>
              <a:t> du résistor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305873" y="5884646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65489" y="5415573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205973" y="542890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3441207" y="5508614"/>
            <a:ext cx="812922" cy="334347"/>
            <a:chOff x="3275982" y="5266769"/>
            <a:chExt cx="812922" cy="3343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982" y="5266769"/>
              <a:ext cx="812922" cy="334347"/>
            </a:xfrm>
            <a:prstGeom prst="rect">
              <a:avLst/>
            </a:prstGeom>
          </p:spPr>
        </p:pic>
        <p:cxnSp>
          <p:nvCxnSpPr>
            <p:cNvPr id="27" name="Connecteur droit avec flèche 26"/>
            <p:cNvCxnSpPr/>
            <p:nvPr/>
          </p:nvCxnSpPr>
          <p:spPr>
            <a:xfrm flipV="1">
              <a:off x="3296770" y="5373270"/>
              <a:ext cx="116279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3465102" y="5198370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i</a:t>
            </a:r>
            <a:endParaRPr lang="fr-FR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 vers le bas 31"/>
          <p:cNvSpPr/>
          <p:nvPr/>
        </p:nvSpPr>
        <p:spPr>
          <a:xfrm>
            <a:off x="8157356" y="4532287"/>
            <a:ext cx="360040" cy="57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8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Paramètre du résistor</a:t>
            </a:r>
          </a:p>
          <a:p>
            <a:pPr lvl="1"/>
            <a:r>
              <a:rPr lang="fr-FR" dirty="0" smtClean="0"/>
              <a:t>Sa résistance nominale normalisé</a:t>
            </a:r>
          </a:p>
          <a:p>
            <a:pPr lvl="2"/>
            <a:r>
              <a:rPr lang="fr-FR" dirty="0" smtClean="0"/>
              <a:t>marquage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13703" y="1376772"/>
            <a:ext cx="3450215" cy="1332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0047" y="3383917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Ne Manger Rien Ou Je Vous Bats Violemment Gros Bêta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340932" y="123827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285148" y="131579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</a:t>
            </a:r>
            <a:endParaRPr lang="fr-FR" sz="120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23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8" y="1332850"/>
            <a:ext cx="730493" cy="608744"/>
          </a:xfrm>
          <a:prstGeom prst="rect">
            <a:avLst/>
          </a:prstGeom>
        </p:spPr>
      </p:pic>
      <p:sp>
        <p:nvSpPr>
          <p:cNvPr id="29" name="Multiplier 28"/>
          <p:cNvSpPr/>
          <p:nvPr/>
        </p:nvSpPr>
        <p:spPr>
          <a:xfrm>
            <a:off x="7545288" y="1298521"/>
            <a:ext cx="990675" cy="588550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" y="3508578"/>
            <a:ext cx="460905" cy="475504"/>
          </a:xfrm>
          <a:prstGeom prst="rect">
            <a:avLst/>
          </a:prstGeom>
        </p:spPr>
      </p:pic>
      <p:pic>
        <p:nvPicPr>
          <p:cNvPr id="11266" name="Picture 2" descr="http://www.google.fr/url?source=imglanding&amp;ct=img&amp;q=http://www.logicquicklearn.com/sites/default/files/screenshots/89/poster_resistance_0.jpg&amp;sa=X&amp;ved=0CAkQ8wdqFQoTCOHJkKe_hcYCFUK9FAoduycA7g&amp;usg=AFQjCNGmjvrDe06ph28mAzlsMrNbd3u8I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6916" y="2708921"/>
            <a:ext cx="5304455" cy="37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464" y="4572623"/>
            <a:ext cx="4068452" cy="1772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599"/>
            <a:ext cx="9372600" cy="5154452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Série normalisée par tolérances associées</a:t>
            </a:r>
          </a:p>
          <a:p>
            <a:pPr lvl="1"/>
            <a:r>
              <a:rPr lang="fr-FR" dirty="0" smtClean="0"/>
              <a:t>Puissance nominale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Technologie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carbone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Usage courant en E12 et 24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1/8W -&gt; 3W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-&gt; 10M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Fréquence -&gt;10Mhz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métallique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2M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5% à 0.05%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Bobinées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Moulées série E24 -&gt;2W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Vitrifiées: 13 à </a:t>
            </a:r>
            <a:r>
              <a:rPr lang="fr-FR" sz="700" b="1" dirty="0" smtClean="0">
                <a:latin typeface="Arial" charset="0"/>
              </a:rPr>
              <a:t>320W</a:t>
            </a:r>
          </a:p>
          <a:p>
            <a:pPr lvl="2">
              <a:buFontTx/>
              <a:buChar char="–"/>
            </a:pPr>
            <a:r>
              <a:rPr lang="fr-FR" sz="900" b="1" dirty="0" smtClean="0">
                <a:latin typeface="Arial" charset="0"/>
              </a:rPr>
              <a:t>CMS</a:t>
            </a:r>
            <a:endParaRPr lang="fr-FR" sz="900" b="1" dirty="0">
              <a:latin typeface="Arial" charset="0"/>
            </a:endParaRP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</a:t>
            </a:r>
            <a:r>
              <a:rPr lang="fr-FR" sz="700" b="1" dirty="0" smtClean="0">
                <a:latin typeface="Arial" charset="0"/>
              </a:rPr>
              <a:t>10M</a:t>
            </a:r>
            <a:r>
              <a:rPr lang="fr-FR" sz="700" b="1" dirty="0" smtClean="0">
                <a:latin typeface="Symbol" pitchFamily="18" charset="2"/>
                <a:sym typeface="Symbol" pitchFamily="18" charset="2"/>
              </a:rPr>
              <a:t></a:t>
            </a:r>
            <a:endParaRPr lang="fr-FR" sz="7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036" y="1290217"/>
            <a:ext cx="4366319" cy="522128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200" b="1" i="1" dirty="0"/>
                        <m:t>grandeurs</m:t>
                      </m:r>
                      <m:r>
                        <m:rPr>
                          <m:nor/>
                        </m:rPr>
                        <a:rPr lang="fr-FR" sz="1200" b="1" i="1" dirty="0"/>
                        <m:t> </m:t>
                      </m:r>
                      <m:r>
                        <m:rPr>
                          <m:nor/>
                        </m:rPr>
                        <a:rPr lang="fr-FR" sz="1200" b="1" i="1" dirty="0" smtClean="0"/>
                        <m:t>continues</m:t>
                      </m:r>
                    </m:oMath>
                  </m:oMathPara>
                </a14:m>
                <a:endParaRPr lang="fr-FR" sz="1200" b="1" i="1" dirty="0"/>
              </a:p>
              <a:p>
                <a:endParaRPr lang="fr-FR" sz="1200" b="0" dirty="0" smtClean="0"/>
              </a:p>
              <a:p>
                <a:r>
                  <a:rPr lang="fr-FR" sz="1200" b="1" i="1" dirty="0" smtClean="0"/>
                  <a:t>grandeurs sinusoïdales</a:t>
                </a:r>
              </a:p>
              <a:p>
                <a:endParaRPr lang="fr-FR" sz="1200" b="1" i="1" dirty="0"/>
              </a:p>
              <a:p>
                <a:r>
                  <a:rPr lang="fr-FR" sz="1200" b="1" i="1" dirty="0" smtClean="0"/>
                  <a:t>Autres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18854"/>
              </p:ext>
            </p:extLst>
          </p:nvPr>
        </p:nvGraphicFramePr>
        <p:xfrm>
          <a:off x="3764868" y="2679568"/>
          <a:ext cx="97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4868" y="2679568"/>
                        <a:ext cx="977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i="1">
                          <a:latin typeface="Cambria Math"/>
                        </a:rPr>
                        <m:t>𝑃</m:t>
                      </m:r>
                      <m:r>
                        <a:rPr lang="fr-FR" sz="1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1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100">
                          <a:latin typeface="Cambria Math"/>
                        </a:rPr>
                        <m:t>=</m:t>
                      </m:r>
                      <m:r>
                        <a:rPr lang="fr-FR" sz="1100" i="1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50" i="1">
                          <a:latin typeface="Cambria Math"/>
                        </a:rPr>
                        <m:t>𝑃</m:t>
                      </m:r>
                      <m:r>
                        <a:rPr lang="fr-FR" sz="105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05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050" i="1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  <a:blipFill rotWithShape="1">
                <a:blip r:embed="rId8"/>
                <a:stretch>
                  <a:fillRect l="-7589" t="-136000" r="-3571" b="-20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08484" y="2258879"/>
            <a:ext cx="1512168" cy="15178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8227" y="3770055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Puissance normalisées [</a:t>
            </a:r>
            <a:r>
              <a:rPr lang="fr-FR" sz="1100" i="1" dirty="0" smtClean="0"/>
              <a:t>W</a:t>
            </a:r>
            <a:r>
              <a:rPr lang="fr-FR" sz="1100" dirty="0" smtClean="0"/>
              <a:t>]</a:t>
            </a:r>
            <a:endParaRPr lang="fr-FR" sz="1100" dirty="0"/>
          </a:p>
        </p:txBody>
      </p:sp>
      <p:pic>
        <p:nvPicPr>
          <p:cNvPr id="14" name="Imag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438116" y="5913276"/>
            <a:ext cx="1118840" cy="6127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1" y="5206907"/>
            <a:ext cx="1016743" cy="68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1.gstatic.com/images?q=tbn:ANd9GcRLSYl0mDsvI_EtLx01L-o9zoFc2QsHK3jkrUOpr4F7znXrv7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8" y="3968957"/>
            <a:ext cx="723648" cy="6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js2giVppKq3ogkcQDmpVEsDAtB7UYvh8VPHGpiKwTa5iivpoHL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9999" y="4606762"/>
            <a:ext cx="946957" cy="5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Autres composants</a:t>
            </a:r>
          </a:p>
          <a:p>
            <a:pPr lvl="1"/>
            <a:r>
              <a:rPr lang="fr-FR" dirty="0" smtClean="0"/>
              <a:t>Potentiomètre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Réseaux de résistances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2217196"/>
            <a:ext cx="972108" cy="94855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1" y="2217196"/>
            <a:ext cx="1188132" cy="99578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2" y="2122240"/>
            <a:ext cx="2844316" cy="1138469"/>
          </a:xfrm>
          <a:prstGeom prst="rect">
            <a:avLst/>
          </a:prstGeom>
        </p:spPr>
      </p:pic>
      <p:pic>
        <p:nvPicPr>
          <p:cNvPr id="12" name="Espace réservé du contenu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79" y="5661248"/>
            <a:ext cx="1562100" cy="676275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15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93" y="5685060"/>
            <a:ext cx="1371600" cy="62865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64568" y="3260709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composant</a:t>
            </a:r>
            <a:endParaRPr lang="fr-FR" sz="14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080792" y="3260708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principe</a:t>
            </a:r>
            <a:endParaRPr lang="fr-FR" sz="14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628964" y="3260707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symbole</a:t>
            </a:r>
            <a:endParaRPr lang="fr-FR" sz="14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501172" y="3263915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modèle</a:t>
            </a:r>
            <a:endParaRPr lang="fr-FR" sz="1400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00472" y="3568484"/>
            <a:ext cx="9577064" cy="1804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composant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Effet capacitif</a:t>
            </a:r>
          </a:p>
          <a:p>
            <a:pPr lvl="1"/>
            <a:r>
              <a:rPr lang="fr-FR" dirty="0" smtClean="0"/>
              <a:t>Accumulation de charges électriques sur les armatures</a:t>
            </a:r>
          </a:p>
          <a:p>
            <a:pPr lvl="1"/>
            <a:r>
              <a:rPr lang="fr-FR" dirty="0" smtClean="0"/>
              <a:t>Relation entre la charge stockée et la tension aux bornes du condensateur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Symbole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Image 6" descr="photo_condo_MKT1.jpg (15622 octet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86" y="1477451"/>
            <a:ext cx="1080120" cy="95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8" y="1484784"/>
            <a:ext cx="1476164" cy="9811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71852" y="1684144"/>
            <a:ext cx="1350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céramique</a:t>
            </a:r>
          </a:p>
        </p:txBody>
      </p:sp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723" y="1486512"/>
            <a:ext cx="1232621" cy="9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044177" y="1684144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</a:t>
            </a:r>
            <a:r>
              <a:rPr lang="fr-FR" sz="1050" dirty="0" smtClean="0"/>
              <a:t>électrolytique</a:t>
            </a:r>
            <a:endParaRPr lang="fr-FR" sz="1050" dirty="0"/>
          </a:p>
        </p:txBody>
      </p:sp>
      <p:pic>
        <p:nvPicPr>
          <p:cNvPr id="8194" name="Picture 2" descr="http://accrodavion.be/Accrodavions/images/cond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04" y="3709187"/>
            <a:ext cx="1260140" cy="9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1438620" y="4698539"/>
            <a:ext cx="9001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888600" y="4698539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U</a:t>
            </a:r>
            <a:endParaRPr lang="fr-FR" sz="1400" i="1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92636"/>
              </p:ext>
            </p:extLst>
          </p:nvPr>
        </p:nvGraphicFramePr>
        <p:xfrm>
          <a:off x="2833322" y="3814925"/>
          <a:ext cx="1790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Equation" r:id="rId8" imgW="1168200" imgH="507960" progId="Equation.DSMT4">
                  <p:embed/>
                </p:oleObj>
              </mc:Choice>
              <mc:Fallback>
                <p:oleObj name="Equation" r:id="rId8" imgW="1168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3322" y="3814925"/>
                        <a:ext cx="17907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35237"/>
              </p:ext>
            </p:extLst>
          </p:nvPr>
        </p:nvGraphicFramePr>
        <p:xfrm>
          <a:off x="4780646" y="4002742"/>
          <a:ext cx="2360931" cy="41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10" imgW="1600200" imgH="279360" progId="Equation.DSMT4">
                  <p:embed/>
                </p:oleObj>
              </mc:Choice>
              <mc:Fallback>
                <p:oleObj name="Equation" r:id="rId10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0646" y="4002742"/>
                        <a:ext cx="2360931" cy="412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64974"/>
              </p:ext>
            </p:extLst>
          </p:nvPr>
        </p:nvGraphicFramePr>
        <p:xfrm>
          <a:off x="4521556" y="4127663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1556" y="4127663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8" y="5309919"/>
            <a:ext cx="290929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017262" y="4252959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[C]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728269" y="425295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[F]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735697" y="4252959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[V]</a:t>
            </a:r>
            <a:endParaRPr lang="fr-FR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3814380" y="5268030"/>
            <a:ext cx="191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Charge d’un électron</a:t>
            </a:r>
          </a:p>
          <a:p>
            <a:r>
              <a:rPr lang="fr-FR" sz="1600" i="1" dirty="0" smtClean="0"/>
              <a:t>e</a:t>
            </a:r>
            <a:r>
              <a:rPr lang="fr-FR" sz="1600" dirty="0" smtClean="0"/>
              <a:t>≈ - 1,602 </a:t>
            </a:r>
            <a:r>
              <a:rPr lang="fr-FR" sz="1600" dirty="0"/>
              <a:t>×10</a:t>
            </a:r>
            <a:r>
              <a:rPr lang="fr-FR" sz="1600" baseline="30000" dirty="0"/>
              <a:t>-19</a:t>
            </a:r>
            <a:r>
              <a:rPr lang="fr-FR" sz="1600" dirty="0"/>
              <a:t> C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1" y="4857044"/>
            <a:ext cx="460905" cy="475504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44585"/>
              </p:ext>
            </p:extLst>
          </p:nvPr>
        </p:nvGraphicFramePr>
        <p:xfrm>
          <a:off x="308484" y="4063224"/>
          <a:ext cx="8572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16" imgW="558720" imgH="203040" progId="Equation.DSMT4">
                  <p:embed/>
                </p:oleObj>
              </mc:Choice>
              <mc:Fallback>
                <p:oleObj name="Equation" r:id="rId16" imgW="558720" imgH="20304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84" y="4063224"/>
                        <a:ext cx="85725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60038"/>
              </p:ext>
            </p:extLst>
          </p:nvPr>
        </p:nvGraphicFramePr>
        <p:xfrm>
          <a:off x="7170438" y="4100559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438" y="4100559"/>
                        <a:ext cx="1905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8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Connaître les signaux usuels </a:t>
            </a:r>
          </a:p>
          <a:p>
            <a:pPr lvl="1"/>
            <a:r>
              <a:rPr lang="fr-FR" dirty="0" smtClean="0"/>
              <a:t>Sinus</a:t>
            </a:r>
          </a:p>
          <a:p>
            <a:pPr lvl="1"/>
            <a:r>
              <a:rPr lang="fr-FR" dirty="0" smtClean="0"/>
              <a:t>Carré , Rectangle</a:t>
            </a:r>
          </a:p>
          <a:p>
            <a:pPr lvl="1"/>
            <a:r>
              <a:rPr lang="fr-FR" dirty="0" smtClean="0"/>
              <a:t>Triangle</a:t>
            </a:r>
          </a:p>
          <a:p>
            <a:r>
              <a:rPr lang="fr-FR" dirty="0" smtClean="0"/>
              <a:t>Découverte des grandes fonctions de l’électronique</a:t>
            </a:r>
          </a:p>
          <a:p>
            <a:pPr lvl="1"/>
            <a:r>
              <a:rPr lang="fr-FR" dirty="0" smtClean="0"/>
              <a:t>Convertir énergie et alimenter</a:t>
            </a:r>
          </a:p>
          <a:p>
            <a:pPr lvl="1"/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Interfacer</a:t>
            </a:r>
          </a:p>
          <a:p>
            <a:r>
              <a:rPr lang="fr-FR" dirty="0" smtClean="0"/>
              <a:t>Etude des composants passifs</a:t>
            </a:r>
          </a:p>
          <a:p>
            <a:pPr lvl="1"/>
            <a:r>
              <a:rPr lang="fr-FR" dirty="0" err="1" smtClean="0"/>
              <a:t>Résitor</a:t>
            </a:r>
            <a:endParaRPr lang="fr-FR" dirty="0" smtClean="0"/>
          </a:p>
          <a:p>
            <a:pPr lvl="1"/>
            <a:r>
              <a:rPr lang="fr-FR" dirty="0" smtClean="0"/>
              <a:t>Bobine</a:t>
            </a:r>
          </a:p>
          <a:p>
            <a:pPr lvl="1"/>
            <a:r>
              <a:rPr lang="fr-FR" dirty="0" smtClean="0"/>
              <a:t>Condensateur</a:t>
            </a:r>
          </a:p>
          <a:p>
            <a:r>
              <a:rPr lang="fr-FR" dirty="0" smtClean="0"/>
              <a:t>Connaître les symboles usuels électroniques 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81736"/>
          </a:xfrm>
        </p:spPr>
        <p:txBody>
          <a:bodyPr/>
          <a:lstStyle/>
          <a:p>
            <a:r>
              <a:rPr lang="fr-FR" dirty="0" smtClean="0"/>
              <a:t>Modèles</a:t>
            </a:r>
          </a:p>
          <a:p>
            <a:pPr lvl="1"/>
            <a:r>
              <a:rPr lang="fr-FR" dirty="0" smtClean="0"/>
              <a:t>Condensateur idéal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Paramètre du </a:t>
            </a:r>
            <a:r>
              <a:rPr lang="fr-FR" dirty="0" smtClean="0"/>
              <a:t>condensateur</a:t>
            </a:r>
          </a:p>
          <a:p>
            <a:pPr lvl="1"/>
            <a:r>
              <a:rPr lang="fr-FR" dirty="0" smtClean="0"/>
              <a:t>Sa capacité normalisée ( </a:t>
            </a:r>
            <a:r>
              <a:rPr lang="fr-FR" sz="1400" i="1" dirty="0" smtClean="0"/>
              <a:t>utilisation des séries E6 à E24 en ER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marquage</a:t>
            </a:r>
            <a:endParaRPr lang="fr-FR" dirty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444899" y="1421306"/>
            <a:ext cx="1564695" cy="982207"/>
            <a:chOff x="3455299" y="1510689"/>
            <a:chExt cx="1564695" cy="98220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860" y="1663552"/>
              <a:ext cx="1276351" cy="509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e 13"/>
            <p:cNvGrpSpPr/>
            <p:nvPr/>
          </p:nvGrpSpPr>
          <p:grpSpPr>
            <a:xfrm>
              <a:off x="3455299" y="1510689"/>
              <a:ext cx="1564695" cy="982207"/>
              <a:chOff x="3455299" y="1510689"/>
              <a:chExt cx="1564695" cy="98220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 flipH="1">
                <a:off x="3736969" y="2173140"/>
                <a:ext cx="118813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3908884" y="1918346"/>
                <a:ext cx="720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3455299" y="1518838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</a:t>
                </a:r>
                <a:endParaRPr lang="fr-FR" sz="14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760896" y="1510689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B</a:t>
                </a:r>
                <a:endParaRPr lang="fr-FR" sz="1400" dirty="0"/>
              </a:p>
            </p:txBody>
          </p:sp>
          <p:graphicFrame>
            <p:nvGraphicFramePr>
              <p:cNvPr id="12" name="Obje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2693603"/>
                  </p:ext>
                </p:extLst>
              </p:nvPr>
            </p:nvGraphicFramePr>
            <p:xfrm>
              <a:off x="4135628" y="2173140"/>
              <a:ext cx="390813" cy="3197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12" name="Equation" r:id="rId4" imgW="279360" imgH="228600" progId="Equation.DSMT4">
                      <p:embed/>
                    </p:oleObj>
                  </mc:Choice>
                  <mc:Fallback>
                    <p:oleObj name="Equation" r:id="rId4" imgW="27936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135628" y="2173140"/>
                            <a:ext cx="390813" cy="3197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991"/>
              </p:ext>
            </p:extLst>
          </p:nvPr>
        </p:nvGraphicFramePr>
        <p:xfrm>
          <a:off x="5241032" y="1574169"/>
          <a:ext cx="972108" cy="52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032" y="1574169"/>
                        <a:ext cx="972108" cy="52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800872" y="14294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1458211"/>
            <a:ext cx="359368" cy="37075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221252" y="1444241"/>
            <a:ext cx="147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Il ne peut y avoir de discontinuité de tension aux bornes d’un condensateur</a:t>
            </a:r>
            <a:endParaRPr lang="fr-FR" sz="11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7076564" y="2213682"/>
            <a:ext cx="0" cy="855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896880" y="2924944"/>
            <a:ext cx="212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6897950" y="2351734"/>
            <a:ext cx="1003176" cy="258301"/>
          </a:xfrm>
          <a:custGeom>
            <a:avLst/>
            <a:gdLst>
              <a:gd name="connsiteX0" fmla="*/ 0 w 1003176"/>
              <a:gd name="connsiteY0" fmla="*/ 231668 h 258301"/>
              <a:gd name="connsiteX1" fmla="*/ 44388 w 1003176"/>
              <a:gd name="connsiteY1" fmla="*/ 240546 h 258301"/>
              <a:gd name="connsiteX2" fmla="*/ 71021 w 1003176"/>
              <a:gd name="connsiteY2" fmla="*/ 249423 h 258301"/>
              <a:gd name="connsiteX3" fmla="*/ 159798 w 1003176"/>
              <a:gd name="connsiteY3" fmla="*/ 258301 h 258301"/>
              <a:gd name="connsiteX4" fmla="*/ 257452 w 1003176"/>
              <a:gd name="connsiteY4" fmla="*/ 240546 h 258301"/>
              <a:gd name="connsiteX5" fmla="*/ 310718 w 1003176"/>
              <a:gd name="connsiteY5" fmla="*/ 205035 h 258301"/>
              <a:gd name="connsiteX6" fmla="*/ 337351 w 1003176"/>
              <a:gd name="connsiteY6" fmla="*/ 178402 h 258301"/>
              <a:gd name="connsiteX7" fmla="*/ 390617 w 1003176"/>
              <a:gd name="connsiteY7" fmla="*/ 160647 h 258301"/>
              <a:gd name="connsiteX8" fmla="*/ 550415 w 1003176"/>
              <a:gd name="connsiteY8" fmla="*/ 169524 h 258301"/>
              <a:gd name="connsiteX9" fmla="*/ 603681 w 1003176"/>
              <a:gd name="connsiteY9" fmla="*/ 178402 h 258301"/>
              <a:gd name="connsiteX10" fmla="*/ 683580 w 1003176"/>
              <a:gd name="connsiteY10" fmla="*/ 160647 h 258301"/>
              <a:gd name="connsiteX11" fmla="*/ 710213 w 1003176"/>
              <a:gd name="connsiteY11" fmla="*/ 116258 h 258301"/>
              <a:gd name="connsiteX12" fmla="*/ 772357 w 1003176"/>
              <a:gd name="connsiteY12" fmla="*/ 45237 h 258301"/>
              <a:gd name="connsiteX13" fmla="*/ 798990 w 1003176"/>
              <a:gd name="connsiteY13" fmla="*/ 27482 h 258301"/>
              <a:gd name="connsiteX14" fmla="*/ 905522 w 1003176"/>
              <a:gd name="connsiteY14" fmla="*/ 849 h 258301"/>
              <a:gd name="connsiteX15" fmla="*/ 1003176 w 1003176"/>
              <a:gd name="connsiteY15" fmla="*/ 849 h 25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3176" h="258301">
                <a:moveTo>
                  <a:pt x="0" y="231668"/>
                </a:moveTo>
                <a:cubicBezTo>
                  <a:pt x="14796" y="234627"/>
                  <a:pt x="29749" y="236886"/>
                  <a:pt x="44388" y="240546"/>
                </a:cubicBezTo>
                <a:cubicBezTo>
                  <a:pt x="53466" y="242816"/>
                  <a:pt x="61772" y="248000"/>
                  <a:pt x="71021" y="249423"/>
                </a:cubicBezTo>
                <a:cubicBezTo>
                  <a:pt x="100415" y="253945"/>
                  <a:pt x="130206" y="255342"/>
                  <a:pt x="159798" y="258301"/>
                </a:cubicBezTo>
                <a:cubicBezTo>
                  <a:pt x="175268" y="256367"/>
                  <a:pt x="233616" y="253788"/>
                  <a:pt x="257452" y="240546"/>
                </a:cubicBezTo>
                <a:cubicBezTo>
                  <a:pt x="276106" y="230183"/>
                  <a:pt x="292963" y="216872"/>
                  <a:pt x="310718" y="205035"/>
                </a:cubicBezTo>
                <a:cubicBezTo>
                  <a:pt x="321164" y="198071"/>
                  <a:pt x="326376" y="184499"/>
                  <a:pt x="337351" y="178402"/>
                </a:cubicBezTo>
                <a:cubicBezTo>
                  <a:pt x="353712" y="169313"/>
                  <a:pt x="390617" y="160647"/>
                  <a:pt x="390617" y="160647"/>
                </a:cubicBezTo>
                <a:cubicBezTo>
                  <a:pt x="443883" y="163606"/>
                  <a:pt x="497251" y="165094"/>
                  <a:pt x="550415" y="169524"/>
                </a:cubicBezTo>
                <a:cubicBezTo>
                  <a:pt x="568353" y="171019"/>
                  <a:pt x="585681" y="178402"/>
                  <a:pt x="603681" y="178402"/>
                </a:cubicBezTo>
                <a:cubicBezTo>
                  <a:pt x="634926" y="178402"/>
                  <a:pt x="656117" y="169801"/>
                  <a:pt x="683580" y="160647"/>
                </a:cubicBezTo>
                <a:cubicBezTo>
                  <a:pt x="698998" y="114396"/>
                  <a:pt x="682359" y="151076"/>
                  <a:pt x="710213" y="116258"/>
                </a:cubicBezTo>
                <a:cubicBezTo>
                  <a:pt x="737027" y="82740"/>
                  <a:pt x="725421" y="76527"/>
                  <a:pt x="772357" y="45237"/>
                </a:cubicBezTo>
                <a:cubicBezTo>
                  <a:pt x="781235" y="39319"/>
                  <a:pt x="789240" y="31815"/>
                  <a:pt x="798990" y="27482"/>
                </a:cubicBezTo>
                <a:cubicBezTo>
                  <a:pt x="828211" y="14495"/>
                  <a:pt x="873343" y="2742"/>
                  <a:pt x="905522" y="849"/>
                </a:cubicBezTo>
                <a:cubicBezTo>
                  <a:pt x="938017" y="-1062"/>
                  <a:pt x="970625" y="849"/>
                  <a:pt x="1003176" y="84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7901126" y="2351734"/>
            <a:ext cx="0" cy="289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884121" y="2432057"/>
            <a:ext cx="1074198" cy="204186"/>
          </a:xfrm>
          <a:custGeom>
            <a:avLst/>
            <a:gdLst>
              <a:gd name="connsiteX0" fmla="*/ 0 w 1074198"/>
              <a:gd name="connsiteY0" fmla="*/ 204186 h 204186"/>
              <a:gd name="connsiteX1" fmla="*/ 177553 w 1074198"/>
              <a:gd name="connsiteY1" fmla="*/ 177553 h 204186"/>
              <a:gd name="connsiteX2" fmla="*/ 239697 w 1074198"/>
              <a:gd name="connsiteY2" fmla="*/ 150920 h 204186"/>
              <a:gd name="connsiteX3" fmla="*/ 266330 w 1074198"/>
              <a:gd name="connsiteY3" fmla="*/ 142043 h 204186"/>
              <a:gd name="connsiteX4" fmla="*/ 292963 w 1074198"/>
              <a:gd name="connsiteY4" fmla="*/ 124287 h 204186"/>
              <a:gd name="connsiteX5" fmla="*/ 319596 w 1074198"/>
              <a:gd name="connsiteY5" fmla="*/ 115410 h 204186"/>
              <a:gd name="connsiteX6" fmla="*/ 363984 w 1074198"/>
              <a:gd name="connsiteY6" fmla="*/ 71021 h 204186"/>
              <a:gd name="connsiteX7" fmla="*/ 390617 w 1074198"/>
              <a:gd name="connsiteY7" fmla="*/ 44388 h 204186"/>
              <a:gd name="connsiteX8" fmla="*/ 443883 w 1074198"/>
              <a:gd name="connsiteY8" fmla="*/ 8878 h 204186"/>
              <a:gd name="connsiteX9" fmla="*/ 479394 w 1074198"/>
              <a:gd name="connsiteY9" fmla="*/ 0 h 204186"/>
              <a:gd name="connsiteX10" fmla="*/ 648069 w 1074198"/>
              <a:gd name="connsiteY10" fmla="*/ 8878 h 204186"/>
              <a:gd name="connsiteX11" fmla="*/ 674702 w 1074198"/>
              <a:gd name="connsiteY11" fmla="*/ 17755 h 204186"/>
              <a:gd name="connsiteX12" fmla="*/ 710213 w 1074198"/>
              <a:gd name="connsiteY12" fmla="*/ 62144 h 204186"/>
              <a:gd name="connsiteX13" fmla="*/ 772357 w 1074198"/>
              <a:gd name="connsiteY13" fmla="*/ 124287 h 204186"/>
              <a:gd name="connsiteX14" fmla="*/ 1074198 w 1074198"/>
              <a:gd name="connsiteY14" fmla="*/ 133165 h 2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98" h="204186">
                <a:moveTo>
                  <a:pt x="0" y="204186"/>
                </a:moveTo>
                <a:cubicBezTo>
                  <a:pt x="83085" y="193801"/>
                  <a:pt x="113923" y="195733"/>
                  <a:pt x="177553" y="177553"/>
                </a:cubicBezTo>
                <a:cubicBezTo>
                  <a:pt x="219201" y="165654"/>
                  <a:pt x="192338" y="171217"/>
                  <a:pt x="239697" y="150920"/>
                </a:cubicBezTo>
                <a:cubicBezTo>
                  <a:pt x="248298" y="147234"/>
                  <a:pt x="257452" y="145002"/>
                  <a:pt x="266330" y="142043"/>
                </a:cubicBezTo>
                <a:cubicBezTo>
                  <a:pt x="275208" y="136124"/>
                  <a:pt x="283420" y="129059"/>
                  <a:pt x="292963" y="124287"/>
                </a:cubicBezTo>
                <a:cubicBezTo>
                  <a:pt x="301333" y="120102"/>
                  <a:pt x="312110" y="121025"/>
                  <a:pt x="319596" y="115410"/>
                </a:cubicBezTo>
                <a:cubicBezTo>
                  <a:pt x="336336" y="102855"/>
                  <a:pt x="349188" y="85817"/>
                  <a:pt x="363984" y="71021"/>
                </a:cubicBezTo>
                <a:cubicBezTo>
                  <a:pt x="372862" y="62143"/>
                  <a:pt x="380171" y="51352"/>
                  <a:pt x="390617" y="44388"/>
                </a:cubicBezTo>
                <a:cubicBezTo>
                  <a:pt x="408372" y="32551"/>
                  <a:pt x="423181" y="14054"/>
                  <a:pt x="443883" y="8878"/>
                </a:cubicBezTo>
                <a:lnTo>
                  <a:pt x="479394" y="0"/>
                </a:lnTo>
                <a:cubicBezTo>
                  <a:pt x="535619" y="2959"/>
                  <a:pt x="591997" y="3781"/>
                  <a:pt x="648069" y="8878"/>
                </a:cubicBezTo>
                <a:cubicBezTo>
                  <a:pt x="657388" y="9725"/>
                  <a:pt x="666678" y="12940"/>
                  <a:pt x="674702" y="17755"/>
                </a:cubicBezTo>
                <a:cubicBezTo>
                  <a:pt x="686499" y="24833"/>
                  <a:pt x="705028" y="51775"/>
                  <a:pt x="710213" y="62144"/>
                </a:cubicBezTo>
                <a:cubicBezTo>
                  <a:pt x="726438" y="94594"/>
                  <a:pt x="709939" y="116484"/>
                  <a:pt x="772357" y="124287"/>
                </a:cubicBezTo>
                <a:cubicBezTo>
                  <a:pt x="919724" y="142709"/>
                  <a:pt x="819520" y="133165"/>
                  <a:pt x="1074198" y="133165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35851"/>
              </p:ext>
            </p:extLst>
          </p:nvPr>
        </p:nvGraphicFramePr>
        <p:xfrm>
          <a:off x="6609185" y="2160272"/>
          <a:ext cx="288766" cy="27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9185" y="2160272"/>
                        <a:ext cx="288766" cy="276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9039454" y="274981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</a:t>
            </a:r>
            <a:endParaRPr lang="fr-FR" i="1" dirty="0"/>
          </a:p>
        </p:txBody>
      </p:sp>
      <p:cxnSp>
        <p:nvCxnSpPr>
          <p:cNvPr id="9217" name="Connecteur droit 9216"/>
          <p:cNvCxnSpPr/>
          <p:nvPr/>
        </p:nvCxnSpPr>
        <p:spPr>
          <a:xfrm flipV="1">
            <a:off x="7653300" y="2351735"/>
            <a:ext cx="468052" cy="398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24" idx="13"/>
          </p:cNvCxnSpPr>
          <p:nvPr/>
        </p:nvCxnSpPr>
        <p:spPr>
          <a:xfrm flipH="1" flipV="1">
            <a:off x="7696940" y="2379216"/>
            <a:ext cx="496420" cy="370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3" y="2683834"/>
            <a:ext cx="1846008" cy="998922"/>
          </a:xfrm>
          <a:prstGeom prst="rect">
            <a:avLst/>
          </a:prstGeom>
        </p:spPr>
      </p:pic>
      <p:graphicFrame>
        <p:nvGraphicFramePr>
          <p:cNvPr id="9229" name="Objet 9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45565"/>
              </p:ext>
            </p:extLst>
          </p:nvPr>
        </p:nvGraphicFramePr>
        <p:xfrm>
          <a:off x="5313040" y="2804641"/>
          <a:ext cx="9731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Equation" r:id="rId11" imgW="723600" imgH="393480" progId="Equation.DSMT4">
                  <p:embed/>
                </p:oleObj>
              </mc:Choice>
              <mc:Fallback>
                <p:oleObj name="Equation" r:id="rId11" imgW="723600" imgH="39348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040" y="2804641"/>
                        <a:ext cx="9731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Multiplier 9229"/>
          <p:cNvSpPr/>
          <p:nvPr/>
        </p:nvSpPr>
        <p:spPr>
          <a:xfrm>
            <a:off x="5276298" y="2749816"/>
            <a:ext cx="1044116" cy="612068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32" name="Connecteur droit 9231"/>
          <p:cNvCxnSpPr/>
          <p:nvPr/>
        </p:nvCxnSpPr>
        <p:spPr>
          <a:xfrm>
            <a:off x="2216696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750034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293260" y="491380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ZoneTexte 9232"/>
          <p:cNvSpPr txBox="1"/>
          <p:nvPr/>
        </p:nvSpPr>
        <p:spPr>
          <a:xfrm>
            <a:off x="554829" y="4802668"/>
            <a:ext cx="124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direct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5208160"/>
            <a:ext cx="2026160" cy="7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2727542" y="4802668"/>
            <a:ext cx="177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type exposant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6" y="5049342"/>
            <a:ext cx="2107916" cy="96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39" name="ZoneTexte 9238"/>
              <p:cNvSpPr txBox="1"/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 smtClean="0">
                    <a:solidFill>
                      <a:srgbClr val="FF0000"/>
                    </a:solidFill>
                  </a:rPr>
                  <a:t>Unité par défaut: picofarad (pF=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fr-FR" sz="1100" b="1" dirty="0" smtClean="0">
                    <a:solidFill>
                      <a:srgbClr val="FF0000"/>
                    </a:solidFill>
                  </a:rPr>
                  <a:t>)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39" name="ZoneTexte 9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1429"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/>
          <p:cNvSpPr txBox="1"/>
          <p:nvPr/>
        </p:nvSpPr>
        <p:spPr>
          <a:xfrm>
            <a:off x="5007865" y="4822413"/>
            <a:ext cx="135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couleur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4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27" y="5141776"/>
            <a:ext cx="1666050" cy="91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1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68" y="6077430"/>
            <a:ext cx="2400183" cy="4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2" name="ZoneTexte 9241"/>
          <p:cNvSpPr txBox="1"/>
          <p:nvPr/>
        </p:nvSpPr>
        <p:spPr>
          <a:xfrm>
            <a:off x="6370922" y="568399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 pF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7724167" y="4789386"/>
            <a:ext cx="1214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autre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43" name="ZoneTexte 9242"/>
          <p:cNvSpPr txBox="1"/>
          <p:nvPr/>
        </p:nvSpPr>
        <p:spPr>
          <a:xfrm>
            <a:off x="7293260" y="5231556"/>
            <a:ext cx="24336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Du bon sens</a:t>
            </a:r>
          </a:p>
          <a:p>
            <a:r>
              <a:rPr lang="fr-FR" sz="1100" dirty="0" smtClean="0"/>
              <a:t>Utiliser la techno du condensateur</a:t>
            </a:r>
          </a:p>
          <a:p>
            <a:r>
              <a:rPr lang="fr-FR" sz="1100" dirty="0" smtClean="0"/>
              <a:t>La taille du condo donne une indication</a:t>
            </a:r>
            <a:endParaRPr lang="fr-FR" sz="11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pic>
        <p:nvPicPr>
          <p:cNvPr id="50" name="Espace réservé du contenu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45" y="5818653"/>
            <a:ext cx="548843" cy="57747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529662" y="5847024"/>
            <a:ext cx="529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1.0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0472" y="1372231"/>
            <a:ext cx="9372600" cy="5029200"/>
          </a:xfrm>
        </p:spPr>
        <p:txBody>
          <a:bodyPr/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Code Lettre</a:t>
            </a:r>
          </a:p>
          <a:p>
            <a:pPr lvl="1"/>
            <a:r>
              <a:rPr lang="fr-FR" dirty="0" smtClean="0"/>
              <a:t>Tension nominale</a:t>
            </a:r>
          </a:p>
          <a:p>
            <a:pPr lvl="2"/>
            <a:r>
              <a:rPr lang="fr-FR" dirty="0" smtClean="0"/>
              <a:t>Tension max à ne pas dépasser sous peine de claquage du diélectrique</a:t>
            </a:r>
          </a:p>
          <a:p>
            <a:pPr lvl="1"/>
            <a:r>
              <a:rPr lang="fr-FR" dirty="0" smtClean="0"/>
              <a:t>Technologie</a:t>
            </a:r>
          </a:p>
          <a:p>
            <a:pPr lvl="2"/>
            <a:r>
              <a:rPr lang="fr-FR" dirty="0"/>
              <a:t>Plastique</a:t>
            </a:r>
          </a:p>
          <a:p>
            <a:pPr lvl="3"/>
            <a:r>
              <a:rPr lang="fr-FR" sz="700" dirty="0"/>
              <a:t>Polyester</a:t>
            </a:r>
          </a:p>
          <a:p>
            <a:pPr lvl="3"/>
            <a:r>
              <a:rPr lang="fr-FR" sz="700" dirty="0"/>
              <a:t>polycarbonates..</a:t>
            </a:r>
          </a:p>
          <a:p>
            <a:pPr lvl="2"/>
            <a:r>
              <a:rPr lang="fr-FR" dirty="0"/>
              <a:t>Céramique</a:t>
            </a:r>
          </a:p>
          <a:p>
            <a:pPr lvl="2"/>
            <a:r>
              <a:rPr lang="fr-FR" dirty="0"/>
              <a:t>Tantale</a:t>
            </a:r>
          </a:p>
          <a:p>
            <a:pPr lvl="2"/>
            <a:r>
              <a:rPr lang="fr-FR" dirty="0"/>
              <a:t>Electrolytique ….</a:t>
            </a:r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63" y="1173660"/>
            <a:ext cx="2541273" cy="92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2" y="1382221"/>
            <a:ext cx="703621" cy="5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2" y="1361623"/>
            <a:ext cx="662630" cy="552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Piège</a:t>
                </a:r>
              </a:p>
              <a:p>
                <a:r>
                  <a:rPr lang="fr-FR" dirty="0" smtClean="0"/>
                  <a:t>100k≠100.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817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 descr="cond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9" y="2686762"/>
            <a:ext cx="27352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0" descr="condo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76" y="2686762"/>
            <a:ext cx="3743325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Image 14" descr="photo_condo_MKP1.jpg (14965 octets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8" y="4810044"/>
            <a:ext cx="129614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31959" y="6256856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smtClean="0"/>
              <a:t>MKP</a:t>
            </a:r>
            <a:r>
              <a:rPr lang="fr-FR" sz="1050" dirty="0"/>
              <a:t> </a:t>
            </a:r>
            <a:r>
              <a:rPr lang="fr-FR" sz="1050" b="1" dirty="0" smtClean="0"/>
              <a:t>polypropylène</a:t>
            </a:r>
            <a:endParaRPr lang="fr-FR" sz="1050" dirty="0"/>
          </a:p>
        </p:txBody>
      </p:sp>
      <p:pic>
        <p:nvPicPr>
          <p:cNvPr id="18" name="Image 17" descr="photo_condo_MKS1.jpg (5432 octets)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1" y="4810044"/>
            <a:ext cx="25431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880132" y="5457744"/>
            <a:ext cx="25431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50" b="1" u="sng" dirty="0"/>
              <a:t>MKS</a:t>
            </a:r>
            <a:r>
              <a:rPr lang="fr-FR" sz="1050" dirty="0"/>
              <a:t>, réalisée avec un isolant en </a:t>
            </a:r>
            <a:r>
              <a:rPr lang="fr-FR" sz="1050" b="1" dirty="0"/>
              <a:t>polystyrène</a:t>
            </a:r>
            <a:r>
              <a:rPr lang="fr-FR" sz="1050" dirty="0"/>
              <a:t> </a:t>
            </a:r>
            <a:r>
              <a:rPr lang="fr-FR" sz="1050" dirty="0" smtClean="0"/>
              <a:t> (</a:t>
            </a:r>
            <a:r>
              <a:rPr lang="fr-FR" sz="1050" dirty="0" err="1"/>
              <a:t>polysulfone</a:t>
            </a:r>
            <a:r>
              <a:rPr lang="fr-FR" sz="1050" dirty="0"/>
              <a:t> métallisé, </a:t>
            </a:r>
            <a:r>
              <a:rPr lang="fr-FR" sz="1050" dirty="0" err="1"/>
              <a:t>styroflex</a:t>
            </a:r>
            <a:r>
              <a:rPr lang="fr-FR" sz="1050" dirty="0"/>
              <a:t>, ...)</a:t>
            </a:r>
          </a:p>
        </p:txBody>
      </p:sp>
      <p:pic>
        <p:nvPicPr>
          <p:cNvPr id="20" name="Image 19" descr="photo_condo_cera_m1.jpg (7604 octets)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30" y="4810044"/>
            <a:ext cx="1340545" cy="11108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457006" y="5992162"/>
            <a:ext cx="15937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/>
              <a:t>céramique </a:t>
            </a:r>
            <a:r>
              <a:rPr lang="fr-FR" sz="1050" b="1" dirty="0" err="1"/>
              <a:t>multi-couches</a:t>
            </a:r>
            <a:endParaRPr lang="fr-FR" sz="1050" dirty="0"/>
          </a:p>
        </p:txBody>
      </p:sp>
      <p:pic>
        <p:nvPicPr>
          <p:cNvPr id="22" name="Image 21" descr="photo_condo_CMS.jpg (2274 octets)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2" y="6034825"/>
            <a:ext cx="7715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651656" y="6193337"/>
            <a:ext cx="421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/>
              <a:t>CMS</a:t>
            </a:r>
          </a:p>
        </p:txBody>
      </p:sp>
      <p:pic>
        <p:nvPicPr>
          <p:cNvPr id="24" name="Image 23" descr="photo_condo_chimique1.jpg (14847 octets)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6" y="4810044"/>
            <a:ext cx="1218263" cy="127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181777" y="5991711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/>
              <a:t>Électrolytiques </a:t>
            </a:r>
            <a:r>
              <a:rPr lang="fr-FR" sz="1050" b="1" dirty="0"/>
              <a:t>polarisés</a:t>
            </a:r>
            <a:r>
              <a:rPr lang="fr-FR" dirty="0"/>
              <a:t>.</a:t>
            </a:r>
          </a:p>
        </p:txBody>
      </p:sp>
      <p:pic>
        <p:nvPicPr>
          <p:cNvPr id="26" name="Image 25" descr="photo_condo_tantale1.jpg (4220 octets)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18" y="4799441"/>
            <a:ext cx="1318021" cy="730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7834918" y="5569725"/>
            <a:ext cx="603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/>
              <a:t>tantale</a:t>
            </a:r>
          </a:p>
        </p:txBody>
      </p:sp>
      <p:pic>
        <p:nvPicPr>
          <p:cNvPr id="10245" name="Picture 5" descr="http://etronics.free.fr/dossiers/analog/analog07/images/cms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4" y="6108038"/>
            <a:ext cx="1155975" cy="4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</p:spTree>
    <p:extLst>
      <p:ext uri="{BB962C8B-B14F-4D97-AF65-F5344CB8AC3E}">
        <p14:creationId xmlns:p14="http://schemas.microsoft.com/office/powerpoint/2010/main" val="31556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Choisir la technologie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44824"/>
            <a:ext cx="6421820" cy="43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Bobine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inductif</a:t>
            </a:r>
          </a:p>
          <a:p>
            <a:pPr lvl="1"/>
            <a:r>
              <a:rPr lang="fr-FR" dirty="0" smtClean="0"/>
              <a:t>Un courant dans un conducteur crée un champ magnétique</a:t>
            </a:r>
          </a:p>
          <a:p>
            <a:pPr lvl="1"/>
            <a:r>
              <a:rPr lang="fr-FR" dirty="0" smtClean="0"/>
              <a:t>Le flux représente la quantité d’induction magnétique au travers d’une surface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Symboles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Bobine parfaite</a:t>
            </a:r>
            <a:endParaRPr lang="fr-FR" dirty="0"/>
          </a:p>
        </p:txBody>
      </p:sp>
      <p:sp>
        <p:nvSpPr>
          <p:cNvPr id="9" name="AutoShape 2" descr="data:image/jpeg;base64,/9j/4AAQSkZJRgABAQAAAQABAAD/2wCEAAkGBhQGEBAUBxIWExQWGCIaGRgYFxsZFhsaFxwdFSAgHhgZGzIfGRwkIB8WHy8hKCcqMC0vGyAxNTMqNSgsLDUBCQoKDgwOGg8PGi4kHiQrMjEsNS8sLC81MCk0NC81LC4yMTAtMDIsLTQvNS0zMDUsKTUsMCw1Lik0NSssLDUtM//AABEIAKwAowMBIgACEQEDEQH/xAAbAAEAAwEBAQEAAAAAAAAAAAAABQYHBAMCAf/EAD0QAAIABAQDBgUDAQUJAAAAAAECAAMEEQUSITEGQUIHEyIyUXFSYWJy8BQjgaEVFiQ1QxcmM3SCkbGzwf/EABoBAQADAQEBAAAAAAAAAAAAAAACAwQFAQb/xAA1EQACAQIDBQcEAQIHAAAAAAAAAQIDEQQhMQUSImHwExQyQVGBkXGhscHRM2IjQlNykuHx/9oADAMBAAIRAxEAPwDcYQhACEIQAhCEAIQhACEfLmwNojeF6lq2ho3qWLO8iWzMdyzS1JOnqSTAEpCEIAQhCAEIQgBCEIAQhCAEIQgBCEIAQhCAEIQgBCEIA/GGYRzYXQDCpEmTJJKykVATa5CKFBNha+npHQ4uDaI3hemaioaOXUqVdJEtWU7hllqCNPQgiAJSEIQAhCEAIQhACEIQAhCEAIQhACEIQAhCEAIQhACEIQB+OcoNo4cAr2xWkpp04ANNlI5A2BdAxtfW1zHbM2PtERwb/l1B/wAtK/8AWsAfvEfFEvhsShOV5s2a2SVJlgGbMbnlBIFlGpYkADc6iHD3E0viHv1lq0ubImGXNlOVzqw1B8DEFSNmvY2PoYz2TWz+IeJqpqWWJq0Mru0Wa5ly1Z7BiGWU/ia7W0UkLvZbR39kTNilTjdY2QLOqQgCOXF5Km5D5QGQ94pBsL66DSANLjhxfG5GAy+8xSaspNrsbXPoBuT8hHdGC9qnBU+fUVFVQTJlTJT/AImYljJ1JKg9SLck5fLc32Jjp7MwdLF1uzqz3V+eXL3ITk4q6L5gnaX/AHyrlp+H5ZElBnmzn0bKptZUtpmOUXJ2LaA2MX6My7P5dN2b4Ys7G5iyplR+4bm7MoHhVVGrWBvpfVzrtDDe0ubxzXJTcPSzKkC7TZzazDLFvKo0lknwgkk6g6WtGvFYDtKk+7QtShrJ+dtXfzz0S+CMZ2XFqabCEI4JaIQhACEIQAhCEAIQhACEIQAhCEAfMzY+0VfgjiOln0dBJlVUhpvcS17sTUL3WWtxkDXuLHS3KLQ4uDaIrBsGC0FNT4rLR8smWjowDoSiKCLHRhcQBSTh1bwvW40+E0zz2re7aRMGQSkezoe8zNcBC2bY5gvK8W/gfhgcH0EimDZiguzC9izEs1r7C5MehwA4Z4sBburf6JP+Ha3LLY91fTxINLXytqD8y8Qm41+3IVpJUlZzgg5SNCstuonfNbwg6gNoJwhvMHvU1TYm5lUBKqptNmjl9CH4/U9P3WtIU1KtGipTjKqiwA/P6wpaVaJFSnAVVFgB+a+8R9TVNibmVQMVVTabNHL6EPx+p6futazx8Mcorq765Hhi/ajwLOeoqqvDWeplA3mk3LSzsVv1qott5BodrxZ+zenpuzzD/wBVj8xZU2pGYBvP3a+VVXc3vmNgPMoOwMaZS91R2kUxVSq3CAjMFva9r3sTfxczfnGVdpPZyeJ586o4dzPMUfvAm6My2GVGJ84G6+UWAuDofpsPtHvtOOCxEtyCtxeqWifks/P6LmUuG695aklhnaXN46rkpuHpZlSBdps5tZhli3lUaSyT4QSSdQdLERpsZJwB+l7MaIzuI3EupqLN3ZB74SwSqju/MLkMxNh6Hyx503aZU8f10ql4eH6WSxu8zQzu7U3Yg2KoSLACzanex0z4vZvbVJd1ju0oLOT0dtXfV+x7Gdlxas1+EfEqWJKhV2AsLkk6abnU/wAx9x80XCEIQAhCEAIQhACEIQAhCEAfLmwNoj+G61sSo6SbUkF5kmW7ECwzOisdOWpMSLGw1iBpcQGOS5SYFeXJKKTMC5cqFQwRBbR8pF9PAPnYROEN5g6qmqbE3MrDyVVTabNHT9CHm/qen7rCJClpVokVKcZVUWA/N/fnClpVokVKcZVUWA/Nz8+cR9TVNibmVQEqqm02aOX0Ieb+p6futFnj4Y5RXV31yPBU1TYm5lUBKqptNmjl9CH4/U9P3WtTp9ZS4fNMhcYqpLBrCSFW4JOiqppyzXuLbk3vc3vGg0tKtEipTgKqiwA/NfeMm4xrUmcS0JWYyhZOVmlqWYG8+4FlJvra4BsSdiNOps2KrTlBXsot6LVet09eWnMhPIjsQ4f/AL14vLXDsVbPLlAGZN8NQGzTLoiKqEkDUjSwY77RsmE4cMJkS5SMzhBbM1sx+ZygAn521jIuMml8T4phlLwxeTNkamYZeQqLrNBAm2ZygDvY7lja5LGNSqKlsTcyqBiqqbTZo5fQh+P1PT922jajnOlRi3Zbt7NJNK9k3ZLXyRGFrszbtJ7OTxPPnVHDmZ5ij95SbozLYZUYnzgbr5RYC4Oh8+zpafs1pXqOJn7qon+WUQe9EoGw/btmGZgxudLKuxuI16mplo0VKcBVUWAH5/WKBx5wFK49mE4cBLnywQ87oYgaS2A1Yg2uw8g01PhieG2n29NYPESapevnZeT5e1/LMShZ7y1ISl7TKrtArpVLw8P0sljd5mhnd2puxBsVQkWAFm1O9jprkqWJKhV2AsLkk6abnUxn/ZDwG/CkqdNxVcs+Y2XLcHKiHTbmxu250C7axocYNrTw/bdlhklCOV15vzd/PqxKne15CEIRyCwQhCAEIQgBCI/E8fp8G/zGcks72Y+Kx0uF3I31tFaru1qjpTaT3k3U6qoA0+8i4MVyqwh4mbKGAxNfOlTbX0y+dC6wjMR2tT8RBXCaHM418zTbDbVUQH+bxzHjTF8dDy8Ope7IuGdZbgrbQgGY2XN/URGFeE3w/g2z2Jiqa/xN2P1kv5NAratsRZpWHkqq6TZo6foQ839T0+9hHxwUgl4bQBAAP08vQCw1lqTp73iiSKvG6NAlPThVA0Aly/f119+cReA4xjNVSSZeGSz3aykTMES4HdraxJ81iNeXvpFnbqeUYtJeq+765EZbInF27Wnn/f8A9GqVNU2JuZWHkqqm02aOn6EPN/U9P3WESFLSrRIqU4yqosB+b+/OMxpsfxfAZYV6IMmygSybbn/Sa+vMn/7HPU9qVYqMK2lMtS2UuueWRa+ZQXDDP8+nXS9rO8wnwq8YrW6+7/XwSexMR/kcZX03ZJ3+ho1TVNibmVQEqqm02aOX0Ifj9T0/da2YY5itLRcSYcZE2WsqTK7tiGGVGvO0ZvW7Lck7nXnFiwftXo5SIkyTMkADlZ1H8g5mv6ke8TUniyTxM6ycGqALi7tfK4Bv4EDalzY3IByj5kR0sBtClCUlHOLi1rbVWu8nn6L2MOJ2biqH9WDXtdfKyKL2s4zL4nm0cjhgmoqpb5w0k5ggNtnQ2BzBGvyyi5EaxhdKaKRKRwoKqA2UWXNbUj5E3MetLSrRoqU4yqosB+f+Yj6mpbFHMqgYqqm02aOX0Ifj9T0/dtOtiVXpQoQVowvm3fX2y5L8mFKzuKmpbFHMqgJVVNps0crboh+P1PT920hS0y0aKlOAqqLACFLTLRoqU4CqosAI9YwTmmt2OnWb6yJCEIRWeiEIQAhCIvibGxw9SzZzalR4R6sdFG+19/lePG0ldllOnKrNQjq3ZHjxHxdI4YUGua7EXWWurkXte2wHzJGximmvxTjpb4aBSU7bNmIJtfXOBmOot4QBtH1wNwv/AHlLV3Ed5rO3gVh4LDqtzHILtYc76X/F67+y6efNVS/dy2fKN2yKWsPmbWjKlOtm3aPp/J26lTD7Nl2dOKnVWsnmk/SK5erKdQdkdPLu2JzZk9ze58gJJvfQlr+7HeLLTcI0dGCJNLKte+qBj6btcxjvCeH4h2no9ScbMiYHNpEst4NdLosxcqnlo2g94vPA39pzJc2l4hdWMt7GpRgzFdboDzmbakeENr4tI00sPDySXM51faWKreOo372Xwsi11NU2JOZWHkqqm02aOn6E9XPM9PvYRIUtKtEipTjKq7D83PO/OFLSrRIqU4yquw/NzzvziPqqpsScysPJVVNps0dP0Ieb+p6fewjT4+GOUV1d/r4MB81lU2Is0rDyVVdJs0dP0Ieb+p6fewj44KQS8NoBLAA/Ty9ALDWWpO3zvEpT060CBadcqqNAP+/8nnfnEPTYweJpcr+y80tHRXmTDbMgdQ+Rdx3liLkXC+9oWU3uxyS6u+uQOmpqmxNzKw8lVU2mzR0/Qh5v6np+6wiQpqVaNFSnGVVFgB+a+/OFLSrRIqU4yqosB+bn584j6mqbE3MqgJVVNps0cvoQ839T0/daHj4Y5RXV31yGhHYpg0jiJ3lSpEsi9p07IuYEdKPa5mbXa/h99Ij8R7JaOqU/os0htbZTmUG3wtyvrYEe8XGlpVokVKcBVUWAH5r7xH1NU2JuZVASqqbTZo5fQh+P1PT91rVypQq8KXCurv8AXwa6OOxNB3pza9/0Z21JinDxmpg85qqRL0Yi5I01VQTmDAAA5CctxbW9rbwZxtTY0qSaZe4mAWEom97C/hbq53vY7mLPS0q0aKlOAqqLAD8/rFO494LSulvU4WpSpl+O6XBfLY8uoAXBGtx84zVN6mrUvCvJ+fP6nSpYihjpbmKiozek45Z/3LRrnr7F2hFW7PeKDxLTf4k3nSzlfS176q38i/8AIOm0WmLITU4qSOVicPPD1ZUqmqYhCESKBCEIARWO0egbEMOniRqVs59kOY/0uf4izwiM470XH1L8PWdCrGqtYtP4Kj2Y4qmIUEtJfmk+BhfXcsDb0IP9D6RYcZxOXgtPNnV1+7lqWey5jlG+g3ik4/wRPwaearg5sjHzShYXuRfKD4Sp3Km1raeg85XaUuIqKfGFNI5uJrFTYL6KDdlZhpdhpqdTaKaM921Oplz8jr4zBd6csVhOJSd3FeKLet16X80Vb/Zvh/HDfqOB5z0+7Mw0SW24UJo6nnYEAAj5KZnsd4gqEqq7DsSmrUrTapOXUebKQX53JvrrcPqY9ajsHwvGj3mGzZqISdJUxHT2BZW215xO8M8IU/DQmU/C4ZAW/fnk5n02RWtYtryFkuT5jGyK39Ml5/ycFpxdmWCqqmxJzKw8lVU2mzR0/Qh5v6np97CJClpVokVKcZVXYfm5535wpaVaJFSnGVV2H5ued+cR9VVNiTmVh5KqptNmjp+hDzf1PT72ET8fDHKK6u/18Hh+VVS2Ju0nD2KqDabNHT9CHm/qen3sI6sIwxcFp5Mim8kpFQXABIUAXNgBc7nTcx6yaVaKWEpxlVRoPzc8784rPDFQ+I0NDJoSVVaeUJs0dP7S+BPr9T0j52ELKb3Y5JdXfXIExU1TYm5lYeSqqbTZo6foQ839T0/dYRIUtKtEipTjKqiwH5v784UtKtEipTjKqiwH5ufnziPqapsTcyqAlVU2mzRy+hDzf1PT91oePhjlFdXfXICpqmxNzKoCVVTabNHL6EPx+p6futaQpaVaJFSnAVVFgB+a+8KWlWiRUpwFVRYAfmvvH3NmiSpaaQqgXJJsABqSSdhEJzVt2OnWb6yPUj6iN4ixlcBpps6fqFXQXtmY6AXtzNuRtqeUQeN9ptJhOZZDd/MA0CeW+u77e9r784gKLhyt46mrN4nJlU6m4laqTpyXdR6ljfU2jHOtfhp5v8HZw2zXG1bF8FNeusuUVqdXY5hr08ifNmaLNYBfU93mBPtdrf8ASY0OPKmplo0VKdQqqLADQACPWLKUOzgomPH4p4vETrNWu/tovsIQhFhiEIQgBCEIARF41w1T8Qi2JSgx5Ns4t6MNbanTaJSEeNJqzLKdSdOW9BtPkZlX9mE2in/7sT5koFbsWYqACTZQ8vxNsNCulrk6gR5yqfGuHkEumCzUBNiAj7c7mx1311JJJ1jUY4sRlzajIlKcitfPMBGZQLaKPib15AE72itYaLdovd9/v/4dVbZrP+vGNT/dFN/ORmlR2l1olv8ArKXIl8pdVdCpvqM7hgrctriOrCu16TSqEmUjS0UeHJMDm/zzBfmSbkk+940mlpVokVKcZVXYfm55k84isSAx4tIkgFAf3XKhgpGuVAwIMz1PT72EeqlWfDGpwrPNL79fQl37AS8eGz5TkvtoVDEu12TVKFpUnSwT4mATOFt0eKwY6C521OptHjw92o02DUlNJaTNvKlIhyhAt1UAkePYm525xeRwxSyEslLJsBYXlIToPUi5/mK1w7hMnGKOjSmkSr9xL76cZSFgTLUlVJXWYb6trlv8Vo8jTrzyUlZch3jZf+jL/kRuM9r8ufLC4bKmqSfESVU5eeVhmsx2vbTXnaPGl7TJ86WE4ew/RN7F5oAN/gUEEm5uSb6+8aRh+EycKXLQSkliwByqATl0FyNW56mOuI7tZrdc8voh3zZ8PBhrv1c3+NDMRiOOYzfuJXcq2o8KpYe7nMP5j1k9mtVjJvxNWsy3vkUltSDfzeFCNNlPPaNJhEe7p+Jt+4e2akcqEIU+air/AC7kDgXBNLw8Q1HLu4628T7W0J8v8W3MT0IRfGKirJHJrVqlaW/Uk2+YhCESKhCEIAQhCAEIQgBCEIAQhCAOLEZc2oyJSnIrXzzARmUC2ij4m9eQBO9o6KWlWiRUpxlVdh+bnnfnHrHJiMiZUhVpnyAnxsPOF+nS2Y6C521O9osUt5KGiPDkq6psTZpVAxVVNps0dP0Ifj9T0+9hHVg9JKoKeTLwy3cqihLG4ygCxBG9xrfne8esikWklhKZQqgWA/Nzzvzjl4bomw2jpJVSAHlyZaMAbjMiKp156gwnJPKOgJGEIRWeiEIQAhCEAIQhACEIQAhCEAIQhACEIQAhCEAIQhACEIQAhCEAIQhACEIQAhCEAIQhACEIQB//2Q=="/>
          <p:cNvSpPr>
            <a:spLocks noChangeAspect="1" noChangeArrowheads="1"/>
          </p:cNvSpPr>
          <p:nvPr/>
        </p:nvSpPr>
        <p:spPr bwMode="auto">
          <a:xfrm>
            <a:off x="63500" y="-793750"/>
            <a:ext cx="15525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38" y="3257154"/>
            <a:ext cx="1188132" cy="11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t0.gstatic.com/images?q=tbn:ANd9GcTXwz0OYs5XmTBNyD206K1mYzWPNqPEI1PwW0iyEOy3i_xHX-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8" y="3220388"/>
            <a:ext cx="978663" cy="11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6048" y="4895554"/>
            <a:ext cx="2484276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4864015"/>
            <a:ext cx="3524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http://t1.gstatic.com/images?q=tbn:ANd9GcSG7ejIJpLd88fQwYMOA0KAxK8mwj2S0si2vnX6dHJdmFnfAFv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79" y="3254932"/>
            <a:ext cx="1667272" cy="12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𝐿𝑖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sz="1400" dirty="0" smtClean="0"/>
                  <a:t>=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/>
                      </a:rPr>
                      <m:t>𝑁</m:t>
                    </m:r>
                    <m:f>
                      <m:f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</m:t>
                        </m:r>
                        <m:r>
                          <a:rPr lang="fr-FR" sz="1400" b="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fr-FR" sz="1400" b="0" i="1" dirty="0" smtClean="0">
                        <a:latin typeface="Cambria Math"/>
                      </a:rPr>
                      <m:t>=</m:t>
                    </m:r>
                    <m:r>
                      <a:rPr lang="fr-FR" sz="1400" b="0" i="1" dirty="0" smtClean="0">
                        <a:latin typeface="Cambria Math"/>
                      </a:rPr>
                      <m:t>𝐿</m:t>
                    </m:r>
                    <m:f>
                      <m:f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blipFill rotWithShape="1"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5841268"/>
            <a:ext cx="923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2648744" y="6412768"/>
            <a:ext cx="9239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>
          <a:xfrm>
            <a:off x="3435288" y="6261242"/>
            <a:ext cx="1080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70511" y="58585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𝝓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𝑳𝒊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9" y="5752412"/>
            <a:ext cx="460905" cy="475504"/>
          </a:xfrm>
          <a:prstGeom prst="rect">
            <a:avLst/>
          </a:prstGeom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7" y="141081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 descr="http://t2.gstatic.com/images?q=tbn:ANd9GcTYKaTg-NKq2HKzteqPCNY2x3zVTYtq7HTrjdXAmXa5xJFalqe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6" y="1340768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t2.gstatic.com/images?q=tbn:ANd9GcQ6J7CltCBfo7x-Nk1RaK3HCcvMCVigGCN89GxJRJQMPCdCXDMD3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4" y="1330159"/>
            <a:ext cx="972108" cy="8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91" y="1329611"/>
            <a:ext cx="1197219" cy="106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 descr="http://t3.gstatic.com/images?q=tbn:ANd9GcRAe7OxSU5h2g9_Ys8xVO5bnghgS4RRqppLzZg7hhmbrQ6Tkc9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88" y="1268761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t2.gstatic.com/images?q=tbn:ANd9GcQ1Va_6xuPPgfYCU61Eo39R7m9WSIqkwKEyRWIyj9nlHCyJgUPVP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55" y="1461952"/>
            <a:ext cx="1328297" cy="9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Bobine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fr-FR" dirty="0" smtClean="0"/>
                  <a:t>Modèle HF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r>
                  <a:rPr lang="fr-FR" dirty="0" smtClean="0"/>
                  <a:t>Paramètres d’une bobine (self)</a:t>
                </a:r>
              </a:p>
              <a:p>
                <a:pPr lvl="1"/>
                <a:r>
                  <a:rPr lang="fr-FR" dirty="0" smtClean="0"/>
                  <a:t>Son inductance L  </a:t>
                </a:r>
              </a:p>
              <a:p>
                <a:pPr lvl="2"/>
                <a:r>
                  <a:rPr lang="fr-FR" dirty="0" smtClean="0"/>
                  <a:t>Unité: [H]</a:t>
                </a:r>
              </a:p>
              <a:p>
                <a:pPr lvl="2"/>
                <a:r>
                  <a:rPr lang="fr-FR" dirty="0" smtClean="0"/>
                  <a:t>Tolérance</a:t>
                </a:r>
              </a:p>
              <a:p>
                <a:pPr lvl="1"/>
                <a:r>
                  <a:rPr lang="fr-FR" dirty="0" smtClean="0"/>
                  <a:t>Courant efficace ou courant continu</a:t>
                </a:r>
              </a:p>
              <a:p>
                <a:pPr lvl="1"/>
                <a:r>
                  <a:rPr lang="fr-FR" dirty="0" smtClean="0"/>
                  <a:t>Fréquence de travail</a:t>
                </a:r>
              </a:p>
              <a:p>
                <a:pPr lvl="2"/>
                <a:r>
                  <a:rPr lang="fr-FR" dirty="0" smtClean="0"/>
                  <a:t>Notion de bande passante</a:t>
                </a:r>
              </a:p>
              <a:p>
                <a:pPr lvl="2"/>
                <a:r>
                  <a:rPr lang="fr-FR" dirty="0" smtClean="0"/>
                  <a:t>Facteur de qualité: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𝐿𝑤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fr-FR" i="1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80692" y="1412776"/>
            <a:ext cx="3276364" cy="16201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7" y="4293096"/>
            <a:ext cx="2454225" cy="21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67" y="2833254"/>
            <a:ext cx="4418434" cy="12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81" y="4293096"/>
            <a:ext cx="793197" cy="57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0" y="4965848"/>
            <a:ext cx="647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Pile et accumulateurs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Composants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Alimenter en énergie des dispositifs électronique</a:t>
            </a:r>
          </a:p>
          <a:p>
            <a:pPr lvl="1"/>
            <a:r>
              <a:rPr lang="fr-FR" dirty="0" smtClean="0"/>
              <a:t>Stockage d’énergie sous forme électrochimique</a:t>
            </a:r>
          </a:p>
          <a:p>
            <a:pPr lvl="2"/>
            <a:r>
              <a:rPr lang="fr-FR" dirty="0" smtClean="0"/>
              <a:t>accumulateur: stockage réversible  / pile: non réversible</a:t>
            </a:r>
          </a:p>
          <a:p>
            <a:pPr lvl="1"/>
            <a:r>
              <a:rPr lang="fr-FR" dirty="0" smtClean="0"/>
              <a:t>Mise en série de cellules élémentaires pour former des batteries (d’accumulateurs)</a:t>
            </a:r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Source de tension parfaite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1340768"/>
            <a:ext cx="1332148" cy="10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t3.gstatic.com/images?q=tbn:ANd9GcTssdMBDWew3l0FsRL3fpg2oleS4YIWffiTVLdqfp0nk7yka8y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134076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2.gstatic.com/images?q=tbn:ANd9GcTiYbjzT0hm16V-q8gHcykWqViSB1A0HtUlyntZIGtMeSehbM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1340768"/>
            <a:ext cx="1434515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340767"/>
            <a:ext cx="783530" cy="7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492294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29" y="4711369"/>
            <a:ext cx="91565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6" descr="data:image/jpeg;base64,/9j/4AAQSkZJRgABAQAAAQABAAD/2wBDAAkGBwgHBgkIBwgKCgkLDRYPDQwMDRsUFRAWIB0iIiAdHx8kKDQsJCYxJx8fLT0tMTU3Ojo6Iys/RD84QzQ5Ojf/2wBDAQoKCg0MDRoPDxo3JR8lNzc3Nzc3Nzc3Nzc3Nzc3Nzc3Nzc3Nzc3Nzc3Nzc3Nzc3Nzc3Nzc3Nzc3Nzc3Nzc3Nzf/wAARCAAlAEcDASIAAhEBAxEB/8QAGwABAAEFAQAAAAAAAAAAAAAAAAECAwQFBgf/xAA0EAABAwMBBgEJCQAAAAAAAAABAgMEAAURBhITITFBcYEHFCJRYZGVs9QVFiQyNFVzdaH/xAAUAQEAAAAAAAAAAAAAAAAAAAAA/8QAFBEBAAAAAAAAAAAAAAAAAAAAAP/aAAwDAQACEQMRAD8A9wpSlBYkyGYcd2TJcS0wyhTjjizgJSBkk+wAUlyo8KM7KluoZYaSVOOLOEpA6k1zXlAuIZsl1tu7JVIslwfDmeCd2hIxj270e6rGtrg47a9UW4pSG41qafSscyXFPAg9t0PeaDq5kmPDjl6U8hpoKSkrWcDJISB4kgeNS/IZjNhb7iUIU4hsFRwCpSglI7lRA7muV1fchJgXaCGikwpEElZVwXtvIPLpjFVX64uTGrhGWhKUwb7bWUEHioF2K5k+KyPCg68UqE8hU0AUoKUFiQH1MLTFcbbfKTsLcQVpSehKQQSPZkd61Pmuqf3iz/CXfqa3tKDzXWbV0bVO+1JcORnTV13fm0RTGODGc7Tq89PVjB554ZesPz6z/o4vzJVbTX9vQ7YrtcS4oLj2WewEY4EOISSfDdD3mo13CYZ05qK4DIeft4ZWSrhstlZT24uK/wAoNVqP9Vqn+e1/MTU3cOq+8gjrQh46htoQtxBWlKvwWCUggkZ6ZHcVn6xtyIluutwDqiqbIghSDgBGw8hIx3zWTqaAzEhuyGdrbm3i3PO5ORtCRHQMer0UCgyhF1TjheLP8Jd+prItzN8Q/tXK4QHmdk+hHgLZVnodovLHhitqnkKmgClBSgVNKUFKkhQIUAQeBBHOikhQwoAg8wRSlAUkKGFAEeoiigCOIB7ilKCRSlKAKUpQf//Z"/>
          <p:cNvSpPr>
            <a:spLocks noChangeAspect="1" noChangeArrowheads="1"/>
          </p:cNvSpPr>
          <p:nvPr/>
        </p:nvSpPr>
        <p:spPr bwMode="auto">
          <a:xfrm>
            <a:off x="63500" y="-176213"/>
            <a:ext cx="6762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6705" y="4711369"/>
            <a:ext cx="676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5" y="5373216"/>
            <a:ext cx="1121769" cy="10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4349316" y="5463226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700972" y="5373216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3908884" y="5508231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</a:rPr>
                        <m:t>𝑐𝑠𝑡𝑒</m:t>
                      </m:r>
                      <m:r>
                        <a:rPr lang="fr-FR" sz="1400" b="0" i="1" smtClean="0">
                          <a:latin typeface="Cambria Math"/>
                        </a:rPr>
                        <m:t> ∀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473280" y="5292212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61212" y="6165304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8798072" y="5693479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789204" y="5539590"/>
            <a:ext cx="2008868" cy="136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36576" y="5824535"/>
            <a:ext cx="826454" cy="70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31" y="5735892"/>
            <a:ext cx="822155" cy="5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87557" y="6177337"/>
            <a:ext cx="16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Différents symboles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681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fr-FR" dirty="0" smtClean="0"/>
                  <a:t>Source de tension imparfaite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r>
                  <a:rPr lang="fr-FR" dirty="0"/>
                  <a:t>P</a:t>
                </a:r>
                <a:r>
                  <a:rPr lang="fr-FR" dirty="0" smtClean="0"/>
                  <a:t>oint de fonctionnement</a:t>
                </a:r>
              </a:p>
              <a:p>
                <a:pPr lvl="1"/>
                <a:r>
                  <a:rPr lang="fr-FR" dirty="0" smtClean="0"/>
                  <a:t>Interprétation graphique</a:t>
                </a:r>
              </a:p>
              <a:p>
                <a:pPr lvl="2"/>
                <a:r>
                  <a:rPr lang="fr-FR" dirty="0" smtClean="0"/>
                  <a:t>Intersection entre les courbes générateur  U=f(i) et récepteur U=g(i)</a:t>
                </a:r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r>
                  <a:rPr lang="fr-FR" dirty="0" smtClean="0"/>
                  <a:t>Résolution analytique</a:t>
                </a:r>
              </a:p>
              <a:p>
                <a:pPr lvl="2"/>
                <a:r>
                  <a:rPr lang="fr-FR" dirty="0" smtClean="0"/>
                  <a:t>Système de 2 équations à 2 inconnues	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𝑟𝑎𝑡𝑒𝑢𝑟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𝑐h𝑎𝑟𝑔𝑒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lvl="3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576" b="-25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304764"/>
            <a:ext cx="1156531" cy="12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27854" y="1417786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27854" y="2265555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V="1">
            <a:off x="4726751" y="1548500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40034" y="1287554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169024" y="1472220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−</m:t>
                      </m:r>
                      <m:r>
                        <a:rPr lang="fr-FR" sz="1400" b="0" i="1" smtClean="0">
                          <a:latin typeface="Cambria Math"/>
                        </a:rPr>
                        <m:t>𝑅𝑖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>
          <a:xfrm flipV="1">
            <a:off x="6537176" y="1513605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537176" y="2386697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7955434" y="2027992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6537176" y="1814375"/>
            <a:ext cx="1260140" cy="20769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24" y="3550963"/>
            <a:ext cx="3255053" cy="19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ZoneTexte 14340"/>
          <p:cNvSpPr txBox="1"/>
          <p:nvPr/>
        </p:nvSpPr>
        <p:spPr>
          <a:xfrm>
            <a:off x="1280592" y="4797152"/>
            <a:ext cx="2196244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Le point de fonctionnement est défini par la solution (U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,I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)</a:t>
            </a:r>
            <a:endParaRPr lang="fr-FR" sz="1100" b="1" dirty="0">
              <a:solidFill>
                <a:srgbClr val="FF0000"/>
              </a:solidFill>
            </a:endParaRPr>
          </a:p>
        </p:txBody>
      </p:sp>
      <p:grpSp>
        <p:nvGrpSpPr>
          <p:cNvPr id="14343" name="Groupe 14342"/>
          <p:cNvGrpSpPr/>
          <p:nvPr/>
        </p:nvGrpSpPr>
        <p:grpSpPr>
          <a:xfrm>
            <a:off x="1028564" y="3517558"/>
            <a:ext cx="2295153" cy="1374121"/>
            <a:chOff x="812539" y="3537012"/>
            <a:chExt cx="2295153" cy="137412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39" y="3537012"/>
              <a:ext cx="2295153" cy="1374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2" name="ZoneTexte 14341"/>
            <p:cNvSpPr txBox="1"/>
            <p:nvPr/>
          </p:nvSpPr>
          <p:spPr>
            <a:xfrm>
              <a:off x="1704679" y="4125378"/>
              <a:ext cx="2840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U</a:t>
              </a:r>
              <a:endParaRPr lang="fr-FR" sz="12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735136" y="3537012"/>
              <a:ext cx="223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I</a:t>
              </a:r>
              <a:endParaRPr lang="fr-FR" sz="1200" dirty="0"/>
            </a:p>
          </p:txBody>
        </p:sp>
      </p:grpSp>
      <p:sp>
        <p:nvSpPr>
          <p:cNvPr id="23" name="Forme libre 22"/>
          <p:cNvSpPr/>
          <p:nvPr/>
        </p:nvSpPr>
        <p:spPr>
          <a:xfrm>
            <a:off x="5997519" y="3550963"/>
            <a:ext cx="2051825" cy="959533"/>
          </a:xfrm>
          <a:custGeom>
            <a:avLst/>
            <a:gdLst>
              <a:gd name="connsiteX0" fmla="*/ 0 w 2051825"/>
              <a:gd name="connsiteY0" fmla="*/ 0 h 959533"/>
              <a:gd name="connsiteX1" fmla="*/ 390293 w 2051825"/>
              <a:gd name="connsiteY1" fmla="*/ 401444 h 959533"/>
              <a:gd name="connsiteX2" fmla="*/ 1014761 w 2051825"/>
              <a:gd name="connsiteY2" fmla="*/ 713678 h 959533"/>
              <a:gd name="connsiteX3" fmla="*/ 1862254 w 2051825"/>
              <a:gd name="connsiteY3" fmla="*/ 925552 h 959533"/>
              <a:gd name="connsiteX4" fmla="*/ 2051825 w 2051825"/>
              <a:gd name="connsiteY4" fmla="*/ 959005 h 959533"/>
              <a:gd name="connsiteX5" fmla="*/ 2051825 w 2051825"/>
              <a:gd name="connsiteY5" fmla="*/ 959005 h 9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825" h="959533">
                <a:moveTo>
                  <a:pt x="0" y="0"/>
                </a:moveTo>
                <a:cubicBezTo>
                  <a:pt x="110583" y="141249"/>
                  <a:pt x="221166" y="282498"/>
                  <a:pt x="390293" y="401444"/>
                </a:cubicBezTo>
                <a:cubicBezTo>
                  <a:pt x="559420" y="520390"/>
                  <a:pt x="769434" y="626327"/>
                  <a:pt x="1014761" y="713678"/>
                </a:cubicBezTo>
                <a:cubicBezTo>
                  <a:pt x="1260088" y="801029"/>
                  <a:pt x="1689410" y="884664"/>
                  <a:pt x="1862254" y="925552"/>
                </a:cubicBezTo>
                <a:cubicBezTo>
                  <a:pt x="2035098" y="966440"/>
                  <a:pt x="2051825" y="959005"/>
                  <a:pt x="2051825" y="959005"/>
                </a:cubicBezTo>
                <a:lnTo>
                  <a:pt x="2051825" y="959005"/>
                </a:lnTo>
              </a:path>
            </a:pathLst>
          </a:cu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143254" y="3974935"/>
            <a:ext cx="1316038" cy="15038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Hyperbole de dissipation maximale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4" name="Obje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4759186"/>
              </p:ext>
            </p:extLst>
          </p:nvPr>
        </p:nvGraphicFramePr>
        <p:xfrm>
          <a:off x="8382210" y="4710480"/>
          <a:ext cx="838125" cy="60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10" imgW="545863" imgH="393529" progId="Equation.3">
                  <p:embed/>
                </p:oleObj>
              </mc:Choice>
              <mc:Fallback>
                <p:oleObj name="Equation" r:id="rId10" imgW="545863" imgH="393529" progId="Equation.3">
                  <p:embed/>
                  <p:pic>
                    <p:nvPicPr>
                      <p:cNvPr id="0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210" y="4710480"/>
                        <a:ext cx="838125" cy="60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discret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Famille des diodes</a:t>
            </a:r>
          </a:p>
          <a:p>
            <a:pPr lvl="1"/>
            <a:r>
              <a:rPr lang="fr-FR" dirty="0" smtClean="0"/>
              <a:t>Redressement, source de tension, capacité contrôlée, source lumineuse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Famille des </a:t>
            </a:r>
            <a:r>
              <a:rPr lang="fr-FR" dirty="0" smtClean="0"/>
              <a:t>transistors</a:t>
            </a:r>
          </a:p>
          <a:p>
            <a:pPr lvl="1"/>
            <a:r>
              <a:rPr lang="fr-FR" dirty="0" smtClean="0"/>
              <a:t>Interrupteurs commandés, source de courant contrôlée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028" y="2356727"/>
            <a:ext cx="499192" cy="3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32" y="2126479"/>
            <a:ext cx="694632" cy="6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5074" y="2261294"/>
            <a:ext cx="583479" cy="4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4160" y="2266343"/>
            <a:ext cx="499191" cy="4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" y="4226031"/>
            <a:ext cx="29212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50" y="3477467"/>
            <a:ext cx="2412268" cy="231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111839" y="4204902"/>
            <a:ext cx="1656184" cy="1089495"/>
            <a:chOff x="4124908" y="4116197"/>
            <a:chExt cx="1656184" cy="1089495"/>
          </a:xfrm>
        </p:grpSpPr>
        <p:pic>
          <p:nvPicPr>
            <p:cNvPr id="11266" name="Picture 2" descr="http://t0.gstatic.com/images?q=tbn:ANd9GcT6n4Iui7ecIhGW5kXlo75lqHT0BQbJjWUDU7e34r4IQf_kURo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908" y="4221088"/>
              <a:ext cx="1656184" cy="984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207873" y="4118750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N</a:t>
              </a:r>
              <a:endParaRPr lang="fr-FR" sz="1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53000" y="4116197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P</a:t>
              </a:r>
              <a:endParaRPr lang="fr-FR" sz="1200" dirty="0"/>
            </a:p>
          </p:txBody>
        </p:sp>
      </p:grpSp>
      <p:sp>
        <p:nvSpPr>
          <p:cNvPr id="16" name="AutoShape 4" descr="data:image/jpeg;base64,/9j/4AAQSkZJRgABAQAAAQABAAD/2wCEAAkGBggQDg8UDw8KDhAUEhYPDQ0MDRoaFBAWHxQWFR8UHh4jJzIqIxojGR4eIzsgLzEpODgxFiMxRTw2OCc3MSkBCQoKBQUFDQUFDSkYEhgpKSkpKSkpKSkpKSkpKSkpKSkpKSkpKSkpKSkpKSkpKSkpKSkpKSkpKSkpKSkpKSkpKf/AABEIACkAmAMBIgACEQEDEQH/xAAaAAEBAAMBAQAAAAAAAAAAAAAABgEEBwUC/8QAORAAAAYBAAcEBQwDAAAAAAAAAAECAwQFEQYXITFSldMSEyJRcXJ1gbEHIzI1NkFTYWJjs7QUFST/xAAUAQEAAAAAAAAAAAAAAAAAAAAA/8QAFBEBAAAAAAAAAAAAAAAAAAAAAP/aAAwDAQACEQMRAD8A7iAAAAAAAAAAACU0wsbtuVXNwVxyW6t/vGpKfm3iQ12+wZkWU/kotx+ZbDDV+UlD0pMWvYekMvSnDU44wvHdx0Flxasb0nkkknJZNReRkeppzXTJZ19a1LktvKSb02QyeCJhCOyalpLf23MESc43+Q39HrOsdsXVvtyYlmtlDKokxRYJtBmfzCty0Go8mZGe4skQoYlHGblSZBd4p18m0rNaskhKE4JCfJOTM8eajMBuspUSUko+0oiIlKxvPG0x9iKrNKrFekc2Eo2jjNREPtkSPGSj7nPi+8vGez0C1AAAAAAAAAAAAAADIZEzq5oeGw5rL6oxq5oeGw5rL6oCnyGRMauaHhsOay+qGrmh4Z/NZfVAU+QyJnVzQ8NhzWX1Q1c0PDYc1l9UBTZExpB9a03ryv65hq5oeGw5rL6o8t/Rqvh29SbBSCNRyUq76W87sKPnYTi1Y92AFVd6P18xskSGyWRH2m1keHGlfctCi2pUXmQ8ArC6q9kvvrGCW6c2jMmMn95BfTSX4iSzs2kLAS9hpe646uPVtImyEn2Xn1KxFi+usvpLL8NOT9ACU0XnRn9L7BxlxDra65pTbjZ5Sov+baOp5HEdGtDYx6UWDElbjx/4iZDjkda45KcUphRmRNKThOVHsMz8zye0dI1c0PDYc1l9UBTZDImdXNDw2HNZfVGNXNDwz+ay+qAp8hkTGrmh4bDmsvqjOrmh4bDmsvqgKbIZEzq5oeGw5rL6oxq5oeGw5rL6oCnyAm2vk9o0qSokzskZKLNnKMslt3G5gxgBSgAAAAAAAAACM03t4sSfUOvqUlBLkp8CDUpSlMdlKEpIjM1KPBEX5izE3e/WlT6ZP8SQGl/rr2zPMo3a2Ce6CyvEp8v3XCPwF+hG3aeTFRX10SO0lthpplpJYQ20kiSXuIbIAOZUn20s/Z7XxjDpo5lSfbSz9ntfGMOmgAAAAAAAAAAAAAD/2Q=="/>
          <p:cNvSpPr>
            <a:spLocks noChangeAspect="1" noChangeArrowheads="1"/>
          </p:cNvSpPr>
          <p:nvPr/>
        </p:nvSpPr>
        <p:spPr bwMode="auto">
          <a:xfrm>
            <a:off x="63500" y="-192088"/>
            <a:ext cx="14478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6027" y="2304795"/>
            <a:ext cx="499191" cy="3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622429" y="6083116"/>
            <a:ext cx="382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à effet de champs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3934" y="60906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bipolaires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872880" y="3933056"/>
            <a:ext cx="0" cy="250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293448" y="5786501"/>
            <a:ext cx="117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JFET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77236" y="579575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MOS</a:t>
            </a:r>
            <a:endParaRPr lang="fr-FR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composants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fonctions logiques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0" y="3874889"/>
            <a:ext cx="1310439" cy="6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data:image/jpeg;base64,/9j/4AAQSkZJRgABAQAAAQABAAD/2wCEAAkGBhEPEBAUDxQSEhIQGR8WFRYRFg8REw8THxYaIBURHh4cJyYqIxovJRMVIC8kKyg1ODgsISA5NTArNzIsLDUBCQoKBQUFDQUFDSkYEhgpKSkpKSkpKSkpKSkpKSkpKSkpKSkpKSkpKSkpKSkpKSkpKSkpKSkpKSkpKSkpKSkpKf/AABEIAGYAeAMBIgACEQEDEQH/xAAbAAEBAQEBAQEBAAAAAAAAAAAABgUEAwECB//EADwQAAICAQEEBgYHBwUAAAAAAAECAAMEEQUSEyEGIjEyUWEUQWJxgbMWIzVCUnJ0FTNEU5TS0wdVgpGT/8QAFAEBAAAAAAAAAAAAAAAAAAAAAP/EABQRAQAAAAAAAAAAAAAAAAAAAAD/2gAMAwEAAhEDEQA/AP7jERAREQEREDnzM5Kdzf1AscVggEgM3d18Bry18SITPRrXqGpetVduR0UMWCjXx6jHTw94n52ns9cimyptQHGmo7yH7rj2gQGHmBJ23o3ktQu89b5D28XIVbMjGqyOoUWsOgLqq6IRyPd5wKyJg07FvGRlMbCBd+7tWx2spHV+qFTqa9But1u3n2eudnRzZ9uPi0VZFrX21oqu7aEswUA89ASNQeZ5n1kmBpREQEREBERAREQEREDx9Mr4nC304u7v7m8u/ua6b+727uoI1ntIvP2BRmbXyBempTEoKOpau2luNk9ZHXRlPuM7OHtHB7h/aNA+65SrNrHk3JLPjunzMCokDs7o+y7dubeTqL6SbAr8e1Lt+tcRm104SGosBp+Hs5k1Oxuk+PlllqYranfptDVX1fmRtCBz7ezwM4cX7Zyv0lHz8mBRxEQEREBERAREQMnpRt04OM1wr4mhVdCwrVdW032Y8go15mcuN0qZ78Sr0e0DJpN3EDUulenC6uqsQw+u0LD16abwOooIgQOzsDbYyLCLFUfWb7ZZF+PZrbrQaK62RkATUNvHw5E85sej7Z/n7N/ps3/NKaIEd0eTJG1sv0xqHf0WnQ46W1Lu8bI0BDsx17fX4T97VxNqHaeM1NlAxQlgOteQQoJo6r6WANYdH3CAAOtqDrOvF+2cr9JR8/JlHAzNsdHMbMC8esFk7lilq7qT4o66Mp9xk7XsbOwMqzIQnaNb1JUVc11ZdaIzspB0CWH6xu3dPZzPrtYgZWxuk+PlllqYranfptDVX1fmRtCB59ngTNWZu2OjmNmBePWCydyxS1d1R8UddGX4GZIq2jg90/tGgfdcpVm1jybklnx3T5mBURMrY3SfHyyy1MVtTv02hqr6vzI2hA8+zwJmrA+FgNNSOfZ5z7JjpBsCy7Lx7qq0YpuAtYamRFWws3VZSQ2jHRkZTrpvagCU8BERAREQETxqza3Z0R0Z6+TqrKWrJ7AwHZ8Z7QJzF+2cr9JR8/JlHJzF+2cr9JR8/JlHARE8crLrpRntdK0QaszsqKo8STyED2njlZddKM9rpWiDVmdlRVHiSeQk99KL8vlsynfQ/wAVlB6sb3ovJ7fgAvtT1xOhiM6251jZ1ynVTcFFNR8a6R1V951b2oGRti0bXCjDxRYF7mbfxcZKT+Kll0tf/juqfxTQw+iuclaK21cpio0LcHA63n1kY/8AZMqYgTn0bzf9zyv/AB2d/jnB0L6I5WFdY99quGTcJV7nbMs4hb0qwPyR9Du6Lr6+egAFlEBERAyOlOHk3YzLhvw7SVOurKSgbrKCpBBI9YI98+Y2LnAU719OiqgsD0M1jsFHEO+tiqCTr9zl5zYiBE4P+mSJcXe+zdXicP0ffxLiLLeI3FtrYNYQRoNdPiec1PoPT/Oz/wCtz/75RRAjtg7JTG2tlqjXODi0nW6269ud2Ry1ck6dXs9/jNTamw8dXbIvvyKgpDMTl5NNCaafd3goHLmJnbSxs9dpW2YdNTLdj118a99KqWS24sCi9ZjpYpAGg9oTsxOhiM6251jZ1ynVTcFFNJ8a6R1V951b2oHl9KL8vlsunfQ/xWUHqxvei8nt+AC+1MvZ3R7f2raufY2a1WPVanGVFpqsa24FkqHVXlWuhOp7efOXcnMX7Zyv0lHz8mBRxEQEREBERAREQEREBERAREQPhYDTX19nnIzB6N5abVfIZl3CzFn41pa7GK6U4nB03VCMS2+D4/iMo9vbPa+kivQW1kWUk9gtU6pr5HunyJk82XkhfS1rep8pwjb9F2RbiYyI/DU1VkMSXJJ07N/XsECyiYNO0so35SlB9X+5rNd1a2r1dLPSOaanVuoF1Gk1NnXXOpN9a1NryCWcUEaDnrur58tIHVERAREQEREBERAREQEREBGkRAREQEREBERAREQP/9k="/>
          <p:cNvSpPr>
            <a:spLocks noChangeAspect="1" noChangeArrowheads="1"/>
          </p:cNvSpPr>
          <p:nvPr/>
        </p:nvSpPr>
        <p:spPr bwMode="auto">
          <a:xfrm>
            <a:off x="63500" y="-474663"/>
            <a:ext cx="1143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31" y="3631576"/>
            <a:ext cx="13554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0" y="1268760"/>
            <a:ext cx="4269283" cy="19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2500" y="5123780"/>
            <a:ext cx="183372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Régulateur de tension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Maintenir tension constante en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25740" y="5133979"/>
            <a:ext cx="2391255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Amplificateur opérationnel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Amplifier les signaux d’entrées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41033" y="5123780"/>
            <a:ext cx="207998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555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astable et monostable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6" y="3587346"/>
            <a:ext cx="1143880" cy="10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08" y="3491672"/>
            <a:ext cx="1823111" cy="16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661088" y="5123780"/>
            <a:ext cx="1951549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Microcontrôleur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de commande numérique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Les sources (synthèse)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013068" cy="3785592"/>
          </a:xfrm>
        </p:spPr>
        <p:txBody>
          <a:bodyPr/>
          <a:lstStyle/>
          <a:p>
            <a:r>
              <a:rPr lang="fr-FR" dirty="0" smtClean="0"/>
              <a:t>Symboles des modèles</a:t>
            </a:r>
          </a:p>
          <a:p>
            <a:pPr lvl="1"/>
            <a:r>
              <a:rPr lang="fr-FR" dirty="0" smtClean="0"/>
              <a:t>Source de tension</a:t>
            </a:r>
          </a:p>
          <a:p>
            <a:pPr lvl="2"/>
            <a:r>
              <a:rPr lang="fr-FR" dirty="0" smtClean="0"/>
              <a:t>Notation que nous utiliserons principalement</a:t>
            </a:r>
          </a:p>
          <a:p>
            <a:pPr marL="1371600" lvl="3" indent="0">
              <a:buNone/>
            </a:pPr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1"/>
            <a:r>
              <a:rPr lang="fr-FR" dirty="0"/>
              <a:t>Source de </a:t>
            </a:r>
            <a:r>
              <a:rPr lang="fr-FR" dirty="0" smtClean="0"/>
              <a:t>courant</a:t>
            </a:r>
            <a:endParaRPr lang="fr-FR" dirty="0"/>
          </a:p>
          <a:p>
            <a:pPr lvl="2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AutoShape 4" descr="data:image/jpeg;base64,/9j/4AAQSkZJRgABAQAAAQABAAD/2wCEAAkGBhEPEBAUDxQSEhIQGR8WFRYRFg8REw8THxYaIBURHh4cJyYqIxovJRMVIC8kKyg1ODgsISA5NTArNzIsLDUBCQoKBQUFDQUFDSkYEhgpKSkpKSkpKSkpKSkpKSkpKSkpKSkpKSkpKSkpKSkpKSkpKSkpKSkpKSkpKSkpKSkpKf/AABEIAGYAeAMBIgACEQEDEQH/xAAbAAEBAQEBAQEBAAAAAAAAAAAABgUEAwECB//EADwQAAICAQEEBgYHBwUAAAAAAAECAAMEEQUSEyEGIjEyUWEUQWJxgbMWIzVCUnJ0FTNEU5TS0wdVgpGT/8QAFAEBAAAAAAAAAAAAAAAAAAAAAP/EABQRAQAAAAAAAAAAAAAAAAAAAAD/2gAMAwEAAhEDEQA/AP7jERAREQEREDnzM5Kdzf1AscVggEgM3d18Bry18SITPRrXqGpetVduR0UMWCjXx6jHTw94n52ns9cimyptQHGmo7yH7rj2gQGHmBJ23o3ktQu89b5D28XIVbMjGqyOoUWsOgLqq6IRyPd5wKyJg07FvGRlMbCBd+7tWx2spHV+qFTqa9But1u3n2eudnRzZ9uPi0VZFrX21oqu7aEswUA89ASNQeZ5n1kmBpREQEREBERAREQEREDx9Mr4nC304u7v7m8u/ua6b+727uoI1ntIvP2BRmbXyBempTEoKOpau2luNk9ZHXRlPuM7OHtHB7h/aNA+65SrNrHk3JLPjunzMCokDs7o+y7dubeTqL6SbAr8e1Lt+tcRm104SGosBp+Hs5k1Oxuk+PlllqYranfptDVX1fmRtCBz7ezwM4cX7Zyv0lHz8mBRxEQEREBERAREQMnpRt04OM1wr4mhVdCwrVdW032Y8go15mcuN0qZ78Sr0e0DJpN3EDUulenC6uqsQw+u0LD16abwOooIgQOzsDbYyLCLFUfWb7ZZF+PZrbrQaK62RkATUNvHw5E85sej7Z/n7N/ps3/NKaIEd0eTJG1sv0xqHf0WnQ46W1Lu8bI0BDsx17fX4T97VxNqHaeM1NlAxQlgOteQQoJo6r6WANYdH3CAAOtqDrOvF+2cr9JR8/JlHAzNsdHMbMC8esFk7lilq7qT4o66Mp9xk7XsbOwMqzIQnaNb1JUVc11ZdaIzspB0CWH6xu3dPZzPrtYgZWxuk+PlllqYranfptDVX1fmRtCB59ngTNWZu2OjmNmBePWCydyxS1d1R8UddGX4GZIq2jg90/tGgfdcpVm1jybklnx3T5mBURMrY3SfHyyy1MVtTv02hqr6vzI2hA8+zwJmrA+FgNNSOfZ5z7JjpBsCy7Lx7qq0YpuAtYamRFWws3VZSQ2jHRkZTrpvagCU8BERAREQETxqza3Z0R0Z6+TqrKWrJ7AwHZ8Z7QJzF+2cr9JR8/JlHJzF+2cr9JR8/JlHARE8crLrpRntdK0QaszsqKo8STyED2njlZddKM9rpWiDVmdlRVHiSeQk99KL8vlsynfQ/wAVlB6sb3ovJ7fgAvtT1xOhiM6251jZ1ynVTcFFNR8a6R1V951b2oGRti0bXCjDxRYF7mbfxcZKT+Kll0tf/juqfxTQw+iuclaK21cpio0LcHA63n1kY/8AZMqYgTn0bzf9zyv/AB2d/jnB0L6I5WFdY99quGTcJV7nbMs4hb0qwPyR9Du6Lr6+egAFlEBERAyOlOHk3YzLhvw7SVOurKSgbrKCpBBI9YI98+Y2LnAU719OiqgsD0M1jsFHEO+tiqCTr9zl5zYiBE4P+mSJcXe+zdXicP0ffxLiLLeI3FtrYNYQRoNdPiec1PoPT/Oz/wCtz/75RRAjtg7JTG2tlqjXODi0nW6269ud2Ry1ck6dXs9/jNTamw8dXbIvvyKgpDMTl5NNCaafd3goHLmJnbSxs9dpW2YdNTLdj118a99KqWS24sCi9ZjpYpAGg9oTsxOhiM6251jZ1ynVTcFFNJ8a6R1V951b2oHl9KL8vlsunfQ/xWUHqxvei8nt+AC+1MvZ3R7f2raufY2a1WPVanGVFpqsa24FkqHVXlWuhOp7efOXcnMX7Zyv0lHz8mBRxEQEREBERAREQEREBERAREQPhYDTX19nnIzB6N5abVfIZl3CzFn41pa7GK6U4nB03VCMS2+D4/iMo9vbPa+kivQW1kWUk9gtU6pr5HunyJk82XkhfS1rep8pwjb9F2RbiYyI/DU1VkMSXJJ07N/XsECyiYNO0so35SlB9X+5rNd1a2r1dLPSOaanVuoF1Gk1NnXXOpN9a1NryCWcUEaDnrur58tIHVERAREQEREBERAREQEREBGkRAREQEREBERAREQP/9k="/>
          <p:cNvSpPr>
            <a:spLocks noChangeAspect="1" noChangeArrowheads="1"/>
          </p:cNvSpPr>
          <p:nvPr/>
        </p:nvSpPr>
        <p:spPr bwMode="auto">
          <a:xfrm>
            <a:off x="63500" y="-474663"/>
            <a:ext cx="1143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Rectangle 343"/>
          <p:cNvSpPr>
            <a:spLocks noChangeArrowheads="1"/>
          </p:cNvSpPr>
          <p:nvPr/>
        </p:nvSpPr>
        <p:spPr bwMode="auto">
          <a:xfrm rot="18960270">
            <a:off x="4687367" y="3142042"/>
            <a:ext cx="307036" cy="32205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4842295" y="2867453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1529670" y="2853021"/>
            <a:ext cx="386125" cy="900100"/>
            <a:chOff x="1424608" y="2690918"/>
            <a:chExt cx="386125" cy="900100"/>
          </a:xfrm>
        </p:grpSpPr>
        <p:sp>
          <p:nvSpPr>
            <p:cNvPr id="18" name="Oval 320"/>
            <p:cNvSpPr>
              <a:spLocks noChangeArrowheads="1"/>
            </p:cNvSpPr>
            <p:nvPr/>
          </p:nvSpPr>
          <p:spPr bwMode="auto">
            <a:xfrm>
              <a:off x="1424608" y="2968490"/>
              <a:ext cx="386125" cy="34495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1617670" y="2690918"/>
              <a:ext cx="0" cy="900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necteur droit avec flèche 21"/>
          <p:cNvCxnSpPr/>
          <p:nvPr/>
        </p:nvCxnSpPr>
        <p:spPr>
          <a:xfrm flipV="1">
            <a:off x="1368419" y="2867756"/>
            <a:ext cx="0" cy="90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4521277" y="2867453"/>
            <a:ext cx="0" cy="90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18069" y="315651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125233" y="31562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193" y="3718120"/>
            <a:ext cx="29384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tension indépendante</a:t>
            </a:r>
          </a:p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04582" y="3703384"/>
            <a:ext cx="341850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Source de tension liée</a:t>
            </a:r>
          </a:p>
          <a:p>
            <a:pPr algn="ctr"/>
            <a:r>
              <a:rPr lang="fr-FR" sz="1400" dirty="0" smtClean="0"/>
              <a:t>(dépend d’une autre grandeur électrique)</a:t>
            </a:r>
          </a:p>
          <a:p>
            <a:pPr algn="ctr"/>
            <a:r>
              <a:rPr lang="fr-FR" sz="1400" i="1" dirty="0" smtClean="0"/>
              <a:t>Exemple: E=</a:t>
            </a:r>
            <a:r>
              <a:rPr lang="fr-FR" sz="1400" i="1" dirty="0" err="1" smtClean="0"/>
              <a:t>k.V</a:t>
            </a:r>
            <a:r>
              <a:rPr lang="fr-FR" sz="1400" i="1" baseline="-25000" dirty="0" err="1" smtClean="0"/>
              <a:t>e</a:t>
            </a:r>
            <a:endParaRPr lang="fr-FR" sz="1400" i="1" baseline="-25000" dirty="0" smtClean="0"/>
          </a:p>
          <a:p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1722732" y="4814945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20"/>
          <p:cNvSpPr>
            <a:spLocks noChangeArrowheads="1"/>
          </p:cNvSpPr>
          <p:nvPr/>
        </p:nvSpPr>
        <p:spPr bwMode="auto">
          <a:xfrm>
            <a:off x="1529670" y="5092517"/>
            <a:ext cx="386125" cy="344956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cxnSp>
        <p:nvCxnSpPr>
          <p:cNvPr id="28" name="Connecteur droit 27"/>
          <p:cNvCxnSpPr>
            <a:stCxn id="36" idx="2"/>
            <a:endCxn id="36" idx="6"/>
          </p:cNvCxnSpPr>
          <p:nvPr/>
        </p:nvCxnSpPr>
        <p:spPr>
          <a:xfrm>
            <a:off x="1529670" y="5264995"/>
            <a:ext cx="3861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722732" y="4903306"/>
            <a:ext cx="0" cy="1080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131293" y="500731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4865204" y="4794176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43"/>
          <p:cNvSpPr>
            <a:spLocks noChangeArrowheads="1"/>
          </p:cNvSpPr>
          <p:nvPr/>
        </p:nvSpPr>
        <p:spPr bwMode="auto">
          <a:xfrm rot="18960270">
            <a:off x="4706894" y="5070132"/>
            <a:ext cx="302400" cy="30084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4644838" y="5220553"/>
            <a:ext cx="426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865204" y="4864199"/>
            <a:ext cx="0" cy="1080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362232" y="503588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107193" y="5720902"/>
            <a:ext cx="2960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courant indépendante</a:t>
            </a:r>
          </a:p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024622" y="5720901"/>
            <a:ext cx="20771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courant liée</a:t>
            </a:r>
          </a:p>
          <a:p>
            <a:endParaRPr lang="fr-FR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7793638" y="2904160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7181570" y="3777252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7199085" y="2812402"/>
                <a:ext cx="34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85" y="2812402"/>
                <a:ext cx="343940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/>
          <p:cNvSpPr txBox="1"/>
          <p:nvPr/>
        </p:nvSpPr>
        <p:spPr>
          <a:xfrm>
            <a:off x="9118430" y="3305427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</a:t>
            </a:r>
          </a:p>
        </p:txBody>
      </p:sp>
      <p:cxnSp>
        <p:nvCxnSpPr>
          <p:cNvPr id="61" name="Connecteur droit 60"/>
          <p:cNvCxnSpPr/>
          <p:nvPr/>
        </p:nvCxnSpPr>
        <p:spPr>
          <a:xfrm flipV="1">
            <a:off x="7109562" y="3151538"/>
            <a:ext cx="2008868" cy="136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7793638" y="4602831"/>
            <a:ext cx="0" cy="132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181570" y="5475923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7199085" y="4511073"/>
                <a:ext cx="34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85" y="4511073"/>
                <a:ext cx="343940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ZoneTexte 64"/>
          <p:cNvSpPr txBox="1"/>
          <p:nvPr/>
        </p:nvSpPr>
        <p:spPr>
          <a:xfrm>
            <a:off x="9118430" y="5004098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</a:t>
            </a:r>
          </a:p>
        </p:txBody>
      </p:sp>
      <p:cxnSp>
        <p:nvCxnSpPr>
          <p:cNvPr id="66" name="Connecteur droit 65"/>
          <p:cNvCxnSpPr/>
          <p:nvPr/>
        </p:nvCxnSpPr>
        <p:spPr>
          <a:xfrm flipV="1">
            <a:off x="8589404" y="4640475"/>
            <a:ext cx="4052" cy="158662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Généralités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+mn-lt"/>
              </a:rPr>
              <a:t>Généralités</a:t>
            </a:r>
            <a:endParaRPr lang="en-US" dirty="0" smtClean="0"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Signaux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électriques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2489448"/>
          </a:xfrm>
        </p:spPr>
        <p:txBody>
          <a:bodyPr/>
          <a:lstStyle/>
          <a:p>
            <a:pPr marL="266700" indent="-266700"/>
            <a:r>
              <a:rPr lang="en-US" dirty="0" err="1" smtClean="0"/>
              <a:t>Dispositifs</a:t>
            </a:r>
            <a:r>
              <a:rPr lang="en-US" dirty="0" smtClean="0"/>
              <a:t> </a:t>
            </a:r>
            <a:r>
              <a:rPr lang="en-US" dirty="0" err="1" smtClean="0"/>
              <a:t>électroniques</a:t>
            </a:r>
            <a:endParaRPr lang="en-US" dirty="0" smtClean="0"/>
          </a:p>
          <a:p>
            <a:pPr marL="666750" lvl="1" indent="-266700"/>
            <a:r>
              <a:rPr lang="en-US" i="1" dirty="0" err="1" smtClean="0"/>
              <a:t>Objectifs</a:t>
            </a:r>
            <a:r>
              <a:rPr lang="en-US" dirty="0" smtClean="0"/>
              <a:t>:  </a:t>
            </a:r>
            <a:r>
              <a:rPr lang="en-US" dirty="0" err="1" smtClean="0"/>
              <a:t>traiter</a:t>
            </a:r>
            <a:r>
              <a:rPr lang="en-US" dirty="0" smtClean="0"/>
              <a:t> , </a:t>
            </a:r>
            <a:r>
              <a:rPr lang="en-US" dirty="0" err="1" smtClean="0"/>
              <a:t>distribuer</a:t>
            </a:r>
            <a:r>
              <a:rPr lang="en-US" dirty="0" smtClean="0"/>
              <a:t>  de </a:t>
            </a:r>
            <a:r>
              <a:rPr lang="en-US" dirty="0" err="1" smtClean="0"/>
              <a:t>l’information</a:t>
            </a:r>
            <a:r>
              <a:rPr lang="en-US" dirty="0" smtClean="0"/>
              <a:t> sous </a:t>
            </a:r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endParaRPr lang="en-US" dirty="0"/>
          </a:p>
          <a:p>
            <a:pPr marL="666750" lvl="1" indent="-266700"/>
            <a:r>
              <a:rPr lang="en-US" i="1" dirty="0" smtClean="0"/>
              <a:t>Les </a:t>
            </a:r>
            <a:r>
              <a:rPr lang="en-US" i="1" dirty="0" err="1" smtClean="0"/>
              <a:t>protagonistes</a:t>
            </a:r>
            <a:endParaRPr lang="en-US" i="1" dirty="0" smtClean="0"/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</a:t>
            </a:r>
            <a:r>
              <a:rPr lang="en-US" b="1" dirty="0" err="1" smtClean="0"/>
              <a:t>d’entrées</a:t>
            </a:r>
            <a:r>
              <a:rPr lang="en-US" dirty="0" smtClean="0"/>
              <a:t>: </a:t>
            </a:r>
            <a:r>
              <a:rPr lang="en-US" dirty="0" err="1" smtClean="0"/>
              <a:t>stimule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Source </a:t>
            </a:r>
            <a:r>
              <a:rPr lang="en-US" b="1" dirty="0" err="1" smtClean="0"/>
              <a:t>d’énergie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nécessaire</a:t>
            </a:r>
            <a:r>
              <a:rPr lang="en-US" dirty="0" smtClean="0"/>
              <a:t> au bon </a:t>
            </a:r>
            <a:r>
              <a:rPr lang="en-US" dirty="0" err="1" smtClean="0"/>
              <a:t>fonctionnement</a:t>
            </a:r>
            <a:r>
              <a:rPr lang="en-US" dirty="0" smtClean="0"/>
              <a:t> des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constituants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Le </a:t>
            </a:r>
            <a:r>
              <a:rPr lang="en-US" b="1" dirty="0" err="1" smtClean="0"/>
              <a:t>dispositif</a:t>
            </a:r>
            <a:r>
              <a:rPr lang="en-US" dirty="0" smtClean="0"/>
              <a:t>:  </a:t>
            </a:r>
            <a:r>
              <a:rPr lang="en-US" dirty="0" err="1" smtClean="0"/>
              <a:t>traite</a:t>
            </a:r>
            <a:r>
              <a:rPr lang="en-US" dirty="0" smtClean="0"/>
              <a:t> les </a:t>
            </a:r>
            <a:r>
              <a:rPr lang="en-US" dirty="0" err="1" smtClean="0"/>
              <a:t>signaux</a:t>
            </a:r>
            <a:r>
              <a:rPr lang="en-US" dirty="0" smtClean="0"/>
              <a:t> </a:t>
            </a:r>
            <a:r>
              <a:rPr lang="en-US" dirty="0" err="1" smtClean="0"/>
              <a:t>d’entrée</a:t>
            </a:r>
            <a:r>
              <a:rPr lang="en-US" dirty="0" smtClean="0"/>
              <a:t> et </a:t>
            </a:r>
            <a:r>
              <a:rPr lang="en-US" dirty="0" err="1" smtClean="0"/>
              <a:t>fournit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en sortie</a:t>
            </a:r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de sorties</a:t>
            </a:r>
            <a:r>
              <a:rPr lang="en-US" dirty="0" smtClean="0"/>
              <a:t>:  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attendu</a:t>
            </a:r>
            <a:r>
              <a:rPr lang="en-US" dirty="0" smtClean="0"/>
              <a:t> de la </a:t>
            </a:r>
            <a:r>
              <a:rPr lang="en-US" dirty="0" err="1" smtClean="0"/>
              <a:t>fonction</a:t>
            </a:r>
            <a:r>
              <a:rPr lang="en-US" dirty="0" smtClean="0"/>
              <a:t> </a:t>
            </a:r>
            <a:r>
              <a:rPr lang="en-US" dirty="0" err="1" smtClean="0"/>
              <a:t>réalisée</a:t>
            </a:r>
            <a:r>
              <a:rPr lang="en-US" dirty="0" smtClean="0"/>
              <a:t> par le </a:t>
            </a:r>
            <a:r>
              <a:rPr lang="en-US" dirty="0" err="1" smtClean="0"/>
              <a:t>système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64768" y="4005064"/>
            <a:ext cx="252028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>
            <a:endCxn id="2" idx="1"/>
          </p:cNvCxnSpPr>
          <p:nvPr/>
        </p:nvCxnSpPr>
        <p:spPr>
          <a:xfrm>
            <a:off x="2000672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385048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2" idx="2"/>
          </p:cNvCxnSpPr>
          <p:nvPr/>
        </p:nvCxnSpPr>
        <p:spPr>
          <a:xfrm flipV="1">
            <a:off x="4124908" y="5085184"/>
            <a:ext cx="0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92560" y="4202771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Entrées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17096" y="4149080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Sortie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440832" y="54092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d’ énergie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13217" y="418738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Dispositif électronique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86243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𝑉𝑒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12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4000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𝑉𝑠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3" y="4825217"/>
            <a:ext cx="1794421" cy="11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02" y="4838941"/>
            <a:ext cx="1546072" cy="10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Signaux: potentiels </a:t>
            </a:r>
            <a:r>
              <a:rPr lang="fr-FR" dirty="0"/>
              <a:t>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934529" y="1224"/>
            <a:ext cx="3810000" cy="685800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 err="1">
                <a:latin typeface="+mn-lt"/>
                <a:ea typeface="+mj-ea"/>
                <a:cs typeface="+mj-cs"/>
              </a:rPr>
              <a:t>Signaux</a:t>
            </a:r>
            <a:r>
              <a:rPr lang="en-US" dirty="0">
                <a:latin typeface="+mn-lt"/>
                <a:ea typeface="+mj-ea"/>
                <a:cs typeface="+mj-cs"/>
              </a:rPr>
              <a:t> </a:t>
            </a:r>
            <a:r>
              <a:rPr lang="en-US" dirty="0" err="1">
                <a:latin typeface="+mn-lt"/>
                <a:ea typeface="+mj-ea"/>
                <a:cs typeface="+mj-cs"/>
              </a:rPr>
              <a:t>électriques</a:t>
            </a:r>
            <a:endParaRPr lang="en-US" dirty="0">
              <a:latin typeface="+mn-lt"/>
              <a:ea typeface="+mj-ea"/>
              <a:cs typeface="+mj-cs"/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1</a:t>
            </a:r>
          </a:p>
          <a:p>
            <a:pPr lvl="1"/>
            <a:r>
              <a:rPr lang="fr-FR" dirty="0" smtClean="0"/>
              <a:t>potentiel </a:t>
            </a:r>
            <a:r>
              <a:rPr lang="fr-FR" dirty="0"/>
              <a:t>= altitude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4" descr="Scan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118362"/>
            <a:ext cx="3096344" cy="19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1352600" y="2636912"/>
            <a:ext cx="792088" cy="2514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4468" y="231507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Je choisis une référence des altitudes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656856" y="2515193"/>
            <a:ext cx="310482" cy="1881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43910" y="26114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+3000m</a:t>
            </a:r>
            <a:endParaRPr lang="fr-FR" sz="12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78250" y="3284984"/>
            <a:ext cx="504056" cy="982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8016" y="31464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</a:t>
            </a:r>
            <a:r>
              <a:rPr lang="fr-FR" sz="1200" b="1" dirty="0" smtClean="0"/>
              <a:t>3000m</a:t>
            </a:r>
            <a:endParaRPr lang="fr-FR" sz="12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88" y="1400835"/>
            <a:ext cx="563932" cy="58179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45088" y="14008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différence de potentiels ne dépend pas de la référence choisie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825350" y="2496123"/>
            <a:ext cx="0" cy="3922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825350" y="2948991"/>
            <a:ext cx="0" cy="4342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2977750" y="2496122"/>
            <a:ext cx="0" cy="887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2" y="4062985"/>
            <a:ext cx="2684403" cy="20133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Forme libre 34"/>
          <p:cNvSpPr/>
          <p:nvPr/>
        </p:nvSpPr>
        <p:spPr>
          <a:xfrm>
            <a:off x="2780599" y="4342406"/>
            <a:ext cx="213064" cy="275271"/>
          </a:xfrm>
          <a:custGeom>
            <a:avLst/>
            <a:gdLst>
              <a:gd name="connsiteX0" fmla="*/ 213064 w 213064"/>
              <a:gd name="connsiteY0" fmla="*/ 0 h 275271"/>
              <a:gd name="connsiteX1" fmla="*/ 177553 w 213064"/>
              <a:gd name="connsiteY1" fmla="*/ 44388 h 275271"/>
              <a:gd name="connsiteX2" fmla="*/ 159798 w 213064"/>
              <a:gd name="connsiteY2" fmla="*/ 97654 h 275271"/>
              <a:gd name="connsiteX3" fmla="*/ 142043 w 213064"/>
              <a:gd name="connsiteY3" fmla="*/ 124287 h 275271"/>
              <a:gd name="connsiteX4" fmla="*/ 133165 w 213064"/>
              <a:gd name="connsiteY4" fmla="*/ 150920 h 275271"/>
              <a:gd name="connsiteX5" fmla="*/ 115410 w 213064"/>
              <a:gd name="connsiteY5" fmla="*/ 168676 h 275271"/>
              <a:gd name="connsiteX6" fmla="*/ 53266 w 213064"/>
              <a:gd name="connsiteY6" fmla="*/ 248575 h 275271"/>
              <a:gd name="connsiteX7" fmla="*/ 26633 w 213064"/>
              <a:gd name="connsiteY7" fmla="*/ 257452 h 275271"/>
              <a:gd name="connsiteX8" fmla="*/ 0 w 213064"/>
              <a:gd name="connsiteY8" fmla="*/ 275208 h 2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64" h="275271">
                <a:moveTo>
                  <a:pt x="213064" y="0"/>
                </a:moveTo>
                <a:cubicBezTo>
                  <a:pt x="201227" y="14796"/>
                  <a:pt x="186626" y="27753"/>
                  <a:pt x="177553" y="44388"/>
                </a:cubicBezTo>
                <a:cubicBezTo>
                  <a:pt x="168591" y="60818"/>
                  <a:pt x="170179" y="82081"/>
                  <a:pt x="159798" y="97654"/>
                </a:cubicBezTo>
                <a:cubicBezTo>
                  <a:pt x="153880" y="106532"/>
                  <a:pt x="146815" y="114744"/>
                  <a:pt x="142043" y="124287"/>
                </a:cubicBezTo>
                <a:cubicBezTo>
                  <a:pt x="137858" y="132657"/>
                  <a:pt x="137980" y="142896"/>
                  <a:pt x="133165" y="150920"/>
                </a:cubicBezTo>
                <a:cubicBezTo>
                  <a:pt x="128859" y="158097"/>
                  <a:pt x="120432" y="161980"/>
                  <a:pt x="115410" y="168676"/>
                </a:cubicBezTo>
                <a:cubicBezTo>
                  <a:pt x="97775" y="192189"/>
                  <a:pt x="80373" y="230504"/>
                  <a:pt x="53266" y="248575"/>
                </a:cubicBezTo>
                <a:cubicBezTo>
                  <a:pt x="45480" y="253766"/>
                  <a:pt x="35511" y="254493"/>
                  <a:pt x="26633" y="257452"/>
                </a:cubicBezTo>
                <a:cubicBezTo>
                  <a:pt x="6785" y="277301"/>
                  <a:pt x="17248" y="275208"/>
                  <a:pt x="0" y="27520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1330325" y="4608737"/>
            <a:ext cx="1464816" cy="870012"/>
          </a:xfrm>
          <a:custGeom>
            <a:avLst/>
            <a:gdLst>
              <a:gd name="connsiteX0" fmla="*/ 1464816 w 1464816"/>
              <a:gd name="connsiteY0" fmla="*/ 0 h 870012"/>
              <a:gd name="connsiteX1" fmla="*/ 1411550 w 1464816"/>
              <a:gd name="connsiteY1" fmla="*/ 8878 h 870012"/>
              <a:gd name="connsiteX2" fmla="*/ 1225119 w 1464816"/>
              <a:gd name="connsiteY2" fmla="*/ 26633 h 870012"/>
              <a:gd name="connsiteX3" fmla="*/ 1198486 w 1464816"/>
              <a:gd name="connsiteY3" fmla="*/ 35511 h 870012"/>
              <a:gd name="connsiteX4" fmla="*/ 1171853 w 1464816"/>
              <a:gd name="connsiteY4" fmla="*/ 53266 h 870012"/>
              <a:gd name="connsiteX5" fmla="*/ 1136342 w 1464816"/>
              <a:gd name="connsiteY5" fmla="*/ 88777 h 870012"/>
              <a:gd name="connsiteX6" fmla="*/ 1091953 w 1464816"/>
              <a:gd name="connsiteY6" fmla="*/ 124287 h 870012"/>
              <a:gd name="connsiteX7" fmla="*/ 1074198 w 1464816"/>
              <a:gd name="connsiteY7" fmla="*/ 195309 h 870012"/>
              <a:gd name="connsiteX8" fmla="*/ 1056443 w 1464816"/>
              <a:gd name="connsiteY8" fmla="*/ 221942 h 870012"/>
              <a:gd name="connsiteX9" fmla="*/ 1012054 w 1464816"/>
              <a:gd name="connsiteY9" fmla="*/ 257452 h 870012"/>
              <a:gd name="connsiteX10" fmla="*/ 994299 w 1464816"/>
              <a:gd name="connsiteY10" fmla="*/ 275208 h 870012"/>
              <a:gd name="connsiteX11" fmla="*/ 949911 w 1464816"/>
              <a:gd name="connsiteY11" fmla="*/ 319596 h 870012"/>
              <a:gd name="connsiteX12" fmla="*/ 932155 w 1464816"/>
              <a:gd name="connsiteY12" fmla="*/ 337351 h 870012"/>
              <a:gd name="connsiteX13" fmla="*/ 905522 w 1464816"/>
              <a:gd name="connsiteY13" fmla="*/ 346229 h 870012"/>
              <a:gd name="connsiteX14" fmla="*/ 878889 w 1464816"/>
              <a:gd name="connsiteY14" fmla="*/ 363984 h 870012"/>
              <a:gd name="connsiteX15" fmla="*/ 861134 w 1464816"/>
              <a:gd name="connsiteY15" fmla="*/ 390617 h 870012"/>
              <a:gd name="connsiteX16" fmla="*/ 834501 w 1464816"/>
              <a:gd name="connsiteY16" fmla="*/ 399495 h 870012"/>
              <a:gd name="connsiteX17" fmla="*/ 807868 w 1464816"/>
              <a:gd name="connsiteY17" fmla="*/ 417250 h 870012"/>
              <a:gd name="connsiteX18" fmla="*/ 754602 w 1464816"/>
              <a:gd name="connsiteY18" fmla="*/ 443883 h 870012"/>
              <a:gd name="connsiteX19" fmla="*/ 719091 w 1464816"/>
              <a:gd name="connsiteY19" fmla="*/ 479394 h 870012"/>
              <a:gd name="connsiteX20" fmla="*/ 701336 w 1464816"/>
              <a:gd name="connsiteY20" fmla="*/ 506027 h 870012"/>
              <a:gd name="connsiteX21" fmla="*/ 674703 w 1464816"/>
              <a:gd name="connsiteY21" fmla="*/ 514905 h 870012"/>
              <a:gd name="connsiteX22" fmla="*/ 585926 w 1464816"/>
              <a:gd name="connsiteY22" fmla="*/ 541538 h 870012"/>
              <a:gd name="connsiteX23" fmla="*/ 559293 w 1464816"/>
              <a:gd name="connsiteY23" fmla="*/ 550416 h 870012"/>
              <a:gd name="connsiteX24" fmla="*/ 532660 w 1464816"/>
              <a:gd name="connsiteY24" fmla="*/ 559293 h 870012"/>
              <a:gd name="connsiteX25" fmla="*/ 506027 w 1464816"/>
              <a:gd name="connsiteY25" fmla="*/ 577049 h 870012"/>
              <a:gd name="connsiteX26" fmla="*/ 479394 w 1464816"/>
              <a:gd name="connsiteY26" fmla="*/ 585926 h 870012"/>
              <a:gd name="connsiteX27" fmla="*/ 426128 w 1464816"/>
              <a:gd name="connsiteY27" fmla="*/ 612559 h 870012"/>
              <a:gd name="connsiteX28" fmla="*/ 372862 w 1464816"/>
              <a:gd name="connsiteY28" fmla="*/ 648070 h 870012"/>
              <a:gd name="connsiteX29" fmla="*/ 346229 w 1464816"/>
              <a:gd name="connsiteY29" fmla="*/ 656948 h 870012"/>
              <a:gd name="connsiteX30" fmla="*/ 292963 w 1464816"/>
              <a:gd name="connsiteY30" fmla="*/ 683581 h 870012"/>
              <a:gd name="connsiteX31" fmla="*/ 248575 w 1464816"/>
              <a:gd name="connsiteY31" fmla="*/ 719091 h 870012"/>
              <a:gd name="connsiteX32" fmla="*/ 186431 w 1464816"/>
              <a:gd name="connsiteY32" fmla="*/ 763480 h 870012"/>
              <a:gd name="connsiteX33" fmla="*/ 106532 w 1464816"/>
              <a:gd name="connsiteY33" fmla="*/ 825623 h 870012"/>
              <a:gd name="connsiteX34" fmla="*/ 79899 w 1464816"/>
              <a:gd name="connsiteY34" fmla="*/ 843379 h 870012"/>
              <a:gd name="connsiteX35" fmla="*/ 26633 w 1464816"/>
              <a:gd name="connsiteY35" fmla="*/ 861134 h 870012"/>
              <a:gd name="connsiteX36" fmla="*/ 0 w 1464816"/>
              <a:gd name="connsiteY36" fmla="*/ 870012 h 87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64816" h="870012">
                <a:moveTo>
                  <a:pt x="1464816" y="0"/>
                </a:moveTo>
                <a:cubicBezTo>
                  <a:pt x="1447061" y="2959"/>
                  <a:pt x="1429469" y="7171"/>
                  <a:pt x="1411550" y="8878"/>
                </a:cubicBezTo>
                <a:cubicBezTo>
                  <a:pt x="1331458" y="16506"/>
                  <a:pt x="1293525" y="11431"/>
                  <a:pt x="1225119" y="26633"/>
                </a:cubicBezTo>
                <a:cubicBezTo>
                  <a:pt x="1215984" y="28663"/>
                  <a:pt x="1206856" y="31326"/>
                  <a:pt x="1198486" y="35511"/>
                </a:cubicBezTo>
                <a:cubicBezTo>
                  <a:pt x="1188943" y="40283"/>
                  <a:pt x="1180731" y="47348"/>
                  <a:pt x="1171853" y="53266"/>
                </a:cubicBezTo>
                <a:cubicBezTo>
                  <a:pt x="1152483" y="111375"/>
                  <a:pt x="1179386" y="54341"/>
                  <a:pt x="1136342" y="88777"/>
                </a:cubicBezTo>
                <a:cubicBezTo>
                  <a:pt x="1078980" y="134667"/>
                  <a:pt x="1158895" y="101976"/>
                  <a:pt x="1091953" y="124287"/>
                </a:cubicBezTo>
                <a:cubicBezTo>
                  <a:pt x="1088576" y="141175"/>
                  <a:pt x="1083299" y="177107"/>
                  <a:pt x="1074198" y="195309"/>
                </a:cubicBezTo>
                <a:cubicBezTo>
                  <a:pt x="1069426" y="204852"/>
                  <a:pt x="1063108" y="213611"/>
                  <a:pt x="1056443" y="221942"/>
                </a:cubicBezTo>
                <a:cubicBezTo>
                  <a:pt x="1037390" y="245758"/>
                  <a:pt x="1037687" y="236945"/>
                  <a:pt x="1012054" y="257452"/>
                </a:cubicBezTo>
                <a:cubicBezTo>
                  <a:pt x="1005518" y="262681"/>
                  <a:pt x="999528" y="268672"/>
                  <a:pt x="994299" y="275208"/>
                </a:cubicBezTo>
                <a:cubicBezTo>
                  <a:pt x="946958" y="334387"/>
                  <a:pt x="1009090" y="272255"/>
                  <a:pt x="949911" y="319596"/>
                </a:cubicBezTo>
                <a:cubicBezTo>
                  <a:pt x="943375" y="324825"/>
                  <a:pt x="939332" y="333045"/>
                  <a:pt x="932155" y="337351"/>
                </a:cubicBezTo>
                <a:cubicBezTo>
                  <a:pt x="924131" y="342166"/>
                  <a:pt x="913892" y="342044"/>
                  <a:pt x="905522" y="346229"/>
                </a:cubicBezTo>
                <a:cubicBezTo>
                  <a:pt x="895979" y="351001"/>
                  <a:pt x="887767" y="358066"/>
                  <a:pt x="878889" y="363984"/>
                </a:cubicBezTo>
                <a:cubicBezTo>
                  <a:pt x="872971" y="372862"/>
                  <a:pt x="869465" y="383952"/>
                  <a:pt x="861134" y="390617"/>
                </a:cubicBezTo>
                <a:cubicBezTo>
                  <a:pt x="853827" y="396463"/>
                  <a:pt x="842871" y="395310"/>
                  <a:pt x="834501" y="399495"/>
                </a:cubicBezTo>
                <a:cubicBezTo>
                  <a:pt x="824958" y="404267"/>
                  <a:pt x="817411" y="412478"/>
                  <a:pt x="807868" y="417250"/>
                </a:cubicBezTo>
                <a:cubicBezTo>
                  <a:pt x="770063" y="436153"/>
                  <a:pt x="790219" y="413355"/>
                  <a:pt x="754602" y="443883"/>
                </a:cubicBezTo>
                <a:cubicBezTo>
                  <a:pt x="741892" y="454777"/>
                  <a:pt x="730928" y="467557"/>
                  <a:pt x="719091" y="479394"/>
                </a:cubicBezTo>
                <a:cubicBezTo>
                  <a:pt x="711546" y="486939"/>
                  <a:pt x="709667" y="499362"/>
                  <a:pt x="701336" y="506027"/>
                </a:cubicBezTo>
                <a:cubicBezTo>
                  <a:pt x="694029" y="511873"/>
                  <a:pt x="683701" y="512334"/>
                  <a:pt x="674703" y="514905"/>
                </a:cubicBezTo>
                <a:cubicBezTo>
                  <a:pt x="580784" y="541738"/>
                  <a:pt x="712509" y="499342"/>
                  <a:pt x="585926" y="541538"/>
                </a:cubicBezTo>
                <a:lnTo>
                  <a:pt x="559293" y="550416"/>
                </a:lnTo>
                <a:lnTo>
                  <a:pt x="532660" y="559293"/>
                </a:lnTo>
                <a:cubicBezTo>
                  <a:pt x="523782" y="565212"/>
                  <a:pt x="515570" y="572277"/>
                  <a:pt x="506027" y="577049"/>
                </a:cubicBezTo>
                <a:cubicBezTo>
                  <a:pt x="497657" y="581234"/>
                  <a:pt x="487418" y="581111"/>
                  <a:pt x="479394" y="585926"/>
                </a:cubicBezTo>
                <a:cubicBezTo>
                  <a:pt x="422859" y="619847"/>
                  <a:pt x="513714" y="590664"/>
                  <a:pt x="426128" y="612559"/>
                </a:cubicBezTo>
                <a:cubicBezTo>
                  <a:pt x="408373" y="624396"/>
                  <a:pt x="393106" y="641322"/>
                  <a:pt x="372862" y="648070"/>
                </a:cubicBezTo>
                <a:cubicBezTo>
                  <a:pt x="363984" y="651029"/>
                  <a:pt x="354599" y="652763"/>
                  <a:pt x="346229" y="656948"/>
                </a:cubicBezTo>
                <a:cubicBezTo>
                  <a:pt x="277390" y="691367"/>
                  <a:pt x="359906" y="661266"/>
                  <a:pt x="292963" y="683581"/>
                </a:cubicBezTo>
                <a:cubicBezTo>
                  <a:pt x="249699" y="748479"/>
                  <a:pt x="303151" y="680109"/>
                  <a:pt x="248575" y="719091"/>
                </a:cubicBezTo>
                <a:cubicBezTo>
                  <a:pt x="174848" y="771752"/>
                  <a:pt x="246609" y="743420"/>
                  <a:pt x="186431" y="763480"/>
                </a:cubicBezTo>
                <a:cubicBezTo>
                  <a:pt x="144708" y="805203"/>
                  <a:pt x="170247" y="783146"/>
                  <a:pt x="106532" y="825623"/>
                </a:cubicBezTo>
                <a:cubicBezTo>
                  <a:pt x="97654" y="831542"/>
                  <a:pt x="90021" y="840005"/>
                  <a:pt x="79899" y="843379"/>
                </a:cubicBezTo>
                <a:lnTo>
                  <a:pt x="26633" y="861134"/>
                </a:lnTo>
                <a:lnTo>
                  <a:pt x="0" y="870012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2289113" y="4626492"/>
            <a:ext cx="577049" cy="1091954"/>
          </a:xfrm>
          <a:custGeom>
            <a:avLst/>
            <a:gdLst>
              <a:gd name="connsiteX0" fmla="*/ 479395 w 577049"/>
              <a:gd name="connsiteY0" fmla="*/ 0 h 1091954"/>
              <a:gd name="connsiteX1" fmla="*/ 523783 w 577049"/>
              <a:gd name="connsiteY1" fmla="*/ 17756 h 1091954"/>
              <a:gd name="connsiteX2" fmla="*/ 577049 w 577049"/>
              <a:gd name="connsiteY2" fmla="*/ 35511 h 1091954"/>
              <a:gd name="connsiteX3" fmla="*/ 568171 w 577049"/>
              <a:gd name="connsiteY3" fmla="*/ 168676 h 1091954"/>
              <a:gd name="connsiteX4" fmla="*/ 550416 w 577049"/>
              <a:gd name="connsiteY4" fmla="*/ 195309 h 1091954"/>
              <a:gd name="connsiteX5" fmla="*/ 541538 w 577049"/>
              <a:gd name="connsiteY5" fmla="*/ 221942 h 1091954"/>
              <a:gd name="connsiteX6" fmla="*/ 514905 w 577049"/>
              <a:gd name="connsiteY6" fmla="*/ 239697 h 1091954"/>
              <a:gd name="connsiteX7" fmla="*/ 497150 w 577049"/>
              <a:gd name="connsiteY7" fmla="*/ 257453 h 1091954"/>
              <a:gd name="connsiteX8" fmla="*/ 488272 w 577049"/>
              <a:gd name="connsiteY8" fmla="*/ 284086 h 1091954"/>
              <a:gd name="connsiteX9" fmla="*/ 452762 w 577049"/>
              <a:gd name="connsiteY9" fmla="*/ 337352 h 1091954"/>
              <a:gd name="connsiteX10" fmla="*/ 426129 w 577049"/>
              <a:gd name="connsiteY10" fmla="*/ 390618 h 1091954"/>
              <a:gd name="connsiteX11" fmla="*/ 417251 w 577049"/>
              <a:gd name="connsiteY11" fmla="*/ 417251 h 1091954"/>
              <a:gd name="connsiteX12" fmla="*/ 399496 w 577049"/>
              <a:gd name="connsiteY12" fmla="*/ 443884 h 1091954"/>
              <a:gd name="connsiteX13" fmla="*/ 381740 w 577049"/>
              <a:gd name="connsiteY13" fmla="*/ 497150 h 1091954"/>
              <a:gd name="connsiteX14" fmla="*/ 346230 w 577049"/>
              <a:gd name="connsiteY14" fmla="*/ 550416 h 1091954"/>
              <a:gd name="connsiteX15" fmla="*/ 337352 w 577049"/>
              <a:gd name="connsiteY15" fmla="*/ 577049 h 1091954"/>
              <a:gd name="connsiteX16" fmla="*/ 310719 w 577049"/>
              <a:gd name="connsiteY16" fmla="*/ 585927 h 1091954"/>
              <a:gd name="connsiteX17" fmla="*/ 275208 w 577049"/>
              <a:gd name="connsiteY17" fmla="*/ 656948 h 1091954"/>
              <a:gd name="connsiteX18" fmla="*/ 257453 w 577049"/>
              <a:gd name="connsiteY18" fmla="*/ 692459 h 1091954"/>
              <a:gd name="connsiteX19" fmla="*/ 248575 w 577049"/>
              <a:gd name="connsiteY19" fmla="*/ 719092 h 1091954"/>
              <a:gd name="connsiteX20" fmla="*/ 230820 w 577049"/>
              <a:gd name="connsiteY20" fmla="*/ 745725 h 1091954"/>
              <a:gd name="connsiteX21" fmla="*/ 221942 w 577049"/>
              <a:gd name="connsiteY21" fmla="*/ 772358 h 1091954"/>
              <a:gd name="connsiteX22" fmla="*/ 204187 w 577049"/>
              <a:gd name="connsiteY22" fmla="*/ 798991 h 1091954"/>
              <a:gd name="connsiteX23" fmla="*/ 195309 w 577049"/>
              <a:gd name="connsiteY23" fmla="*/ 825624 h 1091954"/>
              <a:gd name="connsiteX24" fmla="*/ 177554 w 577049"/>
              <a:gd name="connsiteY24" fmla="*/ 852257 h 1091954"/>
              <a:gd name="connsiteX25" fmla="*/ 168676 w 577049"/>
              <a:gd name="connsiteY25" fmla="*/ 878890 h 1091954"/>
              <a:gd name="connsiteX26" fmla="*/ 150921 w 577049"/>
              <a:gd name="connsiteY26" fmla="*/ 905523 h 1091954"/>
              <a:gd name="connsiteX27" fmla="*/ 142043 w 577049"/>
              <a:gd name="connsiteY27" fmla="*/ 932156 h 1091954"/>
              <a:gd name="connsiteX28" fmla="*/ 115410 w 577049"/>
              <a:gd name="connsiteY28" fmla="*/ 949911 h 1091954"/>
              <a:gd name="connsiteX29" fmla="*/ 106532 w 577049"/>
              <a:gd name="connsiteY29" fmla="*/ 976544 h 1091954"/>
              <a:gd name="connsiteX30" fmla="*/ 79899 w 577049"/>
              <a:gd name="connsiteY30" fmla="*/ 994299 h 1091954"/>
              <a:gd name="connsiteX31" fmla="*/ 62144 w 577049"/>
              <a:gd name="connsiteY31" fmla="*/ 1012055 h 1091954"/>
              <a:gd name="connsiteX32" fmla="*/ 26633 w 577049"/>
              <a:gd name="connsiteY32" fmla="*/ 1056443 h 1091954"/>
              <a:gd name="connsiteX33" fmla="*/ 8878 w 577049"/>
              <a:gd name="connsiteY33" fmla="*/ 1083076 h 1091954"/>
              <a:gd name="connsiteX34" fmla="*/ 0 w 577049"/>
              <a:gd name="connsiteY34" fmla="*/ 1091954 h 10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7049" h="1091954">
                <a:moveTo>
                  <a:pt x="479395" y="0"/>
                </a:moveTo>
                <a:cubicBezTo>
                  <a:pt x="494191" y="5919"/>
                  <a:pt x="508807" y="12310"/>
                  <a:pt x="523783" y="17756"/>
                </a:cubicBezTo>
                <a:cubicBezTo>
                  <a:pt x="541372" y="24152"/>
                  <a:pt x="577049" y="35511"/>
                  <a:pt x="577049" y="35511"/>
                </a:cubicBezTo>
                <a:cubicBezTo>
                  <a:pt x="574090" y="79899"/>
                  <a:pt x="575485" y="124794"/>
                  <a:pt x="568171" y="168676"/>
                </a:cubicBezTo>
                <a:cubicBezTo>
                  <a:pt x="566417" y="179200"/>
                  <a:pt x="555188" y="185766"/>
                  <a:pt x="550416" y="195309"/>
                </a:cubicBezTo>
                <a:cubicBezTo>
                  <a:pt x="546231" y="203679"/>
                  <a:pt x="547384" y="214635"/>
                  <a:pt x="541538" y="221942"/>
                </a:cubicBezTo>
                <a:cubicBezTo>
                  <a:pt x="534873" y="230273"/>
                  <a:pt x="523236" y="233032"/>
                  <a:pt x="514905" y="239697"/>
                </a:cubicBezTo>
                <a:cubicBezTo>
                  <a:pt x="508369" y="244926"/>
                  <a:pt x="503068" y="251534"/>
                  <a:pt x="497150" y="257453"/>
                </a:cubicBezTo>
                <a:cubicBezTo>
                  <a:pt x="494191" y="266331"/>
                  <a:pt x="492817" y="275906"/>
                  <a:pt x="488272" y="284086"/>
                </a:cubicBezTo>
                <a:cubicBezTo>
                  <a:pt x="477909" y="302740"/>
                  <a:pt x="459510" y="317108"/>
                  <a:pt x="452762" y="337352"/>
                </a:cubicBezTo>
                <a:cubicBezTo>
                  <a:pt x="430447" y="404295"/>
                  <a:pt x="460548" y="321779"/>
                  <a:pt x="426129" y="390618"/>
                </a:cubicBezTo>
                <a:cubicBezTo>
                  <a:pt x="421944" y="398988"/>
                  <a:pt x="421436" y="408881"/>
                  <a:pt x="417251" y="417251"/>
                </a:cubicBezTo>
                <a:cubicBezTo>
                  <a:pt x="412479" y="426794"/>
                  <a:pt x="403829" y="434134"/>
                  <a:pt x="399496" y="443884"/>
                </a:cubicBezTo>
                <a:cubicBezTo>
                  <a:pt x="391895" y="460987"/>
                  <a:pt x="387659" y="479395"/>
                  <a:pt x="381740" y="497150"/>
                </a:cubicBezTo>
                <a:cubicBezTo>
                  <a:pt x="374992" y="517394"/>
                  <a:pt x="352978" y="530172"/>
                  <a:pt x="346230" y="550416"/>
                </a:cubicBezTo>
                <a:cubicBezTo>
                  <a:pt x="343271" y="559294"/>
                  <a:pt x="343969" y="570432"/>
                  <a:pt x="337352" y="577049"/>
                </a:cubicBezTo>
                <a:cubicBezTo>
                  <a:pt x="330735" y="583666"/>
                  <a:pt x="319597" y="582968"/>
                  <a:pt x="310719" y="585927"/>
                </a:cubicBezTo>
                <a:cubicBezTo>
                  <a:pt x="290317" y="647134"/>
                  <a:pt x="306198" y="625959"/>
                  <a:pt x="275208" y="656948"/>
                </a:cubicBezTo>
                <a:cubicBezTo>
                  <a:pt x="269290" y="668785"/>
                  <a:pt x="262666" y="680295"/>
                  <a:pt x="257453" y="692459"/>
                </a:cubicBezTo>
                <a:cubicBezTo>
                  <a:pt x="253767" y="701060"/>
                  <a:pt x="252760" y="710722"/>
                  <a:pt x="248575" y="719092"/>
                </a:cubicBezTo>
                <a:cubicBezTo>
                  <a:pt x="243803" y="728635"/>
                  <a:pt x="235592" y="736182"/>
                  <a:pt x="230820" y="745725"/>
                </a:cubicBezTo>
                <a:cubicBezTo>
                  <a:pt x="226635" y="754095"/>
                  <a:pt x="226127" y="763988"/>
                  <a:pt x="221942" y="772358"/>
                </a:cubicBezTo>
                <a:cubicBezTo>
                  <a:pt x="217170" y="781901"/>
                  <a:pt x="208959" y="789448"/>
                  <a:pt x="204187" y="798991"/>
                </a:cubicBezTo>
                <a:cubicBezTo>
                  <a:pt x="200002" y="807361"/>
                  <a:pt x="199494" y="817254"/>
                  <a:pt x="195309" y="825624"/>
                </a:cubicBezTo>
                <a:cubicBezTo>
                  <a:pt x="190537" y="835167"/>
                  <a:pt x="182326" y="842714"/>
                  <a:pt x="177554" y="852257"/>
                </a:cubicBezTo>
                <a:cubicBezTo>
                  <a:pt x="173369" y="860627"/>
                  <a:pt x="172861" y="870520"/>
                  <a:pt x="168676" y="878890"/>
                </a:cubicBezTo>
                <a:cubicBezTo>
                  <a:pt x="163904" y="888433"/>
                  <a:pt x="155693" y="895980"/>
                  <a:pt x="150921" y="905523"/>
                </a:cubicBezTo>
                <a:cubicBezTo>
                  <a:pt x="146736" y="913893"/>
                  <a:pt x="147889" y="924849"/>
                  <a:pt x="142043" y="932156"/>
                </a:cubicBezTo>
                <a:cubicBezTo>
                  <a:pt x="135378" y="940487"/>
                  <a:pt x="124288" y="943993"/>
                  <a:pt x="115410" y="949911"/>
                </a:cubicBezTo>
                <a:cubicBezTo>
                  <a:pt x="112451" y="958789"/>
                  <a:pt x="112378" y="969237"/>
                  <a:pt x="106532" y="976544"/>
                </a:cubicBezTo>
                <a:cubicBezTo>
                  <a:pt x="99867" y="984875"/>
                  <a:pt x="88230" y="987634"/>
                  <a:pt x="79899" y="994299"/>
                </a:cubicBezTo>
                <a:cubicBezTo>
                  <a:pt x="73363" y="999528"/>
                  <a:pt x="68062" y="1006136"/>
                  <a:pt x="62144" y="1012055"/>
                </a:cubicBezTo>
                <a:cubicBezTo>
                  <a:pt x="44860" y="1063905"/>
                  <a:pt x="66789" y="1016287"/>
                  <a:pt x="26633" y="1056443"/>
                </a:cubicBezTo>
                <a:cubicBezTo>
                  <a:pt x="19088" y="1063988"/>
                  <a:pt x="15280" y="1074540"/>
                  <a:pt x="8878" y="1083076"/>
                </a:cubicBezTo>
                <a:cubicBezTo>
                  <a:pt x="6367" y="1086424"/>
                  <a:pt x="2959" y="1088995"/>
                  <a:pt x="0" y="1091954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247801" y="281049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Mon 0m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90597" y="4331738"/>
            <a:ext cx="900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dérivation</a:t>
            </a:r>
            <a:endParaRPr lang="fr-FR" sz="1200" b="1" dirty="0"/>
          </a:p>
        </p:txBody>
      </p:sp>
      <p:cxnSp>
        <p:nvCxnSpPr>
          <p:cNvPr id="49" name="Connecteur droit avec flèche 48"/>
          <p:cNvCxnSpPr>
            <a:endCxn id="36" idx="1"/>
          </p:cNvCxnSpPr>
          <p:nvPr/>
        </p:nvCxnSpPr>
        <p:spPr>
          <a:xfrm flipV="1">
            <a:off x="574559" y="4617615"/>
            <a:ext cx="2167316" cy="10752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778250" y="5032667"/>
            <a:ext cx="1218128" cy="1442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904308" y="6273243"/>
            <a:ext cx="419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Intensité du courant I1 =débit des skieurs parcours 1</a:t>
            </a:r>
            <a:endParaRPr lang="fr-FR" sz="1200" b="1" dirty="0"/>
          </a:p>
        </p:txBody>
      </p:sp>
      <p:cxnSp>
        <p:nvCxnSpPr>
          <p:cNvPr id="55" name="Connecteur droit avec flèche 54"/>
          <p:cNvCxnSpPr/>
          <p:nvPr/>
        </p:nvCxnSpPr>
        <p:spPr>
          <a:xfrm flipH="1" flipV="1">
            <a:off x="2388769" y="5741640"/>
            <a:ext cx="158072" cy="6272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36" idx="13"/>
            <a:endCxn id="36" idx="20"/>
          </p:cNvCxnSpPr>
          <p:nvPr/>
        </p:nvCxnSpPr>
        <p:spPr>
          <a:xfrm flipH="1">
            <a:off x="2031661" y="4954966"/>
            <a:ext cx="204186" cy="15979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37" idx="8"/>
            <a:endCxn id="37" idx="14"/>
          </p:cNvCxnSpPr>
          <p:nvPr/>
        </p:nvCxnSpPr>
        <p:spPr>
          <a:xfrm flipH="1">
            <a:off x="2635343" y="4910578"/>
            <a:ext cx="142042" cy="26633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-66961" y="5210614"/>
            <a:ext cx="128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Fléchage des 2 parcours:</a:t>
            </a:r>
          </a:p>
          <a:p>
            <a:pPr algn="ctr"/>
            <a:r>
              <a:rPr lang="fr-FR" sz="1200" b="1" dirty="0" smtClean="0"/>
              <a:t>Courant des skieurs </a:t>
            </a:r>
          </a:p>
          <a:p>
            <a:pPr algn="ctr"/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 et I2</a:t>
            </a:r>
            <a:endParaRPr lang="fr-F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6" name="Connecteur droit avec flèche 65"/>
          <p:cNvCxnSpPr/>
          <p:nvPr/>
        </p:nvCxnSpPr>
        <p:spPr>
          <a:xfrm flipH="1">
            <a:off x="3368824" y="4221088"/>
            <a:ext cx="598514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088904" y="400506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Le téléski: c’est la pile</a:t>
            </a:r>
            <a:endParaRPr lang="fr-F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342405"/>
            <a:ext cx="3384376" cy="19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Connecteur droit avec flèche 73"/>
          <p:cNvCxnSpPr/>
          <p:nvPr/>
        </p:nvCxnSpPr>
        <p:spPr>
          <a:xfrm>
            <a:off x="7833320" y="5357481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6177136" y="4480041"/>
            <a:ext cx="0" cy="110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6436574" y="418851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4927" y="5718445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𝐴𝑀</m:t>
                          </m:r>
                        </m:sub>
                      </m:sSub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9</m:t>
                      </m:r>
                      <m:r>
                        <a:rPr lang="fr-FR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ZoneTexte 76"/>
          <p:cNvSpPr txBox="1"/>
          <p:nvPr/>
        </p:nvSpPr>
        <p:spPr>
          <a:xfrm>
            <a:off x="6839529" y="5269062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</a:t>
            </a:r>
            <a:endParaRPr lang="fr-FR" sz="1100" dirty="0"/>
          </a:p>
        </p:txBody>
      </p:sp>
      <p:sp>
        <p:nvSpPr>
          <p:cNvPr id="81" name="ZoneTexte 80"/>
          <p:cNvSpPr txBox="1"/>
          <p:nvPr/>
        </p:nvSpPr>
        <p:spPr>
          <a:xfrm>
            <a:off x="7977335" y="5287310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I2</a:t>
            </a:r>
            <a:endParaRPr lang="fr-FR" sz="1100" dirty="0"/>
          </a:p>
        </p:txBody>
      </p:sp>
      <p:sp>
        <p:nvSpPr>
          <p:cNvPr id="80" name="Flèche courbée vers la droite 79"/>
          <p:cNvSpPr/>
          <p:nvPr/>
        </p:nvSpPr>
        <p:spPr>
          <a:xfrm>
            <a:off x="4448944" y="4342406"/>
            <a:ext cx="576064" cy="690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Titre 6"/>
          <p:cNvSpPr txBox="1">
            <a:spLocks/>
          </p:cNvSpPr>
          <p:nvPr/>
        </p:nvSpPr>
        <p:spPr>
          <a:xfrm>
            <a:off x="0" y="1224"/>
            <a:ext cx="4953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288000" bIns="45720" rtlCol="0" anchor="t" anchorCtr="0">
            <a:noAutofit/>
          </a:bodyPr>
          <a:lstStyle>
            <a:lvl1pPr marL="4572000" indent="-4394200" algn="r" defTabSz="914400" rtl="0" eaLnBrk="1" latinLnBrk="0" hangingPunct="1">
              <a:spcBef>
                <a:spcPct val="0"/>
              </a:spcBef>
              <a:buNone/>
              <a:tabLst>
                <a:tab pos="4216400" algn="ctr"/>
              </a:tabLst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>
              <a:tabLst/>
            </a:pPr>
            <a:r>
              <a:rPr lang="en-US" dirty="0" err="1" smtClean="0">
                <a:latin typeface="+mn-lt"/>
              </a:rPr>
              <a:t>Dispositifs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électroniques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Fonctions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Composants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789204" y="5388613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err="1"/>
              <a:t>Signaux</a:t>
            </a:r>
            <a:r>
              <a:rPr lang="en-US" sz="1600" dirty="0"/>
              <a:t> </a:t>
            </a:r>
            <a:r>
              <a:rPr lang="en-US" sz="1600" dirty="0" err="1"/>
              <a:t>électriques</a:t>
            </a:r>
            <a:endParaRPr lang="en-US" sz="1600" dirty="0"/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2</a:t>
            </a:r>
            <a:endParaRPr lang="fr-FR" b="1" dirty="0"/>
          </a:p>
          <a:p>
            <a:pPr lvl="1"/>
            <a:r>
              <a:rPr lang="fr-FR" b="1" dirty="0" smtClean="0"/>
              <a:t>hydraulique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sz="1400" i="1" dirty="0"/>
              <a:t>Jean-François Pochon</a:t>
            </a:r>
            <a:r>
              <a:rPr lang="fr-FR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18205"/>
              </p:ext>
            </p:extLst>
          </p:nvPr>
        </p:nvGraphicFramePr>
        <p:xfrm>
          <a:off x="272480" y="2132856"/>
          <a:ext cx="9361040" cy="403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57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2235229"/>
            <a:ext cx="1907971" cy="173386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4355997"/>
            <a:ext cx="1907971" cy="1728192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" y="4653136"/>
            <a:ext cx="713170" cy="81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2239084"/>
            <a:ext cx="1757308" cy="1959243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2641173"/>
            <a:ext cx="873706" cy="9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3" y="2876887"/>
            <a:ext cx="947214" cy="7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4355998"/>
            <a:ext cx="1757308" cy="1728192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34" y="4472168"/>
            <a:ext cx="936501" cy="118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2339336"/>
            <a:ext cx="1872208" cy="1737736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672601"/>
            <a:ext cx="784544" cy="109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81" y="4401400"/>
            <a:ext cx="1869268" cy="16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31" y="4592682"/>
            <a:ext cx="96377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26541" y="1455083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Différence de potentiel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Intensité du courant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>
            <a:off x="6709137" y="1630779"/>
            <a:ext cx="648072" cy="323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470303" y="1455082"/>
            <a:ext cx="24842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Différence de pression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Débit hydraulique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Exemples de dispositifs hydrauliques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00" y="1694592"/>
            <a:ext cx="2088232" cy="18000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52" y="1402904"/>
            <a:ext cx="2304256" cy="222144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9" y="3735742"/>
            <a:ext cx="4320000" cy="2232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3706730"/>
            <a:ext cx="4320000" cy="198818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776536" y="371703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844988" y="1548757"/>
            <a:ext cx="0" cy="217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18395" y="333938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série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733660" y="331656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//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010196" y="3848968"/>
            <a:ext cx="214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Stockage d’énergie</a:t>
            </a:r>
            <a:endParaRPr lang="fr-FR" sz="1400" dirty="0"/>
          </a:p>
        </p:txBody>
      </p:sp>
      <p:sp>
        <p:nvSpPr>
          <p:cNvPr id="19" name="Flèche droite 18"/>
          <p:cNvSpPr/>
          <p:nvPr/>
        </p:nvSpPr>
        <p:spPr>
          <a:xfrm>
            <a:off x="4408028" y="5198135"/>
            <a:ext cx="929702" cy="33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872879" y="4167666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064056" y="198252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01025" y="150992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débit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82522" y="2482846"/>
            <a:ext cx="11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r>
              <a:rPr lang="fr-FR" dirty="0" smtClean="0">
                <a:solidFill>
                  <a:srgbClr val="7030A0"/>
                </a:solidFill>
              </a:rPr>
              <a:t>=P</a:t>
            </a:r>
            <a:r>
              <a:rPr lang="fr-FR" baseline="-25000" dirty="0" smtClean="0">
                <a:solidFill>
                  <a:srgbClr val="7030A0"/>
                </a:solidFill>
              </a:rPr>
              <a:t>A</a:t>
            </a:r>
            <a:r>
              <a:rPr lang="fr-FR" dirty="0" smtClean="0">
                <a:solidFill>
                  <a:srgbClr val="7030A0"/>
                </a:solidFill>
              </a:rPr>
              <a:t>-P</a:t>
            </a:r>
            <a:r>
              <a:rPr lang="fr-FR" baseline="-25000" dirty="0" smtClean="0">
                <a:solidFill>
                  <a:srgbClr val="7030A0"/>
                </a:solidFill>
              </a:rPr>
              <a:t>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693819" y="1879258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703329" y="2564931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232920" y="1952835"/>
            <a:ext cx="0" cy="118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32920" y="2433258"/>
            <a:ext cx="50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05478" y="2044290"/>
            <a:ext cx="45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AB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25793" y="26425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BM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6342302" y="5598410"/>
            <a:ext cx="0" cy="843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457056" y="6309320"/>
            <a:ext cx="36127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127095" y="602022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878622" y="5598410"/>
            <a:ext cx="98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AM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330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Echelon de tension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=0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57150" indent="0">
                  <a:buNone/>
                </a:pPr>
                <a:endParaRPr lang="fr-FR" dirty="0" smtClean="0"/>
              </a:p>
              <a:p>
                <a:pPr marL="319088" indent="-261938"/>
                <a:r>
                  <a:rPr lang="fr-FR" dirty="0" smtClean="0"/>
                  <a:t>Triangle symétrique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  <m:e/>
                          <m:e/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174782"/>
              </p:ext>
            </p:extLst>
          </p:nvPr>
        </p:nvGraphicFramePr>
        <p:xfrm>
          <a:off x="4520952" y="1268760"/>
          <a:ext cx="37444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61415"/>
              </p:ext>
            </p:extLst>
          </p:nvPr>
        </p:nvGraphicFramePr>
        <p:xfrm>
          <a:off x="4880992" y="3140968"/>
          <a:ext cx="40324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16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</p:spPr>
            <p:txBody>
              <a:bodyPr/>
              <a:lstStyle/>
              <a:p>
                <a:r>
                  <a:rPr lang="fr-FR" dirty="0" smtClean="0"/>
                  <a:t>Rectangle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 b="0" i="0" smtClean="0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𝑉𝑚𝑖𝑛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eqAr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1863500"/>
            <a:ext cx="460905" cy="47550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901969" y="1446518"/>
            <a:ext cx="4587535" cy="1298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754224"/>
              </p:ext>
            </p:extLst>
          </p:nvPr>
        </p:nvGraphicFramePr>
        <p:xfrm>
          <a:off x="488504" y="3356992"/>
          <a:ext cx="345638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06297"/>
              </p:ext>
            </p:extLst>
          </p:nvPr>
        </p:nvGraphicFramePr>
        <p:xfrm>
          <a:off x="4693825" y="3068960"/>
          <a:ext cx="457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22055" y="314096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4488" y="5661248"/>
            <a:ext cx="36724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93824" y="5670056"/>
            <a:ext cx="414760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 électriques usuels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588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Sinus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202684" y="2424096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4736976" y="2420888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200472" y="4509120"/>
          <a:ext cx="324036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/>
          </p:nvPr>
        </p:nvGraphicFramePr>
        <p:xfrm>
          <a:off x="4664968" y="4619062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30445" y="242088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200472" y="434809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82" y="1695158"/>
            <a:ext cx="460905" cy="47550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4448944" y="1484784"/>
            <a:ext cx="532859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33320" y="244008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Influence amplitude</a:t>
            </a:r>
            <a:endParaRPr lang="fr-FR" sz="1100" b="1" i="1" dirty="0"/>
          </a:p>
        </p:txBody>
      </p:sp>
      <p:sp>
        <p:nvSpPr>
          <p:cNvPr id="22" name="ZoneTexte 20"/>
          <p:cNvSpPr txBox="1"/>
          <p:nvPr/>
        </p:nvSpPr>
        <p:spPr>
          <a:xfrm>
            <a:off x="3062293" y="434809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fréquence</a:t>
            </a:r>
            <a:endParaRPr lang="fr-FR" sz="1100" b="1" i="1" dirty="0"/>
          </a:p>
        </p:txBody>
      </p:sp>
      <p:sp>
        <p:nvSpPr>
          <p:cNvPr id="23" name="ZoneTexte 20"/>
          <p:cNvSpPr txBox="1"/>
          <p:nvPr/>
        </p:nvSpPr>
        <p:spPr>
          <a:xfrm>
            <a:off x="7869324" y="434809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phase à l’origine</a:t>
            </a:r>
            <a:endParaRPr lang="fr-FR" sz="1100" b="1" i="1" dirty="0"/>
          </a:p>
        </p:txBody>
      </p:sp>
    </p:spTree>
    <p:extLst>
      <p:ext uri="{BB962C8B-B14F-4D97-AF65-F5344CB8AC3E}">
        <p14:creationId xmlns:p14="http://schemas.microsoft.com/office/powerpoint/2010/main" val="1533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2370</TotalTime>
  <Words>1421</Words>
  <Application>Microsoft Office PowerPoint</Application>
  <PresentationFormat>Format A4 (210 x 297 mm)</PresentationFormat>
  <Paragraphs>603</Paragraphs>
  <Slides>29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Adobe Garamond Pro Bold</vt:lpstr>
      <vt:lpstr>Arial</vt:lpstr>
      <vt:lpstr>Calibri</vt:lpstr>
      <vt:lpstr>Cambria Math</vt:lpstr>
      <vt:lpstr>Courier New</vt:lpstr>
      <vt:lpstr>Symbol</vt:lpstr>
      <vt:lpstr>Tahoma</vt:lpstr>
      <vt:lpstr>Times New Roman</vt:lpstr>
      <vt:lpstr>Wingdings</vt:lpstr>
      <vt:lpstr>Modele 2013 v3</vt:lpstr>
      <vt:lpstr>Equation</vt:lpstr>
      <vt:lpstr>Présentation PowerPoint</vt:lpstr>
      <vt:lpstr>Présentation PowerPoint</vt:lpstr>
      <vt:lpstr>Dispositifs électroniques Fonctions  Electroniques Composants Electroniques </vt:lpstr>
      <vt:lpstr>Présentation PowerPoint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Microsoft</cp:lastModifiedBy>
  <cp:revision>75</cp:revision>
  <dcterms:created xsi:type="dcterms:W3CDTF">2012-07-20T12:14:19Z</dcterms:created>
  <dcterms:modified xsi:type="dcterms:W3CDTF">2020-07-13T13:46:37Z</dcterms:modified>
</cp:coreProperties>
</file>