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9" r:id="rId2"/>
    <p:sldId id="329" r:id="rId3"/>
    <p:sldId id="258" r:id="rId4"/>
    <p:sldId id="318" r:id="rId5"/>
    <p:sldId id="263" r:id="rId6"/>
    <p:sldId id="262" r:id="rId7"/>
    <p:sldId id="323" r:id="rId8"/>
    <p:sldId id="327" r:id="rId9"/>
    <p:sldId id="330" r:id="rId10"/>
    <p:sldId id="328" r:id="rId11"/>
    <p:sldId id="325" r:id="rId12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2"/>
    <a:srgbClr val="3760BA"/>
    <a:srgbClr val="0033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4704" autoAdjust="0"/>
  </p:normalViewPr>
  <p:slideViewPr>
    <p:cSldViewPr>
      <p:cViewPr varScale="1">
        <p:scale>
          <a:sx n="109" d="100"/>
          <a:sy n="109" d="100"/>
        </p:scale>
        <p:origin x="1758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9274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9CC2-9226-435C-A5BF-D7EF1BBC153A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88C1-595F-4A2B-9260-D1883B94A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Commenter les composants de la carte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2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Décomposer blocs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4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Décomposer blocs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59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Compléter modèle et fléchage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73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Compléter modèle et fléchage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7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 userDrawn="1"/>
        </p:nvSpPr>
        <p:spPr>
          <a:xfrm>
            <a:off x="-123564" y="548680"/>
            <a:ext cx="9937104" cy="6140042"/>
          </a:xfrm>
          <a:prstGeom prst="roundRect">
            <a:avLst>
              <a:gd name="adj" fmla="val 5995"/>
            </a:avLst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448300" y="6553200"/>
            <a:ext cx="44577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54483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381000"/>
          </a:xfrm>
          <a:solidFill>
            <a:schemeClr val="tx1"/>
          </a:solidFill>
          <a:ln>
            <a:noFill/>
          </a:ln>
        </p:spPr>
        <p:txBody>
          <a:bodyPr anchor="t" anchorCtr="0">
            <a:noAutofit/>
          </a:bodyPr>
          <a:lstStyle>
            <a:lvl1pPr algn="r">
              <a:tabLst>
                <a:tab pos="4572000" algn="l"/>
              </a:tabLst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981200" y="2057400"/>
            <a:ext cx="5715000" cy="2057400"/>
          </a:xfrm>
        </p:spPr>
        <p:txBody>
          <a:bodyPr/>
          <a:lstStyle>
            <a:lvl1pPr>
              <a:buClr>
                <a:schemeClr val="tx2"/>
              </a:buClr>
              <a:buSzPct val="79000"/>
              <a:buFontTx/>
              <a:buNone/>
              <a:defRPr sz="2400"/>
            </a:lvl1pPr>
            <a:lvl2pPr>
              <a:buSzPct val="110000"/>
              <a:buFont typeface="Wingdings" pitchFamily="2" charset="2"/>
              <a:buNone/>
              <a:defRPr sz="2000"/>
            </a:lvl2pPr>
            <a:lvl3pPr>
              <a:buSzPct val="80000"/>
              <a:buFont typeface="Courier New" pitchFamily="49" charset="0"/>
              <a:buNone/>
              <a:defRPr sz="20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 dirty="0" smtClean="0"/>
              <a:t>Modifiez les styles </a:t>
            </a:r>
            <a:r>
              <a:rPr lang="fr-FR" dirty="0" err="1" smtClean="0"/>
              <a:t>Thdu</a:t>
            </a:r>
            <a:r>
              <a:rPr lang="fr-FR" dirty="0" smtClean="0"/>
              <a:t> texte du masque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486400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00" y="5882641"/>
            <a:ext cx="1219200" cy="97535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10600" y="0"/>
            <a:ext cx="12954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 hasCustomPrompt="1"/>
          </p:nvPr>
        </p:nvSpPr>
        <p:spPr>
          <a:xfrm>
            <a:off x="0" y="685800"/>
            <a:ext cx="8763000" cy="457200"/>
          </a:xfrm>
          <a:gradFill flip="none" rotWithShape="1">
            <a:gsLst>
              <a:gs pos="1300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prstMaterial="softEdge"/>
        </p:spPr>
        <p:txBody>
          <a:bodyPr>
            <a:noAutofit/>
          </a:bodyPr>
          <a:lstStyle>
            <a:lvl1pPr marL="342900" indent="-173038">
              <a:buFontTx/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0" y="0"/>
            <a:ext cx="3810000" cy="685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marL="342900" indent="-223838" algn="l">
              <a:spcBef>
                <a:spcPts val="0"/>
              </a:spcBef>
              <a:buFontTx/>
              <a:buNone/>
              <a:defRPr sz="14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Texte1</a:t>
            </a:r>
          </a:p>
          <a:p>
            <a:pPr lvl="0"/>
            <a:endParaRPr lang="fr-FR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4953000" y="6553200"/>
            <a:ext cx="4953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4953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  <a:solidFill>
            <a:schemeClr val="tx1"/>
          </a:solidFill>
          <a:ln>
            <a:noFill/>
          </a:ln>
        </p:spPr>
        <p:txBody>
          <a:bodyPr rIns="288000" anchor="t" anchorCtr="0">
            <a:noAutofit/>
          </a:bodyPr>
          <a:lstStyle>
            <a:lvl1pPr marL="176213" indent="1588" algn="r"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292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/>
            </a:lvl1pPr>
            <a:lvl2pPr marL="742950" indent="-285750"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/>
            </a:lvl2pPr>
            <a:lvl3pPr>
              <a:buClr>
                <a:schemeClr val="tx2"/>
              </a:buClr>
              <a:buSzPct val="80000"/>
              <a:buFont typeface="Courier New" pitchFamily="49" charset="0"/>
              <a:buChar char="o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238752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152400"/>
            <a:ext cx="1143000" cy="99060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964667" y="2348880"/>
            <a:ext cx="6708815" cy="3004356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latin typeface="Adobe Garamond Pro Bold" pitchFamily="18" charset="0"/>
              </a:rPr>
              <a:t>Thème2</a:t>
            </a:r>
          </a:p>
          <a:p>
            <a:pPr algn="ctr"/>
            <a:r>
              <a:rPr lang="fr-FR" sz="2800" i="1" dirty="0" smtClean="0">
                <a:latin typeface="Adobe Garamond Pro Bold" pitchFamily="18" charset="0"/>
              </a:rPr>
              <a:t>Récepteur </a:t>
            </a:r>
            <a:r>
              <a:rPr lang="fr-FR" sz="2800" i="1" dirty="0" err="1" smtClean="0">
                <a:latin typeface="Adobe Garamond Pro Bold" pitchFamily="18" charset="0"/>
              </a:rPr>
              <a:t>deTélécommande</a:t>
            </a:r>
            <a:r>
              <a:rPr lang="fr-FR" sz="2800" i="1" dirty="0" smtClean="0">
                <a:latin typeface="Adobe Garamond Pro Bold" pitchFamily="18" charset="0"/>
              </a:rPr>
              <a:t> à Ultrason</a:t>
            </a:r>
          </a:p>
          <a:p>
            <a:pPr algn="ctr"/>
            <a:r>
              <a:rPr lang="fr-FR" smtClean="0">
                <a:latin typeface="Andalus" pitchFamily="18" charset="-78"/>
                <a:cs typeface="Andalus" pitchFamily="18" charset="-78"/>
              </a:rPr>
              <a:t>Fonction 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Amplifier</a:t>
            </a:r>
            <a:endParaRPr lang="fr-FR" dirty="0" smtClean="0">
              <a:latin typeface="Adobe Garamond Pro Bold" pitchFamily="18" charset="0"/>
            </a:endParaRPr>
          </a:p>
          <a:p>
            <a:pPr algn="ctr"/>
            <a:r>
              <a:rPr lang="fr-FR" dirty="0" smtClean="0">
                <a:latin typeface="Andalus" pitchFamily="18" charset="-78"/>
                <a:cs typeface="Andalus" pitchFamily="18" charset="-78"/>
              </a:rPr>
              <a:t>Fonction Filtrer</a:t>
            </a:r>
          </a:p>
          <a:p>
            <a:pPr algn="ctr"/>
            <a:r>
              <a:rPr lang="fr-FR" dirty="0">
                <a:latin typeface="Andalus" pitchFamily="18" charset="-78"/>
                <a:cs typeface="Andalus" pitchFamily="18" charset="-78"/>
              </a:rPr>
              <a:t>Fonction C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omparer</a:t>
            </a:r>
            <a:endParaRPr lang="fr-FR" dirty="0">
              <a:latin typeface="Andalus" pitchFamily="18" charset="-78"/>
              <a:cs typeface="Andalus" pitchFamily="18" charset="-78"/>
            </a:endParaRPr>
          </a:p>
          <a:p>
            <a:pPr algn="ctr"/>
            <a:endParaRPr lang="fr-FR" sz="3200" dirty="0" smtClean="0">
              <a:latin typeface="Adobe Garamond Pro Bold" pitchFamily="18" charset="0"/>
            </a:endParaRPr>
          </a:p>
          <a:p>
            <a:pPr algn="ctr"/>
            <a:endParaRPr lang="en-US" sz="3200" dirty="0">
              <a:latin typeface="Adobe Garamond Pro Bold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opérationnel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Carte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Arduino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481120" cy="5029200"/>
          </a:xfrm>
        </p:spPr>
        <p:txBody>
          <a:bodyPr>
            <a:normAutofit/>
          </a:bodyPr>
          <a:lstStyle/>
          <a:p>
            <a:r>
              <a:rPr lang="fr-FR" dirty="0" smtClean="0"/>
              <a:t>Symboles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Alimentation</a:t>
            </a:r>
          </a:p>
          <a:p>
            <a:pPr lvl="1"/>
            <a:r>
              <a:rPr lang="fr-FR" dirty="0" smtClean="0"/>
              <a:t>Alimentation double ( montages traditionnels): +Vcc ,0V,-Vcc</a:t>
            </a:r>
          </a:p>
          <a:p>
            <a:pPr lvl="1"/>
            <a:r>
              <a:rPr lang="fr-FR" dirty="0" smtClean="0"/>
              <a:t>Alimentation </a:t>
            </a:r>
            <a:r>
              <a:rPr lang="fr-FR" dirty="0" err="1" smtClean="0"/>
              <a:t>monotension</a:t>
            </a:r>
            <a:r>
              <a:rPr lang="fr-FR" dirty="0" smtClean="0"/>
              <a:t> (single </a:t>
            </a:r>
            <a:r>
              <a:rPr lang="fr-FR" dirty="0" err="1" smtClean="0"/>
              <a:t>supply</a:t>
            </a:r>
            <a:r>
              <a:rPr lang="fr-FR" dirty="0" smtClean="0"/>
              <a:t>): </a:t>
            </a:r>
            <a:r>
              <a:rPr lang="fr-FR" dirty="0"/>
              <a:t>+Vcc ,</a:t>
            </a:r>
            <a:r>
              <a:rPr lang="fr-FR" dirty="0" smtClean="0"/>
              <a:t>0V</a:t>
            </a:r>
          </a:p>
          <a:p>
            <a:pPr lvl="2"/>
            <a:r>
              <a:rPr lang="fr-FR" dirty="0" smtClean="0"/>
              <a:t>Nécessite des adaptations ou des montages spécifiques </a:t>
            </a:r>
            <a:endParaRPr lang="fr-FR" dirty="0"/>
          </a:p>
          <a:p>
            <a:pPr lvl="1"/>
            <a:r>
              <a:rPr lang="fr-FR" dirty="0" smtClean="0">
                <a:cs typeface="Arial" pitchFamily="34" charset="0"/>
              </a:rPr>
              <a:t>Notre solution: récréer une nouvelle référence de tension</a:t>
            </a:r>
            <a:endParaRPr lang="en-US" dirty="0" smtClean="0">
              <a:cs typeface="Arial" pitchFamily="34" charset="0"/>
            </a:endParaRPr>
          </a:p>
          <a:p>
            <a:pPr marL="582613" lvl="1" indent="0">
              <a:buClr>
                <a:schemeClr val="tx1"/>
              </a:buClr>
              <a:buNone/>
            </a:pPr>
            <a:endParaRPr lang="en-US" dirty="0" smtClean="0">
              <a:cs typeface="Arial" pitchFamily="34" charset="0"/>
            </a:endParaRPr>
          </a:p>
          <a:p>
            <a:pPr marL="582613" lvl="1" indent="0">
              <a:buClr>
                <a:schemeClr val="tx1"/>
              </a:buClr>
              <a:buFont typeface="Wingdings" pitchFamily="2" charset="2"/>
              <a:buChar char="ü"/>
            </a:pPr>
            <a:endParaRPr lang="en-US" dirty="0">
              <a:cs typeface="Arial" pitchFamily="34" charset="0"/>
            </a:endParaRPr>
          </a:p>
          <a:p>
            <a:pPr lvl="2"/>
            <a:endParaRPr lang="fr-FR" b="1" dirty="0" smtClean="0"/>
          </a:p>
          <a:p>
            <a:pPr lvl="2"/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78" y="1366420"/>
            <a:ext cx="1634035" cy="137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04" y="1247659"/>
            <a:ext cx="1404156" cy="161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646343"/>
            <a:ext cx="2710145" cy="185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space réservé du numéro de diapositive 5"/>
          <p:cNvSpPr txBox="1">
            <a:spLocks/>
          </p:cNvSpPr>
          <p:nvPr/>
        </p:nvSpPr>
        <p:spPr>
          <a:xfrm>
            <a:off x="9328150" y="6553200"/>
            <a:ext cx="577850" cy="304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85A644-3D3D-429D-A9CD-4A8B08FF027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8" y="4726499"/>
            <a:ext cx="1419064" cy="182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895192" y="4509346"/>
            <a:ext cx="278963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kumimoji="0" lang="fr-FR" sz="1400" b="1" dirty="0">
                <a:solidFill>
                  <a:srgbClr val="00B050"/>
                </a:solidFill>
              </a:rPr>
              <a:t>Etape 1</a:t>
            </a:r>
          </a:p>
          <a:p>
            <a:pPr lvl="1"/>
            <a:r>
              <a:rPr kumimoji="0" lang="fr-FR" sz="1400" b="1" dirty="0"/>
              <a:t>Scinder l’alimentation </a:t>
            </a:r>
            <a:r>
              <a:rPr kumimoji="0" lang="fr-FR" sz="1400" b="1" dirty="0" smtClean="0"/>
              <a:t>en 2 </a:t>
            </a:r>
            <a:r>
              <a:rPr kumimoji="0" lang="fr-FR" sz="1400" b="1" dirty="0"/>
              <a:t>sources égales</a:t>
            </a:r>
            <a:endParaRPr lang="fr-FR" sz="1400" dirty="0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1496616" y="5796339"/>
            <a:ext cx="37414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972454" y="5355732"/>
            <a:ext cx="19446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/>
              <a:t>2ème </a:t>
            </a:r>
            <a:r>
              <a:rPr lang="fr-FR" sz="1400" dirty="0" err="1"/>
              <a:t>réferentiel</a:t>
            </a:r>
            <a:r>
              <a:rPr lang="fr-FR" sz="1400" dirty="0"/>
              <a:t> de tension !! </a:t>
            </a:r>
            <a:r>
              <a:rPr lang="fr-FR" sz="1400" dirty="0" smtClean="0"/>
              <a:t>GND_MID</a:t>
            </a:r>
            <a:endParaRPr lang="fr-FR" sz="1400" dirty="0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972454" y="5948671"/>
            <a:ext cx="172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/>
              <a:t>1er </a:t>
            </a:r>
            <a:r>
              <a:rPr lang="fr-FR" sz="1400" dirty="0" err="1"/>
              <a:t>réferentiel</a:t>
            </a:r>
            <a:r>
              <a:rPr lang="fr-FR" sz="1400" dirty="0"/>
              <a:t> de tension !! GND_A</a:t>
            </a: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1187450" y="6092825"/>
            <a:ext cx="7921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41" y="4989513"/>
            <a:ext cx="16383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720316" y="6057026"/>
            <a:ext cx="649287" cy="431800"/>
          </a:xfrm>
          <a:prstGeom prst="star8">
            <a:avLst>
              <a:gd name="adj" fmla="val 38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830094" y="4578635"/>
            <a:ext cx="208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fr-FR" sz="1400" b="1" dirty="0">
                <a:solidFill>
                  <a:srgbClr val="00B050"/>
                </a:solidFill>
              </a:rPr>
              <a:t>Etape 3</a:t>
            </a:r>
          </a:p>
          <a:p>
            <a:pPr lvl="1"/>
            <a:r>
              <a:rPr kumimoji="0" lang="fr-FR" sz="1400" b="1" dirty="0" err="1"/>
              <a:t>Cablâge</a:t>
            </a:r>
            <a:r>
              <a:rPr kumimoji="0" lang="fr-FR" sz="1400" b="1" dirty="0"/>
              <a:t> de l’AOP</a:t>
            </a:r>
            <a:endParaRPr lang="fr-FR" sz="900" dirty="0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3548844" y="4592612"/>
            <a:ext cx="0" cy="18792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AutoShape 30"/>
          <p:cNvSpPr>
            <a:spLocks noChangeArrowheads="1"/>
          </p:cNvSpPr>
          <p:nvPr/>
        </p:nvSpPr>
        <p:spPr bwMode="auto">
          <a:xfrm>
            <a:off x="7836042" y="6241229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AutoShape 32"/>
          <p:cNvSpPr>
            <a:spLocks noChangeArrowheads="1"/>
          </p:cNvSpPr>
          <p:nvPr/>
        </p:nvSpPr>
        <p:spPr bwMode="auto">
          <a:xfrm rot="18955943">
            <a:off x="7618286" y="5827990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3323030" y="4515529"/>
            <a:ext cx="29396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fr-FR" sz="1400" b="1" dirty="0">
                <a:solidFill>
                  <a:srgbClr val="00B050"/>
                </a:solidFill>
              </a:rPr>
              <a:t>Etape 2</a:t>
            </a:r>
          </a:p>
          <a:p>
            <a:pPr lvl="1"/>
            <a:r>
              <a:rPr kumimoji="0" lang="fr-FR" sz="1400" b="1" dirty="0"/>
              <a:t>La source </a:t>
            </a:r>
            <a:r>
              <a:rPr kumimoji="0" lang="fr-FR" sz="1400" b="1" dirty="0" smtClean="0"/>
              <a:t>d’entrée est </a:t>
            </a:r>
            <a:r>
              <a:rPr kumimoji="0" lang="fr-FR" sz="1400" b="1" dirty="0"/>
              <a:t>REFERENCEE à </a:t>
            </a:r>
            <a:r>
              <a:rPr kumimoji="0" lang="fr-FR" sz="1400" b="1" dirty="0" smtClean="0"/>
              <a:t>GND_MID (</a:t>
            </a:r>
            <a:r>
              <a:rPr kumimoji="0" lang="fr-FR" sz="1400" b="1" u="sng" dirty="0" smtClean="0"/>
              <a:t>si flottante</a:t>
            </a:r>
            <a:r>
              <a:rPr kumimoji="0" lang="fr-FR" sz="1400" b="1" dirty="0" smtClean="0"/>
              <a:t>)</a:t>
            </a:r>
            <a:endParaRPr lang="fr-FR" sz="1400" dirty="0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6069124" y="4577850"/>
            <a:ext cx="0" cy="18792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9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AoP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Carte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Arduino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4080520" cy="216541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« Masse virtuelle »</a:t>
            </a:r>
          </a:p>
          <a:p>
            <a:pPr lvl="1"/>
            <a:r>
              <a:rPr lang="fr-FR" dirty="0" smtClean="0"/>
              <a:t>Notre nouvelle référence des tensions est GNDMID</a:t>
            </a:r>
          </a:p>
          <a:p>
            <a:pPr lvl="1"/>
            <a:r>
              <a:rPr lang="fr-FR" dirty="0" smtClean="0"/>
              <a:t>Lors de vos mesures soyez attentif au placement de la « masse » de votre </a:t>
            </a:r>
            <a:r>
              <a:rPr lang="fr-FR" dirty="0" err="1" smtClean="0"/>
              <a:t>oscillo</a:t>
            </a:r>
            <a:r>
              <a:rPr lang="fr-FR" dirty="0" smtClean="0"/>
              <a:t> et de votre GBF (reliés à la terre!!!!)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236476" y="3832594"/>
            <a:ext cx="7380820" cy="2165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Travail à réaliser</a:t>
            </a:r>
          </a:p>
          <a:p>
            <a:pPr lvl="1"/>
            <a:r>
              <a:rPr lang="fr-FR" dirty="0"/>
              <a:t>Etude des fonctions ( </a:t>
            </a:r>
            <a:r>
              <a:rPr lang="fr-FR" b="1" dirty="0">
                <a:solidFill>
                  <a:srgbClr val="FF0000"/>
                </a:solidFill>
              </a:rPr>
              <a:t>voir polycopié EN1- AOP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Calcul des valeurs des composants passifs</a:t>
            </a:r>
          </a:p>
          <a:p>
            <a:pPr lvl="1"/>
            <a:r>
              <a:rPr lang="fr-FR" dirty="0"/>
              <a:t>Simulation sur </a:t>
            </a:r>
            <a:r>
              <a:rPr lang="fr-FR" dirty="0" err="1"/>
              <a:t>Ltspice</a:t>
            </a:r>
            <a:endParaRPr lang="fr-FR" dirty="0"/>
          </a:p>
          <a:p>
            <a:pPr lvl="1"/>
            <a:r>
              <a:rPr lang="fr-FR" dirty="0"/>
              <a:t>Routage de la carte</a:t>
            </a:r>
          </a:p>
          <a:p>
            <a:pPr lvl="1"/>
            <a:r>
              <a:rPr lang="fr-FR" dirty="0"/>
              <a:t>Validation et mesures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Font typeface="Wingdings" pitchFamily="2" charset="2"/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02" y="1304764"/>
            <a:ext cx="5157766" cy="278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33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Carte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Arduino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Présentation des fonctions électroniques</a:t>
            </a:r>
          </a:p>
          <a:p>
            <a:pPr lvl="1"/>
            <a:r>
              <a:rPr lang="fr-FR" dirty="0" smtClean="0"/>
              <a:t>Amplifier</a:t>
            </a:r>
          </a:p>
          <a:p>
            <a:pPr lvl="1"/>
            <a:r>
              <a:rPr lang="fr-FR" dirty="0" smtClean="0"/>
              <a:t>Filtrer</a:t>
            </a:r>
          </a:p>
          <a:p>
            <a:pPr lvl="1"/>
            <a:r>
              <a:rPr lang="fr-FR" dirty="0" smtClean="0"/>
              <a:t>Comparer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Pratique des outils de CAO</a:t>
            </a:r>
          </a:p>
          <a:p>
            <a:pPr lvl="1"/>
            <a:r>
              <a:rPr lang="fr-FR" dirty="0" smtClean="0"/>
              <a:t>Simulation avec LT </a:t>
            </a:r>
            <a:r>
              <a:rPr lang="fr-FR" dirty="0" err="1" smtClean="0"/>
              <a:t>Spice</a:t>
            </a:r>
            <a:endParaRPr lang="fr-FR" dirty="0" smtClean="0"/>
          </a:p>
          <a:p>
            <a:pPr lvl="1"/>
            <a:r>
              <a:rPr lang="fr-FR" dirty="0" smtClean="0"/>
              <a:t>Conception de circuit imprimé en « autonomie »</a:t>
            </a:r>
          </a:p>
          <a:p>
            <a:pPr lvl="2"/>
            <a:r>
              <a:rPr lang="fr-FR" dirty="0" smtClean="0"/>
              <a:t>Choix des empreintes physiques</a:t>
            </a:r>
          </a:p>
          <a:p>
            <a:pPr lvl="2"/>
            <a:r>
              <a:rPr lang="fr-FR" dirty="0" smtClean="0"/>
              <a:t>Routage de carte</a:t>
            </a:r>
          </a:p>
          <a:p>
            <a:pPr lvl="2"/>
            <a:r>
              <a:rPr lang="fr-FR" dirty="0" smtClean="0"/>
              <a:t>Réalisation</a:t>
            </a:r>
          </a:p>
          <a:p>
            <a:pPr lvl="2"/>
            <a:r>
              <a:rPr lang="fr-FR" dirty="0" smtClean="0"/>
              <a:t>Dépannage</a:t>
            </a:r>
          </a:p>
          <a:p>
            <a:pPr lvl="2"/>
            <a:endParaRPr lang="fr-FR" dirty="0" smtClean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953000" y="0"/>
            <a:ext cx="3810000" cy="685800"/>
          </a:xfrm>
        </p:spPr>
        <p:txBody>
          <a:bodyPr>
            <a:noAutofit/>
          </a:bodyPr>
          <a:lstStyle/>
          <a:p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</p:spPr>
        <p:txBody>
          <a:bodyPr/>
          <a:lstStyle/>
          <a:p>
            <a:pPr marL="88900" indent="0">
              <a:tabLst/>
            </a:pPr>
            <a:r>
              <a:rPr lang="en-US" dirty="0" err="1" smtClean="0"/>
              <a:t>Présentation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Carte </a:t>
            </a: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Arduino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Recepteur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52399" y="1371600"/>
            <a:ext cx="9399973" cy="5117740"/>
          </a:xfrm>
        </p:spPr>
        <p:txBody>
          <a:bodyPr>
            <a:normAutofit/>
          </a:bodyPr>
          <a:lstStyle/>
          <a:p>
            <a:pPr marL="266700" indent="-266700"/>
            <a:r>
              <a:rPr lang="fr-FR" dirty="0" smtClean="0"/>
              <a:t>Objectif</a:t>
            </a:r>
          </a:p>
          <a:p>
            <a:pPr marL="666750" lvl="1" indent="-266700"/>
            <a:r>
              <a:rPr lang="fr-FR" dirty="0" smtClean="0"/>
              <a:t>Concevoir le récepteur de la télécommande par </a:t>
            </a:r>
            <a:r>
              <a:rPr lang="fr-FR" dirty="0"/>
              <a:t>ultrason qui permettra de faire avancer le robot par appui sur un Bouton Poussoir. </a:t>
            </a:r>
            <a:endParaRPr lang="fr-FR" dirty="0" smtClean="0"/>
          </a:p>
          <a:p>
            <a:pPr marL="666750" lvl="1" indent="-266700"/>
            <a:endParaRPr lang="fr-FR" dirty="0" smtClean="0"/>
          </a:p>
          <a:p>
            <a:r>
              <a:rPr lang="fr-FR" dirty="0" smtClean="0"/>
              <a:t>Synoptique</a:t>
            </a:r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Le </a:t>
            </a:r>
            <a:r>
              <a:rPr lang="fr-FR" dirty="0">
                <a:solidFill>
                  <a:srgbClr val="FF0000"/>
                </a:solidFill>
              </a:rPr>
              <a:t>récepteur</a:t>
            </a:r>
          </a:p>
          <a:p>
            <a:pPr lvl="2"/>
            <a:r>
              <a:rPr lang="fr-FR" dirty="0">
                <a:solidFill>
                  <a:srgbClr val="FF0000"/>
                </a:solidFill>
              </a:rPr>
              <a:t>Capte le signal sonore (transducteur   récepteur à ultrason)</a:t>
            </a:r>
          </a:p>
          <a:p>
            <a:pPr lvl="2"/>
            <a:r>
              <a:rPr lang="fr-FR" dirty="0">
                <a:solidFill>
                  <a:srgbClr val="FF0000"/>
                </a:solidFill>
              </a:rPr>
              <a:t>Amplifie le signal</a:t>
            </a:r>
          </a:p>
          <a:p>
            <a:pPr lvl="2"/>
            <a:r>
              <a:rPr lang="fr-FR" dirty="0" smtClean="0">
                <a:solidFill>
                  <a:srgbClr val="FF0000"/>
                </a:solidFill>
              </a:rPr>
              <a:t>Transmet le signal analogique à la carte </a:t>
            </a:r>
            <a:r>
              <a:rPr lang="fr-FR" dirty="0" err="1" smtClean="0">
                <a:solidFill>
                  <a:srgbClr val="FF0000"/>
                </a:solidFill>
              </a:rPr>
              <a:t>arduino</a:t>
            </a:r>
            <a:r>
              <a:rPr lang="fr-FR" dirty="0" smtClean="0">
                <a:solidFill>
                  <a:srgbClr val="FF0000"/>
                </a:solidFill>
              </a:rPr>
              <a:t> pour traitement</a:t>
            </a:r>
          </a:p>
          <a:p>
            <a:pPr lvl="2"/>
            <a:r>
              <a:rPr lang="fr-FR" dirty="0" smtClean="0">
                <a:solidFill>
                  <a:srgbClr val="FF0000"/>
                </a:solidFill>
              </a:rPr>
              <a:t>Transmet aussi un signal tout ou rien de détection d’un appui </a:t>
            </a:r>
            <a:r>
              <a:rPr lang="fr-FR" dirty="0" err="1" smtClean="0">
                <a:solidFill>
                  <a:srgbClr val="FF0000"/>
                </a:solidFill>
              </a:rPr>
              <a:t>boutton</a:t>
            </a:r>
            <a:endParaRPr lang="fr-FR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fr-FR" dirty="0"/>
          </a:p>
          <a:p>
            <a:pPr marL="1066800" lvl="2" indent="-266700"/>
            <a:endParaRPr lang="en-US" i="1" dirty="0" smtClean="0"/>
          </a:p>
          <a:p>
            <a:pPr marL="1066800" lvl="2" indent="-266700"/>
            <a:endParaRPr lang="en-US" i="1" dirty="0"/>
          </a:p>
          <a:p>
            <a:pPr marL="1066800" lvl="2" indent="-266700"/>
            <a:endParaRPr lang="en-US" i="1" dirty="0" smtClean="0"/>
          </a:p>
          <a:p>
            <a:pPr marL="1066800" lvl="2" indent="-266700"/>
            <a:endParaRPr lang="en-US" i="1" dirty="0"/>
          </a:p>
          <a:p>
            <a:pPr marL="1066800" lvl="2" indent="-26670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57" y="3140968"/>
            <a:ext cx="53260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29164" y="3248980"/>
            <a:ext cx="864096" cy="540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Carte </a:t>
            </a:r>
            <a:r>
              <a:rPr lang="fr-FR" sz="1400" b="1" dirty="0" err="1" smtClean="0">
                <a:solidFill>
                  <a:srgbClr val="FF0000"/>
                </a:solidFill>
              </a:rPr>
              <a:t>arduino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45660" y="3248980"/>
            <a:ext cx="864096" cy="540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rgbClr val="FF0000"/>
                </a:solidFill>
              </a:rPr>
              <a:t>Shield</a:t>
            </a:r>
            <a:r>
              <a:rPr lang="fr-FR" sz="1400" b="1" dirty="0" smtClean="0">
                <a:solidFill>
                  <a:srgbClr val="FF0000"/>
                </a:solidFill>
              </a:rPr>
              <a:t> Hacheur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4" name="Connecteur droit avec flèche 3"/>
          <p:cNvCxnSpPr>
            <a:stCxn id="2" idx="3"/>
            <a:endCxn id="11" idx="1"/>
          </p:cNvCxnSpPr>
          <p:nvPr/>
        </p:nvCxnSpPr>
        <p:spPr>
          <a:xfrm>
            <a:off x="7293260" y="3519010"/>
            <a:ext cx="152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8309756" y="3519010"/>
            <a:ext cx="152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8462156" y="3175396"/>
            <a:ext cx="919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Moteurs robot</a:t>
            </a:r>
            <a:endParaRPr lang="fr-FR" sz="1200" i="1" dirty="0"/>
          </a:p>
        </p:txBody>
      </p:sp>
      <p:sp>
        <p:nvSpPr>
          <p:cNvPr id="13" name="Rectangle 12"/>
          <p:cNvSpPr/>
          <p:nvPr/>
        </p:nvSpPr>
        <p:spPr>
          <a:xfrm>
            <a:off x="4880992" y="2744924"/>
            <a:ext cx="1440160" cy="1512168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961112" y="2410448"/>
            <a:ext cx="20601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Objectif du thème 2</a:t>
            </a:r>
            <a:endParaRPr lang="fr-FR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Carte </a:t>
            </a:r>
            <a:r>
              <a:rPr lang="fr-FR" dirty="0" err="1" smtClean="0"/>
              <a:t>arduino</a:t>
            </a:r>
            <a:r>
              <a:rPr lang="fr-FR" dirty="0" smtClean="0"/>
              <a:t> </a:t>
            </a:r>
            <a:r>
              <a:rPr lang="fr-FR" dirty="0" err="1" smtClean="0"/>
              <a:t>uno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prstClr val="white"/>
                </a:solidFill>
              </a:rPr>
              <a:t>Généralités</a:t>
            </a:r>
            <a:endParaRPr lang="fr-FR" dirty="0">
              <a:solidFill>
                <a:prstClr val="white"/>
              </a:solidFill>
            </a:endParaRPr>
          </a:p>
          <a:p>
            <a:pPr lvl="0"/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Fonction  régulation de tension</a:t>
            </a:r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Carte </a:t>
            </a:r>
            <a:r>
              <a:rPr lang="en-US" dirty="0" err="1">
                <a:solidFill>
                  <a:prstClr val="white"/>
                </a:solidFill>
              </a:rPr>
              <a:t>Arduino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4224536" cy="5029200"/>
          </a:xfrm>
        </p:spPr>
        <p:txBody>
          <a:bodyPr>
            <a:normAutofit/>
          </a:bodyPr>
          <a:lstStyle/>
          <a:p>
            <a:r>
              <a:rPr lang="fr-FR" dirty="0" smtClean="0"/>
              <a:t>Rôle</a:t>
            </a:r>
          </a:p>
          <a:p>
            <a:pPr lvl="1"/>
            <a:r>
              <a:rPr lang="fr-FR" sz="1600" dirty="0" smtClean="0"/>
              <a:t>Récupère le signal analogique et prend une décision ( détection appui bouton)</a:t>
            </a:r>
          </a:p>
          <a:p>
            <a:pPr lvl="1"/>
            <a:r>
              <a:rPr lang="fr-FR" sz="1600" dirty="0" smtClean="0"/>
              <a:t>Commande en conséquence l’activation des moteurs au travers d’une interface de puissance</a:t>
            </a:r>
          </a:p>
          <a:p>
            <a:pPr lvl="2"/>
            <a:r>
              <a:rPr lang="fr-FR" sz="1400" dirty="0" smtClean="0"/>
              <a:t>Carte fille HACHEUR ( basé un composant L298)</a:t>
            </a:r>
          </a:p>
          <a:p>
            <a:pPr lvl="1"/>
            <a:r>
              <a:rPr lang="fr-FR" sz="1600" dirty="0" smtClean="0"/>
              <a:t>En option : peut récupérer aussi le signal tout ou rien de détection de la carte récepteur</a:t>
            </a:r>
          </a:p>
          <a:p>
            <a:pPr marL="457200" lvl="1" indent="0">
              <a:buNone/>
            </a:pPr>
            <a:endParaRPr lang="fr-FR" sz="1600" dirty="0" smtClean="0"/>
          </a:p>
          <a:p>
            <a:r>
              <a:rPr lang="fr-FR" dirty="0" smtClean="0"/>
              <a:t>Schéma électrique</a:t>
            </a:r>
          </a:p>
          <a:p>
            <a:pPr lvl="1"/>
            <a:r>
              <a:rPr lang="fr-FR" dirty="0" smtClean="0"/>
              <a:t>Objectifs:</a:t>
            </a:r>
          </a:p>
          <a:p>
            <a:pPr lvl="2"/>
            <a:r>
              <a:rPr lang="fr-FR" sz="1400" dirty="0" smtClean="0"/>
              <a:t>Comprendre le minimum pour mettre en œuvre un microcontrôleur</a:t>
            </a:r>
          </a:p>
          <a:p>
            <a:pPr lvl="2"/>
            <a:r>
              <a:rPr lang="fr-FR" sz="1400" dirty="0" smtClean="0"/>
              <a:t>Comprendre la fonction régulation </a:t>
            </a:r>
            <a:endParaRPr lang="fr-FR" sz="1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24" y="1520788"/>
            <a:ext cx="55278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89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Schéma structurel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Généralités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 régulation de tension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Carte </a:t>
            </a:r>
            <a:r>
              <a:rPr lang="en-US" dirty="0" err="1">
                <a:solidFill>
                  <a:prstClr val="white"/>
                </a:solidFill>
              </a:rPr>
              <a:t>Arduino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Recepteur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 partiel</a:t>
            </a:r>
            <a:endParaRPr lang="fr-FR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96" y="1520788"/>
            <a:ext cx="4137471" cy="144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16" y="4545124"/>
            <a:ext cx="2770541" cy="12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24" y="1988840"/>
            <a:ext cx="5667307" cy="401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3224147"/>
            <a:ext cx="1721742" cy="112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3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Structure carte réceptrice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Carte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Arduino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8256984" cy="1877380"/>
          </a:xfrm>
        </p:spPr>
        <p:txBody>
          <a:bodyPr>
            <a:normAutofit/>
          </a:bodyPr>
          <a:lstStyle/>
          <a:p>
            <a:r>
              <a:rPr lang="fr-FR" dirty="0" smtClean="0"/>
              <a:t>Architecture</a:t>
            </a:r>
            <a:endParaRPr lang="fr-FR" dirty="0"/>
          </a:p>
          <a:p>
            <a:pPr lvl="1"/>
            <a:r>
              <a:rPr lang="fr-FR" dirty="0"/>
              <a:t>contraintes</a:t>
            </a:r>
          </a:p>
          <a:p>
            <a:pPr lvl="2"/>
            <a:r>
              <a:rPr lang="fr-FR" dirty="0"/>
              <a:t>Alimentation générale: </a:t>
            </a:r>
            <a:r>
              <a:rPr lang="fr-FR" dirty="0" smtClean="0"/>
              <a:t>Vcc=5V (fournie par la carte </a:t>
            </a:r>
            <a:r>
              <a:rPr lang="fr-FR" dirty="0" err="1" smtClean="0"/>
              <a:t>arduino</a:t>
            </a:r>
            <a:r>
              <a:rPr lang="fr-FR" dirty="0" smtClean="0"/>
              <a:t>)</a:t>
            </a:r>
            <a:endParaRPr lang="fr-FR" dirty="0"/>
          </a:p>
          <a:p>
            <a:pPr lvl="2"/>
            <a:r>
              <a:rPr lang="fr-FR" dirty="0" smtClean="0"/>
              <a:t>Alimentation </a:t>
            </a:r>
            <a:r>
              <a:rPr lang="fr-FR" dirty="0"/>
              <a:t>mono-tension </a:t>
            </a:r>
            <a:r>
              <a:rPr lang="fr-FR" dirty="0" smtClean="0"/>
              <a:t>des </a:t>
            </a:r>
            <a:r>
              <a:rPr lang="fr-FR" dirty="0"/>
              <a:t>AOP</a:t>
            </a:r>
          </a:p>
          <a:p>
            <a:pPr lvl="2"/>
            <a:r>
              <a:rPr lang="fr-FR" dirty="0" smtClean="0"/>
              <a:t>La carte doit être compatible avec un émetteur infrarouge (évolution future)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0" y="3062183"/>
            <a:ext cx="9181020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2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Structure carte réceptrice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Carte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Arduino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4221088"/>
            <a:ext cx="2507989" cy="226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208757"/>
            <a:ext cx="9318599" cy="302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59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23" y="1224896"/>
            <a:ext cx="3494359" cy="168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La diode </a:t>
            </a:r>
            <a:r>
              <a:rPr lang="fr-FR" dirty="0" err="1"/>
              <a:t>zéner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Carte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Arduino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380711"/>
            <a:ext cx="9372600" cy="5029200"/>
          </a:xfrm>
        </p:spPr>
        <p:txBody>
          <a:bodyPr/>
          <a:lstStyle/>
          <a:p>
            <a:r>
              <a:rPr lang="fr-FR" dirty="0" smtClean="0"/>
              <a:t>Symbole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Caractéristique </a:t>
            </a:r>
            <a:r>
              <a:rPr lang="fr-FR" dirty="0" smtClean="0"/>
              <a:t>tension/courant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12" descr="http://t3.gstatic.com/images?q=tbn:ANd9GcSNJg2VcSHQMFuscXxF4luvb8pgcOmA8VyIVR9jMQqpeUM-qz2wf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1389239"/>
            <a:ext cx="995645" cy="99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700972" y="154047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composants</a:t>
            </a:r>
            <a:endParaRPr lang="fr-FR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489969" y="3329821"/>
            <a:ext cx="322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Se comporte comme une diode en polarisation directe</a:t>
            </a:r>
            <a:endParaRPr lang="fr-FR" sz="1600" b="1" dirty="0">
              <a:solidFill>
                <a:srgbClr val="7030A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32709" y="4640542"/>
            <a:ext cx="21850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Se comporte comme une source de tension en polarisation </a:t>
            </a:r>
            <a:r>
              <a:rPr lang="fr-FR" sz="1600" b="1" dirty="0" smtClean="0">
                <a:solidFill>
                  <a:srgbClr val="FF0000"/>
                </a:solidFill>
              </a:rPr>
              <a:t>inverse</a:t>
            </a:r>
            <a:endParaRPr lang="fr-FR" sz="1600" b="1" dirty="0">
              <a:solidFill>
                <a:srgbClr val="FF0000"/>
              </a:solidFill>
            </a:endParaRPr>
          </a:p>
          <a:p>
            <a:endParaRPr lang="fr-FR" sz="1600" b="1" dirty="0">
              <a:solidFill>
                <a:srgbClr val="7030A0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2555367" y="3083881"/>
            <a:ext cx="3935279" cy="3137124"/>
            <a:chOff x="2092418" y="3155245"/>
            <a:chExt cx="3935279" cy="3137124"/>
          </a:xfrm>
        </p:grpSpPr>
        <p:pic>
          <p:nvPicPr>
            <p:cNvPr id="24583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92418" y="3155245"/>
              <a:ext cx="3935279" cy="3137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ZoneTexte 25"/>
            <p:cNvSpPr txBox="1"/>
            <p:nvPr/>
          </p:nvSpPr>
          <p:spPr>
            <a:xfrm>
              <a:off x="2547890" y="3871369"/>
              <a:ext cx="46805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V</a:t>
              </a:r>
              <a:r>
                <a:rPr lang="fr-FR" baseline="-25000" dirty="0" smtClean="0"/>
                <a:t>z0</a:t>
              </a:r>
              <a:endParaRPr lang="fr-FR" baseline="-250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045107" y="5817833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I</a:t>
              </a:r>
              <a:r>
                <a:rPr lang="fr-FR" baseline="-25000" dirty="0" err="1" smtClean="0"/>
                <a:t>z</a:t>
              </a:r>
              <a:endParaRPr lang="fr-FR" baseline="-25000" dirty="0"/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5607810" y="4392368"/>
            <a:ext cx="4495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V</a:t>
            </a:r>
            <a:r>
              <a:rPr lang="fr-FR" baseline="-25000" dirty="0" smtClean="0"/>
              <a:t>F</a:t>
            </a:r>
            <a:endParaRPr lang="fr-FR" baseline="-25000" dirty="0"/>
          </a:p>
        </p:txBody>
      </p:sp>
      <p:grpSp>
        <p:nvGrpSpPr>
          <p:cNvPr id="23" name="Groupe 22"/>
          <p:cNvGrpSpPr/>
          <p:nvPr/>
        </p:nvGrpSpPr>
        <p:grpSpPr>
          <a:xfrm>
            <a:off x="7078899" y="5357446"/>
            <a:ext cx="1048014" cy="1122792"/>
            <a:chOff x="6789700" y="4833954"/>
            <a:chExt cx="1330171" cy="1293552"/>
          </a:xfrm>
        </p:grpSpPr>
        <p:pic>
          <p:nvPicPr>
            <p:cNvPr id="36" name="Picture 12" descr="http://t3.gstatic.com/images?q=tbn:ANd9GcSNJg2VcSHQMFuscXxF4luvb8pgcOmA8VyIVR9jMQqpeUM-qz2wf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789700" y="4833954"/>
              <a:ext cx="995645" cy="995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Connecteur droit avec flèche 36"/>
            <p:cNvCxnSpPr/>
            <p:nvPr/>
          </p:nvCxnSpPr>
          <p:spPr>
            <a:xfrm>
              <a:off x="6789700" y="5748059"/>
              <a:ext cx="99564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7101766" y="575817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V</a:t>
              </a:r>
              <a:r>
                <a:rPr lang="fr-FR" baseline="-25000" dirty="0" err="1"/>
                <a:t>z</a:t>
              </a:r>
              <a:endParaRPr lang="fr-FR" baseline="-25000" dirty="0"/>
            </a:p>
          </p:txBody>
        </p:sp>
        <p:cxnSp>
          <p:nvCxnSpPr>
            <p:cNvPr id="45" name="Connecteur droit avec flèche 44"/>
            <p:cNvCxnSpPr/>
            <p:nvPr/>
          </p:nvCxnSpPr>
          <p:spPr>
            <a:xfrm flipH="1">
              <a:off x="7461806" y="5331776"/>
              <a:ext cx="17530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7399791" y="483395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I</a:t>
              </a:r>
              <a:r>
                <a:rPr lang="fr-FR" baseline="-25000" dirty="0" err="1"/>
                <a:t>z</a:t>
              </a:r>
              <a:endParaRPr lang="fr-FR" baseline="-25000" dirty="0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3478891" y="3064866"/>
            <a:ext cx="1507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7030A0"/>
                </a:solidFill>
              </a:rPr>
              <a:t>Se comporte comme un interrupteur ouvert</a:t>
            </a:r>
            <a:endParaRPr lang="fr-FR" sz="1600" b="1" dirty="0">
              <a:solidFill>
                <a:srgbClr val="FF0000"/>
              </a:solidFill>
            </a:endParaRPr>
          </a:p>
          <a:p>
            <a:endParaRPr lang="fr-FR" sz="1600" b="1" dirty="0">
              <a:solidFill>
                <a:srgbClr val="7030A0"/>
              </a:solidFill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4239268" y="3918430"/>
            <a:ext cx="105131" cy="284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21" y="4736519"/>
            <a:ext cx="460905" cy="475504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7559577" y="4652443"/>
            <a:ext cx="246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Le fléchage en convention </a:t>
            </a:r>
            <a:r>
              <a:rPr lang="fr-FR" sz="1400" b="1" dirty="0" err="1" smtClean="0">
                <a:solidFill>
                  <a:srgbClr val="FF0000"/>
                </a:solidFill>
              </a:rPr>
              <a:t>zéner</a:t>
            </a:r>
            <a:r>
              <a:rPr lang="fr-FR" sz="1400" b="1" dirty="0" smtClean="0">
                <a:solidFill>
                  <a:srgbClr val="FF0000"/>
                </a:solidFill>
              </a:rPr>
              <a:t> est souvent utilisé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4652443"/>
            <a:ext cx="2971800" cy="18898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8675914" y="5246914"/>
            <a:ext cx="10886" cy="1111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8518927" y="6179818"/>
            <a:ext cx="1219201" cy="1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2" descr="http://t3.gstatic.com/images?q=tbn:ANd9GcSNJg2VcSHQMFuscXxF4luvb8pgcOmA8VyIVR9jMQqpeUM-qz2wf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28351" y="4869617"/>
            <a:ext cx="995645" cy="99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onnecteur droit avec flèche 40"/>
          <p:cNvCxnSpPr/>
          <p:nvPr/>
        </p:nvCxnSpPr>
        <p:spPr>
          <a:xfrm>
            <a:off x="3582801" y="5367439"/>
            <a:ext cx="144016" cy="11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3438785" y="4921236"/>
            <a:ext cx="77408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3690813" y="454771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</a:t>
            </a:r>
            <a:r>
              <a:rPr lang="fr-FR" baseline="-25000" dirty="0" smtClean="0"/>
              <a:t>F</a:t>
            </a:r>
            <a:endParaRPr lang="fr-FR" baseline="-25000" dirty="0"/>
          </a:p>
        </p:txBody>
      </p:sp>
      <p:sp>
        <p:nvSpPr>
          <p:cNvPr id="47" name="ZoneTexte 46"/>
          <p:cNvSpPr txBox="1"/>
          <p:nvPr/>
        </p:nvSpPr>
        <p:spPr>
          <a:xfrm>
            <a:off x="3428351" y="537920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</a:t>
            </a:r>
            <a:r>
              <a:rPr lang="fr-FR" baseline="-25000" dirty="0" smtClean="0"/>
              <a:t>F</a:t>
            </a:r>
            <a:endParaRPr lang="fr-FR" baseline="-25000" dirty="0"/>
          </a:p>
        </p:txBody>
      </p:sp>
      <p:sp>
        <p:nvSpPr>
          <p:cNvPr id="49" name="ZoneTexte 48"/>
          <p:cNvSpPr txBox="1"/>
          <p:nvPr/>
        </p:nvSpPr>
        <p:spPr>
          <a:xfrm>
            <a:off x="2192955" y="3933055"/>
            <a:ext cx="4495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endParaRPr lang="fr-FR" baseline="-25000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2000672" y="4652443"/>
            <a:ext cx="663608" cy="29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5832587" y="3730648"/>
            <a:ext cx="523681" cy="122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99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La diode </a:t>
            </a:r>
            <a:r>
              <a:rPr lang="fr-FR" dirty="0" err="1"/>
              <a:t>zéner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Carte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Arduino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380711"/>
            <a:ext cx="9372600" cy="5029200"/>
          </a:xfrm>
        </p:spPr>
        <p:txBody>
          <a:bodyPr/>
          <a:lstStyle/>
          <a:p>
            <a:r>
              <a:rPr lang="fr-FR" dirty="0" smtClean="0"/>
              <a:t>Convention de fléchage « </a:t>
            </a:r>
            <a:r>
              <a:rPr lang="fr-FR" dirty="0" err="1" smtClean="0"/>
              <a:t>zéner</a:t>
            </a:r>
            <a:r>
              <a:rPr lang="fr-FR" dirty="0" smtClean="0"/>
              <a:t> »</a:t>
            </a:r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Modèles </a:t>
            </a:r>
            <a:r>
              <a:rPr lang="fr-FR" b="1" dirty="0" smtClean="0">
                <a:solidFill>
                  <a:srgbClr val="00B050"/>
                </a:solidFill>
              </a:rPr>
              <a:t>statiques</a:t>
            </a:r>
            <a:r>
              <a:rPr lang="fr-FR" dirty="0" smtClean="0"/>
              <a:t> en </a:t>
            </a:r>
            <a:r>
              <a:rPr lang="fr-FR" b="1" dirty="0" smtClean="0">
                <a:solidFill>
                  <a:srgbClr val="7030A0"/>
                </a:solidFill>
              </a:rPr>
              <a:t>fonctionnement </a:t>
            </a:r>
            <a:r>
              <a:rPr lang="fr-FR" b="1" dirty="0" err="1" smtClean="0">
                <a:solidFill>
                  <a:srgbClr val="7030A0"/>
                </a:solidFill>
              </a:rPr>
              <a:t>zéner</a:t>
            </a:r>
            <a:endParaRPr lang="fr-FR" b="1" dirty="0">
              <a:solidFill>
                <a:srgbClr val="7030A0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23" name="Groupe 22"/>
          <p:cNvGrpSpPr/>
          <p:nvPr/>
        </p:nvGrpSpPr>
        <p:grpSpPr>
          <a:xfrm rot="16200000">
            <a:off x="1213774" y="2420183"/>
            <a:ext cx="1048014" cy="1122792"/>
            <a:chOff x="6789700" y="4833954"/>
            <a:chExt cx="1330171" cy="1293552"/>
          </a:xfrm>
        </p:grpSpPr>
        <p:pic>
          <p:nvPicPr>
            <p:cNvPr id="36" name="Picture 12" descr="http://t3.gstatic.com/images?q=tbn:ANd9GcSNJg2VcSHQMFuscXxF4luvb8pgcOmA8VyIVR9jMQqpeUM-qz2wf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789700" y="4833954"/>
              <a:ext cx="995645" cy="995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Connecteur droit avec flèche 36"/>
            <p:cNvCxnSpPr/>
            <p:nvPr/>
          </p:nvCxnSpPr>
          <p:spPr>
            <a:xfrm>
              <a:off x="6789700" y="5748059"/>
              <a:ext cx="99564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7101766" y="575817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V</a:t>
              </a:r>
              <a:r>
                <a:rPr lang="fr-FR" baseline="-25000" dirty="0" err="1"/>
                <a:t>z</a:t>
              </a:r>
              <a:endParaRPr lang="fr-FR" baseline="-25000" dirty="0"/>
            </a:p>
          </p:txBody>
        </p:sp>
        <p:cxnSp>
          <p:nvCxnSpPr>
            <p:cNvPr id="45" name="Connecteur droit avec flèche 44"/>
            <p:cNvCxnSpPr/>
            <p:nvPr/>
          </p:nvCxnSpPr>
          <p:spPr>
            <a:xfrm flipH="1">
              <a:off x="7461806" y="5331776"/>
              <a:ext cx="17530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7399791" y="483395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I</a:t>
              </a:r>
              <a:r>
                <a:rPr lang="fr-FR" baseline="-25000" dirty="0" err="1"/>
                <a:t>z</a:t>
              </a:r>
              <a:endParaRPr lang="fr-FR" baseline="-25000" dirty="0"/>
            </a:p>
          </p:txBody>
        </p:sp>
      </p:grpSp>
      <p:pic>
        <p:nvPicPr>
          <p:cNvPr id="33" name="Imag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1" y="1841329"/>
            <a:ext cx="460905" cy="475504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809192" y="1765043"/>
            <a:ext cx="246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Le fléchage en convention </a:t>
            </a:r>
            <a:r>
              <a:rPr lang="fr-FR" sz="1400" b="1" dirty="0" err="1" smtClean="0">
                <a:solidFill>
                  <a:srgbClr val="FF0000"/>
                </a:solidFill>
              </a:rPr>
              <a:t>zéner</a:t>
            </a:r>
            <a:r>
              <a:rPr lang="fr-FR" sz="1400" b="1" dirty="0" smtClean="0">
                <a:solidFill>
                  <a:srgbClr val="FF0000"/>
                </a:solidFill>
              </a:rPr>
              <a:t> est souvent utilisé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4749947" y="1757253"/>
            <a:ext cx="10886" cy="1742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4412940" y="3028008"/>
            <a:ext cx="30963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992560" y="4293095"/>
            <a:ext cx="246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Modèle 1: le + simple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573180" y="4324197"/>
            <a:ext cx="246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Modèle2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760834" y="4293095"/>
            <a:ext cx="0" cy="21168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982638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2013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2013 v3</Template>
  <TotalTime>6817</TotalTime>
  <Words>454</Words>
  <Application>Microsoft Office PowerPoint</Application>
  <PresentationFormat>A4 Paper (210x297 mm)</PresentationFormat>
  <Paragraphs>166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Adobe Garamond Pro Bold</vt:lpstr>
      <vt:lpstr>Andalus</vt:lpstr>
      <vt:lpstr>Arial</vt:lpstr>
      <vt:lpstr>Calibri</vt:lpstr>
      <vt:lpstr>Courier New</vt:lpstr>
      <vt:lpstr>Wingdings</vt:lpstr>
      <vt:lpstr>Modele 2013 v3</vt:lpstr>
      <vt:lpstr>PowerPoint Presentation</vt:lpstr>
      <vt:lpstr>Présentation Carte Arduino Recepteur  </vt:lpstr>
      <vt:lpstr>Présentation Carte Arduino Recepteur  </vt:lpstr>
      <vt:lpstr>Présentation Carte Arduino Recepteur  </vt:lpstr>
      <vt:lpstr>Présentation Carte Arduino Recepteur </vt:lpstr>
      <vt:lpstr>Présentation Carte Arduino Recepteur </vt:lpstr>
      <vt:lpstr>Présentation Carte Arduino Recepteur</vt:lpstr>
      <vt:lpstr>Présentation Carte Arduino Recepteur</vt:lpstr>
      <vt:lpstr>Présentation Carte Arduino Recepteur</vt:lpstr>
      <vt:lpstr>Présentation Carte Arduino Recepteur</vt:lpstr>
      <vt:lpstr>Présentation Carte Arduino Recepteur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Jb</dc:creator>
  <cp:lastModifiedBy>Jbr</cp:lastModifiedBy>
  <cp:revision>122</cp:revision>
  <dcterms:created xsi:type="dcterms:W3CDTF">2012-07-20T12:14:19Z</dcterms:created>
  <dcterms:modified xsi:type="dcterms:W3CDTF">2019-11-26T18:18:23Z</dcterms:modified>
</cp:coreProperties>
</file>