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9" r:id="rId2"/>
    <p:sldId id="320" r:id="rId3"/>
    <p:sldId id="264" r:id="rId4"/>
    <p:sldId id="306" r:id="rId5"/>
    <p:sldId id="273" r:id="rId6"/>
    <p:sldId id="318" r:id="rId7"/>
    <p:sldId id="276" r:id="rId8"/>
    <p:sldId id="277" r:id="rId9"/>
    <p:sldId id="339" r:id="rId10"/>
    <p:sldId id="278" r:id="rId11"/>
    <p:sldId id="279" r:id="rId12"/>
    <p:sldId id="280" r:id="rId13"/>
    <p:sldId id="337" r:id="rId14"/>
    <p:sldId id="284" r:id="rId15"/>
    <p:sldId id="285" r:id="rId16"/>
    <p:sldId id="333" r:id="rId17"/>
    <p:sldId id="328" r:id="rId18"/>
    <p:sldId id="329" r:id="rId19"/>
    <p:sldId id="334" r:id="rId20"/>
    <p:sldId id="332" r:id="rId21"/>
    <p:sldId id="340" r:id="rId22"/>
    <p:sldId id="323" r:id="rId23"/>
    <p:sldId id="324" r:id="rId24"/>
    <p:sldId id="325" r:id="rId25"/>
    <p:sldId id="338" r:id="rId26"/>
    <p:sldId id="326" r:id="rId27"/>
    <p:sldId id="327" r:id="rId28"/>
    <p:sldId id="336" r:id="rId29"/>
    <p:sldId id="287" r:id="rId30"/>
    <p:sldId id="288" r:id="rId31"/>
    <p:sldId id="296" r:id="rId32"/>
    <p:sldId id="289" r:id="rId33"/>
    <p:sldId id="290" r:id="rId34"/>
    <p:sldId id="293" r:id="rId35"/>
    <p:sldId id="294" r:id="rId36"/>
    <p:sldId id="297" r:id="rId37"/>
    <p:sldId id="299" r:id="rId38"/>
    <p:sldId id="300" r:id="rId39"/>
    <p:sldId id="301" r:id="rId40"/>
    <p:sldId id="321" r:id="rId41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75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B-4D8F-80A4-BFB635E32B00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FB-4D8F-80A4-BFB635E3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6480"/>
        <c:axId val="49517056"/>
      </c:scatterChart>
      <c:valAx>
        <c:axId val="49516480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49517056"/>
        <c:crosses val="autoZero"/>
        <c:crossBetween val="midCat"/>
      </c:valAx>
      <c:valAx>
        <c:axId val="495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16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0.46155</cdr:x>
      <cdr:y>0.3199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57" y="193990"/>
          <a:ext cx="763072" cy="26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 smtClean="0"/>
            <a:t>Ue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Us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calcul tension max en entrée pour rester en </a:t>
            </a:r>
            <a:r>
              <a:rPr lang="fr-FR" dirty="0" err="1" smtClean="0"/>
              <a:t>lineaire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Commenter le schéma et démontrer</a:t>
            </a:r>
            <a:r>
              <a:rPr lang="fr-FR" baseline="0" dirty="0" smtClean="0"/>
              <a:t> avec ampli non inverseur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r>
              <a:rPr lang="fr-FR" baseline="0" dirty="0" smtClean="0"/>
              <a:t> source indépendant et source liée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8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jpg"/><Relationship Id="rId4" Type="http://schemas.openxmlformats.org/officeDocument/2006/relationships/image" Target="../media/image350.png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5" Type="http://schemas.openxmlformats.org/officeDocument/2006/relationships/chart" Target="../charts/char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4.wmf"/><Relationship Id="rId3" Type="http://schemas.openxmlformats.org/officeDocument/2006/relationships/image" Target="../media/image300.png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11" Type="http://schemas.openxmlformats.org/officeDocument/2006/relationships/image" Target="../media/image63.wmf"/><Relationship Id="rId5" Type="http://schemas.openxmlformats.org/officeDocument/2006/relationships/image" Target="../media/image62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1.jpg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78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png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7.png"/><Relationship Id="rId9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2772308"/>
          </a:xfrm>
        </p:spPr>
        <p:txBody>
          <a:bodyPr>
            <a:noAutofit/>
          </a:bodyPr>
          <a:lstStyle/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Amplificateurs Opérationnels</a:t>
            </a: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592796"/>
            <a:ext cx="2592288" cy="2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Courbes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85084"/>
            <a:ext cx="2052229" cy="21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24" y="4200742"/>
            <a:ext cx="2591716" cy="20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0" y="2899869"/>
            <a:ext cx="468052" cy="390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218" y="2919874"/>
            <a:ext cx="210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La notation complexe n’est pas valide dans un contexte général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VALABLE SI TOUTES LES GRANDEURS SONT SINUSOIDALES 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23793"/>
              </p:ext>
            </p:extLst>
          </p:nvPr>
        </p:nvGraphicFramePr>
        <p:xfrm>
          <a:off x="3206750" y="2187575"/>
          <a:ext cx="16113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8" imgW="1231560" imgH="482400" progId="Equation.3">
                  <p:embed/>
                </p:oleObj>
              </mc:Choice>
              <mc:Fallback>
                <p:oleObj name="Equation" r:id="rId8" imgW="1231560" imgH="482400" progId="Equation.3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187575"/>
                        <a:ext cx="16113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1700808"/>
            <a:ext cx="2124236" cy="20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Courbes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986841"/>
              </p:ext>
            </p:extLst>
          </p:nvPr>
        </p:nvGraphicFramePr>
        <p:xfrm>
          <a:off x="2638425" y="2528900"/>
          <a:ext cx="17430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4" imgW="1333440" imgH="482400" progId="Equation.3">
                  <p:embed/>
                </p:oleObj>
              </mc:Choice>
              <mc:Fallback>
                <p:oleObj name="Equation" r:id="rId4" imgW="13334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528900"/>
                        <a:ext cx="17430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017"/>
            <a:ext cx="259228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72" y="4127644"/>
            <a:ext cx="3204356" cy="21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Unité: montage suiveur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Intérêt de ce montage</a:t>
            </a:r>
          </a:p>
          <a:p>
            <a:pPr lvl="1"/>
            <a:r>
              <a:rPr lang="fr-FR" dirty="0" smtClean="0"/>
              <a:t>Adaptation d’impédance!</a:t>
            </a:r>
          </a:p>
          <a:p>
            <a:pPr lvl="2"/>
            <a:r>
              <a:rPr lang="fr-FR" b="1" dirty="0"/>
              <a:t>isole les blocs </a:t>
            </a:r>
            <a:r>
              <a:rPr lang="fr-FR" dirty="0"/>
              <a:t>entre eux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1863317"/>
            <a:ext cx="2376264" cy="21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3876589"/>
            <a:ext cx="2419734" cy="20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9" y="1994599"/>
            <a:ext cx="4680520" cy="2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Application du suiveur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scinder une alimentation unique?</a:t>
            </a:r>
          </a:p>
          <a:p>
            <a:pPr lvl="1"/>
            <a:r>
              <a:rPr lang="fr-FR" dirty="0" smtClean="0"/>
              <a:t>Point milieu en pratique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164201"/>
            <a:ext cx="2951922" cy="24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98191" y="3802529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Diode </a:t>
            </a:r>
            <a:r>
              <a:rPr lang="fr-FR" sz="1050" dirty="0" err="1" smtClean="0"/>
              <a:t>zéner</a:t>
            </a:r>
            <a:r>
              <a:rPr lang="fr-FR" sz="1050" dirty="0" smtClean="0"/>
              <a:t> polarisée en inverse</a:t>
            </a:r>
            <a:endParaRPr lang="fr-FR" sz="105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6681192" y="3388658"/>
            <a:ext cx="504056" cy="504056"/>
          </a:xfrm>
          <a:prstGeom prst="star5">
            <a:avLst/>
          </a:prstGeom>
          <a:noFill/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2611" y="4649466"/>
            <a:ext cx="2206838" cy="17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134299" y="55712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la source en entrée ne peut  être référencé à GND_MID alors insertion d’un condo de liaison =&gt; blocage du continu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5127237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3" y="2420888"/>
            <a:ext cx="103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1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3621" y="2343942"/>
            <a:ext cx="148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2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Solution de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4358" y="2023385"/>
            <a:ext cx="0" cy="2730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488036" y="3780692"/>
            <a:ext cx="352379" cy="1793824"/>
          </a:xfrm>
          <a:custGeom>
            <a:avLst/>
            <a:gdLst>
              <a:gd name="connsiteX0" fmla="*/ 202910 w 352379"/>
              <a:gd name="connsiteY0" fmla="*/ 0 h 1793824"/>
              <a:gd name="connsiteX1" fmla="*/ 687 w 352379"/>
              <a:gd name="connsiteY1" fmla="*/ 439616 h 1793824"/>
              <a:gd name="connsiteX2" fmla="*/ 264456 w 352379"/>
              <a:gd name="connsiteY2" fmla="*/ 1582616 h 1793824"/>
              <a:gd name="connsiteX3" fmla="*/ 352379 w 352379"/>
              <a:gd name="connsiteY3" fmla="*/ 1793631 h 1793824"/>
              <a:gd name="connsiteX4" fmla="*/ 352379 w 352379"/>
              <a:gd name="connsiteY4" fmla="*/ 1793631 h 17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79" h="1793824">
                <a:moveTo>
                  <a:pt x="202910" y="0"/>
                </a:moveTo>
                <a:cubicBezTo>
                  <a:pt x="96669" y="87923"/>
                  <a:pt x="-9571" y="175847"/>
                  <a:pt x="687" y="439616"/>
                </a:cubicBezTo>
                <a:cubicBezTo>
                  <a:pt x="10945" y="703385"/>
                  <a:pt x="205841" y="1356947"/>
                  <a:pt x="264456" y="1582616"/>
                </a:cubicBezTo>
                <a:cubicBezTo>
                  <a:pt x="323071" y="1808285"/>
                  <a:pt x="352379" y="1793631"/>
                  <a:pt x="352379" y="1793631"/>
                </a:cubicBezTo>
                <a:lnTo>
                  <a:pt x="352379" y="1793631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6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fonction arithmétique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Fonction 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Additionneur inverseur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Additionneur </a:t>
            </a:r>
            <a:r>
              <a:rPr lang="fr-FR" dirty="0" smtClean="0"/>
              <a:t>non inverseur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700808"/>
            <a:ext cx="3204356" cy="21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44107"/>
              </p:ext>
            </p:extLst>
          </p:nvPr>
        </p:nvGraphicFramePr>
        <p:xfrm>
          <a:off x="4094163" y="2276475"/>
          <a:ext cx="41195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Equation" r:id="rId4" imgW="2450880" imgH="482400" progId="Equation.3">
                  <p:embed/>
                </p:oleObj>
              </mc:Choice>
              <mc:Fallback>
                <p:oleObj name="Equation" r:id="rId4" imgW="24508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2276475"/>
                        <a:ext cx="41195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5084"/>
            <a:ext cx="3384376" cy="22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66950"/>
              </p:ext>
            </p:extLst>
          </p:nvPr>
        </p:nvGraphicFramePr>
        <p:xfrm>
          <a:off x="4196916" y="4617132"/>
          <a:ext cx="47609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Equation" r:id="rId7" imgW="2831760" imgH="482400" progId="Equation.3">
                  <p:embed/>
                </p:oleObj>
              </mc:Choice>
              <mc:Fallback>
                <p:oleObj name="Equation" r:id="rId7" imgW="2831760" imgH="482400" progId="Equation.3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916" y="4617132"/>
                        <a:ext cx="47609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fonction arithmétique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Soustracteur</a:t>
            </a:r>
          </a:p>
          <a:p>
            <a:pPr lvl="1"/>
            <a:r>
              <a:rPr lang="fr-FR" dirty="0" smtClean="0"/>
              <a:t>Fait partie aussi des amplificateurs différentiels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Additionneur/soustracteur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2132856"/>
            <a:ext cx="3168352" cy="2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2680" y="2132856"/>
            <a:ext cx="1836204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80892" y="206084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40887"/>
              </p:ext>
            </p:extLst>
          </p:nvPr>
        </p:nvGraphicFramePr>
        <p:xfrm>
          <a:off x="4635500" y="2559050"/>
          <a:ext cx="3127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7" name="Equation" r:id="rId4" imgW="2539800" imgH="482400" progId="Equation.3">
                  <p:embed/>
                </p:oleObj>
              </mc:Choice>
              <mc:Fallback>
                <p:oleObj name="Equation" r:id="rId4" imgW="2539800" imgH="4824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559050"/>
                        <a:ext cx="31273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3992492"/>
            <a:ext cx="4938315" cy="23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75794"/>
              </p:ext>
            </p:extLst>
          </p:nvPr>
        </p:nvGraphicFramePr>
        <p:xfrm>
          <a:off x="455613" y="5084763"/>
          <a:ext cx="41608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Equation" r:id="rId7" imgW="3416040" imgH="482400" progId="Equation.3">
                  <p:embed/>
                </p:oleObj>
              </mc:Choice>
              <mc:Fallback>
                <p:oleObj name="Equation" r:id="rId7" imgW="34160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5084763"/>
                        <a:ext cx="416083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Introduction à l’analyse harmonique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Cas particulier fondamental: </a:t>
            </a:r>
            <a:r>
              <a:rPr lang="de-DE" sz="2400" b="1" i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sz="2400" b="1" i="1" baseline="-25000" dirty="0">
                <a:solidFill>
                  <a:srgbClr val="FF0000"/>
                </a:solidFill>
                <a:latin typeface="Times New Roman" pitchFamily="18" charset="0"/>
              </a:rPr>
              <a:t>(t)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</a:rPr>
              <a:t> = E cos(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400" b="1" i="1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400" b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lvl="1"/>
            <a:r>
              <a:rPr lang="de-DE" dirty="0" smtClean="0">
                <a:latin typeface="Times New Roman" pitchFamily="18" charset="0"/>
              </a:rPr>
              <a:t>Si le dispositif est linéaire alors =&gt; </a:t>
            </a:r>
            <a:r>
              <a:rPr lang="fr-FR" i="1" dirty="0">
                <a:latin typeface="Times New Roman" pitchFamily="18" charset="0"/>
              </a:rPr>
              <a:t>s</a:t>
            </a:r>
            <a:r>
              <a:rPr lang="fr-FR" i="1" baseline="-25000" dirty="0">
                <a:latin typeface="Times New Roman" pitchFamily="18" charset="0"/>
              </a:rPr>
              <a:t>(t)</a:t>
            </a:r>
            <a:r>
              <a:rPr lang="fr-FR" dirty="0">
                <a:latin typeface="Times New Roman" pitchFamily="18" charset="0"/>
              </a:rPr>
              <a:t> = S cos(</a:t>
            </a:r>
            <a:r>
              <a:rPr lang="fr-FR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i="1" dirty="0">
                <a:latin typeface="Times New Roman" pitchFamily="18" charset="0"/>
              </a:rPr>
              <a:t>t</a:t>
            </a:r>
            <a:r>
              <a:rPr lang="fr-FR" dirty="0">
                <a:latin typeface="Times New Roman" pitchFamily="18" charset="0"/>
              </a:rPr>
              <a:t> + </a:t>
            </a:r>
            <a:r>
              <a:rPr lang="fr-FR" dirty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baseline="-25000" dirty="0">
                <a:latin typeface="Times New Roman" pitchFamily="18" charset="0"/>
              </a:rPr>
              <a:t>s</a:t>
            </a:r>
            <a:r>
              <a:rPr lang="fr-FR" dirty="0">
                <a:latin typeface="Times New Roman" pitchFamily="18" charset="0"/>
              </a:rPr>
              <a:t>)</a:t>
            </a:r>
            <a:endParaRPr lang="fr-FR" dirty="0" smtClean="0"/>
          </a:p>
          <a:p>
            <a:r>
              <a:rPr lang="fr-FR" dirty="0" smtClean="0"/>
              <a:t>Notion de 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295512" y="2603182"/>
            <a:ext cx="5198339" cy="1516076"/>
            <a:chOff x="725" y="1321"/>
            <a:chExt cx="3743" cy="1182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28" y="1360"/>
              <a:ext cx="52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Entrée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 dirty="0">
                  <a:latin typeface="Times New Roman" pitchFamily="18" charset="0"/>
                </a:rPr>
                <a:t>Quadripôle linéaire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 dirty="0">
                  <a:latin typeface="Times New Roman" pitchFamily="18" charset="0"/>
                </a:rPr>
                <a:t>Q.L</a:t>
              </a:r>
              <a:r>
                <a:rPr lang="fr-FR" sz="1200" b="1" dirty="0">
                  <a:latin typeface="Times New Roman" pitchFamily="18" charset="0"/>
                </a:rPr>
                <a:t>.</a:t>
              </a:r>
              <a:endParaRPr lang="fr-FR" sz="1200" dirty="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72797" y="4357010"/>
            <a:ext cx="6112738" cy="21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= E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000" i="1" dirty="0" smtClean="0">
                <a:latin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)	</a:t>
            </a: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2000" dirty="0" smtClean="0">
                <a:latin typeface="Times New Roman" pitchFamily="18" charset="0"/>
              </a:rPr>
              <a:t>      </a:t>
            </a:r>
            <a:r>
              <a:rPr lang="de-DE" sz="2000" u="sng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 = [E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] = E </a:t>
            </a:r>
            <a:r>
              <a:rPr lang="de-DE" sz="2000" dirty="0" err="1" smtClean="0">
                <a:latin typeface="Times New Roman" pitchFamily="18" charset="0"/>
              </a:rPr>
              <a:t>e</a:t>
            </a:r>
            <a:r>
              <a:rPr lang="de-DE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30000" dirty="0" smtClean="0">
                <a:latin typeface="Times New Roman" pitchFamily="18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fr-FR" sz="2000" i="1" dirty="0" smtClean="0">
                <a:latin typeface="Times New Roman" pitchFamily="18" charset="0"/>
              </a:rPr>
              <a:t>s</a:t>
            </a:r>
            <a:r>
              <a:rPr lang="fr-FR" sz="2000" i="1" baseline="-25000" dirty="0" smtClean="0">
                <a:latin typeface="Times New Roman" pitchFamily="18" charset="0"/>
              </a:rPr>
              <a:t>(t)</a:t>
            </a:r>
            <a:r>
              <a:rPr lang="fr-FR" sz="2000" dirty="0" smtClean="0">
                <a:latin typeface="Times New Roman" pitchFamily="18" charset="0"/>
              </a:rPr>
              <a:t> = S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sz="2000" i="1" dirty="0" smtClean="0">
                <a:latin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sz="2000" baseline="-25000" dirty="0" smtClean="0">
                <a:latin typeface="Times New Roman" pitchFamily="18" charset="0"/>
              </a:rPr>
              <a:t>s</a:t>
            </a:r>
            <a:r>
              <a:rPr lang="fr-FR" sz="2000" dirty="0" smtClean="0">
                <a:latin typeface="Times New Roman" pitchFamily="18" charset="0"/>
              </a:rPr>
              <a:t>)	</a:t>
            </a:r>
            <a:r>
              <a:rPr lang="en-GB" sz="2000" i="1" dirty="0" smtClean="0">
                <a:latin typeface="Times New Roman" pitchFamily="18" charset="0"/>
              </a:rPr>
              <a:t>s</a:t>
            </a:r>
            <a:r>
              <a:rPr lang="en-GB" sz="2000" i="1" baseline="-25000" dirty="0" smtClean="0">
                <a:latin typeface="Times New Roman" pitchFamily="18" charset="0"/>
              </a:rPr>
              <a:t>(t)</a:t>
            </a:r>
            <a:r>
              <a:rPr lang="en-GB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 dirty="0" smtClean="0">
                <a:latin typeface="Times New Roman" pitchFamily="18" charset="0"/>
              </a:rPr>
              <a:t>      </a:t>
            </a:r>
            <a:r>
              <a:rPr lang="en-GB" sz="2000" u="sng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 =  [S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-25000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] = S </a:t>
            </a:r>
            <a:r>
              <a:rPr lang="en-GB" sz="2000" dirty="0" err="1" smtClean="0">
                <a:latin typeface="Times New Roman" pitchFamily="18" charset="0"/>
              </a:rPr>
              <a:t>e</a:t>
            </a:r>
            <a:r>
              <a:rPr lang="en-GB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30000" dirty="0" smtClean="0"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endParaRPr lang="en-GB" sz="2000" baseline="30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1885950" algn="l"/>
              </a:tabLst>
            </a:pPr>
            <a:r>
              <a:rPr lang="en-GB" sz="2000" dirty="0" smtClean="0">
                <a:latin typeface="Times New Roman" pitchFamily="18" charset="0"/>
              </a:rPr>
              <a:t>		</a:t>
            </a:r>
            <a:r>
              <a:rPr lang="en-GB" sz="2000" u="sng" dirty="0" smtClean="0">
                <a:latin typeface="Times New Roman" pitchFamily="18" charset="0"/>
              </a:rPr>
              <a:t>H</a:t>
            </a:r>
            <a:r>
              <a:rPr lang="en-GB" sz="2000" baseline="-25000" dirty="0" smtClean="0">
                <a:latin typeface="Times New Roman" pitchFamily="18" charset="0"/>
              </a:rPr>
              <a:t>(</a:t>
            </a:r>
            <a:r>
              <a:rPr lang="en-GB" sz="2000" i="1" baseline="-25000" dirty="0" smtClean="0">
                <a:latin typeface="Times New Roman" pitchFamily="18" charset="0"/>
              </a:rPr>
              <a:t>j</a:t>
            </a:r>
            <a:r>
              <a:rPr lang="fr-FR" sz="2000" i="1" baseline="-25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GB" sz="2000" baseline="-25000" dirty="0" smtClean="0">
                <a:latin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</a:rPr>
              <a:t>=</a:t>
            </a:r>
            <a:r>
              <a:rPr lang="en-GB" sz="2400" dirty="0" smtClean="0"/>
              <a:t> </a:t>
            </a:r>
            <a:endParaRPr lang="fr-FR" sz="2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885950" algn="l"/>
              </a:tabLst>
            </a:pPr>
            <a:endParaRPr lang="de-DE" sz="2000" i="1" dirty="0">
              <a:latin typeface="Times New Roman" pitchFamily="18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74914"/>
              </p:ext>
            </p:extLst>
          </p:nvPr>
        </p:nvGraphicFramePr>
        <p:xfrm>
          <a:off x="4279900" y="5419648"/>
          <a:ext cx="673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4" imgW="355446" imgH="507780" progId="Equation.3">
                  <p:embed/>
                </p:oleObj>
              </mc:Choice>
              <mc:Fallback>
                <p:oleObj name="Equation" r:id="rId4" imgW="355446" imgH="507780" progId="Equation.3">
                  <p:embed/>
                  <p:pic>
                    <p:nvPicPr>
                      <p:cNvPr id="29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9648"/>
                        <a:ext cx="673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84"/>
          <p:cNvGraphicFramePr>
            <a:graphicFrameLocks/>
          </p:cNvGraphicFramePr>
          <p:nvPr>
            <p:extLst/>
          </p:nvPr>
        </p:nvGraphicFramePr>
        <p:xfrm>
          <a:off x="6712716" y="3437985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0980" y="5515522"/>
            <a:ext cx="193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La réponse </a:t>
            </a:r>
            <a:r>
              <a:rPr lang="fr-FR" sz="1200" b="1" dirty="0">
                <a:solidFill>
                  <a:srgbClr val="FF0000"/>
                </a:solidFill>
              </a:rPr>
              <a:t>à une excitation sinusoïdale reste </a:t>
            </a:r>
            <a:r>
              <a:rPr lang="fr-FR" sz="1200" b="1" dirty="0" smtClean="0">
                <a:solidFill>
                  <a:srgbClr val="FF0000"/>
                </a:solidFill>
              </a:rPr>
              <a:t>sinusoïdale pour un système linéaire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40018"/>
            <a:ext cx="460905" cy="4755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17962" y="2732593"/>
            <a:ext cx="193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fonction des grandeurs utiles le nom donné à la fonction de transfert diffère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41" y="2313290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878642"/>
            <a:ext cx="313437" cy="32541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351654"/>
            <a:ext cx="313437" cy="3254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gêné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701859" y="2472671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709411" y="509584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/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7633640" y="2351188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AutoShape 39"/>
          <p:cNvSpPr>
            <a:spLocks noChangeArrowheads="1"/>
          </p:cNvSpPr>
          <p:nvPr/>
        </p:nvSpPr>
        <p:spPr bwMode="auto">
          <a:xfrm>
            <a:off x="7617473" y="4987895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7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gêner </a:t>
                </a:r>
                <a:r>
                  <a:rPr lang="fr-FR" dirty="0"/>
                  <a:t>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</a:t>
                </a:r>
                <a:r>
                  <a:rPr lang="fr-FR" dirty="0" smtClean="0"/>
                  <a:t>gêné </a:t>
                </a:r>
                <a:r>
                  <a:rPr lang="fr-FR" dirty="0"/>
                  <a:t>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93789" y="237615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622094" y="2314800"/>
            <a:ext cx="285506" cy="284400"/>
            <a:chOff x="5622094" y="2314800"/>
            <a:chExt cx="285506" cy="284400"/>
          </a:xfrm>
        </p:grpSpPr>
        <p:sp>
          <p:nvSpPr>
            <p:cNvPr id="22" name="Ellipse 21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645608" y="4682133"/>
            <a:ext cx="285506" cy="284400"/>
            <a:chOff x="5622094" y="2314800"/>
            <a:chExt cx="285506" cy="284400"/>
          </a:xfrm>
        </p:grpSpPr>
        <p:sp>
          <p:nvSpPr>
            <p:cNvPr id="91" name="Ellipse 90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42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de transfert : 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Exemples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48" y="1880828"/>
            <a:ext cx="2457450" cy="2219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9669" y="2621158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Z</a:t>
            </a:r>
            <a:r>
              <a:rPr lang="fr-FR" sz="1600" baseline="-25000" dirty="0" smtClean="0"/>
              <a:t>2</a:t>
            </a:r>
            <a:endParaRPr lang="fr-FR" sz="16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8383" y="3191378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Z</a:t>
            </a:r>
            <a:r>
              <a:rPr lang="fr-FR" sz="1600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517" y="2790435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092" y="2340647"/>
            <a:ext cx="46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 smtClean="0"/>
              <a:t>D</a:t>
            </a:r>
            <a:endParaRPr lang="fr-FR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107" y="3139020"/>
            <a:ext cx="46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="1" baseline="300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3402" y="2880251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 smtClean="0"/>
              <a:t>S</a:t>
            </a:r>
            <a:endParaRPr lang="fr-FR" sz="1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0340" y="4738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</p:txBody>
      </p:sp>
      <p:pic>
        <p:nvPicPr>
          <p:cNvPr id="19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1" y="1828800"/>
            <a:ext cx="648032" cy="664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64390" y="1667051"/>
            <a:ext cx="535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notation complexe est introduite pour pouvoir généraliser aux impédances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A CONDITION que </a:t>
            </a:r>
            <a:r>
              <a:rPr lang="fr-FR" sz="1600" b="1" dirty="0" err="1" smtClean="0">
                <a:solidFill>
                  <a:srgbClr val="FF0000"/>
                </a:solidFill>
              </a:rPr>
              <a:t>ve</a:t>
            </a:r>
            <a:r>
              <a:rPr lang="fr-FR" sz="1600" b="1" dirty="0" smtClean="0">
                <a:solidFill>
                  <a:srgbClr val="FF0000"/>
                </a:solidFill>
              </a:rPr>
              <a:t>(t), vs(t) , </a:t>
            </a:r>
            <a:r>
              <a:rPr lang="fr-FR" sz="1600" b="1" dirty="0" err="1" smtClean="0">
                <a:solidFill>
                  <a:srgbClr val="FF0000"/>
                </a:solidFill>
              </a:rPr>
              <a:t>ie</a:t>
            </a:r>
            <a:r>
              <a:rPr lang="fr-FR" sz="1600" b="1" dirty="0" smtClean="0">
                <a:solidFill>
                  <a:srgbClr val="FF0000"/>
                </a:solidFill>
              </a:rPr>
              <a:t>(t) soient TOUS SIN ou COS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" y="4811002"/>
            <a:ext cx="2935149" cy="16806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01" y="4545124"/>
            <a:ext cx="3352924" cy="18614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816" y="4442315"/>
            <a:ext cx="2171700" cy="1981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8484" y="4584267"/>
            <a:ext cx="255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Filtre Passe bas ordre 1</a:t>
            </a:r>
            <a:endParaRPr lang="fr-FR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87171" y="4316524"/>
            <a:ext cx="255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Filtre de </a:t>
            </a:r>
            <a:r>
              <a:rPr lang="fr-FR" sz="1600" dirty="0" err="1" smtClean="0"/>
              <a:t>Sallen</a:t>
            </a:r>
            <a:r>
              <a:rPr lang="fr-FR" sz="1600" dirty="0" smtClean="0"/>
              <a:t> Key (ordre 2)</a:t>
            </a:r>
            <a:endParaRPr lang="fr-FR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930467" y="3901026"/>
            <a:ext cx="301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Montage intégrateur non inverseur Howland</a:t>
            </a:r>
            <a:endParaRPr lang="fr-FR" sz="1600" dirty="0"/>
          </a:p>
        </p:txBody>
      </p:sp>
      <p:pic>
        <p:nvPicPr>
          <p:cNvPr id="35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54" y="4869735"/>
            <a:ext cx="460905" cy="47550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16306" y="5378686"/>
            <a:ext cx="121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Avec un ampli inverseur l’intégrateur est beaucoup plus simple!!!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11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des fonctions électroniques</a:t>
            </a:r>
          </a:p>
          <a:p>
            <a:pPr lvl="1"/>
            <a:r>
              <a:rPr lang="fr-FR" dirty="0" smtClean="0"/>
              <a:t>Concept général et </a:t>
            </a:r>
            <a:r>
              <a:rPr lang="fr-FR" dirty="0"/>
              <a:t>caractéristiques principales d’un </a:t>
            </a:r>
            <a:r>
              <a:rPr lang="fr-FR" dirty="0" smtClean="0"/>
              <a:t>amplificateur</a:t>
            </a:r>
          </a:p>
          <a:p>
            <a:pPr lvl="1"/>
            <a:r>
              <a:rPr lang="fr-FR" dirty="0" smtClean="0"/>
              <a:t>Le composant amplificateur opérationnel</a:t>
            </a:r>
          </a:p>
          <a:p>
            <a:pPr lvl="1"/>
            <a:r>
              <a:rPr lang="fr-FR" dirty="0" smtClean="0"/>
              <a:t>Structures classiques pour</a:t>
            </a:r>
          </a:p>
          <a:p>
            <a:pPr lvl="2"/>
            <a:r>
              <a:rPr lang="fr-FR" dirty="0" smtClean="0"/>
              <a:t> Amplifier</a:t>
            </a:r>
          </a:p>
          <a:p>
            <a:pPr lvl="2"/>
            <a:r>
              <a:rPr lang="fr-FR" dirty="0" smtClean="0"/>
              <a:t>Comparer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Présentation de la  fonction électronique</a:t>
            </a:r>
            <a:endParaRPr lang="fr-FR" dirty="0"/>
          </a:p>
          <a:p>
            <a:pPr lvl="1"/>
            <a:r>
              <a:rPr lang="fr-FR" dirty="0" smtClean="0"/>
              <a:t>Filtrer</a:t>
            </a:r>
          </a:p>
          <a:p>
            <a:pPr lvl="2"/>
            <a:r>
              <a:rPr lang="fr-FR" dirty="0" smtClean="0"/>
              <a:t>Connaître les caractéristiques principales d’un filtre</a:t>
            </a:r>
          </a:p>
          <a:p>
            <a:pPr lvl="2"/>
            <a:r>
              <a:rPr lang="fr-FR" dirty="0" smtClean="0"/>
              <a:t>Cellule d’ordre 2 classique: VCVS ( </a:t>
            </a:r>
            <a:r>
              <a:rPr lang="fr-FR" dirty="0" err="1" smtClean="0"/>
              <a:t>Sallen</a:t>
            </a:r>
            <a:r>
              <a:rPr lang="fr-FR" dirty="0" smtClean="0"/>
              <a:t>-key) et MFB (</a:t>
            </a:r>
            <a:r>
              <a:rPr lang="fr-FR" dirty="0" err="1" smtClean="0"/>
              <a:t>Rauch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Utiliser un algorithme ou un outil logiciel en vue de  la synthèse du filtre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de transfert :Amplificateur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Exemples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6" y="1828800"/>
            <a:ext cx="2524125" cy="194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873" y="2811256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0072" y="2505698"/>
            <a:ext cx="46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 smtClean="0"/>
              <a:t>D</a:t>
            </a:r>
            <a:endParaRPr lang="fr-FR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72580" y="2076599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Z</a:t>
            </a:r>
            <a:r>
              <a:rPr lang="fr-FR" sz="1600" baseline="-250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6676" y="1572544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Z</a:t>
            </a:r>
            <a:r>
              <a:rPr lang="fr-FR" sz="1600" baseline="-25000" dirty="0" smtClean="0"/>
              <a:t>2</a:t>
            </a:r>
            <a:endParaRPr lang="fr-FR" sz="1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2005" y="2966732"/>
            <a:ext cx="38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V</a:t>
            </a:r>
            <a:r>
              <a:rPr lang="fr-FR" sz="1600" baseline="-25000" dirty="0" smtClean="0"/>
              <a:t>S</a:t>
            </a:r>
            <a:endParaRPr lang="fr-FR" sz="16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6" y="4570647"/>
            <a:ext cx="1940176" cy="1408708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6" y="4535548"/>
            <a:ext cx="2316364" cy="150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45" y="4494168"/>
            <a:ext cx="2127448" cy="14139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354" y="3826154"/>
            <a:ext cx="2538214" cy="211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329" y="4281059"/>
            <a:ext cx="1911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Montage intégrateur</a:t>
            </a:r>
            <a:endParaRPr lang="fr-FR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99288" y="4272993"/>
            <a:ext cx="259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Montage </a:t>
            </a:r>
            <a:r>
              <a:rPr lang="fr-FR" sz="1600" dirty="0" err="1" smtClean="0"/>
              <a:t>pseudointégrateur</a:t>
            </a:r>
            <a:endParaRPr lang="fr-FR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847320" y="4269442"/>
            <a:ext cx="1992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Montage dérivateur</a:t>
            </a:r>
            <a:endParaRPr lang="fr-FR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066022" y="3930888"/>
            <a:ext cx="1992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Filtre de </a:t>
            </a:r>
            <a:r>
              <a:rPr lang="fr-FR" sz="1600" dirty="0" err="1" smtClean="0"/>
              <a:t>Rauch</a:t>
            </a:r>
            <a:endParaRPr lang="fr-FR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29" y="5917334"/>
            <a:ext cx="159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Filtre passe bas ordre1</a:t>
            </a:r>
            <a:endParaRPr lang="fr-F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403623" y="5898574"/>
            <a:ext cx="159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Filtre passe bas ordre1</a:t>
            </a:r>
            <a:endParaRPr lang="fr-FR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34301" y="5893975"/>
            <a:ext cx="1667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Filtre passe haut ordre1</a:t>
            </a:r>
            <a:endParaRPr lang="fr-FR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92236" y="5893975"/>
            <a:ext cx="1808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Filtre passe bande  ordre2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8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68" y="4131470"/>
            <a:ext cx="5878734" cy="20809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" y="1664804"/>
            <a:ext cx="3191706" cy="2579962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de transfert :Amplificateur inverseur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1706" y="1275524"/>
            <a:ext cx="9372600" cy="5029200"/>
          </a:xfrm>
        </p:spPr>
        <p:txBody>
          <a:bodyPr/>
          <a:lstStyle/>
          <a:p>
            <a:r>
              <a:rPr lang="fr-FR" dirty="0" smtClean="0"/>
              <a:t>Courbes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922" y="1484122"/>
            <a:ext cx="6744077" cy="24219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24468" y="1454371"/>
            <a:ext cx="11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Vsmax</a:t>
            </a:r>
            <a:r>
              <a:rPr lang="fr-FR" dirty="0" smtClean="0"/>
              <a:t>=1V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83187" y="4543750"/>
            <a:ext cx="135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Vemax</a:t>
            </a:r>
            <a:r>
              <a:rPr lang="fr-FR" dirty="0" smtClean="0"/>
              <a:t>=0,1V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953000" y="30721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Déphasage=180deg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76736" y="5302207"/>
            <a:ext cx="217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Déphasage=+135deg </a:t>
            </a:r>
            <a:r>
              <a:rPr lang="fr-FR" sz="1600" dirty="0" smtClean="0"/>
              <a:t>(Vs est en avance de phase sur Ve!)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3344106" y="161863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F=1Khz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9513" y="428549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F=15.6Khz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9194" y="2174104"/>
            <a:ext cx="135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Vemax</a:t>
            </a:r>
            <a:r>
              <a:rPr lang="fr-FR" dirty="0"/>
              <a:t>=0,1V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6676" y="4498941"/>
            <a:ext cx="13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Vsmax</a:t>
            </a:r>
            <a:r>
              <a:rPr lang="fr-FR" b="1" dirty="0">
                <a:solidFill>
                  <a:srgbClr val="FF0000"/>
                </a:solidFill>
              </a:rPr>
              <a:t>=0,7V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33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1525" y="1273972"/>
            <a:ext cx="9372600" cy="5029200"/>
          </a:xfrm>
        </p:spPr>
        <p:txBody>
          <a:bodyPr/>
          <a:lstStyle/>
          <a:p>
            <a:r>
              <a:rPr lang="fr-FR" dirty="0" smtClean="0"/>
              <a:t>Amplification et déphasage</a:t>
            </a:r>
          </a:p>
          <a:p>
            <a:pPr lvl="1"/>
            <a:r>
              <a:rPr lang="fr-FR" dirty="0"/>
              <a:t>L’amplification A</a:t>
            </a:r>
          </a:p>
          <a:p>
            <a:pPr lvl="2"/>
            <a:r>
              <a:rPr lang="fr-FR" dirty="0" smtClean="0"/>
              <a:t>l’amplitude </a:t>
            </a:r>
            <a:r>
              <a:rPr lang="fr-FR" dirty="0"/>
              <a:t>du signal de sortie </a:t>
            </a:r>
            <a:r>
              <a:rPr lang="fr-FR" dirty="0" smtClean="0"/>
              <a:t>sur celle </a:t>
            </a:r>
            <a:r>
              <a:rPr lang="fr-FR" dirty="0"/>
              <a:t>du signal d’entrée pour chacune des </a:t>
            </a:r>
            <a:r>
              <a:rPr lang="fr-FR" dirty="0" smtClean="0"/>
              <a:t>fréquences possibles </a:t>
            </a:r>
            <a:r>
              <a:rPr lang="fr-FR" dirty="0"/>
              <a:t>du </a:t>
            </a:r>
            <a:r>
              <a:rPr lang="fr-FR" dirty="0" smtClean="0"/>
              <a:t>signal</a:t>
            </a:r>
          </a:p>
          <a:p>
            <a:pPr lvl="2"/>
            <a:endParaRPr lang="fr-FR" sz="1800" dirty="0"/>
          </a:p>
          <a:p>
            <a:pPr lvl="1"/>
            <a:r>
              <a:rPr lang="fr-FR" dirty="0"/>
              <a:t>Le déphasage </a:t>
            </a:r>
            <a:r>
              <a:rPr lang="el-GR" dirty="0"/>
              <a:t>ϕ </a:t>
            </a:r>
            <a:r>
              <a:rPr lang="el-GR" dirty="0" smtClean="0"/>
              <a:t>:</a:t>
            </a:r>
            <a:endParaRPr lang="fr-FR" dirty="0" smtClean="0"/>
          </a:p>
          <a:p>
            <a:pPr lvl="2"/>
            <a:r>
              <a:rPr lang="fr-FR" dirty="0"/>
              <a:t>différence entre la phase (argument) du signal </a:t>
            </a:r>
            <a:r>
              <a:rPr lang="fr-FR" dirty="0" smtClean="0"/>
              <a:t>de sortie </a:t>
            </a:r>
            <a:r>
              <a:rPr lang="fr-FR" dirty="0"/>
              <a:t>et la phase du signal d’entrée pour chacune </a:t>
            </a:r>
            <a:r>
              <a:rPr lang="fr-FR" dirty="0" smtClean="0"/>
              <a:t>des fréquences </a:t>
            </a:r>
            <a:r>
              <a:rPr lang="fr-FR" dirty="0"/>
              <a:t>possibles du signal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5" y="2407450"/>
            <a:ext cx="1973618" cy="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4" y="3895378"/>
            <a:ext cx="3813422" cy="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458112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93828" y="5388262"/>
            <a:ext cx="14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Rappel sur les notations complexes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A connaître absolument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/>
          </p:nvPr>
        </p:nvGraphicFramePr>
        <p:xfrm>
          <a:off x="272480" y="4375044"/>
          <a:ext cx="3765474" cy="175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0" y="4437112"/>
            <a:ext cx="4092230" cy="20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/>
              <a:t>Pour différent 𝒘 (ou f) on mesure A et </a:t>
            </a:r>
            <a:r>
              <a:rPr lang="fr-FR" dirty="0" smtClean="0"/>
              <a:t>𝝋 ( ou calculs théoriques)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calcule le gain en décibel: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trace sur une échelle semi-log G</a:t>
            </a:r>
            <a:r>
              <a:rPr lang="fr-FR" baseline="-25000" dirty="0" smtClean="0"/>
              <a:t>V</a:t>
            </a:r>
            <a:r>
              <a:rPr lang="fr-FR" dirty="0" smtClean="0"/>
              <a:t> et 𝝋 en fonction de </a:t>
            </a:r>
            <a:r>
              <a:rPr lang="fr-FR" dirty="0"/>
              <a:t>𝒘 (ou f)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/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3"/>
                          <a:stretch>
                            <a:fillRect t="-210526" r="-4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3840313" y="3344312"/>
          <a:ext cx="1744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3" y="3344312"/>
                        <a:ext cx="17446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5109596"/>
            <a:ext cx="460905" cy="47550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11" y="5507121"/>
            <a:ext cx="3013784" cy="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4" y="5176291"/>
            <a:ext cx="3013784" cy="1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5795996"/>
            <a:ext cx="178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Rappel sur les échelles (voir GE11)</a:t>
            </a:r>
            <a:endParaRPr lang="fr-FR" sz="1100" b="1" dirty="0"/>
          </a:p>
        </p:txBody>
      </p:sp>
      <p:pic>
        <p:nvPicPr>
          <p:cNvPr id="32" name="Espace réservé du contenu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4" y="3872985"/>
            <a:ext cx="620145" cy="516788"/>
          </a:xfrm>
          <a:prstGeom prst="rect">
            <a:avLst/>
          </a:prstGeom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/>
          </p:nvPr>
        </p:nvGraphicFramePr>
        <p:xfrm>
          <a:off x="5362391" y="4027029"/>
          <a:ext cx="296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7" name="Equation" r:id="rId10" imgW="3225600" imgH="787320" progId="Equation.DSMT4">
                  <p:embed/>
                </p:oleObj>
              </mc:Choice>
              <mc:Fallback>
                <p:oleObj name="Equation" r:id="rId10" imgW="3225600" imgH="787320" progId="Equation.DSMT4">
                  <p:embed/>
                  <p:pic>
                    <p:nvPicPr>
                      <p:cNvPr id="29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91" y="4027029"/>
                        <a:ext cx="296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90089" y="3872985"/>
            <a:ext cx="131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du Bel</a:t>
            </a:r>
            <a:endParaRPr lang="fr-FR" sz="1200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/>
          </p:nvPr>
        </p:nvGraphicFramePr>
        <p:xfrm>
          <a:off x="1698573" y="4131379"/>
          <a:ext cx="1209862" cy="4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8" name="Equation" r:id="rId12" imgW="1079032" imgH="431613" progId="Equation.3">
                  <p:embed/>
                </p:oleObj>
              </mc:Choice>
              <mc:Fallback>
                <p:oleObj name="Equation" r:id="rId12" imgW="1079032" imgH="431613" progId="Equation.3">
                  <p:embed/>
                  <p:pic>
                    <p:nvPicPr>
                      <p:cNvPr id="33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3" y="4131379"/>
                        <a:ext cx="1209862" cy="48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64415" y="3854380"/>
            <a:ext cx="16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/>
          </p:nvPr>
        </p:nvGraphicFramePr>
        <p:xfrm>
          <a:off x="3164415" y="4131379"/>
          <a:ext cx="1437230" cy="4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9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34" name="Obje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15" y="4131379"/>
                        <a:ext cx="1437230" cy="48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4799213" y="4227592"/>
            <a:ext cx="363984" cy="32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098306" y="4131378"/>
            <a:ext cx="1615736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153454" y="3392715"/>
            <a:ext cx="16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Retenu pour comparer des tensions en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sp>
        <p:nvSpPr>
          <p:cNvPr id="40" name="Arc 39"/>
          <p:cNvSpPr/>
          <p:nvPr/>
        </p:nvSpPr>
        <p:spPr>
          <a:xfrm>
            <a:off x="5637320" y="3687496"/>
            <a:ext cx="1890944" cy="887766"/>
          </a:xfrm>
          <a:prstGeom prst="arc">
            <a:avLst>
              <a:gd name="adj1" fmla="val 16077522"/>
              <a:gd name="adj2" fmla="val 21380867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81529" y="4149984"/>
            <a:ext cx="870013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30" y="3604334"/>
            <a:ext cx="5690119" cy="2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" y="1716350"/>
            <a:ext cx="3158409" cy="17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8" y="1868007"/>
            <a:ext cx="3105901" cy="14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" y="3897295"/>
            <a:ext cx="2709648" cy="1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" y="5231824"/>
            <a:ext cx="3222680" cy="10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38" y="3993847"/>
            <a:ext cx="1763544" cy="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66478" y="164412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Fonction de transfert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472135"/>
            <a:ext cx="460905" cy="4755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80032" y="2947386"/>
            <a:ext cx="19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2">
                    <a:lumMod val="75000"/>
                  </a:schemeClr>
                </a:solidFill>
              </a:rPr>
              <a:t>Comportement de type filtre passe-bas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2</a:t>
            </a:r>
          </a:p>
          <a:p>
            <a:pPr lvl="1"/>
            <a:r>
              <a:rPr lang="fr-FR" dirty="0" smtClean="0"/>
              <a:t>Approche 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63" y="2906728"/>
            <a:ext cx="460905" cy="475504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/>
        </p:nvCxnSpPr>
        <p:spPr>
          <a:xfrm>
            <a:off x="812540" y="3357605"/>
            <a:ext cx="567154" cy="5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3026515" y="4949699"/>
            <a:ext cx="1165080" cy="10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304232" y="2711697"/>
            <a:ext cx="266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constate que le dispositif permet d’amplifier certaines fréquences mais aussi d’en  atténuer d’autres=&gt; </a:t>
            </a:r>
            <a:r>
              <a:rPr lang="fr-FR" sz="1600" dirty="0" smtClean="0">
                <a:solidFill>
                  <a:srgbClr val="FF0000"/>
                </a:solidFill>
              </a:rPr>
              <a:t>notion de de bande passante 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3941078"/>
            <a:ext cx="3984370" cy="223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1327"/>
            <a:ext cx="3714842" cy="10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1"/>
            <a:ext cx="9501398" cy="5054902"/>
          </a:xfrm>
        </p:spPr>
        <p:txBody>
          <a:bodyPr>
            <a:normAutofit/>
          </a:bodyPr>
          <a:lstStyle/>
          <a:p>
            <a:r>
              <a:rPr lang="fr-FR" dirty="0" smtClean="0"/>
              <a:t>Bande de passante</a:t>
            </a:r>
          </a:p>
          <a:p>
            <a:pPr lvl="1"/>
            <a:r>
              <a:rPr lang="fr-FR" dirty="0" smtClean="0"/>
              <a:t>Défini une plage de fréquence pour laquelle le gain en tension reste « presque » constant</a:t>
            </a:r>
          </a:p>
          <a:p>
            <a:pPr lvl="2"/>
            <a:r>
              <a:rPr lang="fr-FR" dirty="0" smtClean="0"/>
              <a:t>Définition du « presque »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Fréquences </a:t>
            </a:r>
            <a:r>
              <a:rPr lang="fr-FR" dirty="0"/>
              <a:t>de </a:t>
            </a:r>
            <a:r>
              <a:rPr lang="fr-FR" dirty="0" smtClean="0"/>
              <a:t>coupures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2275396" y="2406356"/>
          <a:ext cx="3688698" cy="4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5" imgW="1981080" imgH="228600" progId="Equation.DSMT4">
                  <p:embed/>
                </p:oleObj>
              </mc:Choice>
              <mc:Fallback>
                <p:oleObj name="Equation" r:id="rId5" imgW="1981080" imgH="228600" progId="Equation.DSMT4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396" y="2406356"/>
                        <a:ext cx="3688698" cy="4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30606" y="2139664"/>
            <a:ext cx="2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 général le seuil </a:t>
            </a:r>
            <a:r>
              <a:rPr lang="fr-FR" sz="1400" b="1" i="1" dirty="0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 est de -3dB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55" y="2121764"/>
            <a:ext cx="620145" cy="516788"/>
          </a:xfrm>
          <a:prstGeom prst="rect">
            <a:avLst/>
          </a:prstGeom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1109769" y="3358527"/>
          <a:ext cx="323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8" imgW="1739880" imgH="228600" progId="Equation.DSMT4">
                  <p:embed/>
                </p:oleObj>
              </mc:Choice>
              <mc:Fallback>
                <p:oleObj name="Equation" r:id="rId8" imgW="1739880" imgH="228600" progId="Equation.DSMT4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69" y="3358527"/>
                        <a:ext cx="323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03" y="4148973"/>
            <a:ext cx="1229130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39712" y="2919389"/>
            <a:ext cx="203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Pourquoi -3dB?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084" y="3263970"/>
            <a:ext cx="2342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Correspond </a:t>
            </a:r>
            <a:r>
              <a:rPr lang="fr-FR" sz="1600" dirty="0" smtClean="0">
                <a:solidFill>
                  <a:srgbClr val="0070C0"/>
                </a:solidFill>
              </a:rPr>
              <a:t>P </a:t>
            </a:r>
            <a:r>
              <a:rPr lang="fr-FR" sz="1600" dirty="0">
                <a:solidFill>
                  <a:srgbClr val="0070C0"/>
                </a:solidFill>
              </a:rPr>
              <a:t>= 0,5 </a:t>
            </a:r>
            <a:r>
              <a:rPr lang="fr-FR" sz="1600" dirty="0" err="1" smtClean="0">
                <a:solidFill>
                  <a:srgbClr val="0070C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max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457" y="3602524"/>
            <a:ext cx="23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En effet G</a:t>
            </a:r>
            <a:r>
              <a:rPr lang="fr-FR" sz="1600" baseline="-25000" dirty="0" smtClean="0"/>
              <a:t>PC</a:t>
            </a:r>
            <a:r>
              <a:rPr lang="fr-FR" sz="1600" dirty="0" smtClean="0"/>
              <a:t> = </a:t>
            </a:r>
            <a:r>
              <a:rPr lang="fr-FR" sz="1600" dirty="0" err="1" smtClean="0"/>
              <a:t>G</a:t>
            </a:r>
            <a:r>
              <a:rPr lang="fr-FR" sz="1600" baseline="-25000" dirty="0" err="1" smtClean="0"/>
              <a:t>Pmax</a:t>
            </a:r>
            <a:r>
              <a:rPr lang="fr-FR" sz="1600" dirty="0" smtClean="0"/>
              <a:t> </a:t>
            </a:r>
            <a:r>
              <a:rPr lang="fr-FR" sz="1600" dirty="0"/>
              <a:t>– 3 dB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43103" y="419026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Conséquence: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1" y="2905551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Analyse harmonique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517124" cy="5181600"/>
          </a:xfrm>
        </p:spPr>
        <p:txBody>
          <a:bodyPr>
            <a:normAutofit/>
          </a:bodyPr>
          <a:lstStyle/>
          <a:p>
            <a:r>
              <a:rPr lang="fr-FR" dirty="0" smtClean="0"/>
              <a:t>Intérêt des fonctions de transferts harmoniques</a:t>
            </a:r>
          </a:p>
          <a:p>
            <a:pPr lvl="1"/>
            <a:r>
              <a:rPr lang="fr-FR" dirty="0" smtClean="0"/>
              <a:t>Elles permettent de trouver facilement la réponse fréquentielle d’un système pour une entrée donnée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Comment trouver |H(</a:t>
            </a:r>
            <a:r>
              <a:rPr lang="fr-FR" dirty="0" err="1" smtClean="0"/>
              <a:t>jw</a:t>
            </a:r>
            <a:r>
              <a:rPr lang="fr-FR" dirty="0" smtClean="0"/>
              <a:t>)|</a:t>
            </a:r>
          </a:p>
          <a:p>
            <a:pPr lvl="2"/>
            <a:r>
              <a:rPr lang="fr-FR" dirty="0" smtClean="0"/>
              <a:t>Pour des cas simples déjà étudiés en utilisant la notion d’impédance (outils complexes)</a:t>
            </a:r>
          </a:p>
          <a:p>
            <a:pPr lvl="3"/>
            <a:r>
              <a:rPr lang="fr-FR" dirty="0" smtClean="0"/>
              <a:t>Obtention de 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2"/>
            <a:r>
              <a:rPr lang="fr-FR" dirty="0" smtClean="0"/>
              <a:t>Dans un contexte général en utilisant des outils de transformations mathématiques</a:t>
            </a:r>
          </a:p>
          <a:p>
            <a:pPr lvl="3"/>
            <a:r>
              <a:rPr lang="fr-FR" dirty="0" smtClean="0"/>
              <a:t>Transformée de Laplace</a:t>
            </a:r>
          </a:p>
          <a:p>
            <a:pPr lvl="3"/>
            <a:r>
              <a:rPr lang="fr-FR" dirty="0"/>
              <a:t>Transformée de </a:t>
            </a:r>
            <a:r>
              <a:rPr lang="fr-FR" dirty="0" smtClean="0"/>
              <a:t>Fourier</a:t>
            </a:r>
          </a:p>
          <a:p>
            <a:pPr lvl="1"/>
            <a:r>
              <a:rPr lang="fr-FR" dirty="0"/>
              <a:t>Comment trouver </a:t>
            </a:r>
            <a:r>
              <a:rPr lang="fr-FR" dirty="0" smtClean="0"/>
              <a:t>|Ve(</a:t>
            </a:r>
            <a:r>
              <a:rPr lang="fr-FR" dirty="0" err="1" smtClean="0"/>
              <a:t>jw</a:t>
            </a:r>
            <a:r>
              <a:rPr lang="fr-FR" dirty="0"/>
              <a:t>)|</a:t>
            </a:r>
          </a:p>
          <a:p>
            <a:pPr lvl="2"/>
            <a:r>
              <a:rPr lang="fr-FR" dirty="0" smtClean="0"/>
              <a:t>En utilisant un  outil permettant de passer d’une représentation temporelle à une </a:t>
            </a:r>
            <a:r>
              <a:rPr lang="fr-FR" dirty="0"/>
              <a:t>représentation</a:t>
            </a:r>
            <a:r>
              <a:rPr lang="fr-FR" dirty="0" smtClean="0"/>
              <a:t> fréquentielle</a:t>
            </a:r>
          </a:p>
          <a:p>
            <a:pPr lvl="3"/>
            <a:r>
              <a:rPr lang="fr-FR" dirty="0" smtClean="0"/>
              <a:t>Série de Fourier pour les fonctions période en temps</a:t>
            </a:r>
            <a:endParaRPr lang="fr-FR" dirty="0"/>
          </a:p>
          <a:p>
            <a:pPr lvl="3"/>
            <a:r>
              <a:rPr lang="fr-FR" dirty="0" smtClean="0"/>
              <a:t>Transformée </a:t>
            </a:r>
            <a:r>
              <a:rPr lang="fr-FR" dirty="0"/>
              <a:t>de </a:t>
            </a:r>
            <a:r>
              <a:rPr lang="fr-FR" dirty="0" smtClean="0"/>
              <a:t>Fourier pour les fonctions non périodique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2276872"/>
            <a:ext cx="1857375" cy="110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4688" y="2613833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|Ve(</a:t>
            </a:r>
            <a:r>
              <a:rPr lang="fr-FR" dirty="0" err="1" smtClean="0"/>
              <a:t>jw</a:t>
            </a:r>
            <a:r>
              <a:rPr lang="fr-FR" dirty="0" smtClean="0"/>
              <a:t>)|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4658936" y="2613833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|Vs(</a:t>
            </a:r>
            <a:r>
              <a:rPr lang="fr-FR" dirty="0" err="1" smtClean="0"/>
              <a:t>jw</a:t>
            </a:r>
            <a:r>
              <a:rPr lang="fr-FR" dirty="0" smtClean="0"/>
              <a:t>)|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6132803" y="2480147"/>
            <a:ext cx="211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Vs(</a:t>
            </a:r>
            <a:r>
              <a:rPr lang="fr-FR" dirty="0" err="1" smtClean="0"/>
              <a:t>jw</a:t>
            </a:r>
            <a:r>
              <a:rPr lang="fr-FR" dirty="0" smtClean="0"/>
              <a:t>)=H(</a:t>
            </a:r>
            <a:r>
              <a:rPr lang="fr-FR" dirty="0" err="1" smtClean="0"/>
              <a:t>jw</a:t>
            </a:r>
            <a:r>
              <a:rPr lang="fr-FR" dirty="0" smtClean="0"/>
              <a:t>)</a:t>
            </a:r>
            <a:r>
              <a:rPr lang="fr-FR" sz="1200" dirty="0" smtClean="0"/>
              <a:t>x</a:t>
            </a:r>
            <a:r>
              <a:rPr lang="fr-FR" dirty="0"/>
              <a:t> </a:t>
            </a:r>
            <a:r>
              <a:rPr lang="fr-FR" dirty="0" smtClean="0"/>
              <a:t>Ve(</a:t>
            </a:r>
            <a:r>
              <a:rPr lang="fr-FR" dirty="0" err="1" smtClean="0"/>
              <a:t>jw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376601" y="2829322"/>
            <a:ext cx="2235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Produit des modules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191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Analyse harmonique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Représentation fréquentielle de fonctions usuelles</a:t>
            </a:r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" y="1839207"/>
            <a:ext cx="8299586" cy="45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0" y="3754116"/>
            <a:ext cx="2743197" cy="12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Filtrer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  <a:p>
            <a:pPr lvl="1"/>
            <a:r>
              <a:rPr lang="fr-FR" dirty="0"/>
              <a:t>Objectif: supprimer ou conserver que certaines fréquences du signal d’entrée</a:t>
            </a:r>
          </a:p>
          <a:p>
            <a:pPr lvl="1"/>
            <a:r>
              <a:rPr lang="fr-FR" dirty="0"/>
              <a:t>On distingue 4 grandes familles de </a:t>
            </a:r>
            <a:r>
              <a:rPr lang="fr-FR" dirty="0" smtClean="0"/>
              <a:t>filtrage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Exemple de filtrage passe bas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37" y="2523938"/>
            <a:ext cx="111939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3" y="2553958"/>
            <a:ext cx="10698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464" y="2775459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9248" y="2759318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PASSE-HAUT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0" y="2477430"/>
            <a:ext cx="1148039" cy="6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592960" y="277545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01" y="2450992"/>
            <a:ext cx="1317116" cy="6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3240" y="2759716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REJECTEUR DE 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1" y="3748029"/>
            <a:ext cx="3117307" cy="1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892389" y="3558326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4286707" y="4925171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07934" y="3789391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6512" y="5060709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039820" y="5292399"/>
            <a:ext cx="3125648" cy="1224928"/>
            <a:chOff x="1737479" y="5327920"/>
            <a:chExt cx="3125648" cy="1224928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34258" y="4257092"/>
            <a:ext cx="1493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Mélange de 2 sinus:100 Hz et 1kHz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7922884" y="5363263"/>
            <a:ext cx="306034" cy="8879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1780435" y="5271512"/>
            <a:ext cx="3125648" cy="1224928"/>
            <a:chOff x="1737479" y="5327920"/>
            <a:chExt cx="3125648" cy="1224928"/>
          </a:xfrm>
        </p:grpSpPr>
        <p:cxnSp>
          <p:nvCxnSpPr>
            <p:cNvPr id="41" name="Connecteur droit avec flèche 40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6" name="Connecteur droit 45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8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Amplifier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Filtrer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Comparer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mplifie les signaux des capteurs </a:t>
            </a:r>
          </a:p>
          <a:p>
            <a:pPr lvl="1"/>
            <a:r>
              <a:rPr lang="fr-FR" dirty="0" smtClean="0"/>
              <a:t>Obtention en </a:t>
            </a:r>
            <a:r>
              <a:rPr lang="fr-FR" dirty="0"/>
              <a:t>sortie d’un </a:t>
            </a:r>
            <a:r>
              <a:rPr lang="fr-FR" dirty="0" smtClean="0"/>
              <a:t>signal exploitable pour effectuer des traitements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Structure générale des  amplificateurs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96513" y="5191298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7778" y="3437607"/>
            <a:ext cx="3406948" cy="1663401"/>
            <a:chOff x="1557411" y="3224285"/>
            <a:chExt cx="3040126" cy="1436687"/>
          </a:xfrm>
        </p:grpSpPr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2835279" y="3596582"/>
              <a:ext cx="1019526" cy="74459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218178" y="3749320"/>
              <a:ext cx="286021" cy="310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dirty="0"/>
            </a:p>
          </p:txBody>
        </p:sp>
        <p:sp>
          <p:nvSpPr>
            <p:cNvPr id="89" name="Line 67"/>
            <p:cNvSpPr>
              <a:spLocks noChangeShapeType="1"/>
            </p:cNvSpPr>
            <p:nvPr/>
          </p:nvSpPr>
          <p:spPr bwMode="auto">
            <a:xfrm>
              <a:off x="2484673" y="4126391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flipV="1">
              <a:off x="2484673" y="4614832"/>
              <a:ext cx="1832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576938" y="422641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dirty="0"/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545059" y="3933094"/>
              <a:ext cx="156850" cy="14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sz="1200" dirty="0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2521578" y="4174917"/>
              <a:ext cx="0" cy="357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544644" y="4126391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854805" y="3820329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Text Box 80"/>
            <p:cNvSpPr txBox="1">
              <a:spLocks noChangeArrowheads="1"/>
            </p:cNvSpPr>
            <p:nvPr/>
          </p:nvSpPr>
          <p:spPr bwMode="auto">
            <a:xfrm>
              <a:off x="4301879" y="3834642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0" name="Text Box 81"/>
            <p:cNvSpPr txBox="1">
              <a:spLocks noChangeArrowheads="1"/>
            </p:cNvSpPr>
            <p:nvPr/>
          </p:nvSpPr>
          <p:spPr bwMode="auto">
            <a:xfrm>
              <a:off x="3978957" y="3601355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4252313" y="3852737"/>
              <a:ext cx="0" cy="722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 flipH="1">
              <a:off x="4049330" y="3820329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941383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3056714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2904478" y="3224285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1"/>
            <p:cNvSpPr>
              <a:spLocks noChangeArrowheads="1"/>
            </p:cNvSpPr>
            <p:nvPr/>
          </p:nvSpPr>
          <p:spPr bwMode="auto">
            <a:xfrm>
              <a:off x="3019809" y="322905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92"/>
            <p:cNvSpPr txBox="1">
              <a:spLocks noChangeArrowheads="1"/>
            </p:cNvSpPr>
            <p:nvPr/>
          </p:nvSpPr>
          <p:spPr bwMode="auto">
            <a:xfrm>
              <a:off x="3148979" y="3295881"/>
              <a:ext cx="1448558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sp>
          <p:nvSpPr>
            <p:cNvPr id="105" name="Text Box 93"/>
            <p:cNvSpPr txBox="1">
              <a:spLocks noChangeArrowheads="1"/>
            </p:cNvSpPr>
            <p:nvPr/>
          </p:nvSpPr>
          <p:spPr bwMode="auto">
            <a:xfrm>
              <a:off x="1741941" y="4489142"/>
              <a:ext cx="498230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sources</a:t>
              </a:r>
              <a:endParaRPr lang="en-US" dirty="0"/>
            </a:p>
          </p:txBody>
        </p:sp>
        <p:sp>
          <p:nvSpPr>
            <p:cNvPr id="107" name="Text Box 95"/>
            <p:cNvSpPr txBox="1">
              <a:spLocks noChangeArrowheads="1"/>
            </p:cNvSpPr>
            <p:nvPr/>
          </p:nvSpPr>
          <p:spPr bwMode="auto">
            <a:xfrm>
              <a:off x="3007327" y="3819999"/>
              <a:ext cx="770411" cy="3579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050" dirty="0" err="1" smtClean="0">
                  <a:latin typeface="Calibri" pitchFamily="34" charset="0"/>
                </a:rPr>
                <a:t>amplificateur</a:t>
              </a:r>
              <a:endParaRPr lang="en-US" sz="1050" dirty="0">
                <a:latin typeface="Calibri" pitchFamily="34" charset="0"/>
              </a:endParaRPr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auto">
            <a:xfrm>
              <a:off x="1991055" y="3806597"/>
              <a:ext cx="225047" cy="200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</a:p>
          </p:txBody>
        </p:sp>
        <p:sp>
          <p:nvSpPr>
            <p:cNvPr id="110" name="Text Box 98"/>
            <p:cNvSpPr txBox="1">
              <a:spLocks noChangeArrowheads="1"/>
            </p:cNvSpPr>
            <p:nvPr/>
          </p:nvSpPr>
          <p:spPr bwMode="auto">
            <a:xfrm>
              <a:off x="2556426" y="3550630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  <a:endParaRPr lang="en-US" sz="3600" dirty="0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1935697" y="3840008"/>
              <a:ext cx="0" cy="690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2540031" y="3758866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2137911" y="4595740"/>
              <a:ext cx="36906" cy="3818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149444" y="4121618"/>
              <a:ext cx="339842" cy="493215"/>
            </a:xfrm>
            <a:custGeom>
              <a:avLst/>
              <a:gdLst>
                <a:gd name="T0" fmla="*/ 360 w 408"/>
                <a:gd name="T1" fmla="*/ 0 h 564"/>
                <a:gd name="T2" fmla="*/ 0 w 408"/>
                <a:gd name="T3" fmla="*/ 0 h 564"/>
                <a:gd name="T4" fmla="*/ 0 w 408"/>
                <a:gd name="T5" fmla="*/ 465 h 564"/>
                <a:gd name="T6" fmla="*/ 408 w 408"/>
                <a:gd name="T7" fmla="*/ 465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64"/>
                <a:gd name="T14" fmla="*/ 408 w 408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64">
                  <a:moveTo>
                    <a:pt x="360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408" y="5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1700421" y="3758866"/>
              <a:ext cx="1118711" cy="859148"/>
            </a:xfrm>
            <a:custGeom>
              <a:avLst/>
              <a:gdLst>
                <a:gd name="T0" fmla="*/ 1451 w 1451"/>
                <a:gd name="T1" fmla="*/ 1 h 828"/>
                <a:gd name="T2" fmla="*/ 0 w 1451"/>
                <a:gd name="T3" fmla="*/ 0 h 828"/>
                <a:gd name="T4" fmla="*/ 0 w 1451"/>
                <a:gd name="T5" fmla="*/ 828 h 828"/>
                <a:gd name="T6" fmla="*/ 408 w 1451"/>
                <a:gd name="T7" fmla="*/ 828 h 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1"/>
                <a:gd name="T13" fmla="*/ 0 h 828"/>
                <a:gd name="T14" fmla="*/ 1451 w 1451"/>
                <a:gd name="T15" fmla="*/ 828 h 828"/>
                <a:gd name="connsiteX0" fmla="*/ 6800 w 6800"/>
                <a:gd name="connsiteY0" fmla="*/ 62 h 10000"/>
                <a:gd name="connsiteX1" fmla="*/ 0 w 6800"/>
                <a:gd name="connsiteY1" fmla="*/ 0 h 10000"/>
                <a:gd name="connsiteX2" fmla="*/ 0 w 6800"/>
                <a:gd name="connsiteY2" fmla="*/ 10000 h 10000"/>
                <a:gd name="connsiteX3" fmla="*/ 2812 w 6800"/>
                <a:gd name="connsiteY3" fmla="*/ 10000 h 10000"/>
                <a:gd name="connsiteX0" fmla="*/ 10000 w 10000"/>
                <a:gd name="connsiteY0" fmla="*/ 62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135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62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135" y="100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74"/>
            <p:cNvSpPr>
              <a:spLocks noChangeArrowheads="1"/>
            </p:cNvSpPr>
            <p:nvPr/>
          </p:nvSpPr>
          <p:spPr bwMode="auto">
            <a:xfrm>
              <a:off x="2006433" y="4201169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76"/>
            <p:cNvSpPr>
              <a:spLocks noChangeArrowheads="1"/>
            </p:cNvSpPr>
            <p:nvPr/>
          </p:nvSpPr>
          <p:spPr bwMode="auto">
            <a:xfrm>
              <a:off x="2424700" y="4092184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04"/>
            <p:cNvSpPr>
              <a:spLocks noChangeArrowheads="1"/>
            </p:cNvSpPr>
            <p:nvPr/>
          </p:nvSpPr>
          <p:spPr bwMode="auto">
            <a:xfrm>
              <a:off x="2420087" y="373022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1557411" y="4050022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80"/>
            <p:cNvSpPr txBox="1">
              <a:spLocks noChangeArrowheads="1"/>
            </p:cNvSpPr>
            <p:nvPr/>
          </p:nvSpPr>
          <p:spPr bwMode="auto">
            <a:xfrm>
              <a:off x="4057382" y="4264809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28" name="Text Box 81"/>
            <p:cNvSpPr txBox="1">
              <a:spLocks noChangeArrowheads="1"/>
            </p:cNvSpPr>
            <p:nvPr/>
          </p:nvSpPr>
          <p:spPr bwMode="auto">
            <a:xfrm>
              <a:off x="3954758" y="391080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H="1">
              <a:off x="4040981" y="4121618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3987123" y="4159007"/>
              <a:ext cx="0" cy="442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 Box 93"/>
            <p:cNvSpPr txBox="1">
              <a:spLocks noChangeArrowheads="1"/>
            </p:cNvSpPr>
            <p:nvPr/>
          </p:nvSpPr>
          <p:spPr bwMode="auto">
            <a:xfrm>
              <a:off x="2873958" y="4487711"/>
              <a:ext cx="356286" cy="171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GND</a:t>
              </a:r>
              <a:endPara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 flipV="1">
              <a:off x="3854804" y="4124531"/>
              <a:ext cx="341381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vue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>
            <a:off x="4304928" y="5221768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53513" y="4880081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645090" y="4809550"/>
            <a:ext cx="2520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2771105" y="4725719"/>
            <a:ext cx="0" cy="763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smtClean="0"/>
              <a:t>Filtrer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notre application</a:t>
            </a:r>
          </a:p>
          <a:p>
            <a:pPr lvl="1"/>
            <a:r>
              <a:rPr lang="fr-FR" sz="1600" dirty="0"/>
              <a:t>Nous souhaitons conserver les signaux émis autour de 40Khz</a:t>
            </a:r>
          </a:p>
          <a:p>
            <a:pPr lvl="1"/>
            <a:r>
              <a:rPr lang="fr-FR" sz="1600" dirty="0"/>
              <a:t>Supprimer les autres gammes de fréquences</a:t>
            </a:r>
          </a:p>
          <a:p>
            <a:pPr lvl="2"/>
            <a:r>
              <a:rPr lang="fr-FR" sz="1400" dirty="0"/>
              <a:t>Voix , bruits ambiants </a:t>
            </a:r>
          </a:p>
          <a:p>
            <a:pPr lvl="1"/>
            <a:r>
              <a:rPr lang="fr-FR" sz="1600" dirty="0"/>
              <a:t>Un passe bande convient donc (cependant compte tenu du comportement naturellement passe bande du récepteur US un passe bas ferait tout aussi bien l’affaire</a:t>
            </a:r>
            <a:r>
              <a:rPr lang="fr-FR" sz="1600" dirty="0" smtClean="0"/>
              <a:t>!)</a:t>
            </a:r>
          </a:p>
          <a:p>
            <a:pPr lvl="1"/>
            <a:r>
              <a:rPr lang="fr-FR" sz="1600" dirty="0" smtClean="0"/>
              <a:t>Cependant nous souhaitons pouvoir réutiliser le récepteur avec un émetteur infrarouge</a:t>
            </a:r>
            <a:endParaRPr lang="fr-FR" sz="1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4272" y="496310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Structure de </a:t>
            </a:r>
            <a:r>
              <a:rPr lang="fr-FR" i="1" dirty="0" err="1">
                <a:solidFill>
                  <a:srgbClr val="7030A0"/>
                </a:solidFill>
              </a:rPr>
              <a:t>Rauch</a:t>
            </a:r>
            <a:endParaRPr lang="fr-FR" i="1" dirty="0">
              <a:solidFill>
                <a:srgbClr val="7030A0"/>
              </a:solidFill>
            </a:endParaRPr>
          </a:p>
          <a:p>
            <a:r>
              <a:rPr lang="fr-FR" i="1" dirty="0">
                <a:solidFill>
                  <a:srgbClr val="7030A0"/>
                </a:solidFill>
              </a:rPr>
              <a:t>(Multiple Feedback </a:t>
            </a:r>
            <a:r>
              <a:rPr lang="fr-FR" i="1" dirty="0" err="1">
                <a:solidFill>
                  <a:srgbClr val="7030A0"/>
                </a:solidFill>
              </a:rPr>
              <a:t>Biquad</a:t>
            </a:r>
            <a:r>
              <a:rPr lang="fr-FR" i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2" y="3473974"/>
            <a:ext cx="4792588" cy="29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17"/>
          <p:cNvSpPr txBox="1"/>
          <p:nvPr/>
        </p:nvSpPr>
        <p:spPr>
          <a:xfrm>
            <a:off x="413121" y="4265894"/>
            <a:ext cx="296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Solution retenue pour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86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Principe du filtrage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2460" y="1403512"/>
            <a:ext cx="9372600" cy="5029200"/>
          </a:xfrm>
        </p:spPr>
        <p:txBody>
          <a:bodyPr/>
          <a:lstStyle/>
          <a:p>
            <a:r>
              <a:rPr lang="fr-FR" dirty="0" smtClean="0"/>
              <a:t>Simulation filtre passe-bande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93" y="2599994"/>
            <a:ext cx="3312368" cy="16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2" y="2116771"/>
            <a:ext cx="2846762" cy="15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1" y="3692919"/>
            <a:ext cx="2750405" cy="1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H="1">
            <a:off x="6675575" y="4090056"/>
            <a:ext cx="486054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" y="2161609"/>
            <a:ext cx="2707072" cy="14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9" y="3660375"/>
            <a:ext cx="2599355" cy="15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8013340" y="3692919"/>
            <a:ext cx="1198486" cy="1272936"/>
          </a:xfrm>
          <a:custGeom>
            <a:avLst/>
            <a:gdLst>
              <a:gd name="connsiteX0" fmla="*/ 0 w 1198486"/>
              <a:gd name="connsiteY0" fmla="*/ 1228547 h 1272936"/>
              <a:gd name="connsiteX1" fmla="*/ 319596 w 1198486"/>
              <a:gd name="connsiteY1" fmla="*/ 722520 h 1272936"/>
              <a:gd name="connsiteX2" fmla="*/ 461639 w 1198486"/>
              <a:gd name="connsiteY2" fmla="*/ 260881 h 1272936"/>
              <a:gd name="connsiteX3" fmla="*/ 639193 w 1198486"/>
              <a:gd name="connsiteY3" fmla="*/ 3429 h 1272936"/>
              <a:gd name="connsiteX4" fmla="*/ 772358 w 1198486"/>
              <a:gd name="connsiteY4" fmla="*/ 145472 h 1272936"/>
              <a:gd name="connsiteX5" fmla="*/ 905523 w 1198486"/>
              <a:gd name="connsiteY5" fmla="*/ 589355 h 1272936"/>
              <a:gd name="connsiteX6" fmla="*/ 1198486 w 1198486"/>
              <a:gd name="connsiteY6" fmla="*/ 1272936 h 1272936"/>
              <a:gd name="connsiteX7" fmla="*/ 1198486 w 1198486"/>
              <a:gd name="connsiteY7" fmla="*/ 1272936 h 1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486" h="1272936">
                <a:moveTo>
                  <a:pt x="0" y="1228547"/>
                </a:moveTo>
                <a:cubicBezTo>
                  <a:pt x="121328" y="1056172"/>
                  <a:pt x="242656" y="883798"/>
                  <a:pt x="319596" y="722520"/>
                </a:cubicBezTo>
                <a:cubicBezTo>
                  <a:pt x="396536" y="561242"/>
                  <a:pt x="408373" y="380730"/>
                  <a:pt x="461639" y="260881"/>
                </a:cubicBezTo>
                <a:cubicBezTo>
                  <a:pt x="514905" y="141032"/>
                  <a:pt x="587407" y="22664"/>
                  <a:pt x="639193" y="3429"/>
                </a:cubicBezTo>
                <a:cubicBezTo>
                  <a:pt x="690979" y="-15806"/>
                  <a:pt x="727970" y="47818"/>
                  <a:pt x="772358" y="145472"/>
                </a:cubicBezTo>
                <a:cubicBezTo>
                  <a:pt x="816746" y="243126"/>
                  <a:pt x="834502" y="401444"/>
                  <a:pt x="905523" y="589355"/>
                </a:cubicBezTo>
                <a:cubicBezTo>
                  <a:pt x="976544" y="777266"/>
                  <a:pt x="1198486" y="1272936"/>
                  <a:pt x="1198486" y="1272936"/>
                </a:cubicBezTo>
                <a:lnTo>
                  <a:pt x="1198486" y="127293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3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 Bande d’ordre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Fonctions </a:t>
            </a:r>
            <a:r>
              <a:rPr lang="fr-FR" dirty="0"/>
              <a:t>de </a:t>
            </a:r>
            <a:r>
              <a:rPr lang="fr-FR" dirty="0" smtClean="0"/>
              <a:t>transfert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2"/>
            <a:r>
              <a:rPr lang="fr-FR" dirty="0"/>
              <a:t>Fréquence centrale  </a:t>
            </a:r>
            <a:r>
              <a:rPr lang="fr-FR" dirty="0" smtClean="0"/>
              <a:t>: F</a:t>
            </a:r>
            <a:r>
              <a:rPr lang="fr-FR" baseline="-25000" dirty="0" smtClean="0"/>
              <a:t>0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Coefficient </a:t>
            </a:r>
            <a:r>
              <a:rPr lang="fr-FR" smtClean="0"/>
              <a:t>de sélectivité: </a:t>
            </a:r>
            <a:r>
              <a:rPr lang="fr-FR" dirty="0" smtClean="0"/>
              <a:t>Q</a:t>
            </a:r>
          </a:p>
          <a:p>
            <a:pPr lvl="3"/>
            <a:r>
              <a:rPr lang="fr-FR" dirty="0" smtClean="0"/>
              <a:t>Il définit la bande passante 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Bande passante</a:t>
            </a:r>
          </a:p>
          <a:p>
            <a:pPr lvl="3"/>
            <a:r>
              <a:rPr lang="fr-FR" dirty="0" smtClean="0"/>
              <a:t>Déduite des fréquences de coupures à -3dB</a:t>
            </a:r>
          </a:p>
          <a:p>
            <a:pPr lvl="4"/>
            <a:r>
              <a:rPr lang="fr-FR" dirty="0" smtClean="0"/>
              <a:t>F</a:t>
            </a:r>
            <a:r>
              <a:rPr lang="fr-FR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F</a:t>
            </a:r>
            <a:r>
              <a:rPr lang="fr-FR" baseline="-25000" dirty="0" smtClean="0"/>
              <a:t>L</a:t>
            </a:r>
            <a:endParaRPr lang="fr-FR" baseline="-25000" dirty="0"/>
          </a:p>
          <a:p>
            <a:pPr marL="1828800" lvl="4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520788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4" y="486916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848"/>
              </p:ext>
            </p:extLst>
          </p:nvPr>
        </p:nvGraphicFramePr>
        <p:xfrm>
          <a:off x="3872880" y="3104964"/>
          <a:ext cx="1668760" cy="59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880" y="3104964"/>
                        <a:ext cx="1668760" cy="59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3969060"/>
            <a:ext cx="4268924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57205" y="3631595"/>
            <a:ext cx="324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Diagramme de </a:t>
            </a:r>
            <a:r>
              <a:rPr lang="fr-FR" sz="1600" i="1" dirty="0" err="1" smtClean="0">
                <a:solidFill>
                  <a:srgbClr val="7030A0"/>
                </a:solidFill>
              </a:rPr>
              <a:t>Bode</a:t>
            </a:r>
            <a:r>
              <a:rPr lang="fr-FR" sz="1600" i="1" dirty="0" smtClean="0">
                <a:solidFill>
                  <a:srgbClr val="7030A0"/>
                </a:solidFill>
              </a:rPr>
              <a:t> paramétré en Q</a:t>
            </a:r>
            <a:endParaRPr lang="fr-FR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 Bande d’ordre 2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</a:t>
            </a:r>
          </a:p>
          <a:p>
            <a:pPr lvl="1"/>
            <a:r>
              <a:rPr lang="fr-FR" dirty="0"/>
              <a:t>Plusieurs solutions </a:t>
            </a:r>
            <a:r>
              <a:rPr lang="fr-FR" dirty="0" smtClean="0"/>
              <a:t>existent: ‘</a:t>
            </a:r>
            <a:r>
              <a:rPr lang="fr-FR" dirty="0"/>
              <a:t>pros and </a:t>
            </a:r>
            <a:r>
              <a:rPr lang="fr-FR" dirty="0" smtClean="0"/>
              <a:t>cons’ pour chaque solution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30" y="2430336"/>
            <a:ext cx="2880564" cy="1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13751" y="2240868"/>
            <a:ext cx="2673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1 -Combinaison </a:t>
            </a:r>
            <a:r>
              <a:rPr lang="fr-FR" sz="1200" i="1" dirty="0">
                <a:solidFill>
                  <a:srgbClr val="7030A0"/>
                </a:solidFill>
              </a:rPr>
              <a:t>d’un passe-haut et d’un passe </a:t>
            </a:r>
            <a:r>
              <a:rPr lang="fr-FR" sz="1200" i="1" dirty="0" smtClean="0">
                <a:solidFill>
                  <a:srgbClr val="7030A0"/>
                </a:solidFill>
              </a:rPr>
              <a:t>bas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Utilisé lorsque Q est très PETIT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" y="4093519"/>
            <a:ext cx="3794889" cy="2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8" y="4342405"/>
            <a:ext cx="3960562" cy="19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9655" y="5409219"/>
            <a:ext cx="1645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3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de </a:t>
            </a:r>
            <a:r>
              <a:rPr lang="fr-FR" sz="1200" i="1" dirty="0" err="1" smtClean="0">
                <a:solidFill>
                  <a:srgbClr val="7030A0"/>
                </a:solidFill>
              </a:rPr>
              <a:t>Sallen</a:t>
            </a:r>
            <a:r>
              <a:rPr lang="fr-FR" sz="1200" i="1" dirty="0" smtClean="0">
                <a:solidFill>
                  <a:srgbClr val="7030A0"/>
                </a:solidFill>
              </a:rPr>
              <a:t>-Key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( VCVS)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908640" y="5409220"/>
            <a:ext cx="2088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4</a:t>
            </a:r>
            <a:r>
              <a:rPr lang="fr-FR" sz="1200" i="1" dirty="0" smtClean="0">
                <a:solidFill>
                  <a:srgbClr val="7030A0"/>
                </a:solidFill>
              </a:rPr>
              <a:t> –Structure de </a:t>
            </a:r>
            <a:r>
              <a:rPr lang="fr-FR" sz="1200" i="1" dirty="0" err="1" smtClean="0">
                <a:solidFill>
                  <a:srgbClr val="7030A0"/>
                </a:solidFill>
              </a:rPr>
              <a:t>Rauch</a:t>
            </a:r>
            <a:endParaRPr lang="fr-FR" sz="1200" i="1" dirty="0" smtClean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(MFB  </a:t>
            </a:r>
            <a:endParaRPr lang="fr-FR" sz="1200" i="1" dirty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Multiple </a:t>
            </a:r>
            <a:r>
              <a:rPr lang="fr-FR" sz="1200" i="1" dirty="0">
                <a:solidFill>
                  <a:srgbClr val="7030A0"/>
                </a:solidFill>
              </a:rPr>
              <a:t>Feedback </a:t>
            </a:r>
            <a:r>
              <a:rPr lang="fr-FR" sz="1200" i="1" dirty="0" err="1">
                <a:solidFill>
                  <a:srgbClr val="7030A0"/>
                </a:solidFill>
              </a:rPr>
              <a:t>Biquad</a:t>
            </a:r>
            <a:r>
              <a:rPr lang="fr-FR" sz="1200" i="1" dirty="0">
                <a:solidFill>
                  <a:srgbClr val="7030A0"/>
                </a:solidFill>
              </a:rPr>
              <a:t>)</a:t>
            </a: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 rot="13939290">
            <a:off x="8102281" y="5840270"/>
            <a:ext cx="900344" cy="36004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2714124"/>
            <a:ext cx="4115656" cy="15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4550479" y="2430336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2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  <a:r>
              <a:rPr lang="fr-FR" sz="1200" i="1" dirty="0">
                <a:solidFill>
                  <a:srgbClr val="7030A0"/>
                </a:solidFill>
              </a:rPr>
              <a:t>de </a:t>
            </a:r>
            <a:r>
              <a:rPr lang="fr-FR" sz="1200" i="1" dirty="0" err="1">
                <a:solidFill>
                  <a:srgbClr val="7030A0"/>
                </a:solidFill>
              </a:rPr>
              <a:t>Deliyannis</a:t>
            </a:r>
            <a:r>
              <a:rPr lang="fr-FR" sz="1200" i="1" dirty="0">
                <a:solidFill>
                  <a:srgbClr val="7030A0"/>
                </a:solidFill>
              </a:rPr>
              <a:t> modifiée </a:t>
            </a:r>
            <a:r>
              <a:rPr lang="fr-FR" sz="1200" i="1" dirty="0" smtClean="0">
                <a:solidFill>
                  <a:srgbClr val="FF0000"/>
                </a:solidFill>
              </a:rPr>
              <a:t>Utilisé </a:t>
            </a:r>
            <a:r>
              <a:rPr lang="fr-FR" sz="1200" dirty="0" smtClean="0"/>
              <a:t> </a:t>
            </a:r>
            <a:r>
              <a:rPr lang="fr-FR" sz="1200" i="1" dirty="0" smtClean="0">
                <a:solidFill>
                  <a:srgbClr val="FF0000"/>
                </a:solidFill>
              </a:rPr>
              <a:t>lorsque Q est GRAND 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4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smtClean="0"/>
              <a:t>MFB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RETENU POUR NOTRE E&amp;R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/>
              <a:t>Fonction de transfert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992560" y="2132856"/>
            <a:ext cx="2063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dépendant de Q</a:t>
            </a:r>
          </a:p>
          <a:p>
            <a:endParaRPr lang="fr-FR" sz="1200" dirty="0"/>
          </a:p>
          <a:p>
            <a:r>
              <a:rPr lang="fr-FR" sz="1200" dirty="0"/>
              <a:t>Couramment utilisé pour Q petit et moyen (&lt;20 )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7360" y="6070712"/>
            <a:ext cx="335748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 =</a:t>
            </a:r>
            <a:r>
              <a:rPr lang="fr-FR" sz="1400" dirty="0" err="1" smtClean="0"/>
              <a:t>j</a:t>
            </a:r>
            <a:r>
              <a:rPr lang="fr-FR" sz="1400" i="1" dirty="0" err="1" smtClean="0"/>
              <a:t>w</a:t>
            </a:r>
            <a:r>
              <a:rPr lang="fr-FR" sz="1400" i="1" dirty="0"/>
              <a:t> </a:t>
            </a:r>
            <a:r>
              <a:rPr lang="fr-FR" sz="1400" i="1" dirty="0" smtClean="0"/>
              <a:t>opérateur de Laplace (en France p=</a:t>
            </a:r>
            <a:r>
              <a:rPr lang="fr-FR" sz="1400" i="1" dirty="0" err="1" smtClean="0"/>
              <a:t>jw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4797152"/>
            <a:ext cx="4108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0" y="1340768"/>
            <a:ext cx="4563392" cy="256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0" y="4797152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412940" y="5938565"/>
            <a:ext cx="684076" cy="286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494800" y="57789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Identification terme à terme avec la forme canonique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62082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MFB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Algorithme de </a:t>
            </a:r>
            <a:r>
              <a:rPr lang="fr-FR" dirty="0" smtClean="0"/>
              <a:t>calcul (si pas de PC disponible)</a:t>
            </a:r>
          </a:p>
          <a:p>
            <a:pPr lvl="1"/>
            <a:r>
              <a:rPr lang="fr-FR" dirty="0" smtClean="0"/>
              <a:t>Permet d’obtenir rapidement des valeurs </a:t>
            </a:r>
          </a:p>
          <a:p>
            <a:pPr lvl="1"/>
            <a:r>
              <a:rPr lang="fr-FR" dirty="0"/>
              <a:t>Les cahiers des charges définissent en général</a:t>
            </a:r>
          </a:p>
          <a:p>
            <a:pPr lvl="2"/>
            <a:r>
              <a:rPr lang="fr-FR" dirty="0"/>
              <a:t>La fréquence centrale: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Le gain à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La bande passante (autrement dit Q)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781092" y="1943620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5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07503"/>
              </p:ext>
            </p:extLst>
          </p:nvPr>
        </p:nvGraphicFramePr>
        <p:xfrm>
          <a:off x="2036676" y="4833156"/>
          <a:ext cx="57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3" imgW="571320" imgH="419040" progId="Equation.DSMT4">
                  <p:embed/>
                </p:oleObj>
              </mc:Choice>
              <mc:Fallback>
                <p:oleObj name="Equation" r:id="rId3" imgW="571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6676" y="4833156"/>
                        <a:ext cx="571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7" y="4185084"/>
            <a:ext cx="1296144" cy="6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92560" y="3637041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Choisir:	 C3</a:t>
            </a:r>
          </a:p>
          <a:p>
            <a:endParaRPr lang="fr-FR" dirty="0" smtClean="0"/>
          </a:p>
          <a:p>
            <a:r>
              <a:rPr lang="fr-FR" dirty="0" smtClean="0"/>
              <a:t>Puis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416496" y="3501008"/>
            <a:ext cx="86049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4784360"/>
            <a:ext cx="1188133" cy="15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800872" y="490516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57802" y="530120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A est négatif car le filtre repose sur une base </a:t>
            </a:r>
            <a:r>
              <a:rPr lang="fr-FR" sz="1400" i="1" dirty="0" err="1" smtClean="0"/>
              <a:t>inverseuse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58673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 passe-bas</a:t>
            </a:r>
          </a:p>
          <a:p>
            <a:pPr lvl="1"/>
            <a:r>
              <a:rPr lang="fr-FR" dirty="0"/>
              <a:t>Approche </a:t>
            </a:r>
            <a:r>
              <a:rPr lang="fr-FR" dirty="0" smtClean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passe-bas</a:t>
            </a:r>
          </a:p>
          <a:p>
            <a:pPr lvl="1"/>
            <a:r>
              <a:rPr lang="fr-FR" dirty="0" smtClean="0"/>
              <a:t>Approche temporelle </a:t>
            </a:r>
          </a:p>
          <a:p>
            <a:pPr lvl="2"/>
            <a:r>
              <a:rPr lang="fr-FR" dirty="0" smtClean="0"/>
              <a:t>Mise en évidence de la forme intégrale</a:t>
            </a:r>
          </a:p>
          <a:p>
            <a:pPr lvl="3"/>
            <a:r>
              <a:rPr lang="fr-FR" dirty="0" smtClean="0"/>
              <a:t>Circuit utilisé en régulation ( 2</a:t>
            </a:r>
            <a:r>
              <a:rPr lang="fr-FR" baseline="30000" dirty="0" smtClean="0"/>
              <a:t>ème</a:t>
            </a:r>
            <a:r>
              <a:rPr lang="fr-FR" dirty="0" smtClean="0"/>
              <a:t> année cours d’automatique)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1757"/>
            <a:ext cx="3507796" cy="2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8046"/>
              </p:ext>
            </p:extLst>
          </p:nvPr>
        </p:nvGraphicFramePr>
        <p:xfrm>
          <a:off x="2684748" y="2780928"/>
          <a:ext cx="4398137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Obje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48" y="2780928"/>
                        <a:ext cx="4398137" cy="68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794474"/>
            <a:ext cx="3708412" cy="26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7459" y="2905619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>
                <a:solidFill>
                  <a:srgbClr val="FF0000"/>
                </a:solidFill>
              </a:rPr>
              <a:t>intégrateur pur</a:t>
            </a:r>
          </a:p>
        </p:txBody>
      </p:sp>
    </p:spTree>
    <p:extLst>
      <p:ext uri="{BB962C8B-B14F-4D97-AF65-F5344CB8AC3E}">
        <p14:creationId xmlns:p14="http://schemas.microsoft.com/office/powerpoint/2010/main" val="2969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passe-bas</a:t>
            </a:r>
          </a:p>
          <a:p>
            <a:pPr lvl="2"/>
            <a:r>
              <a:rPr lang="fr-FR" dirty="0"/>
              <a:t>Diagramme de </a:t>
            </a:r>
            <a:r>
              <a:rPr lang="fr-FR" dirty="0" err="1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7"/>
          <p:cNvSpPr>
            <a:spLocks noChangeArrowheads="1"/>
          </p:cNvSpPr>
          <p:nvPr/>
        </p:nvSpPr>
        <p:spPr bwMode="auto">
          <a:xfrm>
            <a:off x="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0" y="4024213"/>
            <a:ext cx="2943632" cy="2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6" y="1340768"/>
            <a:ext cx="3555480" cy="2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6602917" y="368361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629922" y="6154674"/>
            <a:ext cx="26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pseudo-dérivateur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816931"/>
            <a:ext cx="4284476" cy="3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5896492"/>
            <a:ext cx="5163630" cy="5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64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temporelle </a:t>
            </a:r>
            <a:endParaRPr lang="fr-FR" dirty="0"/>
          </a:p>
          <a:p>
            <a:pPr lvl="2"/>
            <a:r>
              <a:rPr lang="fr-FR" dirty="0"/>
              <a:t>Mise en évidence de la forme </a:t>
            </a:r>
            <a:r>
              <a:rPr lang="fr-FR" dirty="0" smtClean="0"/>
              <a:t>dérivée</a:t>
            </a:r>
            <a:endParaRPr lang="fr-FR" dirty="0"/>
          </a:p>
          <a:p>
            <a:pPr lvl="3"/>
            <a:r>
              <a:rPr lang="fr-FR" dirty="0"/>
              <a:t>Circuit utilisé en régulation ( 2</a:t>
            </a:r>
            <a:r>
              <a:rPr lang="fr-FR" baseline="30000" dirty="0"/>
              <a:t>ème</a:t>
            </a:r>
            <a:r>
              <a:rPr lang="fr-FR" dirty="0"/>
              <a:t> année cours d’automatique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896742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 smtClean="0">
                <a:solidFill>
                  <a:srgbClr val="FF0000"/>
                </a:solidFill>
              </a:rPr>
              <a:t>dérivateur </a:t>
            </a:r>
            <a:r>
              <a:rPr lang="fr-FR" i="1" dirty="0">
                <a:solidFill>
                  <a:srgbClr val="FF0000"/>
                </a:solidFill>
              </a:rPr>
              <a:t>pur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0" y="2771976"/>
            <a:ext cx="4500500" cy="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598915"/>
            <a:ext cx="3672407" cy="27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961954"/>
            <a:ext cx="460905" cy="475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537" y="4966434"/>
            <a:ext cx="28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 montage dérivateur est </a:t>
            </a:r>
            <a:r>
              <a:rPr lang="fr-FR" sz="1400" dirty="0"/>
              <a:t>très sensible aux parasites </a:t>
            </a:r>
            <a:r>
              <a:rPr lang="fr-FR" sz="1400" dirty="0" smtClean="0"/>
              <a:t>(dv/</a:t>
            </a:r>
            <a:r>
              <a:rPr lang="fr-FR" sz="1400" dirty="0" err="1" smtClean="0"/>
              <a:t>dt</a:t>
            </a:r>
            <a:r>
              <a:rPr lang="fr-FR" sz="1400" dirty="0" smtClean="0"/>
              <a:t>  grand</a:t>
            </a:r>
            <a:r>
              <a:rPr lang="fr-FR" sz="1400" dirty="0"/>
              <a:t>).</a:t>
            </a:r>
          </a:p>
          <a:p>
            <a:r>
              <a:rPr lang="fr-FR" sz="1400" dirty="0"/>
              <a:t>Aussi, est-il fréquent de n’utiliser qu’un pseudo-dérivateur qui n’a l’effet de dérivation que pour les basses fréquences.</a:t>
            </a:r>
          </a:p>
        </p:txBody>
      </p:sp>
    </p:spTree>
    <p:extLst>
      <p:ext uri="{BB962C8B-B14F-4D97-AF65-F5344CB8AC3E}">
        <p14:creationId xmlns:p14="http://schemas.microsoft.com/office/powerpoint/2010/main" val="101729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5991" y="1418246"/>
            <a:ext cx="9372600" cy="5029200"/>
          </a:xfrm>
        </p:spPr>
        <p:txBody>
          <a:bodyPr/>
          <a:lstStyle/>
          <a:p>
            <a:r>
              <a:rPr lang="fr-FR" dirty="0" smtClean="0"/>
              <a:t>Variantes de câblages et de structures</a:t>
            </a:r>
          </a:p>
          <a:p>
            <a:pPr lvl="1"/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1200" b="1" i="1" dirty="0">
                <a:solidFill>
                  <a:schemeClr val="accent3">
                    <a:lumMod val="50000"/>
                  </a:schemeClr>
                </a:solidFill>
              </a:rPr>
              <a:t>plupart des applications se limitent à 1 ou 2 entrées et 1 </a:t>
            </a:r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sortie</a:t>
            </a:r>
            <a:endParaRPr lang="fr-FR" sz="1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52588" y="3137989"/>
            <a:ext cx="3262414" cy="1382418"/>
            <a:chOff x="5629773" y="4332656"/>
            <a:chExt cx="3770371" cy="1382418"/>
          </a:xfrm>
        </p:grpSpPr>
        <p:grpSp>
          <p:nvGrpSpPr>
            <p:cNvPr id="9" name="Groupe 8"/>
            <p:cNvGrpSpPr/>
            <p:nvPr/>
          </p:nvGrpSpPr>
          <p:grpSpPr>
            <a:xfrm>
              <a:off x="5786283" y="4332656"/>
              <a:ext cx="3613861" cy="1382418"/>
              <a:chOff x="5201774" y="1589800"/>
              <a:chExt cx="3613861" cy="1382418"/>
            </a:xfrm>
          </p:grpSpPr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6477321" y="2020848"/>
                <a:ext cx="1142542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6906420" y="2197687"/>
                <a:ext cx="320532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6084411" y="2634261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5492736" y="2630565"/>
                <a:ext cx="672084" cy="23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6152083" y="2410461"/>
                <a:ext cx="175776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>
                <a:off x="6151618" y="2634261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7619863" y="2279902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80"/>
              <p:cNvSpPr txBox="1">
                <a:spLocks noChangeArrowheads="1"/>
              </p:cNvSpPr>
              <p:nvPr/>
            </p:nvSpPr>
            <p:spPr bwMode="auto">
              <a:xfrm>
                <a:off x="8120882" y="2296472"/>
                <a:ext cx="312995" cy="2853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9" name="Text Box 81"/>
              <p:cNvSpPr txBox="1">
                <a:spLocks noChangeArrowheads="1"/>
              </p:cNvSpPr>
              <p:nvPr/>
            </p:nvSpPr>
            <p:spPr bwMode="auto">
              <a:xfrm>
                <a:off x="7758995" y="202637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>
                <a:off x="8105877" y="2312869"/>
                <a:ext cx="0" cy="29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flipH="1">
                <a:off x="7837859" y="2279902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6596227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6725474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554869" y="1589800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6684116" y="159532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92"/>
              <p:cNvSpPr txBox="1">
                <a:spLocks noChangeArrowheads="1"/>
              </p:cNvSpPr>
              <p:nvPr/>
            </p:nvSpPr>
            <p:spPr bwMode="auto">
              <a:xfrm>
                <a:off x="6828872" y="1672694"/>
                <a:ext cx="1623341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5330614" y="1825655"/>
                <a:ext cx="558346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 smtClean="0">
                    <a:latin typeface="Calibri" pitchFamily="34" charset="0"/>
                  </a:rPr>
                  <a:t>source</a:t>
                </a:r>
                <a:endParaRPr lang="en-US" dirty="0"/>
              </a:p>
            </p:txBody>
          </p:sp>
          <p:sp>
            <p:nvSpPr>
              <p:cNvPr id="28" name="Text Box 95"/>
              <p:cNvSpPr txBox="1">
                <a:spLocks noChangeArrowheads="1"/>
              </p:cNvSpPr>
              <p:nvPr/>
            </p:nvSpPr>
            <p:spPr bwMode="auto">
              <a:xfrm>
                <a:off x="6670128" y="2279520"/>
                <a:ext cx="863369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5531233" y="2264003"/>
                <a:ext cx="252201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6164821" y="196764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31" name="Line 99"/>
              <p:cNvSpPr>
                <a:spLocks noChangeShapeType="1"/>
              </p:cNvSpPr>
              <p:nvPr/>
            </p:nvSpPr>
            <p:spPr bwMode="auto">
              <a:xfrm>
                <a:off x="5469195" y="2302686"/>
                <a:ext cx="0" cy="317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00"/>
              <p:cNvSpPr>
                <a:spLocks noChangeShapeType="1"/>
              </p:cNvSpPr>
              <p:nvPr/>
            </p:nvSpPr>
            <p:spPr bwMode="auto">
              <a:xfrm>
                <a:off x="6146447" y="2218018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5201774" y="2213347"/>
                <a:ext cx="1253695" cy="41721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6017201" y="259465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04"/>
              <p:cNvSpPr>
                <a:spLocks noChangeArrowheads="1"/>
              </p:cNvSpPr>
              <p:nvPr/>
            </p:nvSpPr>
            <p:spPr bwMode="auto">
              <a:xfrm>
                <a:off x="6012032" y="2175582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81"/>
              <p:cNvSpPr txBox="1">
                <a:spLocks noChangeArrowheads="1"/>
              </p:cNvSpPr>
              <p:nvPr/>
            </p:nvSpPr>
            <p:spPr bwMode="auto">
              <a:xfrm>
                <a:off x="7731876" y="2384657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 flipH="1">
                <a:off x="7828503" y="2628735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8168397" y="2282400"/>
                <a:ext cx="278563" cy="349199"/>
              </a:xfrm>
              <a:custGeom>
                <a:avLst/>
                <a:gdLst>
                  <a:gd name="T0" fmla="*/ 0 w 348"/>
                  <a:gd name="T1" fmla="*/ 0 h 540"/>
                  <a:gd name="T2" fmla="*/ 348 w 348"/>
                  <a:gd name="T3" fmla="*/ 0 h 540"/>
                  <a:gd name="T4" fmla="*/ 348 w 348"/>
                  <a:gd name="T5" fmla="*/ 616 h 540"/>
                  <a:gd name="T6" fmla="*/ 18 w 348"/>
                  <a:gd name="T7" fmla="*/ 616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40"/>
                  <a:gd name="T14" fmla="*/ 348 w 348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40">
                    <a:moveTo>
                      <a:pt x="0" y="0"/>
                    </a:moveTo>
                    <a:lnTo>
                      <a:pt x="348" y="0"/>
                    </a:lnTo>
                    <a:lnTo>
                      <a:pt x="348" y="540"/>
                    </a:lnTo>
                    <a:lnTo>
                      <a:pt x="18" y="5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8382976" y="2145868"/>
                <a:ext cx="267935" cy="6042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6" name="Connecteur droit 45"/>
              <p:cNvCxnSpPr/>
              <p:nvPr/>
            </p:nvCxnSpPr>
            <p:spPr>
              <a:xfrm>
                <a:off x="7977446" y="22824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7970127" y="26316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93"/>
              <p:cNvSpPr txBox="1">
                <a:spLocks noChangeArrowheads="1"/>
              </p:cNvSpPr>
              <p:nvPr/>
            </p:nvSpPr>
            <p:spPr bwMode="auto">
              <a:xfrm>
                <a:off x="8157816" y="2672024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6161796" y="2693276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8399735" y="2769719"/>
                <a:ext cx="415900" cy="2024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charge</a:t>
                </a:r>
                <a:endParaRPr lang="en-US" dirty="0"/>
              </a:p>
            </p:txBody>
          </p:sp>
        </p:grp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5629773" y="5051264"/>
              <a:ext cx="320532" cy="2448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51109" y="5011097"/>
            <a:ext cx="205119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dirty="0" smtClean="0"/>
              <a:t>quadripôle amplificateur</a:t>
            </a:r>
          </a:p>
          <a:p>
            <a:pPr marL="0" lvl="1"/>
            <a:r>
              <a:rPr lang="fr-FR" sz="1200" dirty="0" smtClean="0"/>
              <a:t>1 entrée et 1 sortie	</a:t>
            </a:r>
            <a:endParaRPr lang="fr-FR" sz="1400" baseline="-25000" dirty="0"/>
          </a:p>
          <a:p>
            <a:pPr marL="0" lvl="1"/>
            <a:r>
              <a:rPr lang="fr-FR" sz="1600" b="1" dirty="0" smtClean="0"/>
              <a:t>I</a:t>
            </a:r>
            <a:r>
              <a:rPr lang="fr-FR" sz="1600" b="1" baseline="-25000" dirty="0" smtClean="0"/>
              <a:t>e1</a:t>
            </a:r>
            <a:r>
              <a:rPr lang="fr-FR" sz="1600" b="1" dirty="0" smtClean="0"/>
              <a:t>=-I</a:t>
            </a:r>
            <a:r>
              <a:rPr lang="fr-FR" sz="1600" b="1" baseline="-25000" dirty="0" smtClean="0"/>
              <a:t>e2</a:t>
            </a:r>
            <a:r>
              <a:rPr lang="fr-FR" sz="1600" b="1" dirty="0" smtClean="0"/>
              <a:t>=</a:t>
            </a:r>
            <a:r>
              <a:rPr lang="fr-FR" sz="1600" b="1" dirty="0" err="1" smtClean="0"/>
              <a:t>I</a:t>
            </a:r>
            <a:r>
              <a:rPr lang="fr-FR" sz="1600" b="1" baseline="-25000" dirty="0" err="1" smtClean="0"/>
              <a:t>e</a:t>
            </a:r>
            <a:r>
              <a:rPr lang="fr-FR" sz="1600" b="1" dirty="0" smtClean="0"/>
              <a:t>  et I</a:t>
            </a:r>
            <a:r>
              <a:rPr lang="fr-FR" sz="1600" b="1" baseline="-25000" dirty="0" smtClean="0"/>
              <a:t>S1</a:t>
            </a:r>
            <a:r>
              <a:rPr lang="fr-FR" sz="1400" b="1" dirty="0" smtClean="0"/>
              <a:t>=-</a:t>
            </a:r>
            <a:r>
              <a:rPr lang="fr-FR" sz="1600" b="1" dirty="0" smtClean="0"/>
              <a:t>I</a:t>
            </a:r>
            <a:r>
              <a:rPr lang="fr-FR" sz="1600" b="1" baseline="-25000" dirty="0" smtClean="0"/>
              <a:t>s2</a:t>
            </a:r>
            <a:r>
              <a:rPr lang="fr-FR" sz="1600" b="1" dirty="0" smtClean="0"/>
              <a:t>=I</a:t>
            </a:r>
            <a:r>
              <a:rPr lang="fr-FR" sz="1600" b="1" baseline="-25000" dirty="0" smtClean="0"/>
              <a:t>s</a:t>
            </a:r>
          </a:p>
          <a:p>
            <a:pPr marL="0" lvl="1"/>
            <a:endParaRPr lang="fr-FR" sz="10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9" y="5165760"/>
            <a:ext cx="460905" cy="475504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9607" y="2538482"/>
            <a:ext cx="36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 en tension ou en courant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Une entrée et une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3548844" y="2384884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717196" y="2246718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3679426" y="3147267"/>
            <a:ext cx="2917070" cy="1663401"/>
            <a:chOff x="3679426" y="3147267"/>
            <a:chExt cx="2917070" cy="1663401"/>
          </a:xfrm>
        </p:grpSpPr>
        <p:sp>
          <p:nvSpPr>
            <p:cNvPr id="73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62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6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75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77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78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pic>
        <p:nvPicPr>
          <p:cNvPr id="1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1" y="5314945"/>
            <a:ext cx="1933336" cy="8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3930554" y="2533940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différentielle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3777404" y="4942038"/>
            <a:ext cx="13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12</a:t>
            </a:r>
            <a:r>
              <a:rPr lang="fr-FR" sz="1400" dirty="0" smtClean="0"/>
              <a:t>=-A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 →</a:t>
            </a:r>
            <a:endParaRPr lang="fr-FR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917269" y="4943973"/>
            <a:ext cx="172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-V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310659" y="5884724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6770535" y="3168383"/>
            <a:ext cx="2917070" cy="1663401"/>
            <a:chOff x="3679426" y="3147267"/>
            <a:chExt cx="2917070" cy="1663401"/>
          </a:xfrm>
        </p:grpSpPr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113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16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3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sommateur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32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33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34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8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9" name="ZoneTexte 148"/>
          <p:cNvSpPr txBox="1"/>
          <p:nvPr/>
        </p:nvSpPr>
        <p:spPr>
          <a:xfrm>
            <a:off x="6973636" y="2525275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Amplificateur </a:t>
            </a:r>
            <a:r>
              <a:rPr lang="fr-FR" sz="1600" i="1" dirty="0" err="1">
                <a:solidFill>
                  <a:srgbClr val="FF0000"/>
                </a:solidFill>
              </a:rPr>
              <a:t>sommateur</a:t>
            </a:r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15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6" y="5307714"/>
            <a:ext cx="1689498" cy="9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6887142" y="4911261"/>
            <a:ext cx="117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</a:t>
            </a:r>
            <a:r>
              <a:rPr lang="fr-FR" sz="1400" baseline="-25000" dirty="0" smtClean="0"/>
              <a:t>12</a:t>
            </a:r>
            <a:r>
              <a:rPr lang="fr-FR" sz="1600" dirty="0"/>
              <a:t>=A →</a:t>
            </a:r>
            <a:endParaRPr lang="fr-FR" sz="1600" baseline="-25000" dirty="0"/>
          </a:p>
        </p:txBody>
      </p:sp>
      <p:sp>
        <p:nvSpPr>
          <p:cNvPr id="152" name="Rectangle 151"/>
          <p:cNvSpPr/>
          <p:nvPr/>
        </p:nvSpPr>
        <p:spPr>
          <a:xfrm>
            <a:off x="8008910" y="4926649"/>
            <a:ext cx="137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+V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660077" y="5968099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2379222" y="4182757"/>
            <a:ext cx="581539" cy="23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2689736" y="4144462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Oval 76"/>
          <p:cNvSpPr>
            <a:spLocks noChangeArrowheads="1"/>
          </p:cNvSpPr>
          <p:nvPr/>
        </p:nvSpPr>
        <p:spPr bwMode="auto">
          <a:xfrm>
            <a:off x="2680044" y="3785040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/>
          <p:cNvCxnSpPr>
            <a:stCxn id="56" idx="2"/>
          </p:cNvCxnSpPr>
          <p:nvPr/>
        </p:nvCxnSpPr>
        <p:spPr>
          <a:xfrm>
            <a:off x="5394698" y="4440410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8485807" y="4452142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40064" y="444651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quadripôle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633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outils logiciels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Synthèse des filtres en pratiques</a:t>
            </a:r>
          </a:p>
          <a:p>
            <a:pPr lvl="1"/>
            <a:r>
              <a:rPr lang="fr-FR" dirty="0" smtClean="0"/>
              <a:t>calculs théoriques ou algorithme peu utilisé (sauf si PC non </a:t>
            </a:r>
            <a:r>
              <a:rPr lang="fr-FR" dirty="0" err="1" smtClean="0"/>
              <a:t>dispo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Utilisation de logiciels (gratuits ou payant) pour la synthèse</a:t>
            </a:r>
          </a:p>
          <a:p>
            <a:pPr lvl="2"/>
            <a:r>
              <a:rPr lang="fr-FR" dirty="0"/>
              <a:t>WEBENCH</a:t>
            </a:r>
            <a:r>
              <a:rPr lang="fr-FR" baseline="30000" dirty="0"/>
              <a:t>®</a:t>
            </a:r>
            <a:r>
              <a:rPr lang="fr-FR" dirty="0"/>
              <a:t> </a:t>
            </a:r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smtClean="0"/>
              <a:t>Designer ( </a:t>
            </a:r>
            <a:r>
              <a:rPr lang="fr-FR" dirty="0" err="1" smtClean="0"/>
              <a:t>texas</a:t>
            </a:r>
            <a:r>
              <a:rPr lang="fr-FR" dirty="0" smtClean="0"/>
              <a:t> instrument – en ligne et gratuit)</a:t>
            </a:r>
          </a:p>
          <a:p>
            <a:pPr lvl="2"/>
            <a:r>
              <a:rPr lang="fr-FR" dirty="0" err="1"/>
              <a:t>FilterLab</a:t>
            </a:r>
            <a:r>
              <a:rPr lang="fr-FR" dirty="0"/>
              <a:t>® </a:t>
            </a:r>
            <a:r>
              <a:rPr lang="fr-FR" dirty="0" err="1"/>
              <a:t>Filter</a:t>
            </a:r>
            <a:r>
              <a:rPr lang="fr-FR" dirty="0"/>
              <a:t> Design </a:t>
            </a:r>
            <a:r>
              <a:rPr lang="fr-FR" dirty="0" smtClean="0"/>
              <a:t>Software (</a:t>
            </a:r>
            <a:r>
              <a:rPr lang="fr-FR" dirty="0" err="1" smtClean="0"/>
              <a:t>microchip</a:t>
            </a:r>
            <a:r>
              <a:rPr lang="fr-FR" dirty="0" smtClean="0"/>
              <a:t>)</a:t>
            </a:r>
          </a:p>
          <a:p>
            <a:pPr lvl="2"/>
            <a:r>
              <a:rPr lang="fr-FR" dirty="0"/>
              <a:t>Iowa </a:t>
            </a:r>
            <a:r>
              <a:rPr lang="fr-FR" dirty="0" err="1"/>
              <a:t>Hills</a:t>
            </a:r>
            <a:r>
              <a:rPr lang="fr-FR" dirty="0"/>
              <a:t> </a:t>
            </a:r>
            <a:r>
              <a:rPr lang="fr-FR" dirty="0" err="1"/>
              <a:t>Opamp</a:t>
            </a:r>
            <a:r>
              <a:rPr lang="fr-FR" dirty="0"/>
              <a:t> </a:t>
            </a:r>
            <a:r>
              <a:rPr lang="fr-FR" dirty="0" err="1" smtClean="0"/>
              <a:t>Filters</a:t>
            </a:r>
            <a:r>
              <a:rPr lang="fr-FR" dirty="0" smtClean="0"/>
              <a:t> (dispo aussi sur mon site)</a:t>
            </a:r>
          </a:p>
          <a:p>
            <a:r>
              <a:rPr lang="fr-FR" dirty="0" smtClean="0"/>
              <a:t>Validation des résultats</a:t>
            </a:r>
          </a:p>
          <a:p>
            <a:pPr lvl="1"/>
            <a:r>
              <a:rPr lang="fr-FR" dirty="0" smtClean="0"/>
              <a:t>Utilisation de </a:t>
            </a:r>
            <a:r>
              <a:rPr lang="fr-FR" dirty="0" err="1" smtClean="0"/>
              <a:t>LTSpice</a:t>
            </a:r>
            <a:endParaRPr lang="fr-FR" dirty="0" smtClean="0"/>
          </a:p>
          <a:p>
            <a:pPr lvl="1"/>
            <a:r>
              <a:rPr lang="fr-FR" dirty="0" smtClean="0"/>
              <a:t>Gratuit </a:t>
            </a:r>
            <a:r>
              <a:rPr lang="fr-FR" dirty="0"/>
              <a:t>et téléchargement sur: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	</a:t>
            </a:r>
            <a:r>
              <a:rPr lang="fr-FR" sz="1200" dirty="0" smtClean="0"/>
              <a:t>www.analog.com/en/design-center/design-tools-and-calculators/ltspice-simulator.html</a:t>
            </a:r>
          </a:p>
          <a:p>
            <a:pPr lvl="1"/>
            <a:r>
              <a:rPr lang="fr-FR" sz="1600" dirty="0" smtClean="0"/>
              <a:t>Des tutos et ressources dispo sur mon dépôt GitHub</a:t>
            </a:r>
          </a:p>
          <a:p>
            <a:pPr lvl="2"/>
            <a:r>
              <a:rPr lang="fr-FR" dirty="0"/>
              <a:t>https://github.com/juanbravo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Amplificateur </a:t>
            </a:r>
            <a:r>
              <a:rPr lang="fr-FR" dirty="0" smtClean="0"/>
              <a:t>différentiel</a:t>
            </a:r>
          </a:p>
          <a:p>
            <a:pPr lvl="1"/>
            <a:r>
              <a:rPr lang="fr-FR" dirty="0" smtClean="0"/>
              <a:t>objectifs: amplifier la différence des tensions en entrée</a:t>
            </a:r>
          </a:p>
          <a:p>
            <a:pPr lvl="2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 smtClean="0"/>
              <a:t>Amplificateur parfait </a:t>
            </a:r>
            <a:r>
              <a:rPr lang="fr-FR" i="1" dirty="0" smtClean="0"/>
              <a:t>( 1 seule sortie)</a:t>
            </a:r>
          </a:p>
          <a:p>
            <a:pPr lvl="2"/>
            <a:r>
              <a:rPr lang="fr-FR" dirty="0" smtClean="0"/>
              <a:t>amplifie la </a:t>
            </a:r>
            <a:r>
              <a:rPr lang="fr-FR" dirty="0"/>
              <a:t>différence des tensions en </a:t>
            </a:r>
            <a:r>
              <a:rPr lang="fr-FR" dirty="0" smtClean="0"/>
              <a:t>entrée</a:t>
            </a:r>
          </a:p>
          <a:p>
            <a:pPr lvl="2"/>
            <a:r>
              <a:rPr lang="fr-FR" dirty="0" smtClean="0"/>
              <a:t>Supprime le mode commun</a:t>
            </a:r>
          </a:p>
          <a:p>
            <a:pPr lvl="2"/>
            <a:r>
              <a:rPr lang="fr-FR" dirty="0" smtClean="0"/>
              <a:t>Ne gêne pas les sources d’entrées</a:t>
            </a:r>
          </a:p>
          <a:p>
            <a:pPr lvl="2"/>
            <a:r>
              <a:rPr lang="fr-FR" dirty="0" smtClean="0"/>
              <a:t>N’est pas gêné par la charge</a:t>
            </a:r>
            <a:endParaRPr lang="fr-FR" dirty="0"/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6542151" y="4754335"/>
            <a:ext cx="1664725" cy="1627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8331806" y="5321730"/>
            <a:ext cx="0" cy="88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8383606" y="5592147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6214081" y="4574458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366966" y="4795379"/>
            <a:ext cx="214312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 flipV="1">
            <a:off x="8284692" y="5227218"/>
            <a:ext cx="247377" cy="9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7706138" y="5461768"/>
            <a:ext cx="0" cy="5710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Text Box 44"/>
          <p:cNvSpPr txBox="1">
            <a:spLocks noChangeArrowheads="1"/>
          </p:cNvSpPr>
          <p:nvPr/>
        </p:nvSpPr>
        <p:spPr bwMode="auto">
          <a:xfrm>
            <a:off x="7763016" y="5595768"/>
            <a:ext cx="366854" cy="2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6228301" y="5592147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Text Box 47"/>
          <p:cNvSpPr txBox="1">
            <a:spLocks noChangeArrowheads="1"/>
          </p:cNvSpPr>
          <p:nvPr/>
        </p:nvSpPr>
        <p:spPr bwMode="auto">
          <a:xfrm>
            <a:off x="6287212" y="5752708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6261820" y="5560760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038366" y="5570417"/>
            <a:ext cx="709971" cy="6724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6695521" y="5595769"/>
            <a:ext cx="124931" cy="60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Oval 52"/>
          <p:cNvSpPr>
            <a:spLocks noChangeArrowheads="1"/>
          </p:cNvSpPr>
          <p:nvPr/>
        </p:nvSpPr>
        <p:spPr bwMode="auto">
          <a:xfrm>
            <a:off x="5894138" y="5737014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53"/>
          <p:cNvSpPr>
            <a:spLocks/>
          </p:cNvSpPr>
          <p:nvPr/>
        </p:nvSpPr>
        <p:spPr bwMode="auto">
          <a:xfrm>
            <a:off x="5989613" y="5846871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5490906" y="4928175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5722485" y="5275855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211034" y="4928175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Rectangle 57"/>
          <p:cNvSpPr>
            <a:spLocks noChangeArrowheads="1"/>
          </p:cNvSpPr>
          <p:nvPr/>
        </p:nvSpPr>
        <p:spPr bwMode="auto">
          <a:xfrm>
            <a:off x="5490906" y="4928175"/>
            <a:ext cx="1605814" cy="131466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58"/>
          <p:cNvSpPr>
            <a:spLocks noChangeArrowheads="1"/>
          </p:cNvSpPr>
          <p:nvPr/>
        </p:nvSpPr>
        <p:spPr bwMode="auto">
          <a:xfrm>
            <a:off x="7039843" y="4925761"/>
            <a:ext cx="112603" cy="1298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Oval 60"/>
          <p:cNvSpPr>
            <a:spLocks noChangeArrowheads="1"/>
          </p:cNvSpPr>
          <p:nvPr/>
        </p:nvSpPr>
        <p:spPr bwMode="auto">
          <a:xfrm>
            <a:off x="5348709" y="5415893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61"/>
          <p:cNvSpPr>
            <a:spLocks/>
          </p:cNvSpPr>
          <p:nvPr/>
        </p:nvSpPr>
        <p:spPr bwMode="auto">
          <a:xfrm>
            <a:off x="5441137" y="5485912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6748337" y="4928175"/>
            <a:ext cx="0" cy="66397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6688411" y="4954734"/>
            <a:ext cx="119572" cy="5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6729039" y="553782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Oval 66"/>
          <p:cNvSpPr>
            <a:spLocks noChangeArrowheads="1"/>
          </p:cNvSpPr>
          <p:nvPr/>
        </p:nvSpPr>
        <p:spPr bwMode="auto">
          <a:xfrm>
            <a:off x="6729039" y="4900408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6729039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6015005" y="621145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Line 69"/>
          <p:cNvSpPr>
            <a:spLocks noChangeShapeType="1"/>
          </p:cNvSpPr>
          <p:nvPr/>
        </p:nvSpPr>
        <p:spPr bwMode="auto">
          <a:xfrm>
            <a:off x="7096721" y="6242840"/>
            <a:ext cx="42862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7501983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Line 72"/>
          <p:cNvSpPr>
            <a:spLocks noChangeShapeType="1"/>
          </p:cNvSpPr>
          <p:nvPr/>
        </p:nvSpPr>
        <p:spPr bwMode="auto">
          <a:xfrm>
            <a:off x="5659512" y="5093564"/>
            <a:ext cx="0" cy="895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73"/>
          <p:cNvSpPr>
            <a:spLocks noChangeShapeType="1"/>
          </p:cNvSpPr>
          <p:nvPr/>
        </p:nvSpPr>
        <p:spPr bwMode="auto">
          <a:xfrm>
            <a:off x="6038366" y="6242840"/>
            <a:ext cx="0" cy="13883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8" name="Line 74"/>
          <p:cNvSpPr>
            <a:spLocks noChangeShapeType="1"/>
          </p:cNvSpPr>
          <p:nvPr/>
        </p:nvSpPr>
        <p:spPr bwMode="auto">
          <a:xfrm>
            <a:off x="5912420" y="6381671"/>
            <a:ext cx="265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9" name="Text Box 75"/>
          <p:cNvSpPr txBox="1">
            <a:spLocks noChangeArrowheads="1"/>
          </p:cNvSpPr>
          <p:nvPr/>
        </p:nvSpPr>
        <p:spPr bwMode="auto">
          <a:xfrm>
            <a:off x="6373545" y="5316900"/>
            <a:ext cx="181810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170" name="Text Box 76"/>
          <p:cNvSpPr txBox="1">
            <a:spLocks noChangeArrowheads="1"/>
          </p:cNvSpPr>
          <p:nvPr/>
        </p:nvSpPr>
        <p:spPr bwMode="auto">
          <a:xfrm>
            <a:off x="6337996" y="4695180"/>
            <a:ext cx="231578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171" name="Line 79"/>
          <p:cNvSpPr>
            <a:spLocks noChangeShapeType="1"/>
          </p:cNvSpPr>
          <p:nvPr/>
        </p:nvSpPr>
        <p:spPr bwMode="auto">
          <a:xfrm>
            <a:off x="6090965" y="4988612"/>
            <a:ext cx="0" cy="4925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80"/>
          <p:cNvSpPr txBox="1">
            <a:spLocks noChangeArrowheads="1"/>
          </p:cNvSpPr>
          <p:nvPr/>
        </p:nvSpPr>
        <p:spPr bwMode="auto">
          <a:xfrm>
            <a:off x="5869507" y="5053206"/>
            <a:ext cx="290996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fr-FR" sz="20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 rot="5400000">
            <a:off x="7005070" y="4641587"/>
            <a:ext cx="131396" cy="576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6285687" y="5155133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8841432" y="5552285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Z</a:t>
            </a:r>
            <a:r>
              <a:rPr lang="fr-FR" sz="2000" b="1" i="1" baseline="-25000" dirty="0">
                <a:latin typeface="Times New Roman" pitchFamily="18" charset="0"/>
              </a:rPr>
              <a:t>L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0213"/>
              </p:ext>
            </p:extLst>
          </p:nvPr>
        </p:nvGraphicFramePr>
        <p:xfrm>
          <a:off x="2751787" y="580974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87" y="580974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ZoneTexte 177"/>
          <p:cNvSpPr txBox="1"/>
          <p:nvPr/>
        </p:nvSpPr>
        <p:spPr>
          <a:xfrm>
            <a:off x="1736313" y="5773986"/>
            <a:ext cx="196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résumé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29154" y="2600209"/>
            <a:ext cx="3406948" cy="1663401"/>
            <a:chOff x="263555" y="2573658"/>
            <a:chExt cx="3406948" cy="1663401"/>
          </a:xfrm>
        </p:grpSpPr>
        <p:grpSp>
          <p:nvGrpSpPr>
            <p:cNvPr id="11" name="Groupe 10"/>
            <p:cNvGrpSpPr/>
            <p:nvPr/>
          </p:nvGrpSpPr>
          <p:grpSpPr>
            <a:xfrm>
              <a:off x="263555" y="2573658"/>
              <a:ext cx="3406948" cy="1663401"/>
              <a:chOff x="263555" y="2371438"/>
              <a:chExt cx="3406948" cy="1663401"/>
            </a:xfrm>
          </p:grpSpPr>
          <p:cxnSp>
            <p:nvCxnSpPr>
              <p:cNvPr id="123" name="Connecteur droit avec flèche 122"/>
              <p:cNvCxnSpPr/>
              <p:nvPr/>
            </p:nvCxnSpPr>
            <p:spPr>
              <a:xfrm flipV="1">
                <a:off x="1117446" y="3018009"/>
                <a:ext cx="0" cy="39573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e 118"/>
              <p:cNvGrpSpPr/>
              <p:nvPr/>
            </p:nvGrpSpPr>
            <p:grpSpPr>
              <a:xfrm>
                <a:off x="263555" y="2371438"/>
                <a:ext cx="3406948" cy="1663401"/>
                <a:chOff x="1557411" y="3224285"/>
                <a:chExt cx="3040126" cy="1436687"/>
              </a:xfrm>
            </p:grpSpPr>
            <p:sp>
              <p:nvSpPr>
                <p:cNvPr id="122" name="Rectangle 65"/>
                <p:cNvSpPr>
                  <a:spLocks noChangeArrowheads="1"/>
                </p:cNvSpPr>
                <p:nvPr/>
              </p:nvSpPr>
              <p:spPr bwMode="auto">
                <a:xfrm>
                  <a:off x="2835279" y="3596583"/>
                  <a:ext cx="1019526" cy="7445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18178" y="3749320"/>
                  <a:ext cx="286021" cy="31024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5" name="Line 67"/>
                <p:cNvSpPr>
                  <a:spLocks noChangeShapeType="1"/>
                </p:cNvSpPr>
                <p:nvPr/>
              </p:nvSpPr>
              <p:spPr bwMode="auto">
                <a:xfrm>
                  <a:off x="2484673" y="4126391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484673" y="4614832"/>
                  <a:ext cx="183222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576938" y="422641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dirty="0"/>
                </a:p>
              </p:txBody>
            </p:sp>
            <p:sp>
              <p:nvSpPr>
                <p:cNvPr id="13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545059" y="3933094"/>
                  <a:ext cx="156850" cy="1479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45" name="Line 71"/>
                <p:cNvSpPr>
                  <a:spLocks noChangeShapeType="1"/>
                </p:cNvSpPr>
                <p:nvPr/>
              </p:nvSpPr>
              <p:spPr bwMode="auto">
                <a:xfrm>
                  <a:off x="2521578" y="4174917"/>
                  <a:ext cx="0" cy="3579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72"/>
                <p:cNvSpPr>
                  <a:spLocks noChangeShapeType="1"/>
                </p:cNvSpPr>
                <p:nvPr/>
              </p:nvSpPr>
              <p:spPr bwMode="auto">
                <a:xfrm>
                  <a:off x="2544644" y="4126391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Line 78"/>
                <p:cNvSpPr>
                  <a:spLocks noChangeShapeType="1"/>
                </p:cNvSpPr>
                <p:nvPr/>
              </p:nvSpPr>
              <p:spPr bwMode="auto">
                <a:xfrm>
                  <a:off x="3854805" y="3820329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01879" y="3834642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78957" y="3601355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0" name="Line 82"/>
                <p:cNvSpPr>
                  <a:spLocks noChangeShapeType="1"/>
                </p:cNvSpPr>
                <p:nvPr/>
              </p:nvSpPr>
              <p:spPr bwMode="auto">
                <a:xfrm>
                  <a:off x="4252313" y="3852737"/>
                  <a:ext cx="0" cy="722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9330" y="3820329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Line 88"/>
                <p:cNvSpPr>
                  <a:spLocks noChangeShapeType="1"/>
                </p:cNvSpPr>
                <p:nvPr/>
              </p:nvSpPr>
              <p:spPr bwMode="auto">
                <a:xfrm>
                  <a:off x="2941383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Line 89"/>
                <p:cNvSpPr>
                  <a:spLocks noChangeShapeType="1"/>
                </p:cNvSpPr>
                <p:nvPr/>
              </p:nvSpPr>
              <p:spPr bwMode="auto">
                <a:xfrm>
                  <a:off x="3056714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90"/>
                <p:cNvSpPr>
                  <a:spLocks noChangeArrowheads="1"/>
                </p:cNvSpPr>
                <p:nvPr/>
              </p:nvSpPr>
              <p:spPr bwMode="auto">
                <a:xfrm>
                  <a:off x="2904478" y="3224285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Oval 91"/>
                <p:cNvSpPr>
                  <a:spLocks noChangeArrowheads="1"/>
                </p:cNvSpPr>
                <p:nvPr/>
              </p:nvSpPr>
              <p:spPr bwMode="auto">
                <a:xfrm>
                  <a:off x="3019809" y="322905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148979" y="3295881"/>
                  <a:ext cx="1448558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18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741941" y="4489142"/>
                  <a:ext cx="498230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sources</a:t>
                  </a:r>
                  <a:endParaRPr lang="en-US" dirty="0"/>
                </a:p>
              </p:txBody>
            </p:sp>
            <p:sp>
              <p:nvSpPr>
                <p:cNvPr id="18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07327" y="3819999"/>
                  <a:ext cx="770411" cy="35797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991055" y="3806597"/>
                  <a:ext cx="225047" cy="2004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19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556426" y="3550630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191" name="Line 99"/>
                <p:cNvSpPr>
                  <a:spLocks noChangeShapeType="1"/>
                </p:cNvSpPr>
                <p:nvPr/>
              </p:nvSpPr>
              <p:spPr bwMode="auto">
                <a:xfrm>
                  <a:off x="1935697" y="3840008"/>
                  <a:ext cx="0" cy="690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100"/>
                <p:cNvSpPr>
                  <a:spLocks noChangeShapeType="1"/>
                </p:cNvSpPr>
                <p:nvPr/>
              </p:nvSpPr>
              <p:spPr bwMode="auto">
                <a:xfrm>
                  <a:off x="2540031" y="3758866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Oval 103"/>
                <p:cNvSpPr>
                  <a:spLocks noChangeArrowheads="1"/>
                </p:cNvSpPr>
                <p:nvPr/>
              </p:nvSpPr>
              <p:spPr bwMode="auto">
                <a:xfrm>
                  <a:off x="2137911" y="4595740"/>
                  <a:ext cx="36906" cy="3818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/>
              </p:nvSpPr>
              <p:spPr bwMode="auto">
                <a:xfrm>
                  <a:off x="2149444" y="4121618"/>
                  <a:ext cx="339842" cy="493215"/>
                </a:xfrm>
                <a:custGeom>
                  <a:avLst/>
                  <a:gdLst>
                    <a:gd name="T0" fmla="*/ 360 w 408"/>
                    <a:gd name="T1" fmla="*/ 0 h 564"/>
                    <a:gd name="T2" fmla="*/ 0 w 408"/>
                    <a:gd name="T3" fmla="*/ 0 h 564"/>
                    <a:gd name="T4" fmla="*/ 0 w 408"/>
                    <a:gd name="T5" fmla="*/ 465 h 564"/>
                    <a:gd name="T6" fmla="*/ 408 w 408"/>
                    <a:gd name="T7" fmla="*/ 465 h 5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564"/>
                    <a:gd name="T14" fmla="*/ 408 w 408"/>
                    <a:gd name="T15" fmla="*/ 564 h 5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564">
                      <a:moveTo>
                        <a:pt x="360" y="0"/>
                      </a:moveTo>
                      <a:lnTo>
                        <a:pt x="0" y="0"/>
                      </a:lnTo>
                      <a:lnTo>
                        <a:pt x="0" y="564"/>
                      </a:lnTo>
                      <a:lnTo>
                        <a:pt x="408" y="56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01"/>
                <p:cNvSpPr>
                  <a:spLocks/>
                </p:cNvSpPr>
                <p:nvPr/>
              </p:nvSpPr>
              <p:spPr bwMode="auto">
                <a:xfrm>
                  <a:off x="1700421" y="3758866"/>
                  <a:ext cx="1118711" cy="85914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Oval 74"/>
                <p:cNvSpPr>
                  <a:spLocks noChangeArrowheads="1"/>
                </p:cNvSpPr>
                <p:nvPr/>
              </p:nvSpPr>
              <p:spPr bwMode="auto">
                <a:xfrm>
                  <a:off x="2006433" y="4201169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Oval 76"/>
                <p:cNvSpPr>
                  <a:spLocks noChangeArrowheads="1"/>
                </p:cNvSpPr>
                <p:nvPr/>
              </p:nvSpPr>
              <p:spPr bwMode="auto">
                <a:xfrm>
                  <a:off x="2424700" y="4092184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04"/>
                <p:cNvSpPr>
                  <a:spLocks noChangeArrowheads="1"/>
                </p:cNvSpPr>
                <p:nvPr/>
              </p:nvSpPr>
              <p:spPr bwMode="auto">
                <a:xfrm>
                  <a:off x="2420087" y="373022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102"/>
                <p:cNvSpPr>
                  <a:spLocks noChangeArrowheads="1"/>
                </p:cNvSpPr>
                <p:nvPr/>
              </p:nvSpPr>
              <p:spPr bwMode="auto">
                <a:xfrm>
                  <a:off x="1557411" y="4050022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057382" y="4264809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54758" y="391080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0981" y="4121618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Line 82"/>
                <p:cNvSpPr>
                  <a:spLocks noChangeShapeType="1"/>
                </p:cNvSpPr>
                <p:nvPr/>
              </p:nvSpPr>
              <p:spPr bwMode="auto">
                <a:xfrm>
                  <a:off x="3987123" y="4159007"/>
                  <a:ext cx="0" cy="4427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873958" y="4487711"/>
                  <a:ext cx="356286" cy="17183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0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854804" y="4124531"/>
                  <a:ext cx="341381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cxnSp>
          <p:nvCxnSpPr>
            <p:cNvPr id="8" name="Connecteur droit 7"/>
            <p:cNvCxnSpPr/>
            <p:nvPr/>
          </p:nvCxnSpPr>
          <p:spPr>
            <a:xfrm>
              <a:off x="2266882" y="3883379"/>
              <a:ext cx="0" cy="29974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713" y="2683103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09714" y="2697382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cxnSp>
        <p:nvCxnSpPr>
          <p:cNvPr id="179" name="Connecteur droit avec flèche 178"/>
          <p:cNvCxnSpPr/>
          <p:nvPr/>
        </p:nvCxnSpPr>
        <p:spPr>
          <a:xfrm flipV="1">
            <a:off x="3780546" y="3289929"/>
            <a:ext cx="0" cy="3957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46448" y="2206937"/>
            <a:ext cx="272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 à 2 sorties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6430446" y="2254110"/>
            <a:ext cx="228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à 1 sortie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99" name="AutoShape 39"/>
          <p:cNvSpPr>
            <a:spLocks noChangeArrowheads="1"/>
          </p:cNvSpPr>
          <p:nvPr/>
        </p:nvSpPr>
        <p:spPr bwMode="auto">
          <a:xfrm>
            <a:off x="7383230" y="5564984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7525344" y="5243260"/>
            <a:ext cx="1189379" cy="9995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8651750" y="5510056"/>
            <a:ext cx="120868" cy="43580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32089" y="2605735"/>
            <a:ext cx="3960775" cy="165787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parfait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La règle des 3</a:t>
                </a:r>
              </a:p>
              <a:p>
                <a:pPr lvl="1"/>
                <a:r>
                  <a:rPr lang="fr-FR" dirty="0"/>
                  <a:t>AOp</a:t>
                </a:r>
                <a:r>
                  <a:rPr lang="fr-FR" b="1" dirty="0"/>
                  <a:t> parfait</a:t>
                </a:r>
              </a:p>
              <a:p>
                <a:pPr lvl="2"/>
                <a:r>
                  <a:rPr lang="fr-FR" dirty="0"/>
                  <a:t> i+ et i- nul ( donc Zed et Zec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)</a:t>
                </a:r>
              </a:p>
              <a:p>
                <a:pPr lvl="2"/>
                <a:r>
                  <a:rPr lang="fr-FR" dirty="0"/>
                  <a:t> </a:t>
                </a:r>
                <a:r>
                  <a:rPr lang="fr-FR" dirty="0" err="1"/>
                  <a:t>Avd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 (ou constant et très grand (~10</a:t>
                </a:r>
                <a:r>
                  <a:rPr lang="fr-FR" baseline="30000" dirty="0"/>
                  <a:t>5</a:t>
                </a:r>
                <a:r>
                  <a:rPr lang="fr-FR" dirty="0"/>
                  <a:t>))</a:t>
                </a:r>
              </a:p>
              <a:p>
                <a:pPr lvl="2"/>
                <a:r>
                  <a:rPr lang="fr-FR" dirty="0"/>
                  <a:t>Impédance de sortie </a:t>
                </a:r>
                <a:r>
                  <a:rPr lang="fr-FR" dirty="0" err="1"/>
                  <a:t>Zs</a:t>
                </a:r>
                <a:r>
                  <a:rPr lang="fr-FR" dirty="0"/>
                  <a:t> =</a:t>
                </a:r>
                <a:r>
                  <a:rPr lang="fr-FR" dirty="0" smtClean="0"/>
                  <a:t>0</a:t>
                </a:r>
              </a:p>
              <a:p>
                <a:pPr lvl="2"/>
                <a:endParaRPr lang="fr-FR" dirty="0"/>
              </a:p>
              <a:p>
                <a:r>
                  <a:rPr lang="fr-FR" dirty="0" smtClean="0"/>
                  <a:t>Alimentation</a:t>
                </a:r>
                <a:endParaRPr lang="fr-FR" dirty="0"/>
              </a:p>
              <a:p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1588600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" y="4045714"/>
            <a:ext cx="2772308" cy="16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64796" y="376823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Dual </a:t>
            </a:r>
            <a:r>
              <a:rPr lang="fr-FR" dirty="0" err="1" smtClean="0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75518" y="377753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single </a:t>
            </a:r>
            <a:r>
              <a:rPr lang="fr-FR" dirty="0" err="1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113076"/>
            <a:ext cx="2411047" cy="16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97016" y="5553236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Peut être ramenée au cas dual </a:t>
            </a:r>
            <a:r>
              <a:rPr lang="fr-FR" sz="1400" i="1" dirty="0" err="1" smtClean="0"/>
              <a:t>supply</a:t>
            </a:r>
            <a:r>
              <a:rPr lang="fr-FR" sz="1400" i="1" dirty="0" smtClean="0"/>
              <a:t> en introduisant une nouvelle référence des tensions (voir ER)</a:t>
            </a:r>
          </a:p>
          <a:p>
            <a:r>
              <a:rPr lang="fr-FR" sz="1400" i="1" dirty="0"/>
              <a:t>o</a:t>
            </a:r>
            <a:r>
              <a:rPr lang="fr-FR" sz="1400" i="1" dirty="0" smtClean="0"/>
              <a:t>u  application de montage spécifiques (voir application notes de Texas Instrument en ligne)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2480" y="5553236"/>
            <a:ext cx="414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Montage par défaut vu en cours (car le plus simple!)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88439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1537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Symboles et notations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Fonctionnement</a:t>
            </a:r>
          </a:p>
          <a:p>
            <a:pPr lvl="1"/>
            <a:r>
              <a:rPr lang="fr-FR" dirty="0" smtClean="0"/>
              <a:t>L’ </a:t>
            </a:r>
            <a:r>
              <a:rPr lang="fr-FR" dirty="0" err="1" smtClean="0"/>
              <a:t>AOp</a:t>
            </a:r>
            <a:r>
              <a:rPr lang="fr-FR" dirty="0" smtClean="0"/>
              <a:t> </a:t>
            </a:r>
            <a:r>
              <a:rPr lang="fr-FR" u="sng" dirty="0" smtClean="0"/>
              <a:t>seul</a:t>
            </a:r>
            <a:r>
              <a:rPr lang="fr-FR" dirty="0" smtClean="0"/>
              <a:t>  , en boucle ouverte, est un amplificateur différentiel (mais inexploitable en l’état!)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AOp</a:t>
            </a:r>
            <a:r>
              <a:rPr lang="fr-FR" dirty="0" smtClean="0"/>
              <a:t> est </a:t>
            </a:r>
            <a:r>
              <a:rPr lang="fr-FR" dirty="0" smtClean="0">
                <a:solidFill>
                  <a:srgbClr val="FF0000"/>
                </a:solidFill>
              </a:rPr>
              <a:t>inexploitable seul pour faire une amplification</a:t>
            </a:r>
            <a:r>
              <a:rPr lang="fr-FR" dirty="0" smtClean="0"/>
              <a:t>!!!</a:t>
            </a:r>
          </a:p>
          <a:p>
            <a:pPr lvl="2"/>
            <a:r>
              <a:rPr lang="fr-FR" dirty="0" smtClean="0"/>
              <a:t>SEUL: peut être utilisé en comparateur de tension simple</a:t>
            </a:r>
          </a:p>
          <a:p>
            <a:pPr lvl="2"/>
            <a:r>
              <a:rPr lang="fr-FR" dirty="0" smtClean="0"/>
              <a:t>SINON: il faut des composants en +</a:t>
            </a:r>
            <a:endParaRPr lang="fr-FR" dirty="0"/>
          </a:p>
          <a:p>
            <a:pPr lvl="3"/>
            <a:r>
              <a:rPr lang="fr-FR" dirty="0" smtClean="0"/>
              <a:t>Résistances, condensateurs…</a:t>
            </a:r>
            <a:endParaRPr lang="fr-FR" dirty="0"/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Différentes notations possibles</a:t>
                </a:r>
              </a:p>
              <a:p>
                <a:r>
                  <a:rPr lang="fr-FR" sz="1600" dirty="0" smtClean="0"/>
                  <a:t>Tension différentielle notée: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ed</a:t>
                </a:r>
                <a:r>
                  <a:rPr lang="fr-FR" baseline="-25000" dirty="0" smtClean="0"/>
                  <a:t> </a:t>
                </a:r>
                <a:r>
                  <a:rPr lang="fr-FR" dirty="0" smtClean="0"/>
                  <a:t>ou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d</a:t>
                </a:r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2" t="-2830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" y="2066634"/>
            <a:ext cx="468052" cy="390044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28" y="3514993"/>
            <a:ext cx="2956790" cy="1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d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1400" b="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fr-FR" sz="1400" baseline="30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459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505451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1388604" y="3970047"/>
            <a:ext cx="72008" cy="669768"/>
            <a:chOff x="1064568" y="3949094"/>
            <a:chExt cx="72008" cy="669768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1100572" y="3949094"/>
              <a:ext cx="0" cy="668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1712640" y="4305798"/>
            <a:ext cx="72008" cy="336779"/>
            <a:chOff x="1064568" y="4053361"/>
            <a:chExt cx="72008" cy="565501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/>
          <p:cNvCxnSpPr/>
          <p:nvPr/>
        </p:nvCxnSpPr>
        <p:spPr>
          <a:xfrm flipV="1">
            <a:off x="1748644" y="3971777"/>
            <a:ext cx="0" cy="2719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2936776" y="4158952"/>
            <a:ext cx="72008" cy="336779"/>
            <a:chOff x="1064568" y="4053361"/>
            <a:chExt cx="72008" cy="565501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557498" y="3505450"/>
            <a:ext cx="3163798" cy="280386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opérationnel: régime linéaire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53744"/>
          </a:xfrm>
        </p:spPr>
        <p:txBody>
          <a:bodyPr/>
          <a:lstStyle/>
          <a:p>
            <a:r>
              <a:rPr lang="fr-FR" dirty="0" smtClean="0"/>
              <a:t>La contre-réaction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Appliqué à l’</a:t>
            </a:r>
            <a:r>
              <a:rPr lang="fr-FR" dirty="0" err="1" smtClean="0"/>
              <a:t>AOp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136" y="1654438"/>
            <a:ext cx="3598537" cy="11073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195184" y="2867232"/>
            <a:ext cx="9222312" cy="1476164"/>
          </a:xfrm>
          <a:prstGeom prst="roundRect">
            <a:avLst>
              <a:gd name="adj" fmla="val 727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798951"/>
            <a:ext cx="1338651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664387"/>
            <a:ext cx="828092" cy="690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96916" y="4716751"/>
            <a:ext cx="534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avoir un </a:t>
            </a:r>
            <a:r>
              <a:rPr lang="fr-FR" b="1" dirty="0">
                <a:solidFill>
                  <a:srgbClr val="FF0000"/>
                </a:solidFill>
              </a:rPr>
              <a:t>bouclage de </a:t>
            </a:r>
            <a:r>
              <a:rPr lang="fr-FR" b="1" dirty="0" smtClean="0">
                <a:solidFill>
                  <a:srgbClr val="FF0000"/>
                </a:solidFill>
              </a:rPr>
              <a:t>la sortie </a:t>
            </a:r>
            <a:r>
              <a:rPr lang="fr-FR" b="1" dirty="0">
                <a:solidFill>
                  <a:srgbClr val="FF0000"/>
                </a:solidFill>
              </a:rPr>
              <a:t>sur l’entrée </a:t>
            </a:r>
            <a:r>
              <a:rPr lang="fr-FR" i="1" dirty="0">
                <a:solidFill>
                  <a:srgbClr val="FF0000"/>
                </a:solidFill>
              </a:rPr>
              <a:t>V−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AOp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250754" y="5265204"/>
            <a:ext cx="2881312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fr-FR" dirty="0"/>
                  <a:t>Les hypothèses de calculs: 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i+ = i- = 0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</a:t>
                </a:r>
                <a:r>
                  <a:rPr lang="fr-FR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</a:t>
                </a:r>
                <a:r>
                  <a:rPr lang="fr-FR" baseline="-25000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ed</a:t>
                </a:r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 (car Ad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-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&lt;Vs&lt;+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endParaRPr lang="fr-FR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2538" b="-9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3" y="1518492"/>
            <a:ext cx="2358390" cy="68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38" y="2208102"/>
            <a:ext cx="2339340" cy="65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2672916"/>
            <a:ext cx="2052228" cy="19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: Les 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249742"/>
            <a:ext cx="9372600" cy="518974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 calculs</a:t>
            </a:r>
          </a:p>
          <a:p>
            <a:pPr lvl="1"/>
            <a:r>
              <a:rPr lang="fr-FR" dirty="0" smtClean="0"/>
              <a:t>Arsenal du GE11 à votre disposition</a:t>
            </a:r>
          </a:p>
          <a:p>
            <a:pPr lvl="2"/>
            <a:r>
              <a:rPr lang="fr-FR" dirty="0" err="1" smtClean="0"/>
              <a:t>Thévenin</a:t>
            </a:r>
            <a:r>
              <a:rPr lang="fr-FR" dirty="0" smtClean="0"/>
              <a:t>, Norton, superposition et sans oublier loi des mailles et des nœuds!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Théorème de </a:t>
            </a:r>
            <a:r>
              <a:rPr lang="fr-FR" dirty="0" err="1" smtClean="0"/>
              <a:t>Millman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/>
              <a:t>stratégies de </a:t>
            </a:r>
            <a:r>
              <a:rPr lang="fr-FR" dirty="0" smtClean="0"/>
              <a:t>calculs</a:t>
            </a: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On détermine ce que valent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fonction de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utilisant la propriété 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0 (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Millman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permet d’arriver rapidement aux résultats)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régime linéaire nous avons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. On exprime alors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(V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En T.O.R</a:t>
            </a:r>
            <a:r>
              <a:rPr lang="fr-FR" dirty="0" smtClean="0"/>
              <a:t>. (</a:t>
            </a:r>
            <a:r>
              <a:rPr lang="fr-FR" dirty="0"/>
              <a:t>non linéaire, </a:t>
            </a:r>
            <a:r>
              <a:rPr lang="fr-FR" dirty="0" smtClean="0"/>
              <a:t>absence </a:t>
            </a:r>
            <a:r>
              <a:rPr lang="fr-FR" dirty="0"/>
              <a:t>de contre réaction ou réaction </a:t>
            </a:r>
            <a:r>
              <a:rPr lang="fr-FR" dirty="0" smtClean="0"/>
              <a:t>positive) </a:t>
            </a:r>
            <a:r>
              <a:rPr lang="fr-FR" dirty="0"/>
              <a:t>on détermine le signe </a:t>
            </a:r>
            <a:r>
              <a:rPr lang="fr-FR" dirty="0" smtClean="0"/>
              <a:t>de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	 V</a:t>
            </a:r>
            <a:r>
              <a:rPr lang="fr-FR" baseline="-25000" dirty="0" smtClean="0"/>
              <a:t>D</a:t>
            </a:r>
            <a:r>
              <a:rPr lang="fr-FR" dirty="0" smtClean="0"/>
              <a:t> =</a:t>
            </a:r>
            <a:r>
              <a:rPr lang="fr-FR" dirty="0"/>
              <a:t>V+ </a:t>
            </a:r>
            <a:r>
              <a:rPr lang="fr-FR" dirty="0" smtClean="0"/>
              <a:t>- </a:t>
            </a:r>
            <a:r>
              <a:rPr lang="fr-FR" dirty="0"/>
              <a:t>V- </a:t>
            </a:r>
            <a:r>
              <a:rPr lang="fr-FR" dirty="0" smtClean="0"/>
              <a:t>. </a:t>
            </a:r>
          </a:p>
          <a:p>
            <a:pPr lvl="3">
              <a:spcBef>
                <a:spcPts val="600"/>
              </a:spcBef>
            </a:pPr>
            <a:r>
              <a:rPr lang="fr-FR" dirty="0" smtClean="0"/>
              <a:t>Si V</a:t>
            </a:r>
            <a:r>
              <a:rPr lang="fr-FR" baseline="-25000" dirty="0" smtClean="0"/>
              <a:t>D</a:t>
            </a:r>
            <a:r>
              <a:rPr lang="fr-FR" dirty="0"/>
              <a:t> </a:t>
            </a:r>
            <a:r>
              <a:rPr lang="fr-FR" dirty="0" smtClean="0"/>
              <a:t>&gt;0 alors Vs=Vcc et on détermine  V</a:t>
            </a:r>
            <a:r>
              <a:rPr lang="fr-FR" baseline="-25000" dirty="0" smtClean="0"/>
              <a:t>e</a:t>
            </a:r>
            <a:r>
              <a:rPr lang="fr-FR" dirty="0" smtClean="0"/>
              <a:t> =Vseuil1 provoquant le basculement </a:t>
            </a:r>
            <a:r>
              <a:rPr lang="fr-FR" dirty="0"/>
              <a:t>vers Vs</a:t>
            </a:r>
            <a:r>
              <a:rPr lang="fr-FR" dirty="0" smtClean="0"/>
              <a:t>=-Vcc</a:t>
            </a:r>
          </a:p>
          <a:p>
            <a:pPr lvl="3">
              <a:spcBef>
                <a:spcPts val="600"/>
              </a:spcBef>
            </a:pPr>
            <a:r>
              <a:rPr lang="fr-FR" dirty="0"/>
              <a:t>Si V</a:t>
            </a:r>
            <a:r>
              <a:rPr lang="fr-FR" baseline="-25000" dirty="0"/>
              <a:t>D</a:t>
            </a:r>
            <a:r>
              <a:rPr lang="fr-FR" dirty="0"/>
              <a:t> </a:t>
            </a:r>
            <a:r>
              <a:rPr lang="fr-FR" dirty="0" smtClean="0"/>
              <a:t>&lt;0 </a:t>
            </a:r>
            <a:r>
              <a:rPr lang="fr-FR" dirty="0"/>
              <a:t>alors Vs</a:t>
            </a:r>
            <a:r>
              <a:rPr lang="fr-FR" dirty="0" smtClean="0"/>
              <a:t>=-Vcc </a:t>
            </a:r>
            <a:r>
              <a:rPr lang="fr-FR" dirty="0"/>
              <a:t>et on détermine  V</a:t>
            </a:r>
            <a:r>
              <a:rPr lang="fr-FR" baseline="-25000" dirty="0"/>
              <a:t>e</a:t>
            </a:r>
            <a:r>
              <a:rPr lang="fr-FR" dirty="0"/>
              <a:t> =</a:t>
            </a:r>
            <a:r>
              <a:rPr lang="fr-FR" dirty="0" smtClean="0"/>
              <a:t>Vseuil2 </a:t>
            </a:r>
            <a:r>
              <a:rPr lang="fr-FR" dirty="0"/>
              <a:t>provoquant le basculement vers </a:t>
            </a:r>
            <a:r>
              <a:rPr lang="fr-FR" dirty="0" smtClean="0"/>
              <a:t>Vs=Vcc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3159308"/>
            <a:ext cx="1836204" cy="14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72980" y="242112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V est le </a:t>
            </a:r>
            <a:r>
              <a:rPr lang="fr-FR" sz="1400" b="1" i="1" dirty="0"/>
              <a:t>barycentre des potentiels voisins pondérés par</a:t>
            </a:r>
          </a:p>
          <a:p>
            <a:r>
              <a:rPr lang="en-US" sz="1400" dirty="0" err="1"/>
              <a:t>l’inverse</a:t>
            </a:r>
            <a:r>
              <a:rPr lang="en-US" sz="1400" dirty="0"/>
              <a:t> des </a:t>
            </a:r>
            <a:r>
              <a:rPr lang="en-US" sz="1400" dirty="0" err="1"/>
              <a:t>impédances</a:t>
            </a:r>
            <a:r>
              <a:rPr lang="en-US" sz="1400" dirty="0"/>
              <a:t>.</a:t>
            </a: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4941168"/>
            <a:ext cx="468052" cy="390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75" y="5331212"/>
            <a:ext cx="102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À retenir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340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7338</TotalTime>
  <Words>2467</Words>
  <Application>Microsoft Office PowerPoint</Application>
  <PresentationFormat>A4 Paper (210x297 mm)</PresentationFormat>
  <Paragraphs>917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Adobe Garamond Pro Bold</vt:lpstr>
      <vt:lpstr>Andalus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Modele 2013 v3</vt:lpstr>
      <vt:lpstr>Equation</vt:lpstr>
      <vt:lpstr>Équation</vt:lpstr>
      <vt:lpstr>PowerPoint Presentation</vt:lpstr>
      <vt:lpstr>Les amplificateurs Le composant Aop Les fonctions linéaires </vt:lpstr>
      <vt:lpstr>Les amplificateurs Le composant Aop Les fonctions linéaires </vt:lpstr>
      <vt:lpstr>Les amplificateurs Le composant Aop Les fonctions linéaires 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Les amplificateurs Le composant Aop Les fonctions linéaires 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PowerPoint Presentation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168</cp:revision>
  <dcterms:created xsi:type="dcterms:W3CDTF">2012-07-20T12:14:19Z</dcterms:created>
  <dcterms:modified xsi:type="dcterms:W3CDTF">2020-09-29T15:55:54Z</dcterms:modified>
</cp:coreProperties>
</file>