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9" r:id="rId2"/>
    <p:sldId id="302" r:id="rId3"/>
    <p:sldId id="303" r:id="rId4"/>
    <p:sldId id="318" r:id="rId5"/>
    <p:sldId id="305" r:id="rId6"/>
    <p:sldId id="319" r:id="rId7"/>
    <p:sldId id="304" r:id="rId8"/>
  </p:sldIdLst>
  <p:sldSz cx="9906000" cy="6858000" type="A4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3" autoAdjust="0"/>
    <p:restoredTop sz="94704" autoAdjust="0"/>
  </p:normalViewPr>
  <p:slideViewPr>
    <p:cSldViewPr>
      <p:cViewPr>
        <p:scale>
          <a:sx n="125" d="100"/>
          <a:sy n="125" d="100"/>
        </p:scale>
        <p:origin x="-1158" y="45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29274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644C90-A41A-47A0-827D-294D955FE3A4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CDE05C2-6F2F-4A0C-9A3D-B90654D5B88E}">
      <dgm:prSet phldrT="[Texte]"/>
      <dgm:spPr/>
      <dgm:t>
        <a:bodyPr anchor="ctr"/>
        <a:lstStyle/>
        <a:p>
          <a:r>
            <a:rPr lang="fr-FR" dirty="0" smtClean="0"/>
            <a:t>Vs=V</a:t>
          </a:r>
          <a:r>
            <a:rPr lang="fr-FR" baseline="-25000" dirty="0" smtClean="0"/>
            <a:t>L</a:t>
          </a:r>
          <a:endParaRPr lang="fr-FR" baseline="-25000" dirty="0"/>
        </a:p>
      </dgm:t>
    </dgm:pt>
    <dgm:pt modelId="{277E0294-FAFF-4049-91D5-BFDE009FA58E}" type="parTrans" cxnId="{5C1F6C25-1FE7-437D-BCDB-5F51452F2A8A}">
      <dgm:prSet/>
      <dgm:spPr/>
      <dgm:t>
        <a:bodyPr/>
        <a:lstStyle/>
        <a:p>
          <a:endParaRPr lang="fr-FR"/>
        </a:p>
      </dgm:t>
    </dgm:pt>
    <dgm:pt modelId="{6E50DA2B-4E34-433A-AF24-E5805AA64D07}" type="sibTrans" cxnId="{5C1F6C25-1FE7-437D-BCDB-5F51452F2A8A}">
      <dgm:prSet/>
      <dgm:spPr/>
      <dgm:t>
        <a:bodyPr/>
        <a:lstStyle/>
        <a:p>
          <a:endParaRPr lang="fr-FR"/>
        </a:p>
      </dgm:t>
    </dgm:pt>
    <dgm:pt modelId="{3F2700C6-A1E9-4F5B-8B90-02C7FED081EB}">
      <dgm:prSet phldrT="[Texte]"/>
      <dgm:spPr/>
      <dgm:t>
        <a:bodyPr anchor="ctr"/>
        <a:lstStyle/>
        <a:p>
          <a:r>
            <a:rPr lang="fr-FR" dirty="0" smtClean="0"/>
            <a:t>Vs=V</a:t>
          </a:r>
          <a:r>
            <a:rPr lang="fr-FR" baseline="-25000" dirty="0" smtClean="0"/>
            <a:t>H</a:t>
          </a:r>
          <a:endParaRPr lang="fr-FR" baseline="-25000" dirty="0"/>
        </a:p>
      </dgm:t>
    </dgm:pt>
    <dgm:pt modelId="{196E3342-9230-46BF-885F-6AADE4531297}" type="parTrans" cxnId="{7A595F2A-F9F4-4E87-A134-247037DA9A83}">
      <dgm:prSet/>
      <dgm:spPr/>
      <dgm:t>
        <a:bodyPr/>
        <a:lstStyle/>
        <a:p>
          <a:endParaRPr lang="fr-FR"/>
        </a:p>
      </dgm:t>
    </dgm:pt>
    <dgm:pt modelId="{B996C726-5F33-42B7-B573-D35BA54C1E93}" type="sibTrans" cxnId="{7A595F2A-F9F4-4E87-A134-247037DA9A83}">
      <dgm:prSet/>
      <dgm:spPr/>
      <dgm:t>
        <a:bodyPr/>
        <a:lstStyle/>
        <a:p>
          <a:endParaRPr lang="fr-FR"/>
        </a:p>
      </dgm:t>
    </dgm:pt>
    <dgm:pt modelId="{B17573ED-4D6C-4B04-8DCF-8D770BBE6974}" type="pres">
      <dgm:prSet presAssocID="{7D644C90-A41A-47A0-827D-294D955FE3A4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E0DBF6B4-0BE6-4756-8D58-7E29F98B4483}" type="pres">
      <dgm:prSet presAssocID="{7D644C90-A41A-47A0-827D-294D955FE3A4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1A29E4-14A1-4687-ABC6-C41C6F503B1E}" type="pres">
      <dgm:prSet presAssocID="{7D644C90-A41A-47A0-827D-294D955FE3A4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fr-FR"/>
        </a:p>
      </dgm:t>
    </dgm:pt>
    <dgm:pt modelId="{CEBBA4D9-E0AE-448C-91DB-19BEA7EE4F8A}" type="pres">
      <dgm:prSet presAssocID="{7D644C90-A41A-47A0-827D-294D955FE3A4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4C3B6F-47E9-46F2-A75A-F912F8AD532B}" type="pres">
      <dgm:prSet presAssocID="{7D644C90-A41A-47A0-827D-294D955FE3A4}" presName="RightNode" presStyleLbl="bgImgPlace1" presStyleIdx="1" presStyleCnt="2" custLinFactNeighborX="25968" custLinFactNeighborY="-964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11A896F7-620C-46F2-893B-41EEDD445DDE}" type="pres">
      <dgm:prSet presAssocID="{7D644C90-A41A-47A0-827D-294D955FE3A4}" presName="TopArrow" presStyleLbl="node1" presStyleIdx="0" presStyleCnt="2"/>
      <dgm:spPr/>
    </dgm:pt>
    <dgm:pt modelId="{6FB24066-123C-4398-B1A1-1F883FC8BE36}" type="pres">
      <dgm:prSet presAssocID="{7D644C90-A41A-47A0-827D-294D955FE3A4}" presName="BottomArrow" presStyleLbl="node1" presStyleIdx="1" presStyleCnt="2"/>
      <dgm:spPr/>
    </dgm:pt>
  </dgm:ptLst>
  <dgm:cxnLst>
    <dgm:cxn modelId="{C9D8ABDE-6E39-4191-AC2D-7D4C8AA32F88}" type="presOf" srcId="{3F2700C6-A1E9-4F5B-8B90-02C7FED081EB}" destId="{CEBBA4D9-E0AE-448C-91DB-19BEA7EE4F8A}" srcOrd="0" destOrd="0" presId="urn:microsoft.com/office/officeart/2009/layout/ReverseList"/>
    <dgm:cxn modelId="{AF2E2F19-71DF-4610-9D7E-733E409277AB}" type="presOf" srcId="{7D644C90-A41A-47A0-827D-294D955FE3A4}" destId="{B17573ED-4D6C-4B04-8DCF-8D770BBE6974}" srcOrd="0" destOrd="0" presId="urn:microsoft.com/office/officeart/2009/layout/ReverseList"/>
    <dgm:cxn modelId="{D32D9B35-1F24-424F-BA75-CA8CF27B1591}" type="presOf" srcId="{3F2700C6-A1E9-4F5B-8B90-02C7FED081EB}" destId="{3C4C3B6F-47E9-46F2-A75A-F912F8AD532B}" srcOrd="1" destOrd="0" presId="urn:microsoft.com/office/officeart/2009/layout/ReverseList"/>
    <dgm:cxn modelId="{B47EB709-2D35-4C35-BBE1-7443565524A5}" type="presOf" srcId="{3CDE05C2-6F2F-4A0C-9A3D-B90654D5B88E}" destId="{E0DBF6B4-0BE6-4756-8D58-7E29F98B4483}" srcOrd="0" destOrd="0" presId="urn:microsoft.com/office/officeart/2009/layout/ReverseList"/>
    <dgm:cxn modelId="{5C1F6C25-1FE7-437D-BCDB-5F51452F2A8A}" srcId="{7D644C90-A41A-47A0-827D-294D955FE3A4}" destId="{3CDE05C2-6F2F-4A0C-9A3D-B90654D5B88E}" srcOrd="0" destOrd="0" parTransId="{277E0294-FAFF-4049-91D5-BFDE009FA58E}" sibTransId="{6E50DA2B-4E34-433A-AF24-E5805AA64D07}"/>
    <dgm:cxn modelId="{7A595F2A-F9F4-4E87-A134-247037DA9A83}" srcId="{7D644C90-A41A-47A0-827D-294D955FE3A4}" destId="{3F2700C6-A1E9-4F5B-8B90-02C7FED081EB}" srcOrd="1" destOrd="0" parTransId="{196E3342-9230-46BF-885F-6AADE4531297}" sibTransId="{B996C726-5F33-42B7-B573-D35BA54C1E93}"/>
    <dgm:cxn modelId="{ED6CFAF7-FC3F-4983-96C0-AD8AADA8D868}" type="presOf" srcId="{3CDE05C2-6F2F-4A0C-9A3D-B90654D5B88E}" destId="{3D1A29E4-14A1-4687-ABC6-C41C6F503B1E}" srcOrd="1" destOrd="0" presId="urn:microsoft.com/office/officeart/2009/layout/ReverseList"/>
    <dgm:cxn modelId="{E2FB5BA3-ACAB-4571-B743-5175BF7A6429}" type="presParOf" srcId="{B17573ED-4D6C-4B04-8DCF-8D770BBE6974}" destId="{E0DBF6B4-0BE6-4756-8D58-7E29F98B4483}" srcOrd="0" destOrd="0" presId="urn:microsoft.com/office/officeart/2009/layout/ReverseList"/>
    <dgm:cxn modelId="{B7BEB0FA-4D1A-438F-9156-FB8EB8F3BD44}" type="presParOf" srcId="{B17573ED-4D6C-4B04-8DCF-8D770BBE6974}" destId="{3D1A29E4-14A1-4687-ABC6-C41C6F503B1E}" srcOrd="1" destOrd="0" presId="urn:microsoft.com/office/officeart/2009/layout/ReverseList"/>
    <dgm:cxn modelId="{43BAEEFF-C379-4901-A5DC-66B09FF711B5}" type="presParOf" srcId="{B17573ED-4D6C-4B04-8DCF-8D770BBE6974}" destId="{CEBBA4D9-E0AE-448C-91DB-19BEA7EE4F8A}" srcOrd="2" destOrd="0" presId="urn:microsoft.com/office/officeart/2009/layout/ReverseList"/>
    <dgm:cxn modelId="{B863ECEF-468D-49F8-84FB-68A305302462}" type="presParOf" srcId="{B17573ED-4D6C-4B04-8DCF-8D770BBE6974}" destId="{3C4C3B6F-47E9-46F2-A75A-F912F8AD532B}" srcOrd="3" destOrd="0" presId="urn:microsoft.com/office/officeart/2009/layout/ReverseList"/>
    <dgm:cxn modelId="{8CDCF9DE-7239-4BE9-9FE2-4A56F366ECB2}" type="presParOf" srcId="{B17573ED-4D6C-4B04-8DCF-8D770BBE6974}" destId="{11A896F7-620C-46F2-893B-41EEDD445DDE}" srcOrd="4" destOrd="0" presId="urn:microsoft.com/office/officeart/2009/layout/ReverseList"/>
    <dgm:cxn modelId="{A138DE3E-37B3-4111-BA05-EAA76D44F326}" type="presParOf" srcId="{B17573ED-4D6C-4B04-8DCF-8D770BBE6974}" destId="{6FB24066-123C-4398-B1A1-1F883FC8BE36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644C90-A41A-47A0-827D-294D955FE3A4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CDE05C2-6F2F-4A0C-9A3D-B90654D5B88E}">
      <dgm:prSet phldrT="[Texte]"/>
      <dgm:spPr/>
      <dgm:t>
        <a:bodyPr anchor="ctr"/>
        <a:lstStyle/>
        <a:p>
          <a:pPr algn="ctr"/>
          <a:r>
            <a:rPr lang="fr-FR" dirty="0" smtClean="0"/>
            <a:t>Vs=V</a:t>
          </a:r>
          <a:r>
            <a:rPr lang="fr-FR" baseline="-25000" dirty="0" smtClean="0"/>
            <a:t>L</a:t>
          </a:r>
          <a:endParaRPr lang="fr-FR" baseline="-25000" dirty="0"/>
        </a:p>
      </dgm:t>
    </dgm:pt>
    <dgm:pt modelId="{277E0294-FAFF-4049-91D5-BFDE009FA58E}" type="parTrans" cxnId="{5C1F6C25-1FE7-437D-BCDB-5F51452F2A8A}">
      <dgm:prSet/>
      <dgm:spPr/>
      <dgm:t>
        <a:bodyPr/>
        <a:lstStyle/>
        <a:p>
          <a:endParaRPr lang="fr-FR"/>
        </a:p>
      </dgm:t>
    </dgm:pt>
    <dgm:pt modelId="{6E50DA2B-4E34-433A-AF24-E5805AA64D07}" type="sibTrans" cxnId="{5C1F6C25-1FE7-437D-BCDB-5F51452F2A8A}">
      <dgm:prSet/>
      <dgm:spPr/>
      <dgm:t>
        <a:bodyPr/>
        <a:lstStyle/>
        <a:p>
          <a:endParaRPr lang="fr-FR"/>
        </a:p>
      </dgm:t>
    </dgm:pt>
    <dgm:pt modelId="{3F2700C6-A1E9-4F5B-8B90-02C7FED081EB}">
      <dgm:prSet phldrT="[Texte]"/>
      <dgm:spPr/>
      <dgm:t>
        <a:bodyPr anchor="ctr"/>
        <a:lstStyle/>
        <a:p>
          <a:r>
            <a:rPr lang="fr-FR" dirty="0" smtClean="0"/>
            <a:t>Vs=V</a:t>
          </a:r>
          <a:r>
            <a:rPr lang="fr-FR" baseline="-25000" dirty="0" smtClean="0"/>
            <a:t>H</a:t>
          </a:r>
          <a:endParaRPr lang="fr-FR" baseline="-25000" dirty="0"/>
        </a:p>
      </dgm:t>
    </dgm:pt>
    <dgm:pt modelId="{196E3342-9230-46BF-885F-6AADE4531297}" type="parTrans" cxnId="{7A595F2A-F9F4-4E87-A134-247037DA9A83}">
      <dgm:prSet/>
      <dgm:spPr/>
      <dgm:t>
        <a:bodyPr/>
        <a:lstStyle/>
        <a:p>
          <a:endParaRPr lang="fr-FR"/>
        </a:p>
      </dgm:t>
    </dgm:pt>
    <dgm:pt modelId="{B996C726-5F33-42B7-B573-D35BA54C1E93}" type="sibTrans" cxnId="{7A595F2A-F9F4-4E87-A134-247037DA9A83}">
      <dgm:prSet/>
      <dgm:spPr/>
      <dgm:t>
        <a:bodyPr/>
        <a:lstStyle/>
        <a:p>
          <a:endParaRPr lang="fr-FR"/>
        </a:p>
      </dgm:t>
    </dgm:pt>
    <dgm:pt modelId="{B17573ED-4D6C-4B04-8DCF-8D770BBE6974}" type="pres">
      <dgm:prSet presAssocID="{7D644C90-A41A-47A0-827D-294D955FE3A4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E0DBF6B4-0BE6-4756-8D58-7E29F98B4483}" type="pres">
      <dgm:prSet presAssocID="{7D644C90-A41A-47A0-827D-294D955FE3A4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1A29E4-14A1-4687-ABC6-C41C6F503B1E}" type="pres">
      <dgm:prSet presAssocID="{7D644C90-A41A-47A0-827D-294D955FE3A4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fr-FR"/>
        </a:p>
      </dgm:t>
    </dgm:pt>
    <dgm:pt modelId="{CEBBA4D9-E0AE-448C-91DB-19BEA7EE4F8A}" type="pres">
      <dgm:prSet presAssocID="{7D644C90-A41A-47A0-827D-294D955FE3A4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4C3B6F-47E9-46F2-A75A-F912F8AD532B}" type="pres">
      <dgm:prSet presAssocID="{7D644C90-A41A-47A0-827D-294D955FE3A4}" presName="RightNode" presStyleLbl="bgImgPlace1" presStyleIdx="1" presStyleCnt="2" custLinFactNeighborX="25968" custLinFactNeighborY="-964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11A896F7-620C-46F2-893B-41EEDD445DDE}" type="pres">
      <dgm:prSet presAssocID="{7D644C90-A41A-47A0-827D-294D955FE3A4}" presName="TopArrow" presStyleLbl="node1" presStyleIdx="0" presStyleCnt="2"/>
      <dgm:spPr/>
    </dgm:pt>
    <dgm:pt modelId="{6FB24066-123C-4398-B1A1-1F883FC8BE36}" type="pres">
      <dgm:prSet presAssocID="{7D644C90-A41A-47A0-827D-294D955FE3A4}" presName="BottomArrow" presStyleLbl="node1" presStyleIdx="1" presStyleCnt="2"/>
      <dgm:spPr/>
    </dgm:pt>
  </dgm:ptLst>
  <dgm:cxnLst>
    <dgm:cxn modelId="{A288E99C-79DA-4288-A006-D668A8FE1A6E}" type="presOf" srcId="{3CDE05C2-6F2F-4A0C-9A3D-B90654D5B88E}" destId="{E0DBF6B4-0BE6-4756-8D58-7E29F98B4483}" srcOrd="0" destOrd="0" presId="urn:microsoft.com/office/officeart/2009/layout/ReverseList"/>
    <dgm:cxn modelId="{8A239A2E-7A05-4FB5-A815-E704D9F7A511}" type="presOf" srcId="{7D644C90-A41A-47A0-827D-294D955FE3A4}" destId="{B17573ED-4D6C-4B04-8DCF-8D770BBE6974}" srcOrd="0" destOrd="0" presId="urn:microsoft.com/office/officeart/2009/layout/ReverseList"/>
    <dgm:cxn modelId="{B261AF40-1B7B-4D6D-9AA5-15070AFD93D6}" type="presOf" srcId="{3F2700C6-A1E9-4F5B-8B90-02C7FED081EB}" destId="{CEBBA4D9-E0AE-448C-91DB-19BEA7EE4F8A}" srcOrd="0" destOrd="0" presId="urn:microsoft.com/office/officeart/2009/layout/ReverseList"/>
    <dgm:cxn modelId="{17400545-49CF-4E4B-8E2D-70967729DE0B}" type="presOf" srcId="{3F2700C6-A1E9-4F5B-8B90-02C7FED081EB}" destId="{3C4C3B6F-47E9-46F2-A75A-F912F8AD532B}" srcOrd="1" destOrd="0" presId="urn:microsoft.com/office/officeart/2009/layout/ReverseList"/>
    <dgm:cxn modelId="{22D5C7C5-662F-4F59-8C93-7FEAD09E2C2F}" type="presOf" srcId="{3CDE05C2-6F2F-4A0C-9A3D-B90654D5B88E}" destId="{3D1A29E4-14A1-4687-ABC6-C41C6F503B1E}" srcOrd="1" destOrd="0" presId="urn:microsoft.com/office/officeart/2009/layout/ReverseList"/>
    <dgm:cxn modelId="{5C1F6C25-1FE7-437D-BCDB-5F51452F2A8A}" srcId="{7D644C90-A41A-47A0-827D-294D955FE3A4}" destId="{3CDE05C2-6F2F-4A0C-9A3D-B90654D5B88E}" srcOrd="0" destOrd="0" parTransId="{277E0294-FAFF-4049-91D5-BFDE009FA58E}" sibTransId="{6E50DA2B-4E34-433A-AF24-E5805AA64D07}"/>
    <dgm:cxn modelId="{7A595F2A-F9F4-4E87-A134-247037DA9A83}" srcId="{7D644C90-A41A-47A0-827D-294D955FE3A4}" destId="{3F2700C6-A1E9-4F5B-8B90-02C7FED081EB}" srcOrd="1" destOrd="0" parTransId="{196E3342-9230-46BF-885F-6AADE4531297}" sibTransId="{B996C726-5F33-42B7-B573-D35BA54C1E93}"/>
    <dgm:cxn modelId="{F5B62061-1CB1-42E7-930C-ECD45CBDE140}" type="presParOf" srcId="{B17573ED-4D6C-4B04-8DCF-8D770BBE6974}" destId="{E0DBF6B4-0BE6-4756-8D58-7E29F98B4483}" srcOrd="0" destOrd="0" presId="urn:microsoft.com/office/officeart/2009/layout/ReverseList"/>
    <dgm:cxn modelId="{356424BB-D46B-4820-96F7-BDED9D5F8761}" type="presParOf" srcId="{B17573ED-4D6C-4B04-8DCF-8D770BBE6974}" destId="{3D1A29E4-14A1-4687-ABC6-C41C6F503B1E}" srcOrd="1" destOrd="0" presId="urn:microsoft.com/office/officeart/2009/layout/ReverseList"/>
    <dgm:cxn modelId="{99ED21B6-A89E-4A3C-8C97-568A9C95A6C6}" type="presParOf" srcId="{B17573ED-4D6C-4B04-8DCF-8D770BBE6974}" destId="{CEBBA4D9-E0AE-448C-91DB-19BEA7EE4F8A}" srcOrd="2" destOrd="0" presId="urn:microsoft.com/office/officeart/2009/layout/ReverseList"/>
    <dgm:cxn modelId="{483FB40B-D825-4EC5-A91C-5D324B758B44}" type="presParOf" srcId="{B17573ED-4D6C-4B04-8DCF-8D770BBE6974}" destId="{3C4C3B6F-47E9-46F2-A75A-F912F8AD532B}" srcOrd="3" destOrd="0" presId="urn:microsoft.com/office/officeart/2009/layout/ReverseList"/>
    <dgm:cxn modelId="{03F1ACF9-2D29-469F-BCE4-4EA07F052065}" type="presParOf" srcId="{B17573ED-4D6C-4B04-8DCF-8D770BBE6974}" destId="{11A896F7-620C-46F2-893B-41EEDD445DDE}" srcOrd="4" destOrd="0" presId="urn:microsoft.com/office/officeart/2009/layout/ReverseList"/>
    <dgm:cxn modelId="{AD7E7E24-32DD-47F6-807A-7D5DAFFF38BE}" type="presParOf" srcId="{B17573ED-4D6C-4B04-8DCF-8D770BBE6974}" destId="{6FB24066-123C-4398-B1A1-1F883FC8BE36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1A29E4-14A1-4687-ABC6-C41C6F503B1E}">
      <dsp:nvSpPr>
        <dsp:cNvPr id="0" name=""/>
        <dsp:cNvSpPr/>
      </dsp:nvSpPr>
      <dsp:spPr>
        <a:xfrm rot="16200000">
          <a:off x="1415891" y="522354"/>
          <a:ext cx="1106096" cy="675942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01600" rIns="91440" bIns="10160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Vs=V</a:t>
          </a:r>
          <a:r>
            <a:rPr lang="fr-FR" sz="1600" kern="1200" baseline="-25000" dirty="0" smtClean="0"/>
            <a:t>L</a:t>
          </a:r>
          <a:endParaRPr lang="fr-FR" sz="1600" kern="1200" baseline="-25000" dirty="0"/>
        </a:p>
      </dsp:txBody>
      <dsp:txXfrm rot="5400000">
        <a:off x="1663971" y="340281"/>
        <a:ext cx="642939" cy="1040090"/>
      </dsp:txXfrm>
    </dsp:sp>
    <dsp:sp modelId="{3C4C3B6F-47E9-46F2-A75A-F912F8AD532B}">
      <dsp:nvSpPr>
        <dsp:cNvPr id="0" name=""/>
        <dsp:cNvSpPr/>
      </dsp:nvSpPr>
      <dsp:spPr>
        <a:xfrm rot="5400000">
          <a:off x="2298056" y="511692"/>
          <a:ext cx="1106096" cy="675942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01600" rIns="60960" bIns="10160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Vs=V</a:t>
          </a:r>
          <a:r>
            <a:rPr lang="fr-FR" sz="1600" kern="1200" baseline="-25000" dirty="0" smtClean="0"/>
            <a:t>H</a:t>
          </a:r>
          <a:endParaRPr lang="fr-FR" sz="1600" kern="1200" baseline="-25000" dirty="0"/>
        </a:p>
      </dsp:txBody>
      <dsp:txXfrm rot="-5400000">
        <a:off x="2513133" y="329619"/>
        <a:ext cx="642939" cy="1040090"/>
      </dsp:txXfrm>
    </dsp:sp>
    <dsp:sp modelId="{11A896F7-620C-46F2-893B-41EEDD445DDE}">
      <dsp:nvSpPr>
        <dsp:cNvPr id="0" name=""/>
        <dsp:cNvSpPr/>
      </dsp:nvSpPr>
      <dsp:spPr>
        <a:xfrm>
          <a:off x="1968871" y="0"/>
          <a:ext cx="706635" cy="706601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24066-123C-4398-B1A1-1F883FC8BE36}">
      <dsp:nvSpPr>
        <dsp:cNvPr id="0" name=""/>
        <dsp:cNvSpPr/>
      </dsp:nvSpPr>
      <dsp:spPr>
        <a:xfrm rot="10800000">
          <a:off x="1968871" y="1013878"/>
          <a:ext cx="706635" cy="706601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1A29E4-14A1-4687-ABC6-C41C6F503B1E}">
      <dsp:nvSpPr>
        <dsp:cNvPr id="0" name=""/>
        <dsp:cNvSpPr/>
      </dsp:nvSpPr>
      <dsp:spPr>
        <a:xfrm rot="16200000">
          <a:off x="1415891" y="522354"/>
          <a:ext cx="1106096" cy="675942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101600" rIns="91440" bIns="10160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Vs=V</a:t>
          </a:r>
          <a:r>
            <a:rPr lang="fr-FR" sz="1600" kern="1200" baseline="-25000" dirty="0" smtClean="0"/>
            <a:t>L</a:t>
          </a:r>
          <a:endParaRPr lang="fr-FR" sz="1600" kern="1200" baseline="-25000" dirty="0"/>
        </a:p>
      </dsp:txBody>
      <dsp:txXfrm rot="5400000">
        <a:off x="1663971" y="340281"/>
        <a:ext cx="642939" cy="1040090"/>
      </dsp:txXfrm>
    </dsp:sp>
    <dsp:sp modelId="{3C4C3B6F-47E9-46F2-A75A-F912F8AD532B}">
      <dsp:nvSpPr>
        <dsp:cNvPr id="0" name=""/>
        <dsp:cNvSpPr/>
      </dsp:nvSpPr>
      <dsp:spPr>
        <a:xfrm rot="5400000">
          <a:off x="2298056" y="511692"/>
          <a:ext cx="1106096" cy="675942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01600" rIns="60960" bIns="10160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Vs=V</a:t>
          </a:r>
          <a:r>
            <a:rPr lang="fr-FR" sz="1600" kern="1200" baseline="-25000" dirty="0" smtClean="0"/>
            <a:t>H</a:t>
          </a:r>
          <a:endParaRPr lang="fr-FR" sz="1600" kern="1200" baseline="-25000" dirty="0"/>
        </a:p>
      </dsp:txBody>
      <dsp:txXfrm rot="-5400000">
        <a:off x="2513133" y="329619"/>
        <a:ext cx="642939" cy="1040090"/>
      </dsp:txXfrm>
    </dsp:sp>
    <dsp:sp modelId="{11A896F7-620C-46F2-893B-41EEDD445DDE}">
      <dsp:nvSpPr>
        <dsp:cNvPr id="0" name=""/>
        <dsp:cNvSpPr/>
      </dsp:nvSpPr>
      <dsp:spPr>
        <a:xfrm>
          <a:off x="1968871" y="0"/>
          <a:ext cx="706635" cy="706601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24066-123C-4398-B1A1-1F883FC8BE36}">
      <dsp:nvSpPr>
        <dsp:cNvPr id="0" name=""/>
        <dsp:cNvSpPr/>
      </dsp:nvSpPr>
      <dsp:spPr>
        <a:xfrm rot="10800000">
          <a:off x="1968871" y="1013878"/>
          <a:ext cx="706635" cy="706601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79CC2-9226-435C-A5BF-D7EF1BBC153A}" type="datetimeFigureOut">
              <a:rPr lang="en-US" smtClean="0"/>
              <a:pPr/>
              <a:t>7/9/2015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8350"/>
            <a:ext cx="55403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488C1-595F-4A2B-9260-D1883B94A84C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4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Démonstration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488C1-595F-4A2B-9260-D1883B94A8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72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A644-3D3D-429D-A9CD-4A8B08FF027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à coins arrondis 16"/>
          <p:cNvSpPr/>
          <p:nvPr userDrawn="1"/>
        </p:nvSpPr>
        <p:spPr>
          <a:xfrm>
            <a:off x="-123564" y="548680"/>
            <a:ext cx="9937104" cy="6140042"/>
          </a:xfrm>
          <a:prstGeom prst="roundRect">
            <a:avLst>
              <a:gd name="adj" fmla="val 5995"/>
            </a:avLst>
          </a:prstGeom>
          <a:blipFill dpi="0" rotWithShape="1">
            <a:blip r:embed="rId2">
              <a:alphaModFix amt="98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5448300" y="6553200"/>
            <a:ext cx="44577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6553200"/>
            <a:ext cx="54483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381000"/>
          </a:xfrm>
          <a:solidFill>
            <a:schemeClr val="tx1"/>
          </a:solidFill>
          <a:ln>
            <a:noFill/>
          </a:ln>
        </p:spPr>
        <p:txBody>
          <a:bodyPr anchor="t" anchorCtr="0">
            <a:noAutofit/>
          </a:bodyPr>
          <a:lstStyle>
            <a:lvl1pPr algn="r">
              <a:tabLst>
                <a:tab pos="4572000" algn="l"/>
              </a:tabLst>
              <a:defRPr sz="160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1981200" y="2057400"/>
            <a:ext cx="5715000" cy="2057400"/>
          </a:xfrm>
        </p:spPr>
        <p:txBody>
          <a:bodyPr/>
          <a:lstStyle>
            <a:lvl1pPr>
              <a:buClr>
                <a:schemeClr val="tx2"/>
              </a:buClr>
              <a:buSzPct val="79000"/>
              <a:buFontTx/>
              <a:buNone/>
              <a:defRPr sz="2400"/>
            </a:lvl1pPr>
            <a:lvl2pPr>
              <a:buSzPct val="110000"/>
              <a:buFont typeface="Wingdings" pitchFamily="2" charset="2"/>
              <a:buNone/>
              <a:defRPr sz="2000"/>
            </a:lvl2pPr>
            <a:lvl3pPr>
              <a:buSzPct val="80000"/>
              <a:buFont typeface="Courier New" pitchFamily="49" charset="0"/>
              <a:buNone/>
              <a:defRPr sz="20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fr-FR" dirty="0" smtClean="0"/>
              <a:t>Modifiez les styles </a:t>
            </a:r>
            <a:r>
              <a:rPr lang="fr-FR" dirty="0" err="1" smtClean="0"/>
              <a:t>Thdu</a:t>
            </a:r>
            <a:r>
              <a:rPr lang="fr-FR" dirty="0" smtClean="0"/>
              <a:t> texte du masque</a:t>
            </a: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247650" y="6519446"/>
            <a:ext cx="2393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</a:rPr>
              <a:t>ER/EN1-</a:t>
            </a:r>
            <a:r>
              <a:rPr lang="fr-FR" sz="1600" baseline="0" dirty="0" smtClean="0">
                <a:solidFill>
                  <a:schemeClr val="bg1"/>
                </a:solidFill>
              </a:rPr>
              <a:t> IUT GEII</a:t>
            </a:r>
            <a:endParaRPr lang="en-US" sz="1600" baseline="0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5486400" y="6581001"/>
            <a:ext cx="1898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Juan Bravo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28150" y="6553200"/>
            <a:ext cx="577850" cy="304800"/>
          </a:xfrm>
          <a:ln>
            <a:noFill/>
          </a:ln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8C85A644-3D3D-429D-A9CD-4A8B08FF0272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9" name="Image 8" descr="iut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86800" y="5882641"/>
            <a:ext cx="1219200" cy="975359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8610600" y="0"/>
            <a:ext cx="1295400" cy="228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0" y="685800"/>
            <a:ext cx="8763000" cy="457200"/>
          </a:xfrm>
          <a:gradFill flip="none" rotWithShape="1">
            <a:gsLst>
              <a:gs pos="13000">
                <a:schemeClr val="tx2">
                  <a:lumMod val="75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freezing" dir="t">
              <a:rot lat="0" lon="0" rev="2400000"/>
            </a:lightRig>
          </a:scene3d>
          <a:sp3d prstMaterial="softEdge"/>
        </p:spPr>
        <p:txBody>
          <a:bodyPr>
            <a:noAutofit/>
          </a:bodyPr>
          <a:lstStyle>
            <a:lvl1pPr marL="342900" indent="-173038">
              <a:buFontTx/>
              <a:buNone/>
              <a:defRPr sz="2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  <a:endParaRPr lang="en-US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4953000" y="0"/>
            <a:ext cx="3810000" cy="685800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>
            <a:lvl1pPr marL="342900" indent="-223838" algn="l">
              <a:spcBef>
                <a:spcPts val="0"/>
              </a:spcBef>
              <a:buFontTx/>
              <a:buNone/>
              <a:defRPr sz="1400" b="1" i="1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Texte1</a:t>
            </a:r>
          </a:p>
          <a:p>
            <a:pPr lvl="0"/>
            <a:endParaRPr lang="fr-FR" dirty="0" smtClean="0"/>
          </a:p>
        </p:txBody>
      </p:sp>
      <p:sp>
        <p:nvSpPr>
          <p:cNvPr id="16" name="Rectangle 15"/>
          <p:cNvSpPr/>
          <p:nvPr userDrawn="1"/>
        </p:nvSpPr>
        <p:spPr>
          <a:xfrm>
            <a:off x="4953000" y="6553200"/>
            <a:ext cx="4953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6553200"/>
            <a:ext cx="4953000" cy="3048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4953000" cy="685800"/>
          </a:xfrm>
          <a:solidFill>
            <a:schemeClr val="tx1"/>
          </a:solidFill>
          <a:ln>
            <a:noFill/>
          </a:ln>
        </p:spPr>
        <p:txBody>
          <a:bodyPr rIns="288000" anchor="t" anchorCtr="0">
            <a:noAutofit/>
          </a:bodyPr>
          <a:lstStyle>
            <a:lvl1pPr marL="176213" indent="1588" algn="r">
              <a:tabLst/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" y="1371600"/>
            <a:ext cx="9372600" cy="5029200"/>
          </a:xfrm>
        </p:spPr>
        <p:txBody>
          <a:bodyPr/>
          <a:lstStyle>
            <a:lvl1pPr marL="342900" indent="-342900">
              <a:buClr>
                <a:schemeClr val="tx2"/>
              </a:buClr>
              <a:buSzPct val="79000"/>
              <a:buFontTx/>
              <a:buBlip>
                <a:blip r:embed="rId2"/>
              </a:buBlip>
              <a:defRPr sz="2200"/>
            </a:lvl1pPr>
            <a:lvl2pPr marL="742950" indent="-285750">
              <a:buClr>
                <a:schemeClr val="accent5"/>
              </a:buClr>
              <a:buSzPct val="110000"/>
              <a:buFont typeface="Wingdings" pitchFamily="2" charset="2"/>
              <a:buChar char="§"/>
              <a:defRPr sz="1800"/>
            </a:lvl2pPr>
            <a:lvl3pPr>
              <a:buClr>
                <a:schemeClr val="tx2"/>
              </a:buClr>
              <a:buSzPct val="80000"/>
              <a:buFont typeface="Courier New" pitchFamily="49" charset="0"/>
              <a:buChar char="o"/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ZoneTexte 12"/>
          <p:cNvSpPr txBox="1"/>
          <p:nvPr userDrawn="1"/>
        </p:nvSpPr>
        <p:spPr>
          <a:xfrm>
            <a:off x="247650" y="6519446"/>
            <a:ext cx="2393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</a:rPr>
              <a:t>ER/EN1-</a:t>
            </a:r>
            <a:r>
              <a:rPr lang="fr-FR" sz="1600" baseline="0" dirty="0" smtClean="0">
                <a:solidFill>
                  <a:schemeClr val="bg1"/>
                </a:solidFill>
              </a:rPr>
              <a:t> IUT GEII</a:t>
            </a:r>
            <a:endParaRPr lang="en-US" sz="1600" baseline="0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 userDrawn="1"/>
        </p:nvSpPr>
        <p:spPr>
          <a:xfrm>
            <a:off x="5238752" y="6581001"/>
            <a:ext cx="1898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Juan Bravo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28150" y="6553200"/>
            <a:ext cx="577850" cy="304800"/>
          </a:xfrm>
          <a:ln>
            <a:noFill/>
          </a:ln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8C85A644-3D3D-429D-A9CD-4A8B08FF0272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9" name="Image 8" descr="iut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763000" y="152400"/>
            <a:ext cx="1143000" cy="990601"/>
          </a:xfrm>
          <a:prstGeom prst="rect">
            <a:avLst/>
          </a:prstGeom>
          <a:solidFill>
            <a:schemeClr val="tx2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5A644-3D3D-429D-A9CD-4A8B08FF027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33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7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5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1964667" y="2348880"/>
            <a:ext cx="6708815" cy="2772308"/>
          </a:xfrm>
        </p:spPr>
        <p:txBody>
          <a:bodyPr>
            <a:noAutofit/>
          </a:bodyPr>
          <a:lstStyle/>
          <a:p>
            <a:pPr algn="ctr"/>
            <a:endParaRPr lang="fr-FR" sz="3200" dirty="0" smtClean="0">
              <a:latin typeface="Adobe Garamond Pro Bold" pitchFamily="18" charset="0"/>
            </a:endParaRPr>
          </a:p>
          <a:p>
            <a:pPr algn="ctr"/>
            <a:r>
              <a:rPr lang="fr-FR" sz="2800" i="1" dirty="0" smtClean="0">
                <a:latin typeface="Adobe Garamond Pro Bold" pitchFamily="18" charset="0"/>
              </a:rPr>
              <a:t>Amplificateurs Opérationnels</a:t>
            </a:r>
          </a:p>
          <a:p>
            <a:pPr algn="ctr"/>
            <a:r>
              <a:rPr lang="fr-FR" dirty="0" smtClean="0">
                <a:latin typeface="Andalus" pitchFamily="18" charset="-78"/>
                <a:cs typeface="Andalus" pitchFamily="18" charset="-78"/>
              </a:rPr>
              <a:t>(</a:t>
            </a:r>
            <a:r>
              <a:rPr lang="fr-FR" b="1" dirty="0" smtClean="0">
                <a:latin typeface="Andalus" pitchFamily="18" charset="-78"/>
                <a:cs typeface="Andalus" pitchFamily="18" charset="-78"/>
              </a:rPr>
              <a:t>NON LINEAIRE</a:t>
            </a:r>
            <a:r>
              <a:rPr lang="fr-FR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pPr algn="ctr"/>
            <a:r>
              <a:rPr lang="fr-FR" dirty="0" smtClean="0">
                <a:latin typeface="Andalus" pitchFamily="18" charset="-78"/>
                <a:cs typeface="Andalus" pitchFamily="18" charset="-78"/>
              </a:rPr>
              <a:t>Fonction </a:t>
            </a:r>
            <a:r>
              <a:rPr lang="fr-FR" dirty="0">
                <a:latin typeface="Andalus" pitchFamily="18" charset="-78"/>
                <a:cs typeface="Andalus" pitchFamily="18" charset="-78"/>
              </a:rPr>
              <a:t>C</a:t>
            </a:r>
            <a:r>
              <a:rPr lang="fr-FR" dirty="0" smtClean="0">
                <a:latin typeface="Andalus" pitchFamily="18" charset="-78"/>
                <a:cs typeface="Andalus" pitchFamily="18" charset="-78"/>
              </a:rPr>
              <a:t>omparer</a:t>
            </a:r>
            <a:endParaRPr lang="fr-FR" dirty="0">
              <a:latin typeface="Andalus" pitchFamily="18" charset="-78"/>
              <a:cs typeface="Andalus" pitchFamily="18" charset="-78"/>
            </a:endParaRPr>
          </a:p>
          <a:p>
            <a:pPr algn="ctr"/>
            <a:endParaRPr lang="fr-FR" sz="3200" dirty="0" smtClean="0">
              <a:latin typeface="Adobe Garamond Pro Bold" pitchFamily="18" charset="0"/>
            </a:endParaRPr>
          </a:p>
          <a:p>
            <a:pPr algn="ctr"/>
            <a:endParaRPr lang="en-US" sz="3200" dirty="0">
              <a:latin typeface="Adobe Garamond Pro Bold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A644-3D3D-429D-A9CD-4A8B08FF027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r-FR" dirty="0" smtClean="0"/>
              <a:t>AOP : régime non linéaire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fr-FR" sz="900" dirty="0">
                <a:solidFill>
                  <a:srgbClr val="4F81BD">
                    <a:lumMod val="75000"/>
                  </a:srgbClr>
                </a:solidFill>
              </a:rPr>
              <a:t>Fonction Amplifier</a:t>
            </a:r>
          </a:p>
          <a:p>
            <a:pPr lvl="0"/>
            <a:r>
              <a:rPr lang="fr-FR" sz="900" dirty="0">
                <a:solidFill>
                  <a:srgbClr val="4F81BD">
                    <a:lumMod val="75000"/>
                  </a:srgbClr>
                </a:solidFill>
              </a:rPr>
              <a:t>Fonction Filtrer</a:t>
            </a:r>
          </a:p>
          <a:p>
            <a:pPr lvl="0"/>
            <a:r>
              <a:rPr lang="fr-FR" dirty="0">
                <a:solidFill>
                  <a:prstClr val="white"/>
                </a:solidFill>
              </a:rPr>
              <a:t>Fonction Comparer</a:t>
            </a:r>
          </a:p>
          <a:p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Présentation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Emetteur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dirty="0" err="1">
                <a:solidFill>
                  <a:prstClr val="white"/>
                </a:solidFill>
              </a:rPr>
              <a:t>Recepteur</a:t>
            </a:r>
            <a:r>
              <a:rPr lang="en-US" dirty="0">
                <a:solidFill>
                  <a:prstClr val="white"/>
                </a:solidFill>
              </a:rPr>
              <a:t/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Compléments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Comparateur boucle ouverte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A644-3D3D-429D-A9CD-4A8B08FF0272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7" name="Group 77"/>
          <p:cNvGrpSpPr>
            <a:grpSpLocks/>
          </p:cNvGrpSpPr>
          <p:nvPr/>
        </p:nvGrpSpPr>
        <p:grpSpPr bwMode="auto">
          <a:xfrm>
            <a:off x="640331" y="1767253"/>
            <a:ext cx="3529012" cy="2232025"/>
            <a:chOff x="1791" y="1525"/>
            <a:chExt cx="2223" cy="1406"/>
          </a:xfrm>
        </p:grpSpPr>
        <p:grpSp>
          <p:nvGrpSpPr>
            <p:cNvPr id="8" name="Group 55"/>
            <p:cNvGrpSpPr>
              <a:grpSpLocks/>
            </p:cNvGrpSpPr>
            <p:nvPr/>
          </p:nvGrpSpPr>
          <p:grpSpPr bwMode="auto">
            <a:xfrm flipV="1">
              <a:off x="2995" y="1525"/>
              <a:ext cx="629" cy="866"/>
              <a:chOff x="8915" y="6339"/>
              <a:chExt cx="648" cy="896"/>
            </a:xfrm>
          </p:grpSpPr>
          <p:sp>
            <p:nvSpPr>
              <p:cNvPr id="26" name="Line 56"/>
              <p:cNvSpPr>
                <a:spLocks noChangeShapeType="1"/>
              </p:cNvSpPr>
              <p:nvPr/>
            </p:nvSpPr>
            <p:spPr bwMode="auto">
              <a:xfrm>
                <a:off x="8971" y="6563"/>
                <a:ext cx="11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7" name="Line 57"/>
              <p:cNvSpPr>
                <a:spLocks noChangeShapeType="1"/>
              </p:cNvSpPr>
              <p:nvPr/>
            </p:nvSpPr>
            <p:spPr bwMode="auto">
              <a:xfrm>
                <a:off x="8971" y="7039"/>
                <a:ext cx="11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" name="Line 58"/>
              <p:cNvSpPr>
                <a:spLocks noChangeShapeType="1"/>
              </p:cNvSpPr>
              <p:nvPr/>
            </p:nvSpPr>
            <p:spPr bwMode="auto">
              <a:xfrm rot="5400000">
                <a:off x="8971" y="7039"/>
                <a:ext cx="11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" name="Freeform 59"/>
              <p:cNvSpPr>
                <a:spLocks/>
              </p:cNvSpPr>
              <p:nvPr/>
            </p:nvSpPr>
            <p:spPr bwMode="auto">
              <a:xfrm>
                <a:off x="8915" y="6339"/>
                <a:ext cx="648" cy="896"/>
              </a:xfrm>
              <a:custGeom>
                <a:avLst/>
                <a:gdLst>
                  <a:gd name="T0" fmla="*/ 0 w 648"/>
                  <a:gd name="T1" fmla="*/ 896 h 896"/>
                  <a:gd name="T2" fmla="*/ 0 w 648"/>
                  <a:gd name="T3" fmla="*/ 0 h 896"/>
                  <a:gd name="T4" fmla="*/ 648 w 648"/>
                  <a:gd name="T5" fmla="*/ 450 h 896"/>
                  <a:gd name="T6" fmla="*/ 0 w 648"/>
                  <a:gd name="T7" fmla="*/ 896 h 89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8" h="896">
                    <a:moveTo>
                      <a:pt x="0" y="896"/>
                    </a:moveTo>
                    <a:lnTo>
                      <a:pt x="0" y="0"/>
                    </a:lnTo>
                    <a:lnTo>
                      <a:pt x="648" y="450"/>
                    </a:lnTo>
                    <a:lnTo>
                      <a:pt x="0" y="896"/>
                    </a:lnTo>
                    <a:close/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9" name="Line 60"/>
            <p:cNvSpPr>
              <a:spLocks noChangeShapeType="1"/>
            </p:cNvSpPr>
            <p:nvPr/>
          </p:nvSpPr>
          <p:spPr bwMode="auto">
            <a:xfrm flipH="1">
              <a:off x="2170" y="1714"/>
              <a:ext cx="825" cy="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Line 61"/>
            <p:cNvSpPr>
              <a:spLocks noChangeShapeType="1"/>
            </p:cNvSpPr>
            <p:nvPr/>
          </p:nvSpPr>
          <p:spPr bwMode="auto">
            <a:xfrm flipH="1">
              <a:off x="2560" y="2201"/>
              <a:ext cx="435" cy="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Line 62"/>
            <p:cNvSpPr>
              <a:spLocks noChangeShapeType="1"/>
            </p:cNvSpPr>
            <p:nvPr/>
          </p:nvSpPr>
          <p:spPr bwMode="auto">
            <a:xfrm flipH="1">
              <a:off x="3620" y="1958"/>
              <a:ext cx="24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Line 63"/>
            <p:cNvSpPr>
              <a:spLocks noChangeShapeType="1"/>
            </p:cNvSpPr>
            <p:nvPr/>
          </p:nvSpPr>
          <p:spPr bwMode="auto">
            <a:xfrm>
              <a:off x="2420" y="2931"/>
              <a:ext cx="186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Oval 64"/>
            <p:cNvSpPr>
              <a:spLocks noChangeArrowheads="1"/>
            </p:cNvSpPr>
            <p:nvPr/>
          </p:nvSpPr>
          <p:spPr bwMode="auto">
            <a:xfrm>
              <a:off x="3865" y="1904"/>
              <a:ext cx="108" cy="108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Line 65"/>
            <p:cNvSpPr>
              <a:spLocks noChangeShapeType="1"/>
            </p:cNvSpPr>
            <p:nvPr/>
          </p:nvSpPr>
          <p:spPr bwMode="auto">
            <a:xfrm flipH="1" flipV="1">
              <a:off x="3911" y="2090"/>
              <a:ext cx="0" cy="7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Line 66"/>
            <p:cNvSpPr>
              <a:spLocks noChangeShapeType="1"/>
            </p:cNvSpPr>
            <p:nvPr/>
          </p:nvSpPr>
          <p:spPr bwMode="auto">
            <a:xfrm>
              <a:off x="3824" y="2931"/>
              <a:ext cx="19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Text Box 67"/>
            <p:cNvSpPr txBox="1">
              <a:spLocks noChangeArrowheads="1"/>
            </p:cNvSpPr>
            <p:nvPr/>
          </p:nvSpPr>
          <p:spPr bwMode="auto">
            <a:xfrm>
              <a:off x="3730" y="2316"/>
              <a:ext cx="148" cy="3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b="1" i="1">
                  <a:latin typeface="Times New Roman" pitchFamily="18" charset="0"/>
                </a:rPr>
                <a:t>v</a:t>
              </a:r>
              <a:r>
                <a:rPr lang="fr-FR" b="1" i="1" baseline="-25000">
                  <a:latin typeface="Times New Roman" pitchFamily="18" charset="0"/>
                </a:rPr>
                <a:t>s</a:t>
              </a:r>
              <a:endParaRPr lang="fr-FR">
                <a:latin typeface="Times New Roman" pitchFamily="18" charset="0"/>
              </a:endParaRPr>
            </a:p>
          </p:txBody>
        </p:sp>
        <p:sp>
          <p:nvSpPr>
            <p:cNvPr id="17" name="Oval 68"/>
            <p:cNvSpPr>
              <a:spLocks noChangeArrowheads="1"/>
            </p:cNvSpPr>
            <p:nvPr/>
          </p:nvSpPr>
          <p:spPr bwMode="auto">
            <a:xfrm>
              <a:off x="2076" y="1661"/>
              <a:ext cx="109" cy="108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Line 69"/>
            <p:cNvSpPr>
              <a:spLocks noChangeShapeType="1"/>
            </p:cNvSpPr>
            <p:nvPr/>
          </p:nvSpPr>
          <p:spPr bwMode="auto">
            <a:xfrm flipH="1" flipV="1">
              <a:off x="2129" y="1835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" name="Line 70"/>
            <p:cNvSpPr>
              <a:spLocks noChangeShapeType="1"/>
            </p:cNvSpPr>
            <p:nvPr/>
          </p:nvSpPr>
          <p:spPr bwMode="auto">
            <a:xfrm>
              <a:off x="2030" y="2931"/>
              <a:ext cx="19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Text Box 71"/>
            <p:cNvSpPr txBox="1">
              <a:spLocks noChangeArrowheads="1"/>
            </p:cNvSpPr>
            <p:nvPr/>
          </p:nvSpPr>
          <p:spPr bwMode="auto">
            <a:xfrm>
              <a:off x="1791" y="2374"/>
              <a:ext cx="285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b="1" i="1">
                  <a:latin typeface="Times New Roman" pitchFamily="18" charset="0"/>
                </a:rPr>
                <a:t>v</a:t>
              </a:r>
              <a:r>
                <a:rPr lang="fr-FR" b="1" i="1" baseline="-25000">
                  <a:latin typeface="Times New Roman" pitchFamily="18" charset="0"/>
                </a:rPr>
                <a:t>e</a:t>
              </a:r>
              <a:r>
                <a:rPr lang="fr-FR" b="1" i="1" baseline="30000">
                  <a:latin typeface="Times New Roman" pitchFamily="18" charset="0"/>
                </a:rPr>
                <a:t>+</a:t>
              </a:r>
              <a:endParaRPr lang="fr-FR">
                <a:latin typeface="Times New Roman" pitchFamily="18" charset="0"/>
              </a:endParaRPr>
            </a:p>
          </p:txBody>
        </p:sp>
        <p:sp>
          <p:nvSpPr>
            <p:cNvPr id="21" name="Line 72"/>
            <p:cNvSpPr>
              <a:spLocks noChangeShapeType="1"/>
            </p:cNvSpPr>
            <p:nvPr/>
          </p:nvSpPr>
          <p:spPr bwMode="auto">
            <a:xfrm rot="10800000">
              <a:off x="2507" y="2311"/>
              <a:ext cx="0" cy="5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Oval 73"/>
            <p:cNvSpPr>
              <a:spLocks noChangeArrowheads="1"/>
            </p:cNvSpPr>
            <p:nvPr/>
          </p:nvSpPr>
          <p:spPr bwMode="auto">
            <a:xfrm>
              <a:off x="2461" y="2154"/>
              <a:ext cx="109" cy="108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Text Box 74"/>
            <p:cNvSpPr txBox="1">
              <a:spLocks noChangeArrowheads="1"/>
            </p:cNvSpPr>
            <p:nvPr/>
          </p:nvSpPr>
          <p:spPr bwMode="auto">
            <a:xfrm>
              <a:off x="2542" y="2519"/>
              <a:ext cx="286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b="1" i="1">
                  <a:latin typeface="Times New Roman" pitchFamily="18" charset="0"/>
                </a:rPr>
                <a:t>v</a:t>
              </a:r>
              <a:r>
                <a:rPr lang="fr-FR" b="1" i="1" baseline="-25000">
                  <a:latin typeface="Times New Roman" pitchFamily="18" charset="0"/>
                </a:rPr>
                <a:t>e</a:t>
              </a:r>
              <a:r>
                <a:rPr lang="fr-FR" b="1" i="1" baseline="30000">
                  <a:latin typeface="Times New Roman" pitchFamily="18" charset="0"/>
                </a:rPr>
                <a:t>-</a:t>
              </a:r>
              <a:endParaRPr lang="fr-FR">
                <a:latin typeface="Times New Roman" pitchFamily="18" charset="0"/>
              </a:endParaRPr>
            </a:p>
          </p:txBody>
        </p:sp>
        <p:sp>
          <p:nvSpPr>
            <p:cNvPr id="24" name="Line 75"/>
            <p:cNvSpPr>
              <a:spLocks noChangeShapeType="1"/>
            </p:cNvSpPr>
            <p:nvPr/>
          </p:nvSpPr>
          <p:spPr bwMode="auto">
            <a:xfrm rot="10800000" flipH="1">
              <a:off x="2876" y="1773"/>
              <a:ext cx="4" cy="3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" name="Text Box 76"/>
            <p:cNvSpPr txBox="1">
              <a:spLocks noChangeArrowheads="1"/>
            </p:cNvSpPr>
            <p:nvPr/>
          </p:nvSpPr>
          <p:spPr bwMode="auto">
            <a:xfrm>
              <a:off x="2678" y="1842"/>
              <a:ext cx="157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b="1" i="1">
                  <a:latin typeface="Times New Roman" pitchFamily="18" charset="0"/>
                </a:rPr>
                <a:t>v</a:t>
              </a:r>
              <a:r>
                <a:rPr lang="fr-FR" b="1" i="1" baseline="-25000">
                  <a:latin typeface="Times New Roman" pitchFamily="18" charset="0"/>
                </a:rPr>
                <a:t>d</a:t>
              </a:r>
              <a:endParaRPr lang="fr-FR">
                <a:latin typeface="Times New Roman" pitchFamily="18" charset="0"/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824647" y="4879328"/>
            <a:ext cx="3672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Si </a:t>
            </a:r>
            <a:r>
              <a:rPr lang="fr-FR" b="1" dirty="0"/>
              <a:t>V</a:t>
            </a:r>
            <a:r>
              <a:rPr lang="fr-FR" b="1" baseline="-25000" dirty="0"/>
              <a:t>e</a:t>
            </a:r>
            <a:r>
              <a:rPr lang="fr-FR" b="1" baseline="30000" dirty="0"/>
              <a:t>+</a:t>
            </a:r>
            <a:r>
              <a:rPr lang="fr-FR" b="1" dirty="0"/>
              <a:t> &gt; V</a:t>
            </a:r>
            <a:r>
              <a:rPr lang="fr-FR" b="1" baseline="-25000" dirty="0"/>
              <a:t>e</a:t>
            </a:r>
            <a:r>
              <a:rPr lang="fr-FR" baseline="30000" dirty="0"/>
              <a:t>-</a:t>
            </a:r>
            <a:r>
              <a:rPr lang="fr-FR" dirty="0"/>
              <a:t> alors </a:t>
            </a:r>
            <a:r>
              <a:rPr lang="fr-FR" b="1" dirty="0"/>
              <a:t>V</a:t>
            </a:r>
            <a:r>
              <a:rPr lang="fr-FR" b="1" baseline="-25000" dirty="0"/>
              <a:t>D</a:t>
            </a:r>
            <a:r>
              <a:rPr lang="fr-FR" b="1" dirty="0"/>
              <a:t> &gt; 0</a:t>
            </a:r>
            <a:r>
              <a:rPr lang="fr-FR" dirty="0"/>
              <a:t> donc </a:t>
            </a:r>
            <a:r>
              <a:rPr lang="fr-FR" b="1" dirty="0"/>
              <a:t>V</a:t>
            </a:r>
            <a:r>
              <a:rPr lang="fr-FR" b="1" baseline="-25000" dirty="0"/>
              <a:t>S</a:t>
            </a:r>
            <a:r>
              <a:rPr lang="fr-FR" b="1" dirty="0"/>
              <a:t> = V</a:t>
            </a:r>
            <a:r>
              <a:rPr lang="fr-FR" b="1" baseline="-25000" dirty="0"/>
              <a:t>H</a:t>
            </a:r>
            <a:endParaRPr lang="fr-FR" dirty="0"/>
          </a:p>
          <a:p>
            <a:r>
              <a:rPr lang="fr-FR" dirty="0"/>
              <a:t>Si </a:t>
            </a:r>
            <a:r>
              <a:rPr lang="fr-FR" b="1" dirty="0"/>
              <a:t>V</a:t>
            </a:r>
            <a:r>
              <a:rPr lang="fr-FR" b="1" baseline="-25000" dirty="0"/>
              <a:t>e</a:t>
            </a:r>
            <a:r>
              <a:rPr lang="fr-FR" b="1" baseline="30000" dirty="0"/>
              <a:t>+</a:t>
            </a:r>
            <a:r>
              <a:rPr lang="fr-FR" b="1" dirty="0"/>
              <a:t> &lt; V</a:t>
            </a:r>
            <a:r>
              <a:rPr lang="fr-FR" b="1" baseline="-25000" dirty="0"/>
              <a:t>e</a:t>
            </a:r>
            <a:r>
              <a:rPr lang="fr-FR" baseline="30000" dirty="0"/>
              <a:t>-</a:t>
            </a:r>
            <a:r>
              <a:rPr lang="fr-FR" dirty="0"/>
              <a:t> alors </a:t>
            </a:r>
            <a:r>
              <a:rPr lang="fr-FR" b="1" dirty="0"/>
              <a:t>V</a:t>
            </a:r>
            <a:r>
              <a:rPr lang="fr-FR" b="1" baseline="-25000" dirty="0"/>
              <a:t>D</a:t>
            </a:r>
            <a:r>
              <a:rPr lang="fr-FR" b="1" dirty="0"/>
              <a:t> &lt; </a:t>
            </a:r>
            <a:r>
              <a:rPr lang="fr-FR" dirty="0"/>
              <a:t>0 donc </a:t>
            </a:r>
            <a:r>
              <a:rPr lang="fr-FR" b="1" dirty="0"/>
              <a:t>V</a:t>
            </a:r>
            <a:r>
              <a:rPr lang="fr-FR" b="1" baseline="-25000" dirty="0"/>
              <a:t>S</a:t>
            </a:r>
            <a:r>
              <a:rPr lang="fr-FR" b="1" dirty="0"/>
              <a:t> = V</a:t>
            </a:r>
            <a:r>
              <a:rPr lang="fr-FR" b="1" baseline="-25000" dirty="0"/>
              <a:t>L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517756" y="1941163"/>
                <a:ext cx="5223776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fr-FR" sz="1600" dirty="0"/>
                  <a:t>AOp</a:t>
                </a:r>
                <a:r>
                  <a:rPr lang="fr-FR" sz="1600" b="1" dirty="0"/>
                  <a:t> </a:t>
                </a:r>
                <a:r>
                  <a:rPr lang="fr-FR" sz="1600" b="1" dirty="0">
                    <a:solidFill>
                      <a:schemeClr val="accent3">
                        <a:lumMod val="75000"/>
                      </a:schemeClr>
                    </a:solidFill>
                  </a:rPr>
                  <a:t>parfait</a:t>
                </a:r>
              </a:p>
              <a:p>
                <a:pPr marL="1200150" lvl="2" indent="-285750">
                  <a:buFont typeface="Arial" pitchFamily="34" charset="0"/>
                  <a:buChar char="•"/>
                </a:pPr>
                <a:r>
                  <a:rPr lang="fr-FR" sz="1600" dirty="0"/>
                  <a:t> i+ et i- nul ( donc Zed et Zec </a:t>
                </a:r>
                <a14:m>
                  <m:oMath xmlns:m="http://schemas.openxmlformats.org/officeDocument/2006/math">
                    <m:r>
                      <a:rPr lang="fr-FR" sz="1600" i="1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fr-FR" sz="1600" dirty="0"/>
                  <a:t>)</a:t>
                </a:r>
              </a:p>
              <a:p>
                <a:pPr marL="1200150" lvl="2" indent="-285750">
                  <a:buFont typeface="Arial" pitchFamily="34" charset="0"/>
                  <a:buChar char="•"/>
                </a:pPr>
                <a:r>
                  <a:rPr lang="fr-FR" sz="1600" dirty="0"/>
                  <a:t> </a:t>
                </a:r>
                <a:r>
                  <a:rPr lang="fr-FR" sz="1600" dirty="0" err="1"/>
                  <a:t>Avd</a:t>
                </a:r>
                <a:r>
                  <a:rPr lang="fr-FR" sz="1600" dirty="0"/>
                  <a:t> -&gt; </a:t>
                </a:r>
                <a14:m>
                  <m:oMath xmlns:m="http://schemas.openxmlformats.org/officeDocument/2006/math">
                    <m:r>
                      <a:rPr lang="fr-FR" sz="1600" i="1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fr-FR" sz="1600" dirty="0"/>
                  <a:t> (ou constant et très grand (~10</a:t>
                </a:r>
                <a:r>
                  <a:rPr lang="fr-FR" sz="1600" baseline="30000" dirty="0"/>
                  <a:t>5</a:t>
                </a:r>
                <a:r>
                  <a:rPr lang="fr-FR" sz="1600" dirty="0"/>
                  <a:t>))</a:t>
                </a:r>
              </a:p>
              <a:p>
                <a:pPr marL="1200150" lvl="2" indent="-285750">
                  <a:buFont typeface="Arial" pitchFamily="34" charset="0"/>
                  <a:buChar char="•"/>
                </a:pPr>
                <a:r>
                  <a:rPr lang="fr-FR" sz="1600" dirty="0"/>
                  <a:t>Impédance de sortie </a:t>
                </a:r>
                <a:r>
                  <a:rPr lang="fr-FR" sz="1600" dirty="0" err="1"/>
                  <a:t>Zs</a:t>
                </a:r>
                <a:r>
                  <a:rPr lang="fr-FR" sz="1600" dirty="0"/>
                  <a:t> =0</a:t>
                </a: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756" y="1941163"/>
                <a:ext cx="5223776" cy="1077218"/>
              </a:xfrm>
              <a:prstGeom prst="rect">
                <a:avLst/>
              </a:prstGeom>
              <a:blipFill rotWithShape="1">
                <a:blip r:embed="rId2"/>
                <a:stretch>
                  <a:fillRect t="-1695" b="-62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Imag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944" y="1512094"/>
            <a:ext cx="460905" cy="475504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4953000" y="1565180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smtClean="0">
                <a:solidFill>
                  <a:srgbClr val="FF0000"/>
                </a:solidFill>
              </a:rPr>
              <a:t>Rappel</a:t>
            </a:r>
            <a:endParaRPr lang="fr-FR" i="1" dirty="0">
              <a:solidFill>
                <a:srgbClr val="FF0000"/>
              </a:solidFill>
            </a:endParaRPr>
          </a:p>
        </p:txBody>
      </p:sp>
      <p:pic>
        <p:nvPicPr>
          <p:cNvPr id="34" name="Espace réservé du contenu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323" y="3262194"/>
            <a:ext cx="620145" cy="516788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5107903" y="3272203"/>
            <a:ext cx="4953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88900" lvl="2" indent="-88900"/>
            <a:r>
              <a:rPr lang="fr-FR" sz="1600" dirty="0" smtClean="0">
                <a:solidFill>
                  <a:srgbClr val="0070C0"/>
                </a:solidFill>
              </a:rPr>
              <a:t>L’hypothèse </a:t>
            </a:r>
            <a:r>
              <a:rPr lang="fr-FR" sz="1600" dirty="0" err="1" smtClean="0">
                <a:solidFill>
                  <a:srgbClr val="0070C0"/>
                </a:solidFill>
              </a:rPr>
              <a:t>V</a:t>
            </a:r>
            <a:r>
              <a:rPr lang="fr-FR" sz="1600" baseline="-25000" dirty="0" err="1" smtClean="0">
                <a:solidFill>
                  <a:srgbClr val="0070C0"/>
                </a:solidFill>
              </a:rPr>
              <a:t>d</a:t>
            </a:r>
            <a:r>
              <a:rPr lang="fr-FR" sz="1600" dirty="0" smtClean="0">
                <a:solidFill>
                  <a:srgbClr val="0070C0"/>
                </a:solidFill>
              </a:rPr>
              <a:t>=0 n’est plus valide!</a:t>
            </a:r>
          </a:p>
          <a:p>
            <a:pPr marL="88900" lvl="2" indent="-88900"/>
            <a:r>
              <a:rPr lang="fr-FR" sz="1600" dirty="0" smtClean="0"/>
              <a:t>Le fonctionnement de l’</a:t>
            </a:r>
            <a:r>
              <a:rPr lang="fr-FR" sz="1600" dirty="0" err="1" smtClean="0"/>
              <a:t>AOp</a:t>
            </a:r>
            <a:r>
              <a:rPr lang="fr-FR" sz="1600" dirty="0" smtClean="0"/>
              <a:t> est </a:t>
            </a:r>
            <a:r>
              <a:rPr lang="fr-FR" sz="1600" dirty="0" smtClean="0">
                <a:solidFill>
                  <a:srgbClr val="FF0000"/>
                </a:solidFill>
              </a:rPr>
              <a:t>NON-LINEAIRE</a:t>
            </a:r>
            <a:endParaRPr lang="fr-FR" sz="1600" dirty="0">
              <a:solidFill>
                <a:srgbClr val="FF0000"/>
              </a:solidFill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086" y="3921976"/>
            <a:ext cx="3265921" cy="2584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197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86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986" y="3108392"/>
            <a:ext cx="2088232" cy="552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885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737" y="1209498"/>
            <a:ext cx="2027101" cy="524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ce réservé du contenu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r-FR" dirty="0" smtClean="0"/>
              <a:t>Comparateur à hystérésis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fr-FR" sz="900" dirty="0">
                <a:solidFill>
                  <a:srgbClr val="4F81BD">
                    <a:lumMod val="75000"/>
                  </a:srgbClr>
                </a:solidFill>
              </a:rPr>
              <a:t>Fonction Amplifier</a:t>
            </a:r>
          </a:p>
          <a:p>
            <a:pPr lvl="0"/>
            <a:r>
              <a:rPr lang="fr-FR" sz="900" dirty="0">
                <a:solidFill>
                  <a:srgbClr val="4F81BD">
                    <a:lumMod val="75000"/>
                  </a:srgbClr>
                </a:solidFill>
              </a:rPr>
              <a:t>Fonction Filtrer</a:t>
            </a:r>
          </a:p>
          <a:p>
            <a:pPr lvl="0"/>
            <a:r>
              <a:rPr lang="fr-FR" dirty="0">
                <a:solidFill>
                  <a:prstClr val="white"/>
                </a:solidFill>
              </a:rPr>
              <a:t>Fonction Comparer</a:t>
            </a:r>
          </a:p>
          <a:p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Présentation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Emetteur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dirty="0" err="1">
                <a:solidFill>
                  <a:prstClr val="white"/>
                </a:solidFill>
              </a:rPr>
              <a:t>Recepteur</a:t>
            </a:r>
            <a:r>
              <a:rPr lang="en-US" dirty="0">
                <a:solidFill>
                  <a:prstClr val="white"/>
                </a:solidFill>
              </a:rPr>
              <a:t/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Compléments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Comparateur trigger de schmitt direct</a:t>
            </a:r>
          </a:p>
          <a:p>
            <a:pPr lvl="1"/>
            <a:r>
              <a:rPr lang="fr-FR" dirty="0" smtClean="0"/>
              <a:t>Fonctionnement </a:t>
            </a:r>
            <a:r>
              <a:rPr lang="fr-FR" dirty="0" err="1" smtClean="0"/>
              <a:t>bi-stable</a:t>
            </a:r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A644-3D3D-429D-A9CD-4A8B08FF0272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7" name="Group 136"/>
          <p:cNvGrpSpPr>
            <a:grpSpLocks/>
          </p:cNvGrpSpPr>
          <p:nvPr/>
        </p:nvGrpSpPr>
        <p:grpSpPr bwMode="auto">
          <a:xfrm>
            <a:off x="4021681" y="1368606"/>
            <a:ext cx="2819897" cy="1818888"/>
            <a:chOff x="3696" y="0"/>
            <a:chExt cx="1451" cy="1027"/>
          </a:xfrm>
        </p:grpSpPr>
        <p:grpSp>
          <p:nvGrpSpPr>
            <p:cNvPr id="8" name="Group 108"/>
            <p:cNvGrpSpPr>
              <a:grpSpLocks/>
            </p:cNvGrpSpPr>
            <p:nvPr/>
          </p:nvGrpSpPr>
          <p:grpSpPr bwMode="auto">
            <a:xfrm flipV="1">
              <a:off x="4520" y="326"/>
              <a:ext cx="308" cy="425"/>
              <a:chOff x="8915" y="6339"/>
              <a:chExt cx="648" cy="896"/>
            </a:xfrm>
          </p:grpSpPr>
          <p:sp>
            <p:nvSpPr>
              <p:cNvPr id="30" name="Line 109"/>
              <p:cNvSpPr>
                <a:spLocks noChangeShapeType="1"/>
              </p:cNvSpPr>
              <p:nvPr/>
            </p:nvSpPr>
            <p:spPr bwMode="auto">
              <a:xfrm>
                <a:off x="8971" y="6563"/>
                <a:ext cx="11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1" name="Line 110"/>
              <p:cNvSpPr>
                <a:spLocks noChangeShapeType="1"/>
              </p:cNvSpPr>
              <p:nvPr/>
            </p:nvSpPr>
            <p:spPr bwMode="auto">
              <a:xfrm>
                <a:off x="8971" y="7039"/>
                <a:ext cx="11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2" name="Line 111"/>
              <p:cNvSpPr>
                <a:spLocks noChangeShapeType="1"/>
              </p:cNvSpPr>
              <p:nvPr/>
            </p:nvSpPr>
            <p:spPr bwMode="auto">
              <a:xfrm rot="5400000">
                <a:off x="8971" y="7039"/>
                <a:ext cx="11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3" name="Freeform 112"/>
              <p:cNvSpPr>
                <a:spLocks/>
              </p:cNvSpPr>
              <p:nvPr/>
            </p:nvSpPr>
            <p:spPr bwMode="auto">
              <a:xfrm>
                <a:off x="8915" y="6339"/>
                <a:ext cx="648" cy="896"/>
              </a:xfrm>
              <a:custGeom>
                <a:avLst/>
                <a:gdLst>
                  <a:gd name="T0" fmla="*/ 0 w 648"/>
                  <a:gd name="T1" fmla="*/ 896 h 896"/>
                  <a:gd name="T2" fmla="*/ 0 w 648"/>
                  <a:gd name="T3" fmla="*/ 0 h 896"/>
                  <a:gd name="T4" fmla="*/ 648 w 648"/>
                  <a:gd name="T5" fmla="*/ 450 h 896"/>
                  <a:gd name="T6" fmla="*/ 0 w 648"/>
                  <a:gd name="T7" fmla="*/ 896 h 89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8" h="896">
                    <a:moveTo>
                      <a:pt x="0" y="896"/>
                    </a:moveTo>
                    <a:lnTo>
                      <a:pt x="0" y="0"/>
                    </a:lnTo>
                    <a:lnTo>
                      <a:pt x="648" y="450"/>
                    </a:lnTo>
                    <a:lnTo>
                      <a:pt x="0" y="896"/>
                    </a:lnTo>
                    <a:close/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9" name="Line 113"/>
            <p:cNvSpPr>
              <a:spLocks noChangeShapeType="1"/>
            </p:cNvSpPr>
            <p:nvPr/>
          </p:nvSpPr>
          <p:spPr bwMode="auto">
            <a:xfrm flipH="1">
              <a:off x="4400" y="419"/>
              <a:ext cx="12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Line 114"/>
            <p:cNvSpPr>
              <a:spLocks noChangeShapeType="1"/>
            </p:cNvSpPr>
            <p:nvPr/>
          </p:nvSpPr>
          <p:spPr bwMode="auto">
            <a:xfrm flipH="1">
              <a:off x="4439" y="658"/>
              <a:ext cx="8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Line 115"/>
            <p:cNvSpPr>
              <a:spLocks noChangeShapeType="1"/>
            </p:cNvSpPr>
            <p:nvPr/>
          </p:nvSpPr>
          <p:spPr bwMode="auto">
            <a:xfrm flipH="1">
              <a:off x="4825" y="539"/>
              <a:ext cx="12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Freeform 116"/>
            <p:cNvSpPr>
              <a:spLocks/>
            </p:cNvSpPr>
            <p:nvPr/>
          </p:nvSpPr>
          <p:spPr bwMode="auto">
            <a:xfrm>
              <a:off x="4440" y="153"/>
              <a:ext cx="439" cy="386"/>
            </a:xfrm>
            <a:custGeom>
              <a:avLst/>
              <a:gdLst>
                <a:gd name="T0" fmla="*/ 0 w 924"/>
                <a:gd name="T1" fmla="*/ 266 h 812"/>
                <a:gd name="T2" fmla="*/ 0 w 924"/>
                <a:gd name="T3" fmla="*/ 0 h 812"/>
                <a:gd name="T4" fmla="*/ 439 w 924"/>
                <a:gd name="T5" fmla="*/ 0 h 812"/>
                <a:gd name="T6" fmla="*/ 439 w 924"/>
                <a:gd name="T7" fmla="*/ 386 h 8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24" h="812">
                  <a:moveTo>
                    <a:pt x="0" y="560"/>
                  </a:moveTo>
                  <a:lnTo>
                    <a:pt x="0" y="0"/>
                  </a:lnTo>
                  <a:lnTo>
                    <a:pt x="924" y="0"/>
                  </a:lnTo>
                  <a:lnTo>
                    <a:pt x="924" y="812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Rectangle 117"/>
            <p:cNvSpPr>
              <a:spLocks noChangeArrowheads="1"/>
            </p:cNvSpPr>
            <p:nvPr/>
          </p:nvSpPr>
          <p:spPr bwMode="auto">
            <a:xfrm>
              <a:off x="4533" y="113"/>
              <a:ext cx="266" cy="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Line 118"/>
            <p:cNvSpPr>
              <a:spLocks noChangeShapeType="1"/>
            </p:cNvSpPr>
            <p:nvPr/>
          </p:nvSpPr>
          <p:spPr bwMode="auto">
            <a:xfrm>
              <a:off x="4441" y="660"/>
              <a:ext cx="0" cy="36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Line 119"/>
            <p:cNvSpPr>
              <a:spLocks noChangeShapeType="1"/>
            </p:cNvSpPr>
            <p:nvPr/>
          </p:nvSpPr>
          <p:spPr bwMode="auto">
            <a:xfrm>
              <a:off x="4373" y="1016"/>
              <a:ext cx="13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Oval 120"/>
            <p:cNvSpPr>
              <a:spLocks noChangeArrowheads="1"/>
            </p:cNvSpPr>
            <p:nvPr/>
          </p:nvSpPr>
          <p:spPr bwMode="auto">
            <a:xfrm>
              <a:off x="4945" y="512"/>
              <a:ext cx="53" cy="53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Oval 121"/>
            <p:cNvSpPr>
              <a:spLocks noChangeArrowheads="1"/>
            </p:cNvSpPr>
            <p:nvPr/>
          </p:nvSpPr>
          <p:spPr bwMode="auto">
            <a:xfrm>
              <a:off x="4427" y="406"/>
              <a:ext cx="27" cy="2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Oval 122"/>
            <p:cNvSpPr>
              <a:spLocks noChangeArrowheads="1"/>
            </p:cNvSpPr>
            <p:nvPr/>
          </p:nvSpPr>
          <p:spPr bwMode="auto">
            <a:xfrm>
              <a:off x="4865" y="526"/>
              <a:ext cx="27" cy="26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" name="Line 123"/>
            <p:cNvSpPr>
              <a:spLocks noChangeShapeType="1"/>
            </p:cNvSpPr>
            <p:nvPr/>
          </p:nvSpPr>
          <p:spPr bwMode="auto">
            <a:xfrm flipH="1" flipV="1">
              <a:off x="4968" y="604"/>
              <a:ext cx="0" cy="3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Line 124"/>
            <p:cNvSpPr>
              <a:spLocks noChangeShapeType="1"/>
            </p:cNvSpPr>
            <p:nvPr/>
          </p:nvSpPr>
          <p:spPr bwMode="auto">
            <a:xfrm>
              <a:off x="4925" y="1016"/>
              <a:ext cx="9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Text Box 125"/>
            <p:cNvSpPr txBox="1">
              <a:spLocks noChangeArrowheads="1"/>
            </p:cNvSpPr>
            <p:nvPr/>
          </p:nvSpPr>
          <p:spPr bwMode="auto">
            <a:xfrm>
              <a:off x="4993" y="754"/>
              <a:ext cx="154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b="1" i="1">
                  <a:latin typeface="Times New Roman" pitchFamily="18" charset="0"/>
                </a:rPr>
                <a:t>v</a:t>
              </a:r>
              <a:r>
                <a:rPr lang="fr-FR" b="1" i="1" baseline="-25000">
                  <a:latin typeface="Times New Roman" pitchFamily="18" charset="0"/>
                </a:rPr>
                <a:t>s</a:t>
              </a:r>
              <a:endParaRPr lang="fr-FR">
                <a:latin typeface="Times New Roman" pitchFamily="18" charset="0"/>
              </a:endParaRPr>
            </a:p>
          </p:txBody>
        </p:sp>
        <p:sp>
          <p:nvSpPr>
            <p:cNvPr id="22" name="Line 126"/>
            <p:cNvSpPr>
              <a:spLocks noChangeShapeType="1"/>
            </p:cNvSpPr>
            <p:nvPr/>
          </p:nvSpPr>
          <p:spPr bwMode="auto">
            <a:xfrm flipH="1">
              <a:off x="3896" y="419"/>
              <a:ext cx="54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Rectangle 127"/>
            <p:cNvSpPr>
              <a:spLocks noChangeArrowheads="1"/>
            </p:cNvSpPr>
            <p:nvPr/>
          </p:nvSpPr>
          <p:spPr bwMode="auto">
            <a:xfrm>
              <a:off x="4069" y="379"/>
              <a:ext cx="265" cy="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" name="Oval 128"/>
            <p:cNvSpPr>
              <a:spLocks noChangeArrowheads="1"/>
            </p:cNvSpPr>
            <p:nvPr/>
          </p:nvSpPr>
          <p:spPr bwMode="auto">
            <a:xfrm>
              <a:off x="3883" y="393"/>
              <a:ext cx="53" cy="52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" name="Line 129"/>
            <p:cNvSpPr>
              <a:spLocks noChangeShapeType="1"/>
            </p:cNvSpPr>
            <p:nvPr/>
          </p:nvSpPr>
          <p:spPr bwMode="auto">
            <a:xfrm flipH="1" flipV="1">
              <a:off x="3909" y="485"/>
              <a:ext cx="0" cy="4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" name="Line 130"/>
            <p:cNvSpPr>
              <a:spLocks noChangeShapeType="1"/>
            </p:cNvSpPr>
            <p:nvPr/>
          </p:nvSpPr>
          <p:spPr bwMode="auto">
            <a:xfrm>
              <a:off x="3864" y="1016"/>
              <a:ext cx="9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" name="Text Box 131"/>
            <p:cNvSpPr txBox="1">
              <a:spLocks noChangeArrowheads="1"/>
            </p:cNvSpPr>
            <p:nvPr/>
          </p:nvSpPr>
          <p:spPr bwMode="auto">
            <a:xfrm>
              <a:off x="3696" y="561"/>
              <a:ext cx="154" cy="1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fr-FR" b="1" i="1">
                  <a:latin typeface="Times New Roman" pitchFamily="18" charset="0"/>
                </a:rPr>
                <a:t>v</a:t>
              </a:r>
              <a:r>
                <a:rPr lang="fr-FR" b="1" i="1" baseline="-25000">
                  <a:latin typeface="Times New Roman" pitchFamily="18" charset="0"/>
                </a:rPr>
                <a:t>e</a:t>
              </a:r>
              <a:endParaRPr lang="fr-FR">
                <a:latin typeface="Times New Roman" pitchFamily="18" charset="0"/>
              </a:endParaRPr>
            </a:p>
          </p:txBody>
        </p:sp>
        <p:sp>
          <p:nvSpPr>
            <p:cNvPr id="28" name="Text Box 132"/>
            <p:cNvSpPr txBox="1">
              <a:spLocks noChangeArrowheads="1"/>
            </p:cNvSpPr>
            <p:nvPr/>
          </p:nvSpPr>
          <p:spPr bwMode="auto">
            <a:xfrm>
              <a:off x="4105" y="254"/>
              <a:ext cx="18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1200" b="1">
                  <a:latin typeface="Times New Roman" pitchFamily="18" charset="0"/>
                </a:rPr>
                <a:t>R</a:t>
              </a:r>
              <a:r>
                <a:rPr lang="fr-FR" sz="1200" b="1" baseline="-25000">
                  <a:latin typeface="Times New Roman" pitchFamily="18" charset="0"/>
                </a:rPr>
                <a:t>1</a:t>
              </a:r>
              <a:endParaRPr lang="fr-FR" sz="1200" b="1">
                <a:latin typeface="Times New Roman" pitchFamily="18" charset="0"/>
              </a:endParaRPr>
            </a:p>
          </p:txBody>
        </p:sp>
        <p:sp>
          <p:nvSpPr>
            <p:cNvPr id="29" name="Text Box 133"/>
            <p:cNvSpPr txBox="1">
              <a:spLocks noChangeArrowheads="1"/>
            </p:cNvSpPr>
            <p:nvPr/>
          </p:nvSpPr>
          <p:spPr bwMode="auto">
            <a:xfrm>
              <a:off x="4605" y="0"/>
              <a:ext cx="271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1200" b="1">
                  <a:latin typeface="Times New Roman" pitchFamily="18" charset="0"/>
                </a:rPr>
                <a:t>R</a:t>
              </a:r>
              <a:r>
                <a:rPr lang="fr-FR" sz="1200" b="1" baseline="-25000">
                  <a:latin typeface="Times New Roman" pitchFamily="18" charset="0"/>
                </a:rPr>
                <a:t>2</a:t>
              </a:r>
              <a:endParaRPr lang="fr-FR" sz="1200" b="1">
                <a:latin typeface="Times New Roman" pitchFamily="18" charset="0"/>
              </a:endParaRPr>
            </a:p>
          </p:txBody>
        </p:sp>
      </p:grpSp>
      <p:graphicFrame>
        <p:nvGraphicFramePr>
          <p:cNvPr id="34" name="Diagramme 33"/>
          <p:cNvGraphicFramePr/>
          <p:nvPr>
            <p:extLst>
              <p:ext uri="{D42A27DB-BD31-4B8C-83A1-F6EECF244321}">
                <p14:modId xmlns:p14="http://schemas.microsoft.com/office/powerpoint/2010/main" val="951649275"/>
              </p:ext>
            </p:extLst>
          </p:nvPr>
        </p:nvGraphicFramePr>
        <p:xfrm>
          <a:off x="5778241" y="1568737"/>
          <a:ext cx="4644516" cy="17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36884" name="Picture 2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810" y="2562902"/>
            <a:ext cx="2333855" cy="432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7" name="Connecteur droit avec flèche 56"/>
          <p:cNvCxnSpPr>
            <a:stCxn id="36884" idx="3"/>
          </p:cNvCxnSpPr>
          <p:nvPr/>
        </p:nvCxnSpPr>
        <p:spPr>
          <a:xfrm flipV="1">
            <a:off x="3959665" y="2369260"/>
            <a:ext cx="1546786" cy="4100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91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Comparateur trigger de schmitt </a:t>
            </a:r>
            <a:r>
              <a:rPr lang="fr-FR" dirty="0" smtClean="0"/>
              <a:t>direct</a:t>
            </a:r>
          </a:p>
          <a:p>
            <a:pPr lvl="1"/>
            <a:r>
              <a:rPr lang="fr-FR" dirty="0"/>
              <a:t>Caractéristique de transfert</a:t>
            </a:r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A644-3D3D-429D-A9CD-4A8B08FF027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20" y="2600908"/>
            <a:ext cx="3744416" cy="2838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587" y="2533626"/>
            <a:ext cx="3867884" cy="256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lèche droite rayée 8"/>
          <p:cNvSpPr/>
          <p:nvPr/>
        </p:nvSpPr>
        <p:spPr>
          <a:xfrm>
            <a:off x="4186083" y="4020372"/>
            <a:ext cx="776049" cy="432048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045672" y="3497152"/>
            <a:ext cx="1339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7030A0"/>
                </a:solidFill>
              </a:rPr>
              <a:t>Exemple de chronogramme</a:t>
            </a:r>
            <a:endParaRPr lang="fr-FR" sz="14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314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626" y="1386997"/>
            <a:ext cx="2088232" cy="485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ce réservé du contenu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r-FR" dirty="0"/>
              <a:t>Comparateur à hystérésis</a:t>
            </a:r>
          </a:p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fr-FR" sz="900" dirty="0">
                <a:solidFill>
                  <a:srgbClr val="4F81BD">
                    <a:lumMod val="75000"/>
                  </a:srgbClr>
                </a:solidFill>
              </a:rPr>
              <a:t>Fonction Amplifier</a:t>
            </a:r>
          </a:p>
          <a:p>
            <a:pPr lvl="0"/>
            <a:r>
              <a:rPr lang="fr-FR" sz="900" dirty="0">
                <a:solidFill>
                  <a:srgbClr val="4F81BD">
                    <a:lumMod val="75000"/>
                  </a:srgbClr>
                </a:solidFill>
              </a:rPr>
              <a:t>Fonction Filtrer</a:t>
            </a:r>
          </a:p>
          <a:p>
            <a:pPr lvl="0"/>
            <a:r>
              <a:rPr lang="fr-FR" dirty="0">
                <a:solidFill>
                  <a:prstClr val="white"/>
                </a:solidFill>
              </a:rPr>
              <a:t>Fonction Comparer</a:t>
            </a:r>
          </a:p>
          <a:p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Présentation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Emetteur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dirty="0" err="1">
                <a:solidFill>
                  <a:prstClr val="white"/>
                </a:solidFill>
              </a:rPr>
              <a:t>Recepteur</a:t>
            </a:r>
            <a:r>
              <a:rPr lang="en-US" dirty="0">
                <a:solidFill>
                  <a:prstClr val="white"/>
                </a:solidFill>
              </a:rPr>
              <a:t/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Compléments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Comparateur trigger de schmitt </a:t>
            </a:r>
            <a:r>
              <a:rPr lang="fr-FR" dirty="0" smtClean="0"/>
              <a:t>inverse</a:t>
            </a:r>
            <a:endParaRPr lang="fr-FR" dirty="0"/>
          </a:p>
          <a:p>
            <a:pPr lvl="1"/>
            <a:r>
              <a:rPr lang="fr-FR" dirty="0"/>
              <a:t>Fonctionnement </a:t>
            </a:r>
            <a:r>
              <a:rPr lang="fr-FR" dirty="0" err="1" smtClean="0"/>
              <a:t>bi-stable</a:t>
            </a:r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A644-3D3D-429D-A9CD-4A8B08FF0272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3836876" y="1870077"/>
            <a:ext cx="2484276" cy="1943546"/>
            <a:chOff x="1746" y="1661"/>
            <a:chExt cx="2721" cy="2041"/>
          </a:xfrm>
        </p:grpSpPr>
        <p:grpSp>
          <p:nvGrpSpPr>
            <p:cNvPr id="8" name="Group 65"/>
            <p:cNvGrpSpPr>
              <a:grpSpLocks/>
            </p:cNvGrpSpPr>
            <p:nvPr/>
          </p:nvGrpSpPr>
          <p:grpSpPr bwMode="auto">
            <a:xfrm>
              <a:off x="3016" y="1661"/>
              <a:ext cx="712" cy="984"/>
              <a:chOff x="3016" y="1661"/>
              <a:chExt cx="712" cy="984"/>
            </a:xfrm>
          </p:grpSpPr>
          <p:sp>
            <p:nvSpPr>
              <p:cNvPr id="33" name="Line 36"/>
              <p:cNvSpPr>
                <a:spLocks noChangeShapeType="1"/>
              </p:cNvSpPr>
              <p:nvPr/>
            </p:nvSpPr>
            <p:spPr bwMode="auto">
              <a:xfrm>
                <a:off x="3078" y="1907"/>
                <a:ext cx="12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4" name="Line 37"/>
              <p:cNvSpPr>
                <a:spLocks noChangeShapeType="1"/>
              </p:cNvSpPr>
              <p:nvPr/>
            </p:nvSpPr>
            <p:spPr bwMode="auto">
              <a:xfrm>
                <a:off x="3078" y="2430"/>
                <a:ext cx="12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" name="Line 38"/>
              <p:cNvSpPr>
                <a:spLocks noChangeShapeType="1"/>
              </p:cNvSpPr>
              <p:nvPr/>
            </p:nvSpPr>
            <p:spPr bwMode="auto">
              <a:xfrm rot="5400000">
                <a:off x="3077" y="2430"/>
                <a:ext cx="12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6" name="Freeform 39"/>
              <p:cNvSpPr>
                <a:spLocks/>
              </p:cNvSpPr>
              <p:nvPr/>
            </p:nvSpPr>
            <p:spPr bwMode="auto">
              <a:xfrm>
                <a:off x="3016" y="1661"/>
                <a:ext cx="712" cy="984"/>
              </a:xfrm>
              <a:custGeom>
                <a:avLst/>
                <a:gdLst>
                  <a:gd name="T0" fmla="*/ 0 w 648"/>
                  <a:gd name="T1" fmla="*/ 984 h 896"/>
                  <a:gd name="T2" fmla="*/ 0 w 648"/>
                  <a:gd name="T3" fmla="*/ 0 h 896"/>
                  <a:gd name="T4" fmla="*/ 712 w 648"/>
                  <a:gd name="T5" fmla="*/ 494 h 896"/>
                  <a:gd name="T6" fmla="*/ 0 w 648"/>
                  <a:gd name="T7" fmla="*/ 984 h 89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8" h="896">
                    <a:moveTo>
                      <a:pt x="0" y="896"/>
                    </a:moveTo>
                    <a:lnTo>
                      <a:pt x="0" y="0"/>
                    </a:lnTo>
                    <a:lnTo>
                      <a:pt x="648" y="450"/>
                    </a:lnTo>
                    <a:lnTo>
                      <a:pt x="0" y="896"/>
                    </a:lnTo>
                    <a:close/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9" name="Line 41"/>
            <p:cNvSpPr>
              <a:spLocks noChangeShapeType="1"/>
            </p:cNvSpPr>
            <p:nvPr/>
          </p:nvSpPr>
          <p:spPr bwMode="auto">
            <a:xfrm flipH="1">
              <a:off x="2826" y="2387"/>
              <a:ext cx="18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Line 42"/>
            <p:cNvSpPr>
              <a:spLocks noChangeShapeType="1"/>
            </p:cNvSpPr>
            <p:nvPr/>
          </p:nvSpPr>
          <p:spPr bwMode="auto">
            <a:xfrm flipH="1">
              <a:off x="3723" y="2153"/>
              <a:ext cx="27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Line 43"/>
            <p:cNvSpPr>
              <a:spLocks noChangeShapeType="1"/>
            </p:cNvSpPr>
            <p:nvPr/>
          </p:nvSpPr>
          <p:spPr bwMode="auto">
            <a:xfrm>
              <a:off x="2835" y="2387"/>
              <a:ext cx="0" cy="131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Line 44"/>
            <p:cNvSpPr>
              <a:spLocks noChangeShapeType="1"/>
            </p:cNvSpPr>
            <p:nvPr/>
          </p:nvSpPr>
          <p:spPr bwMode="auto">
            <a:xfrm>
              <a:off x="2695" y="3702"/>
              <a:ext cx="307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Oval 45"/>
            <p:cNvSpPr>
              <a:spLocks noChangeArrowheads="1"/>
            </p:cNvSpPr>
            <p:nvPr/>
          </p:nvSpPr>
          <p:spPr bwMode="auto">
            <a:xfrm>
              <a:off x="3999" y="2091"/>
              <a:ext cx="123" cy="123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Oval 46"/>
            <p:cNvSpPr>
              <a:spLocks noChangeArrowheads="1"/>
            </p:cNvSpPr>
            <p:nvPr/>
          </p:nvSpPr>
          <p:spPr bwMode="auto">
            <a:xfrm>
              <a:off x="2800" y="2735"/>
              <a:ext cx="62" cy="61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Oval 47"/>
            <p:cNvSpPr>
              <a:spLocks noChangeArrowheads="1"/>
            </p:cNvSpPr>
            <p:nvPr/>
          </p:nvSpPr>
          <p:spPr bwMode="auto">
            <a:xfrm>
              <a:off x="3815" y="2122"/>
              <a:ext cx="61" cy="62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Line 48"/>
            <p:cNvSpPr>
              <a:spLocks noChangeShapeType="1"/>
            </p:cNvSpPr>
            <p:nvPr/>
          </p:nvSpPr>
          <p:spPr bwMode="auto">
            <a:xfrm flipH="1" flipV="1">
              <a:off x="4052" y="2303"/>
              <a:ext cx="0" cy="13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Line 49"/>
            <p:cNvSpPr>
              <a:spLocks noChangeShapeType="1"/>
            </p:cNvSpPr>
            <p:nvPr/>
          </p:nvSpPr>
          <p:spPr bwMode="auto">
            <a:xfrm>
              <a:off x="3907" y="3702"/>
              <a:ext cx="215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Text Box 50"/>
            <p:cNvSpPr txBox="1">
              <a:spLocks noChangeArrowheads="1"/>
            </p:cNvSpPr>
            <p:nvPr/>
          </p:nvSpPr>
          <p:spPr bwMode="auto">
            <a:xfrm>
              <a:off x="4111" y="2654"/>
              <a:ext cx="356" cy="4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1600" b="1" i="1">
                  <a:latin typeface="Times New Roman" pitchFamily="18" charset="0"/>
                </a:rPr>
                <a:t>v</a:t>
              </a:r>
              <a:r>
                <a:rPr lang="fr-FR" sz="1600" b="1" i="1" baseline="-25000">
                  <a:latin typeface="Times New Roman" pitchFamily="18" charset="0"/>
                </a:rPr>
                <a:t>s</a:t>
              </a:r>
              <a:endParaRPr lang="fr-FR" sz="1600" b="1">
                <a:latin typeface="Times New Roman" pitchFamily="18" charset="0"/>
              </a:endParaRPr>
            </a:p>
          </p:txBody>
        </p:sp>
        <p:sp>
          <p:nvSpPr>
            <p:cNvPr id="19" name="Line 51"/>
            <p:cNvSpPr>
              <a:spLocks noChangeShapeType="1"/>
            </p:cNvSpPr>
            <p:nvPr/>
          </p:nvSpPr>
          <p:spPr bwMode="auto">
            <a:xfrm flipH="1">
              <a:off x="2174" y="1878"/>
              <a:ext cx="84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Rectangle 52"/>
            <p:cNvSpPr>
              <a:spLocks noChangeArrowheads="1"/>
            </p:cNvSpPr>
            <p:nvPr/>
          </p:nvSpPr>
          <p:spPr bwMode="auto">
            <a:xfrm rot="5400000">
              <a:off x="2534" y="3129"/>
              <a:ext cx="615" cy="1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Oval 53"/>
            <p:cNvSpPr>
              <a:spLocks noChangeArrowheads="1"/>
            </p:cNvSpPr>
            <p:nvPr/>
          </p:nvSpPr>
          <p:spPr bwMode="auto">
            <a:xfrm>
              <a:off x="2135" y="1819"/>
              <a:ext cx="123" cy="123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Line 54"/>
            <p:cNvSpPr>
              <a:spLocks noChangeShapeType="1"/>
            </p:cNvSpPr>
            <p:nvPr/>
          </p:nvSpPr>
          <p:spPr bwMode="auto">
            <a:xfrm flipH="1" flipV="1">
              <a:off x="2174" y="2055"/>
              <a:ext cx="0" cy="14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Line 55"/>
            <p:cNvSpPr>
              <a:spLocks noChangeShapeType="1"/>
            </p:cNvSpPr>
            <p:nvPr/>
          </p:nvSpPr>
          <p:spPr bwMode="auto">
            <a:xfrm>
              <a:off x="2095" y="3702"/>
              <a:ext cx="215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4" name="Text Box 56"/>
            <p:cNvSpPr txBox="1">
              <a:spLocks noChangeArrowheads="1"/>
            </p:cNvSpPr>
            <p:nvPr/>
          </p:nvSpPr>
          <p:spPr bwMode="auto">
            <a:xfrm>
              <a:off x="1746" y="2577"/>
              <a:ext cx="356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fr-FR" sz="1600" b="1" i="1">
                  <a:latin typeface="Times New Roman" pitchFamily="18" charset="0"/>
                </a:rPr>
                <a:t>v</a:t>
              </a:r>
              <a:r>
                <a:rPr lang="fr-FR" sz="1600" b="1" i="1" baseline="-25000">
                  <a:latin typeface="Times New Roman" pitchFamily="18" charset="0"/>
                </a:rPr>
                <a:t>e</a:t>
              </a:r>
              <a:endParaRPr lang="fr-FR" sz="1600" b="1">
                <a:latin typeface="Times New Roman" pitchFamily="18" charset="0"/>
              </a:endParaRPr>
            </a:p>
          </p:txBody>
        </p:sp>
        <p:sp>
          <p:nvSpPr>
            <p:cNvPr id="25" name="Text Box 57"/>
            <p:cNvSpPr txBox="1">
              <a:spLocks noChangeArrowheads="1"/>
            </p:cNvSpPr>
            <p:nvPr/>
          </p:nvSpPr>
          <p:spPr bwMode="auto">
            <a:xfrm>
              <a:off x="3024" y="3104"/>
              <a:ext cx="270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1600" b="1">
                  <a:latin typeface="Times New Roman" pitchFamily="18" charset="0"/>
                </a:rPr>
                <a:t>R</a:t>
              </a:r>
              <a:r>
                <a:rPr lang="fr-FR" sz="1600" b="1" baseline="-25000">
                  <a:latin typeface="Times New Roman" pitchFamily="18" charset="0"/>
                </a:rPr>
                <a:t>1</a:t>
              </a:r>
              <a:endParaRPr lang="fr-FR" sz="1600" b="1">
                <a:latin typeface="Times New Roman" pitchFamily="18" charset="0"/>
              </a:endParaRPr>
            </a:p>
          </p:txBody>
        </p:sp>
        <p:sp>
          <p:nvSpPr>
            <p:cNvPr id="26" name="Text Box 58"/>
            <p:cNvSpPr txBox="1">
              <a:spLocks noChangeArrowheads="1"/>
            </p:cNvSpPr>
            <p:nvPr/>
          </p:nvSpPr>
          <p:spPr bwMode="auto">
            <a:xfrm>
              <a:off x="3452" y="2391"/>
              <a:ext cx="316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fr-FR" sz="1600" b="1">
                  <a:latin typeface="Times New Roman" pitchFamily="18" charset="0"/>
                </a:rPr>
                <a:t>R</a:t>
              </a:r>
              <a:r>
                <a:rPr lang="fr-FR" sz="1600" b="1" baseline="-25000">
                  <a:latin typeface="Times New Roman" pitchFamily="18" charset="0"/>
                </a:rPr>
                <a:t>2</a:t>
              </a:r>
              <a:endParaRPr lang="fr-FR" sz="1600" b="1">
                <a:latin typeface="Times New Roman" pitchFamily="18" charset="0"/>
              </a:endParaRPr>
            </a:p>
          </p:txBody>
        </p:sp>
        <p:sp>
          <p:nvSpPr>
            <p:cNvPr id="27" name="Text Box 59"/>
            <p:cNvSpPr txBox="1">
              <a:spLocks noChangeArrowheads="1"/>
            </p:cNvSpPr>
            <p:nvPr/>
          </p:nvSpPr>
          <p:spPr bwMode="auto">
            <a:xfrm>
              <a:off x="2227" y="3150"/>
              <a:ext cx="327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fr-FR" sz="1600" b="1" i="1">
                  <a:latin typeface="Times New Roman" pitchFamily="18" charset="0"/>
                </a:rPr>
                <a:t>v</a:t>
              </a:r>
              <a:r>
                <a:rPr lang="fr-FR" sz="1600" b="1" baseline="-25000">
                  <a:latin typeface="Times New Roman" pitchFamily="18" charset="0"/>
                </a:rPr>
                <a:t>1</a:t>
              </a:r>
              <a:endParaRPr lang="fr-FR" sz="1600" b="1">
                <a:latin typeface="Times New Roman" pitchFamily="18" charset="0"/>
              </a:endParaRPr>
            </a:p>
          </p:txBody>
        </p:sp>
        <p:sp>
          <p:nvSpPr>
            <p:cNvPr id="28" name="Line 60"/>
            <p:cNvSpPr>
              <a:spLocks noChangeShapeType="1"/>
            </p:cNvSpPr>
            <p:nvPr/>
          </p:nvSpPr>
          <p:spPr bwMode="auto">
            <a:xfrm rot="10800000" flipH="1">
              <a:off x="2596" y="2761"/>
              <a:ext cx="0" cy="8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" name="Text Box 61"/>
            <p:cNvSpPr txBox="1">
              <a:spLocks noChangeArrowheads="1"/>
            </p:cNvSpPr>
            <p:nvPr/>
          </p:nvSpPr>
          <p:spPr bwMode="auto">
            <a:xfrm>
              <a:off x="2649" y="2106"/>
              <a:ext cx="217" cy="1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fr-FR" sz="1600" b="1" i="1">
                  <a:latin typeface="Times New Roman" pitchFamily="18" charset="0"/>
                </a:rPr>
                <a:t>v</a:t>
              </a:r>
              <a:r>
                <a:rPr lang="fr-FR" sz="1600" b="1" baseline="-25000">
                  <a:latin typeface="Times New Roman" pitchFamily="18" charset="0"/>
                </a:rPr>
                <a:t>D</a:t>
              </a:r>
              <a:endParaRPr lang="fr-FR" sz="1600" b="1">
                <a:latin typeface="Times New Roman" pitchFamily="18" charset="0"/>
              </a:endParaRPr>
            </a:p>
          </p:txBody>
        </p:sp>
        <p:sp>
          <p:nvSpPr>
            <p:cNvPr id="30" name="Line 62"/>
            <p:cNvSpPr>
              <a:spLocks noChangeShapeType="1"/>
            </p:cNvSpPr>
            <p:nvPr/>
          </p:nvSpPr>
          <p:spPr bwMode="auto">
            <a:xfrm flipH="1">
              <a:off x="2932" y="1968"/>
              <a:ext cx="0" cy="3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1" name="Freeform 63"/>
            <p:cNvSpPr>
              <a:spLocks/>
            </p:cNvSpPr>
            <p:nvPr/>
          </p:nvSpPr>
          <p:spPr bwMode="auto">
            <a:xfrm>
              <a:off x="2826" y="2154"/>
              <a:ext cx="1015" cy="613"/>
            </a:xfrm>
            <a:custGeom>
              <a:avLst/>
              <a:gdLst>
                <a:gd name="T0" fmla="*/ 0 w 924"/>
                <a:gd name="T1" fmla="*/ 613 h 558"/>
                <a:gd name="T2" fmla="*/ 1015 w 924"/>
                <a:gd name="T3" fmla="*/ 613 h 558"/>
                <a:gd name="T4" fmla="*/ 1015 w 924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24" h="558">
                  <a:moveTo>
                    <a:pt x="0" y="558"/>
                  </a:moveTo>
                  <a:lnTo>
                    <a:pt x="924" y="558"/>
                  </a:lnTo>
                  <a:lnTo>
                    <a:pt x="924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2" name="Rectangle 64"/>
            <p:cNvSpPr>
              <a:spLocks noChangeArrowheads="1"/>
            </p:cNvSpPr>
            <p:nvPr/>
          </p:nvSpPr>
          <p:spPr bwMode="auto">
            <a:xfrm>
              <a:off x="3123" y="2659"/>
              <a:ext cx="615" cy="1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aphicFrame>
        <p:nvGraphicFramePr>
          <p:cNvPr id="37" name="Diagramme 36"/>
          <p:cNvGraphicFramePr/>
          <p:nvPr>
            <p:extLst>
              <p:ext uri="{D42A27DB-BD31-4B8C-83A1-F6EECF244321}">
                <p14:modId xmlns:p14="http://schemas.microsoft.com/office/powerpoint/2010/main" val="316178483"/>
              </p:ext>
            </p:extLst>
          </p:nvPr>
        </p:nvGraphicFramePr>
        <p:xfrm>
          <a:off x="5655575" y="1749380"/>
          <a:ext cx="4644516" cy="17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604" y="2602359"/>
            <a:ext cx="2088232" cy="579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244" y="3481375"/>
            <a:ext cx="2120220" cy="489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54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Comparateur trigger de schmitt </a:t>
            </a:r>
            <a:r>
              <a:rPr lang="fr-FR" dirty="0" smtClean="0"/>
              <a:t>inverse (suite)</a:t>
            </a:r>
          </a:p>
          <a:p>
            <a:pPr lvl="1"/>
            <a:r>
              <a:rPr lang="fr-FR" dirty="0"/>
              <a:t>Caractéristique de transfert</a:t>
            </a:r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A644-3D3D-429D-A9CD-4A8B08FF027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08" y="2924944"/>
            <a:ext cx="4307876" cy="2434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lèche droite rayée 7"/>
          <p:cNvSpPr/>
          <p:nvPr/>
        </p:nvSpPr>
        <p:spPr>
          <a:xfrm>
            <a:off x="4067857" y="4119113"/>
            <a:ext cx="776049" cy="432048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27446" y="3595893"/>
            <a:ext cx="1339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rgbClr val="7030A0"/>
                </a:solidFill>
              </a:rPr>
              <a:t>Exemple de chronogramme</a:t>
            </a:r>
            <a:endParaRPr lang="fr-FR" sz="1400" i="1" dirty="0">
              <a:solidFill>
                <a:srgbClr val="7030A0"/>
              </a:solidFill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923" y="2907937"/>
            <a:ext cx="4236346" cy="24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9157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226" y="3501008"/>
            <a:ext cx="3222854" cy="285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ce réservé du contenu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r-FR" dirty="0"/>
              <a:t>Comparateur à hystérésis</a:t>
            </a:r>
          </a:p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fr-FR" sz="900" dirty="0">
                <a:solidFill>
                  <a:srgbClr val="4F81BD">
                    <a:lumMod val="75000"/>
                  </a:srgbClr>
                </a:solidFill>
              </a:rPr>
              <a:t>Fonction Amplifier</a:t>
            </a:r>
          </a:p>
          <a:p>
            <a:pPr lvl="0"/>
            <a:r>
              <a:rPr lang="fr-FR" sz="900" dirty="0">
                <a:solidFill>
                  <a:srgbClr val="4F81BD">
                    <a:lumMod val="75000"/>
                  </a:srgbClr>
                </a:solidFill>
              </a:rPr>
              <a:t>Fonction Filtrer</a:t>
            </a:r>
          </a:p>
          <a:p>
            <a:pPr lvl="0"/>
            <a:r>
              <a:rPr lang="fr-FR" dirty="0">
                <a:solidFill>
                  <a:prstClr val="white"/>
                </a:solidFill>
              </a:rPr>
              <a:t>Fonction Comparer</a:t>
            </a:r>
          </a:p>
          <a:p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Présentation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Emetteur</a:t>
            </a:r>
            <a: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en-US" dirty="0" err="1">
                <a:solidFill>
                  <a:prstClr val="white"/>
                </a:solidFill>
              </a:rPr>
              <a:t>Recepteur</a:t>
            </a:r>
            <a:r>
              <a:rPr lang="en-US" dirty="0">
                <a:solidFill>
                  <a:prstClr val="white"/>
                </a:solidFill>
              </a:rPr>
              <a:t/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sz="9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Compléments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Comparateur trigger de schmitt </a:t>
            </a:r>
            <a:r>
              <a:rPr lang="fr-FR" dirty="0" smtClean="0"/>
              <a:t>à fenêtre réglable</a:t>
            </a:r>
          </a:p>
          <a:p>
            <a:pPr lvl="1"/>
            <a:r>
              <a:rPr lang="fr-FR" dirty="0" smtClean="0"/>
              <a:t>Ve1 : seuil réglable , Ve2 tension d’entrée 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dirty="0"/>
              <a:t>Caractéristique de transfert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5A644-3D3D-429D-A9CD-4A8B08FF027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104" y="1747360"/>
            <a:ext cx="3213072" cy="2148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015" y="2097004"/>
            <a:ext cx="3253551" cy="524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979" y="2625147"/>
            <a:ext cx="2232248" cy="233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327" y="2821625"/>
            <a:ext cx="3506926" cy="441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à coins arrondis 6"/>
          <p:cNvSpPr/>
          <p:nvPr/>
        </p:nvSpPr>
        <p:spPr>
          <a:xfrm>
            <a:off x="1604628" y="2204864"/>
            <a:ext cx="3996444" cy="11161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6825208" y="1747360"/>
            <a:ext cx="1836204" cy="874578"/>
          </a:xfrm>
          <a:prstGeom prst="ellipse">
            <a:avLst/>
          </a:prstGeom>
          <a:solidFill>
            <a:schemeClr val="accent1">
              <a:lumMod val="40000"/>
              <a:lumOff val="60000"/>
              <a:alpha val="33000"/>
            </a:schemeClr>
          </a:solidFill>
          <a:ln>
            <a:solidFill>
              <a:schemeClr val="accent1">
                <a:shade val="50000"/>
                <a:alpha val="2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Espace réservé du contenu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736" y="4041068"/>
            <a:ext cx="620145" cy="51678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6825208" y="3948740"/>
            <a:ext cx="27183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 smtClean="0">
                <a:solidFill>
                  <a:srgbClr val="7030A0"/>
                </a:solidFill>
              </a:rPr>
              <a:t>Attention à ne pas confondre le montage avec le soustracteur!!</a:t>
            </a:r>
          </a:p>
          <a:p>
            <a:r>
              <a:rPr lang="fr-FR" sz="1400" b="1" i="1" dirty="0" smtClean="0">
                <a:solidFill>
                  <a:srgbClr val="7030A0"/>
                </a:solidFill>
              </a:rPr>
              <a:t>Vous noterez le bouclage à réaction positive</a:t>
            </a:r>
            <a:endParaRPr lang="fr-FR" sz="1400" b="1" i="1" dirty="0">
              <a:solidFill>
                <a:srgbClr val="7030A0"/>
              </a:solidFill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8646850" y="2352583"/>
            <a:ext cx="415590" cy="1651246"/>
          </a:xfrm>
          <a:custGeom>
            <a:avLst/>
            <a:gdLst>
              <a:gd name="connsiteX0" fmla="*/ 221942 w 415590"/>
              <a:gd name="connsiteY0" fmla="*/ 1651246 h 1651246"/>
              <a:gd name="connsiteX1" fmla="*/ 408373 w 415590"/>
              <a:gd name="connsiteY1" fmla="*/ 816745 h 1651246"/>
              <a:gd name="connsiteX2" fmla="*/ 0 w 415590"/>
              <a:gd name="connsiteY2" fmla="*/ 0 h 1651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590" h="1651246">
                <a:moveTo>
                  <a:pt x="221942" y="1651246"/>
                </a:moveTo>
                <a:cubicBezTo>
                  <a:pt x="333652" y="1371599"/>
                  <a:pt x="445363" y="1091953"/>
                  <a:pt x="408373" y="816745"/>
                </a:cubicBezTo>
                <a:cubicBezTo>
                  <a:pt x="371383" y="541537"/>
                  <a:pt x="185691" y="270768"/>
                  <a:pt x="0" y="0"/>
                </a:cubicBezTo>
              </a:path>
            </a:pathLst>
          </a:cu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487705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 2013 v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2013 v3</Template>
  <TotalTime>6657</TotalTime>
  <Words>229</Words>
  <Application>Microsoft Office PowerPoint</Application>
  <PresentationFormat>Format A4 (210 x 297 mm)</PresentationFormat>
  <Paragraphs>94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Modele 2013 v3</vt:lpstr>
      <vt:lpstr>Présentation PowerPoint</vt:lpstr>
      <vt:lpstr>Présentation Emetteur Recepteur Compléments</vt:lpstr>
      <vt:lpstr>Présentation Emetteur Recepteur Compléments</vt:lpstr>
      <vt:lpstr>Présentation PowerPoint</vt:lpstr>
      <vt:lpstr>Présentation Emetteur Recepteur Compléments</vt:lpstr>
      <vt:lpstr>Présentation PowerPoint</vt:lpstr>
      <vt:lpstr>Présentation Emetteur Recepteur Compléments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Jb</dc:creator>
  <cp:lastModifiedBy>Admin</cp:lastModifiedBy>
  <cp:revision>132</cp:revision>
  <dcterms:created xsi:type="dcterms:W3CDTF">2012-07-20T12:14:19Z</dcterms:created>
  <dcterms:modified xsi:type="dcterms:W3CDTF">2015-07-09T09:00:10Z</dcterms:modified>
</cp:coreProperties>
</file>