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39" r:id="rId2"/>
    <p:sldId id="262" r:id="rId3"/>
    <p:sldId id="256" r:id="rId4"/>
    <p:sldId id="340" r:id="rId5"/>
    <p:sldId id="26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lan" id="{A0102BE8-59CB-47F2-A170-FCE0C5166AB7}">
          <p14:sldIdLst>
            <p14:sldId id="339"/>
            <p14:sldId id="262"/>
          </p14:sldIdLst>
        </p14:section>
        <p14:section name="Cartes électroniques" id="{3908F9C4-ACDF-45E5-86FD-41772AE52456}">
          <p14:sldIdLst>
            <p14:sldId id="256"/>
            <p14:sldId id="340"/>
            <p14:sldId id="26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0DD320"/>
    <a:srgbClr val="10CF9B"/>
    <a:srgbClr val="FFFF00"/>
    <a:srgbClr val="A81859"/>
    <a:srgbClr val="009DD9"/>
    <a:srgbClr val="04617B"/>
    <a:srgbClr val="FF9933"/>
    <a:srgbClr val="AE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5" autoAdjust="0"/>
    <p:restoredTop sz="92674" autoAdjust="0"/>
  </p:normalViewPr>
  <p:slideViewPr>
    <p:cSldViewPr>
      <p:cViewPr varScale="1">
        <p:scale>
          <a:sx n="91" d="100"/>
          <a:sy n="91" d="100"/>
        </p:scale>
        <p:origin x="13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AFE343A-08F5-4995-B54A-1363E23F8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995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E8981B6-FEAA-4A35-A42C-989D9D998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51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Mardi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BAE460-C2FC-44B6-84E1-4E92319554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3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874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076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79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00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593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47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7D883E-38A3-437F-AA3E-EF06A261994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59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Mardi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91FD18-740D-4BA7-A276-04D3411A3A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3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0B2D8C-D58E-4F92-A1C4-05DCE78B10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59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15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66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01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54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29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80BF-7F6E-482B-A4D0-298A9735F23F}" type="datetime1">
              <a:rPr lang="fr-FR" smtClean="0"/>
              <a:t>27/09/2021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96D3-0105-4680-A7E4-0CCF17132CA7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5601-84E2-4C2A-8A5F-039C76D56810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F208-1756-418C-BEAA-2181550EB054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3E07-9A54-4742-BBDD-96281ADD652E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6FE1-FB86-473B-855F-244C8A4E16B2}" type="datetime1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FC7C-4F4C-4929-96EA-72170F7F30C4}" type="datetime1">
              <a:rPr lang="fr-FR" smtClean="0"/>
              <a:t>27/09/2021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ED15-F4F4-4F55-88A0-AE513557070F}" type="datetime1">
              <a:rPr lang="fr-FR" smtClean="0"/>
              <a:t>27/09/2021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F0E1-2490-41F2-ADC0-5EA4929A4C8F}" type="datetime1">
              <a:rPr lang="fr-FR" smtClean="0"/>
              <a:t>27/09/2021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435-51C1-432B-860A-30723C930F52}" type="datetime1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C37C-9876-4B50-A759-CD80EE2B633A}" type="datetime1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6A7D9E-FC2B-4952-A02D-358002BDF593}" type="datetime1">
              <a:rPr lang="fr-FR" smtClean="0"/>
              <a:t>27/09/2021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/>
              <a:t>Les Diodes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jpg"/><Relationship Id="rId9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8.jpg"/><Relationship Id="rId4" Type="http://schemas.openxmlformats.org/officeDocument/2006/relationships/image" Target="../media/image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2.jp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jpeg"/><Relationship Id="rId5" Type="http://schemas.openxmlformats.org/officeDocument/2006/relationships/image" Target="../media/image2.jpg"/><Relationship Id="rId4" Type="http://schemas.openxmlformats.org/officeDocument/2006/relationships/image" Target="../media/image24.jp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.jpg"/><Relationship Id="rId9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8213"/>
            <a:ext cx="9144000" cy="250328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Composants de l’électronique</a:t>
            </a:r>
            <a:br>
              <a:rPr lang="fr-FR" dirty="0"/>
            </a:br>
            <a:r>
              <a:rPr lang="fr-FR" dirty="0"/>
              <a:t>Eln1 – Module R1-09</a:t>
            </a:r>
            <a:endParaRPr lang="fr-FR" sz="31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9952" y="5543643"/>
            <a:ext cx="4714937" cy="12961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Jean-François </a:t>
            </a:r>
            <a:r>
              <a:rPr lang="fr-FR" dirty="0" smtClean="0"/>
              <a:t>LIEBAUT</a:t>
            </a:r>
          </a:p>
          <a:p>
            <a:pPr algn="ctr"/>
            <a:r>
              <a:rPr lang="fr-FR" dirty="0" smtClean="0"/>
              <a:t>Juan BRAVO</a:t>
            </a:r>
            <a:endParaRPr lang="fr-FR" dirty="0"/>
          </a:p>
          <a:p>
            <a:pPr algn="ctr"/>
            <a:r>
              <a:rPr lang="fr-FR" dirty="0"/>
              <a:t>IUT GEII, université de Toulon</a:t>
            </a:r>
          </a:p>
          <a:p>
            <a:pPr algn="ctr"/>
            <a:r>
              <a:rPr lang="fr-FR" dirty="0">
                <a:sym typeface="Wingdings"/>
              </a:rPr>
              <a:t></a:t>
            </a:r>
            <a:r>
              <a:rPr lang="fr-FR" i="1" dirty="0"/>
              <a:t> : </a:t>
            </a:r>
            <a:r>
              <a:rPr lang="fr-FR" i="1" dirty="0" smtClean="0"/>
              <a:t>bravo@univ-tln.fr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05264"/>
            <a:ext cx="2197100" cy="927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2" b="16816"/>
          <a:stretch/>
        </p:blipFill>
        <p:spPr>
          <a:xfrm>
            <a:off x="1386802" y="4472857"/>
            <a:ext cx="1270782" cy="12032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36"/>
          <a:stretch/>
        </p:blipFill>
        <p:spPr>
          <a:xfrm>
            <a:off x="320235" y="3492490"/>
            <a:ext cx="2132339" cy="9803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47" y="5219087"/>
            <a:ext cx="1064477" cy="5961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E7BB006-51E2-4202-9559-B2C285324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01" y="2715399"/>
            <a:ext cx="2300072" cy="10454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31976AD-DACE-4944-B394-C7D9D1C9FD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13937" r="11461" b="17382"/>
          <a:stretch/>
        </p:blipFill>
        <p:spPr>
          <a:xfrm>
            <a:off x="577907" y="2595744"/>
            <a:ext cx="1616994" cy="8206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3B5B68C-0563-4990-82AB-FE7A3E8C1C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96" b="16816"/>
          <a:stretch/>
        </p:blipFill>
        <p:spPr>
          <a:xfrm>
            <a:off x="67162" y="4466815"/>
            <a:ext cx="1319640" cy="1203248"/>
          </a:xfrm>
          <a:prstGeom prst="rect">
            <a:avLst/>
          </a:prstGeom>
        </p:spPr>
      </p:pic>
      <p:pic>
        <p:nvPicPr>
          <p:cNvPr id="18" name="Image 17" descr="Une image contenant texte, équipement électronique, circuit&#10;&#10;Description générée automatiquement">
            <a:extLst>
              <a:ext uri="{FF2B5EF4-FFF2-40B4-BE49-F238E27FC236}">
                <a16:creationId xmlns:a16="http://schemas.microsoft.com/office/drawing/2014/main" id="{C1F4900F-8482-470F-B942-5F4B476ED5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49" y="2851655"/>
            <a:ext cx="3156576" cy="236743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5797BC1-887F-4784-B856-D87D0462BA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1" y="4035371"/>
            <a:ext cx="1783039" cy="9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5"/>
    </mc:Choice>
    <mc:Fallback xmlns="">
      <p:transition spd="slow" advTm="81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560" y="836712"/>
            <a:ext cx="5204273" cy="6043397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2 : Association des empreintes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Empreinte de chaque composant utilisé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Pour pouvoir créer la carte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En fonction des composants disponibles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En fonction des composants commandés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Création de la </a:t>
            </a:r>
            <a:r>
              <a:rPr lang="fr-FR" sz="2000" dirty="0" err="1"/>
              <a:t>Netlist</a:t>
            </a:r>
            <a:r>
              <a:rPr lang="fr-FR" sz="2000" dirty="0"/>
              <a:t> 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C’est un fichier contenant :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Liste des composants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Empreintes associées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Liste des connections</a:t>
            </a:r>
          </a:p>
          <a:p>
            <a:pPr marL="640080" lvl="2" indent="0">
              <a:buClr>
                <a:srgbClr val="04617B"/>
              </a:buClr>
              <a:buNone/>
            </a:pPr>
            <a:endParaRPr lang="fr-FR" sz="1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F6D8CB48-714A-4930-AB68-C7C49773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Carte Electronique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C242B47-4FB4-42AF-8612-81AE480C3D7C}"/>
              </a:ext>
            </a:extLst>
          </p:cNvPr>
          <p:cNvGrpSpPr/>
          <p:nvPr/>
        </p:nvGrpSpPr>
        <p:grpSpPr>
          <a:xfrm>
            <a:off x="12817" y="1052735"/>
            <a:ext cx="307874" cy="5792430"/>
            <a:chOff x="12817" y="1052735"/>
            <a:chExt cx="307874" cy="579243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CFE70E0-D56A-43C8-98A2-F520B12663B2}"/>
                </a:ext>
              </a:extLst>
            </p:cNvPr>
            <p:cNvGrpSpPr/>
            <p:nvPr/>
          </p:nvGrpSpPr>
          <p:grpSpPr>
            <a:xfrm>
              <a:off x="12818" y="2373728"/>
              <a:ext cx="307777" cy="2904479"/>
              <a:chOff x="12818" y="2373728"/>
              <a:chExt cx="307777" cy="2904479"/>
            </a:xfrm>
          </p:grpSpPr>
          <p:sp>
            <p:nvSpPr>
              <p:cNvPr id="31" name="ZoneTexte 13">
                <a:extLst>
                  <a:ext uri="{FF2B5EF4-FFF2-40B4-BE49-F238E27FC236}">
                    <a16:creationId xmlns:a16="http://schemas.microsoft.com/office/drawing/2014/main" id="{B0CB9E39-F6A5-4FA2-A4EB-1BB3D1970FDA}"/>
                  </a:ext>
                </a:extLst>
              </p:cNvPr>
              <p:cNvSpPr txBox="1"/>
              <p:nvPr/>
            </p:nvSpPr>
            <p:spPr>
              <a:xfrm rot="16200000">
                <a:off x="-573352" y="4384260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Technologie</a:t>
                </a:r>
              </a:p>
            </p:txBody>
          </p:sp>
          <p:sp>
            <p:nvSpPr>
              <p:cNvPr id="33" name="ZoneTexte 13">
                <a:extLst>
                  <a:ext uri="{FF2B5EF4-FFF2-40B4-BE49-F238E27FC236}">
                    <a16:creationId xmlns:a16="http://schemas.microsoft.com/office/drawing/2014/main" id="{387A8A96-DB34-49D9-8C8F-C2ED4A76A2A3}"/>
                  </a:ext>
                </a:extLst>
              </p:cNvPr>
              <p:cNvSpPr txBox="1"/>
              <p:nvPr/>
            </p:nvSpPr>
            <p:spPr>
              <a:xfrm rot="16200000">
                <a:off x="-545474" y="2932020"/>
                <a:ext cx="1424362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Conception</a:t>
                </a:r>
              </a:p>
            </p:txBody>
          </p:sp>
        </p:grpSp>
        <p:sp>
          <p:nvSpPr>
            <p:cNvPr id="29" name="ZoneTexte 13">
              <a:extLst>
                <a:ext uri="{FF2B5EF4-FFF2-40B4-BE49-F238E27FC236}">
                  <a16:creationId xmlns:a16="http://schemas.microsoft.com/office/drawing/2014/main" id="{915B420F-4BE1-4654-8F55-3F6C31D111E5}"/>
                </a:ext>
              </a:extLst>
            </p:cNvPr>
            <p:cNvSpPr txBox="1"/>
            <p:nvPr/>
          </p:nvSpPr>
          <p:spPr>
            <a:xfrm rot="16200000">
              <a:off x="-614433" y="5910137"/>
              <a:ext cx="156227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Carte électronique</a:t>
              </a:r>
            </a:p>
          </p:txBody>
        </p:sp>
        <p:sp>
          <p:nvSpPr>
            <p:cNvPr id="30" name="ZoneTexte 13">
              <a:extLst>
                <a:ext uri="{FF2B5EF4-FFF2-40B4-BE49-F238E27FC236}">
                  <a16:creationId xmlns:a16="http://schemas.microsoft.com/office/drawing/2014/main" id="{9F0A4873-3B95-4A93-AA3C-ADBBA5F9D26F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Fabrication</a:t>
              </a:r>
            </a:p>
          </p:txBody>
        </p:sp>
      </p:grpSp>
      <p:pic>
        <p:nvPicPr>
          <p:cNvPr id="9" name="Image 8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632F80C4-04F9-4D81-B42E-0CEA3AB0B9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t="18323" r="22438" b="21949"/>
          <a:stretch/>
        </p:blipFill>
        <p:spPr>
          <a:xfrm>
            <a:off x="5802701" y="836712"/>
            <a:ext cx="3240360" cy="24771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B66625-0910-4AC2-BD65-D36FBF8D99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283" r="34316" b="7996"/>
          <a:stretch/>
        </p:blipFill>
        <p:spPr>
          <a:xfrm rot="16200000">
            <a:off x="6487308" y="2830172"/>
            <a:ext cx="1871149" cy="32403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EF82EE3-573E-4D1F-A2FA-F657DD1391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25073" r="27951" b="26091"/>
          <a:stretch/>
        </p:blipFill>
        <p:spPr>
          <a:xfrm>
            <a:off x="5802701" y="5489856"/>
            <a:ext cx="1531166" cy="1152244"/>
          </a:xfrm>
          <a:prstGeom prst="rect">
            <a:avLst/>
          </a:prstGeom>
        </p:spPr>
      </p:pic>
      <p:pic>
        <p:nvPicPr>
          <p:cNvPr id="18" name="Image 17" descr="Une image contenant texte, équipement électronique, circuit&#10;&#10;Description générée automatiquement">
            <a:extLst>
              <a:ext uri="{FF2B5EF4-FFF2-40B4-BE49-F238E27FC236}">
                <a16:creationId xmlns:a16="http://schemas.microsoft.com/office/drawing/2014/main" id="{B8AE69AD-5F8F-4AC7-B4DD-91932FD101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4" t="36473" r="34316" b="35143"/>
          <a:stretch/>
        </p:blipFill>
        <p:spPr>
          <a:xfrm>
            <a:off x="3199995" y="4850325"/>
            <a:ext cx="2304256" cy="1871150"/>
          </a:xfrm>
          <a:prstGeom prst="rect">
            <a:avLst/>
          </a:prstGeom>
        </p:spPr>
      </p:pic>
      <p:pic>
        <p:nvPicPr>
          <p:cNvPr id="21" name="Image 20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5E03C6FA-BB49-4D8E-B336-CD4ED9F404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5" y="4834031"/>
            <a:ext cx="1915291" cy="1915291"/>
          </a:xfrm>
          <a:prstGeom prst="rect">
            <a:avLst/>
          </a:prstGeom>
        </p:spPr>
      </p:pic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D55A0FCC-C6C5-437F-B09F-5188C88F8D76}"/>
              </a:ext>
            </a:extLst>
          </p:cNvPr>
          <p:cNvSpPr/>
          <p:nvPr/>
        </p:nvSpPr>
        <p:spPr>
          <a:xfrm rot="5400000">
            <a:off x="6719432" y="2840130"/>
            <a:ext cx="1199289" cy="266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A7340D9C-AF47-448D-A1EE-D09A2718DAF5}"/>
              </a:ext>
            </a:extLst>
          </p:cNvPr>
          <p:cNvSpPr/>
          <p:nvPr/>
        </p:nvSpPr>
        <p:spPr>
          <a:xfrm>
            <a:off x="2471040" y="5356613"/>
            <a:ext cx="889552" cy="266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DB5D0122-277E-4B4A-8F26-982BCA7D3DA1}"/>
              </a:ext>
            </a:extLst>
          </p:cNvPr>
          <p:cNvSpPr/>
          <p:nvPr/>
        </p:nvSpPr>
        <p:spPr>
          <a:xfrm>
            <a:off x="4932040" y="5949280"/>
            <a:ext cx="889552" cy="266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1FC00EC8-23B5-43C8-8FA8-4299A387CEE3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5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561" y="1124745"/>
            <a:ext cx="4991280" cy="5400600"/>
          </a:xfrm>
        </p:spPr>
        <p:txBody>
          <a:bodyPr>
            <a:normAutofit fontScale="92500" lnSpcReduction="10000"/>
          </a:bodyPr>
          <a:lstStyle/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Création du bord de carte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Forme et taille souhaitée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Placement des composants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En fonction du schéma, composants reliés entre eux proches l’un de l’autre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Borniers en bord de carte, …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Paramétrage du « routeur » 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Nombre de couches de cuivre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Largeur des pistes (en fonction du courant traversant)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Taille des </a:t>
            </a:r>
            <a:r>
              <a:rPr lang="fr-FR" sz="1800" dirty="0" err="1"/>
              <a:t>vias</a:t>
            </a:r>
            <a:r>
              <a:rPr lang="fr-FR" sz="1800" dirty="0"/>
              <a:t> (pour passer d’une couche à l’autre)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Isolation entre les différents éléments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Création des pistes (routage)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Routage manuel (connexion par connexion)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Routage automatique (ordinateur)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Sérigraphie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F6D8CB48-714A-4930-AB68-C7C49773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Carte Electronique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C242B47-4FB4-42AF-8612-81AE480C3D7C}"/>
              </a:ext>
            </a:extLst>
          </p:cNvPr>
          <p:cNvGrpSpPr/>
          <p:nvPr/>
        </p:nvGrpSpPr>
        <p:grpSpPr>
          <a:xfrm>
            <a:off x="12817" y="1052735"/>
            <a:ext cx="307874" cy="5792430"/>
            <a:chOff x="12817" y="1052735"/>
            <a:chExt cx="307874" cy="579243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CFE70E0-D56A-43C8-98A2-F520B12663B2}"/>
                </a:ext>
              </a:extLst>
            </p:cNvPr>
            <p:cNvGrpSpPr/>
            <p:nvPr/>
          </p:nvGrpSpPr>
          <p:grpSpPr>
            <a:xfrm>
              <a:off x="12818" y="2373728"/>
              <a:ext cx="307777" cy="2904479"/>
              <a:chOff x="12818" y="2373728"/>
              <a:chExt cx="307777" cy="2904479"/>
            </a:xfrm>
          </p:grpSpPr>
          <p:sp>
            <p:nvSpPr>
              <p:cNvPr id="31" name="ZoneTexte 13">
                <a:extLst>
                  <a:ext uri="{FF2B5EF4-FFF2-40B4-BE49-F238E27FC236}">
                    <a16:creationId xmlns:a16="http://schemas.microsoft.com/office/drawing/2014/main" id="{B0CB9E39-F6A5-4FA2-A4EB-1BB3D1970FDA}"/>
                  </a:ext>
                </a:extLst>
              </p:cNvPr>
              <p:cNvSpPr txBox="1"/>
              <p:nvPr/>
            </p:nvSpPr>
            <p:spPr>
              <a:xfrm rot="16200000">
                <a:off x="-573352" y="4384260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Technologie</a:t>
                </a:r>
              </a:p>
            </p:txBody>
          </p:sp>
          <p:sp>
            <p:nvSpPr>
              <p:cNvPr id="33" name="ZoneTexte 13">
                <a:extLst>
                  <a:ext uri="{FF2B5EF4-FFF2-40B4-BE49-F238E27FC236}">
                    <a16:creationId xmlns:a16="http://schemas.microsoft.com/office/drawing/2014/main" id="{387A8A96-DB34-49D9-8C8F-C2ED4A76A2A3}"/>
                  </a:ext>
                </a:extLst>
              </p:cNvPr>
              <p:cNvSpPr txBox="1"/>
              <p:nvPr/>
            </p:nvSpPr>
            <p:spPr>
              <a:xfrm rot="16200000">
                <a:off x="-545474" y="2932020"/>
                <a:ext cx="1424362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Conception</a:t>
                </a:r>
              </a:p>
            </p:txBody>
          </p:sp>
        </p:grpSp>
        <p:sp>
          <p:nvSpPr>
            <p:cNvPr id="29" name="ZoneTexte 13">
              <a:extLst>
                <a:ext uri="{FF2B5EF4-FFF2-40B4-BE49-F238E27FC236}">
                  <a16:creationId xmlns:a16="http://schemas.microsoft.com/office/drawing/2014/main" id="{915B420F-4BE1-4654-8F55-3F6C31D111E5}"/>
                </a:ext>
              </a:extLst>
            </p:cNvPr>
            <p:cNvSpPr txBox="1"/>
            <p:nvPr/>
          </p:nvSpPr>
          <p:spPr>
            <a:xfrm rot="16200000">
              <a:off x="-614433" y="5910137"/>
              <a:ext cx="156227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Carte électronique</a:t>
              </a:r>
            </a:p>
          </p:txBody>
        </p:sp>
        <p:sp>
          <p:nvSpPr>
            <p:cNvPr id="30" name="ZoneTexte 13">
              <a:extLst>
                <a:ext uri="{FF2B5EF4-FFF2-40B4-BE49-F238E27FC236}">
                  <a16:creationId xmlns:a16="http://schemas.microsoft.com/office/drawing/2014/main" id="{9F0A4873-3B95-4A93-AA3C-ADBBA5F9D26F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Fabrication</a:t>
              </a:r>
            </a:p>
          </p:txBody>
        </p:sp>
      </p:grp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789D40-24F5-4055-9447-A7E2E6947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24" y="1310035"/>
            <a:ext cx="1667007" cy="1717383"/>
          </a:xfrm>
          <a:prstGeom prst="rect">
            <a:avLst/>
          </a:prstGeom>
        </p:spPr>
      </p:pic>
      <p:pic>
        <p:nvPicPr>
          <p:cNvPr id="10" name="Image 9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824E0C17-BEB2-4F17-8885-FEB84693B8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t="21510" r="26440" b="18415"/>
          <a:stretch/>
        </p:blipFill>
        <p:spPr>
          <a:xfrm>
            <a:off x="5731215" y="3151437"/>
            <a:ext cx="2950428" cy="27978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8B7473B-7503-4B06-9C1A-35C6B09A3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40" y="1310037"/>
            <a:ext cx="1685152" cy="1717382"/>
          </a:xfrm>
          <a:prstGeom prst="rect">
            <a:avLst/>
          </a:prstGeom>
        </p:spPr>
      </p:pic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9FC73B2C-D0E9-46B6-ADAE-56DDB3CC0A38}"/>
              </a:ext>
            </a:extLst>
          </p:cNvPr>
          <p:cNvSpPr txBox="1">
            <a:spLocks/>
          </p:cNvSpPr>
          <p:nvPr/>
        </p:nvSpPr>
        <p:spPr>
          <a:xfrm>
            <a:off x="459561" y="661174"/>
            <a:ext cx="7416423" cy="6396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3 : Création de la carte nue (routage)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273E38B5-CC5D-4598-A3D3-472A12AFB63B}"/>
              </a:ext>
            </a:extLst>
          </p:cNvPr>
          <p:cNvSpPr txBox="1">
            <a:spLocks/>
          </p:cNvSpPr>
          <p:nvPr/>
        </p:nvSpPr>
        <p:spPr>
          <a:xfrm>
            <a:off x="472253" y="6235700"/>
            <a:ext cx="8658930" cy="6396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4 : Création des fichiers de fabrication(Gerber)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289501A2-3409-4372-A285-5708F4D01E5E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5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560" y="1877800"/>
            <a:ext cx="5336576" cy="5002309"/>
          </a:xfrm>
        </p:spPr>
        <p:txBody>
          <a:bodyPr>
            <a:normAutofit lnSpcReduction="10000"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1 : Création des masques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Film transparent image du cuivre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Un film par couche de cuivre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Créé à partir des fichiers Gerber</a:t>
            </a: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2 : Perçage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Plaque brute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Support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Une ou deux couches de cuivre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Emplacement et taille des trous (Gerber)</a:t>
            </a:r>
            <a:endParaRPr lang="fr-FR" sz="1800" dirty="0"/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3 : Métallisation des trous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Nettoyage</a:t>
            </a:r>
            <a:endParaRPr lang="fr-FR" sz="1800" dirty="0"/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Dépôt de cuivre dans les trous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Trous métallisés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Contact électrique entre les deux faces</a:t>
            </a:r>
          </a:p>
          <a:p>
            <a:pPr marL="640080" lvl="2" indent="0">
              <a:buClr>
                <a:srgbClr val="04617B"/>
              </a:buClr>
              <a:buNone/>
            </a:pPr>
            <a:endParaRPr lang="fr-FR" sz="1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F6D8CB48-714A-4930-AB68-C7C49773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Carte Electronique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2E86B88E-4681-4E6D-9402-B04BD3A8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80" y="1169112"/>
            <a:ext cx="8686800" cy="708688"/>
          </a:xfrm>
        </p:spPr>
        <p:txBody>
          <a:bodyPr>
            <a:noAutofit/>
          </a:bodyPr>
          <a:lstStyle/>
          <a:p>
            <a:pPr algn="ctr"/>
            <a:r>
              <a:rPr lang="fr-FR" sz="4000" b="1" u="sng" dirty="0">
                <a:solidFill>
                  <a:srgbClr val="04617B"/>
                </a:solidFill>
              </a:rPr>
              <a:t>Les étapes de fabrication (industrielle) d’une carte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C242B47-4FB4-42AF-8612-81AE480C3D7C}"/>
              </a:ext>
            </a:extLst>
          </p:cNvPr>
          <p:cNvGrpSpPr/>
          <p:nvPr/>
        </p:nvGrpSpPr>
        <p:grpSpPr>
          <a:xfrm>
            <a:off x="12817" y="1052734"/>
            <a:ext cx="307778" cy="5792431"/>
            <a:chOff x="12817" y="1052734"/>
            <a:chExt cx="307778" cy="5792431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CFE70E0-D56A-43C8-98A2-F520B12663B2}"/>
                </a:ext>
              </a:extLst>
            </p:cNvPr>
            <p:cNvGrpSpPr/>
            <p:nvPr/>
          </p:nvGrpSpPr>
          <p:grpSpPr>
            <a:xfrm>
              <a:off x="12818" y="1052734"/>
              <a:ext cx="307777" cy="4225473"/>
              <a:chOff x="12818" y="1052734"/>
              <a:chExt cx="307777" cy="4225473"/>
            </a:xfrm>
          </p:grpSpPr>
          <p:sp>
            <p:nvSpPr>
              <p:cNvPr id="31" name="ZoneTexte 13">
                <a:extLst>
                  <a:ext uri="{FF2B5EF4-FFF2-40B4-BE49-F238E27FC236}">
                    <a16:creationId xmlns:a16="http://schemas.microsoft.com/office/drawing/2014/main" id="{B0CB9E39-F6A5-4FA2-A4EB-1BB3D1970FDA}"/>
                  </a:ext>
                </a:extLst>
              </p:cNvPr>
              <p:cNvSpPr txBox="1"/>
              <p:nvPr/>
            </p:nvSpPr>
            <p:spPr>
              <a:xfrm rot="16200000">
                <a:off x="-573352" y="4384260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Technologie</a:t>
                </a:r>
              </a:p>
            </p:txBody>
          </p:sp>
          <p:sp>
            <p:nvSpPr>
              <p:cNvPr id="33" name="ZoneTexte 13">
                <a:extLst>
                  <a:ext uri="{FF2B5EF4-FFF2-40B4-BE49-F238E27FC236}">
                    <a16:creationId xmlns:a16="http://schemas.microsoft.com/office/drawing/2014/main" id="{387A8A96-DB34-49D9-8C8F-C2ED4A76A2A3}"/>
                  </a:ext>
                </a:extLst>
              </p:cNvPr>
              <p:cNvSpPr txBox="1"/>
              <p:nvPr/>
            </p:nvSpPr>
            <p:spPr>
              <a:xfrm rot="16200000">
                <a:off x="-489363" y="1554915"/>
                <a:ext cx="1312140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Fabrication</a:t>
                </a:r>
              </a:p>
            </p:txBody>
          </p:sp>
        </p:grpSp>
        <p:sp>
          <p:nvSpPr>
            <p:cNvPr id="29" name="ZoneTexte 13">
              <a:extLst>
                <a:ext uri="{FF2B5EF4-FFF2-40B4-BE49-F238E27FC236}">
                  <a16:creationId xmlns:a16="http://schemas.microsoft.com/office/drawing/2014/main" id="{915B420F-4BE1-4654-8F55-3F6C31D111E5}"/>
                </a:ext>
              </a:extLst>
            </p:cNvPr>
            <p:cNvSpPr txBox="1"/>
            <p:nvPr/>
          </p:nvSpPr>
          <p:spPr>
            <a:xfrm rot="16200000">
              <a:off x="-614433" y="5910137"/>
              <a:ext cx="156227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Carte électronique</a:t>
              </a:r>
            </a:p>
          </p:txBody>
        </p:sp>
        <p:sp>
          <p:nvSpPr>
            <p:cNvPr id="30" name="ZoneTexte 13">
              <a:extLst>
                <a:ext uri="{FF2B5EF4-FFF2-40B4-BE49-F238E27FC236}">
                  <a16:creationId xmlns:a16="http://schemas.microsoft.com/office/drawing/2014/main" id="{9F0A4873-3B95-4A93-AA3C-ADBBA5F9D26F}"/>
                </a:ext>
              </a:extLst>
            </p:cNvPr>
            <p:cNvSpPr txBox="1"/>
            <p:nvPr/>
          </p:nvSpPr>
          <p:spPr>
            <a:xfrm rot="16200000">
              <a:off x="-549902" y="2927593"/>
              <a:ext cx="1433217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Conception</a:t>
              </a:r>
            </a:p>
          </p:txBody>
        </p:sp>
      </p:grpSp>
      <p:pic>
        <p:nvPicPr>
          <p:cNvPr id="4" name="Image 3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E37673DA-B31C-49F9-9588-3C205844C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55" y="1998450"/>
            <a:ext cx="2535021" cy="2362640"/>
          </a:xfrm>
          <a:prstGeom prst="rect">
            <a:avLst/>
          </a:prstGeom>
        </p:spPr>
      </p:pic>
      <p:pic>
        <p:nvPicPr>
          <p:cNvPr id="9" name="Image 8" descr="Une image contenant texte, troupeau&#10;&#10;Description générée automatiquement">
            <a:extLst>
              <a:ext uri="{FF2B5EF4-FFF2-40B4-BE49-F238E27FC236}">
                <a16:creationId xmlns:a16="http://schemas.microsoft.com/office/drawing/2014/main" id="{EC45F8E2-1010-4A7A-9B45-7ED80AB59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96" y="4481740"/>
            <a:ext cx="2493938" cy="187461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469199A0-C31C-4B93-A222-0D720161B725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0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560" y="836712"/>
            <a:ext cx="5336576" cy="6043397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4 : Insolation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Image des couche de cuivre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Résine photosensible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Exposition aux UV à travers les masques</a:t>
            </a: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5 : Gravure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Retrait du cuivre non désiré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Celui qui à été exposé aux UV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Réaction chimique avec Perchlorure de fer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Nettoyage</a:t>
            </a:r>
            <a:endParaRPr lang="fr-FR" sz="1800" dirty="0"/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6 : Etamage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Dépôt d’une couche d’étain (ou équivalent, or, argent, …)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Pistes et trous métallisés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Protection contre oxydation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Facilite la soudure des composants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Meilleurs conduction électrique</a:t>
            </a:r>
          </a:p>
          <a:p>
            <a:pPr marL="640080" lvl="2" indent="0">
              <a:buClr>
                <a:srgbClr val="04617B"/>
              </a:buClr>
              <a:buNone/>
            </a:pPr>
            <a:endParaRPr lang="fr-FR" sz="1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F6D8CB48-714A-4930-AB68-C7C49773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Carte Electronique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C242B47-4FB4-42AF-8612-81AE480C3D7C}"/>
              </a:ext>
            </a:extLst>
          </p:cNvPr>
          <p:cNvGrpSpPr/>
          <p:nvPr/>
        </p:nvGrpSpPr>
        <p:grpSpPr>
          <a:xfrm>
            <a:off x="12817" y="1052734"/>
            <a:ext cx="307778" cy="5792431"/>
            <a:chOff x="12817" y="1052734"/>
            <a:chExt cx="307778" cy="5792431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CFE70E0-D56A-43C8-98A2-F520B12663B2}"/>
                </a:ext>
              </a:extLst>
            </p:cNvPr>
            <p:cNvGrpSpPr/>
            <p:nvPr/>
          </p:nvGrpSpPr>
          <p:grpSpPr>
            <a:xfrm>
              <a:off x="12818" y="1052734"/>
              <a:ext cx="307777" cy="4225473"/>
              <a:chOff x="12818" y="1052734"/>
              <a:chExt cx="307777" cy="4225473"/>
            </a:xfrm>
          </p:grpSpPr>
          <p:sp>
            <p:nvSpPr>
              <p:cNvPr id="31" name="ZoneTexte 13">
                <a:extLst>
                  <a:ext uri="{FF2B5EF4-FFF2-40B4-BE49-F238E27FC236}">
                    <a16:creationId xmlns:a16="http://schemas.microsoft.com/office/drawing/2014/main" id="{B0CB9E39-F6A5-4FA2-A4EB-1BB3D1970FDA}"/>
                  </a:ext>
                </a:extLst>
              </p:cNvPr>
              <p:cNvSpPr txBox="1"/>
              <p:nvPr/>
            </p:nvSpPr>
            <p:spPr>
              <a:xfrm rot="16200000">
                <a:off x="-573352" y="4384260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Technologie</a:t>
                </a:r>
              </a:p>
            </p:txBody>
          </p:sp>
          <p:sp>
            <p:nvSpPr>
              <p:cNvPr id="33" name="ZoneTexte 13">
                <a:extLst>
                  <a:ext uri="{FF2B5EF4-FFF2-40B4-BE49-F238E27FC236}">
                    <a16:creationId xmlns:a16="http://schemas.microsoft.com/office/drawing/2014/main" id="{387A8A96-DB34-49D9-8C8F-C2ED4A76A2A3}"/>
                  </a:ext>
                </a:extLst>
              </p:cNvPr>
              <p:cNvSpPr txBox="1"/>
              <p:nvPr/>
            </p:nvSpPr>
            <p:spPr>
              <a:xfrm rot="16200000">
                <a:off x="-489363" y="1554915"/>
                <a:ext cx="1312140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Fabrication</a:t>
                </a:r>
              </a:p>
            </p:txBody>
          </p:sp>
        </p:grpSp>
        <p:sp>
          <p:nvSpPr>
            <p:cNvPr id="29" name="ZoneTexte 13">
              <a:extLst>
                <a:ext uri="{FF2B5EF4-FFF2-40B4-BE49-F238E27FC236}">
                  <a16:creationId xmlns:a16="http://schemas.microsoft.com/office/drawing/2014/main" id="{915B420F-4BE1-4654-8F55-3F6C31D111E5}"/>
                </a:ext>
              </a:extLst>
            </p:cNvPr>
            <p:cNvSpPr txBox="1"/>
            <p:nvPr/>
          </p:nvSpPr>
          <p:spPr>
            <a:xfrm rot="16200000">
              <a:off x="-614433" y="5910137"/>
              <a:ext cx="156227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Carte électronique</a:t>
              </a:r>
            </a:p>
          </p:txBody>
        </p:sp>
        <p:sp>
          <p:nvSpPr>
            <p:cNvPr id="30" name="ZoneTexte 13">
              <a:extLst>
                <a:ext uri="{FF2B5EF4-FFF2-40B4-BE49-F238E27FC236}">
                  <a16:creationId xmlns:a16="http://schemas.microsoft.com/office/drawing/2014/main" id="{9F0A4873-3B95-4A93-AA3C-ADBBA5F9D26F}"/>
                </a:ext>
              </a:extLst>
            </p:cNvPr>
            <p:cNvSpPr txBox="1"/>
            <p:nvPr/>
          </p:nvSpPr>
          <p:spPr>
            <a:xfrm rot="16200000">
              <a:off x="-549902" y="2927593"/>
              <a:ext cx="1433217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Conception</a:t>
              </a:r>
            </a:p>
          </p:txBody>
        </p:sp>
      </p:grpSp>
      <p:pic>
        <p:nvPicPr>
          <p:cNvPr id="10" name="Image 9" descr="Une image contenant poêle, appareil de cuisine&#10;&#10;Description générée automatiquement">
            <a:extLst>
              <a:ext uri="{FF2B5EF4-FFF2-40B4-BE49-F238E27FC236}">
                <a16:creationId xmlns:a16="http://schemas.microsoft.com/office/drawing/2014/main" id="{53EC8D7D-B98F-4051-9A6C-96B56DEEC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18" y="2768491"/>
            <a:ext cx="2200582" cy="1562318"/>
          </a:xfrm>
          <a:prstGeom prst="rect">
            <a:avLst/>
          </a:prstGeom>
        </p:spPr>
      </p:pic>
      <p:pic>
        <p:nvPicPr>
          <p:cNvPr id="12" name="Image 11" descr="Une image contenant intérieur, plafond, périphérique, équipement&#10;&#10;Description générée automatiquement">
            <a:extLst>
              <a:ext uri="{FF2B5EF4-FFF2-40B4-BE49-F238E27FC236}">
                <a16:creationId xmlns:a16="http://schemas.microsoft.com/office/drawing/2014/main" id="{5A78E9F4-A249-4EC6-AC6B-9A3BA05DA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02" y="985215"/>
            <a:ext cx="2493938" cy="1662626"/>
          </a:xfrm>
          <a:prstGeom prst="rect">
            <a:avLst/>
          </a:prstGeom>
        </p:spPr>
      </p:pic>
      <p:pic>
        <p:nvPicPr>
          <p:cNvPr id="14" name="Image 13" descr="Une image contenant roulette, scène, pièce, shaker&#10;&#10;Description générée automatiquement">
            <a:extLst>
              <a:ext uri="{FF2B5EF4-FFF2-40B4-BE49-F238E27FC236}">
                <a16:creationId xmlns:a16="http://schemas.microsoft.com/office/drawing/2014/main" id="{B7A4D940-959C-4E95-A8D4-CC0DE6F4D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42" y="4859579"/>
            <a:ext cx="1979516" cy="1315796"/>
          </a:xfrm>
          <a:prstGeom prst="rect">
            <a:avLst/>
          </a:prstGeom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F9F072-EF65-4544-AF78-9E3440D543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17" y="4723224"/>
            <a:ext cx="1666165" cy="1588505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B847EA55-A183-49FF-B754-640416C6A31E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4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560" y="836712"/>
            <a:ext cx="5336576" cy="6043397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7 : Sérigraphie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Ecriture dessus et dessous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Référence des composants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Texte, logos, aides au montage des composants</a:t>
            </a: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8 : Vérification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Visuel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Caméra ou opérateur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Tests électriques (continuité et isolation)</a:t>
            </a:r>
            <a:endParaRPr lang="fr-FR" sz="1800" dirty="0"/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9 : Préparation envoi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Découpe des cartes individuelles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Individuelles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Panneau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Conditionnement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Empaquetage et protection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Envoi au client</a:t>
            </a:r>
          </a:p>
          <a:p>
            <a:pPr marL="640080" lvl="2" indent="0">
              <a:buClr>
                <a:srgbClr val="04617B"/>
              </a:buClr>
              <a:buNone/>
            </a:pPr>
            <a:endParaRPr lang="fr-FR" sz="1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F6D8CB48-714A-4930-AB68-C7C49773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Carte Electronique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C242B47-4FB4-42AF-8612-81AE480C3D7C}"/>
              </a:ext>
            </a:extLst>
          </p:cNvPr>
          <p:cNvGrpSpPr/>
          <p:nvPr/>
        </p:nvGrpSpPr>
        <p:grpSpPr>
          <a:xfrm>
            <a:off x="12817" y="1052734"/>
            <a:ext cx="307778" cy="5792431"/>
            <a:chOff x="12817" y="1052734"/>
            <a:chExt cx="307778" cy="5792431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CFE70E0-D56A-43C8-98A2-F520B12663B2}"/>
                </a:ext>
              </a:extLst>
            </p:cNvPr>
            <p:cNvGrpSpPr/>
            <p:nvPr/>
          </p:nvGrpSpPr>
          <p:grpSpPr>
            <a:xfrm>
              <a:off x="12818" y="1052734"/>
              <a:ext cx="307777" cy="4225473"/>
              <a:chOff x="12818" y="1052734"/>
              <a:chExt cx="307777" cy="4225473"/>
            </a:xfrm>
          </p:grpSpPr>
          <p:sp>
            <p:nvSpPr>
              <p:cNvPr id="31" name="ZoneTexte 13">
                <a:extLst>
                  <a:ext uri="{FF2B5EF4-FFF2-40B4-BE49-F238E27FC236}">
                    <a16:creationId xmlns:a16="http://schemas.microsoft.com/office/drawing/2014/main" id="{B0CB9E39-F6A5-4FA2-A4EB-1BB3D1970FDA}"/>
                  </a:ext>
                </a:extLst>
              </p:cNvPr>
              <p:cNvSpPr txBox="1"/>
              <p:nvPr/>
            </p:nvSpPr>
            <p:spPr>
              <a:xfrm rot="16200000">
                <a:off x="-573352" y="4384260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Technologie</a:t>
                </a:r>
              </a:p>
            </p:txBody>
          </p:sp>
          <p:sp>
            <p:nvSpPr>
              <p:cNvPr id="33" name="ZoneTexte 13">
                <a:extLst>
                  <a:ext uri="{FF2B5EF4-FFF2-40B4-BE49-F238E27FC236}">
                    <a16:creationId xmlns:a16="http://schemas.microsoft.com/office/drawing/2014/main" id="{387A8A96-DB34-49D9-8C8F-C2ED4A76A2A3}"/>
                  </a:ext>
                </a:extLst>
              </p:cNvPr>
              <p:cNvSpPr txBox="1"/>
              <p:nvPr/>
            </p:nvSpPr>
            <p:spPr>
              <a:xfrm rot="16200000">
                <a:off x="-489363" y="1554915"/>
                <a:ext cx="1312140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Fabrication</a:t>
                </a:r>
              </a:p>
            </p:txBody>
          </p:sp>
        </p:grpSp>
        <p:sp>
          <p:nvSpPr>
            <p:cNvPr id="29" name="ZoneTexte 13">
              <a:extLst>
                <a:ext uri="{FF2B5EF4-FFF2-40B4-BE49-F238E27FC236}">
                  <a16:creationId xmlns:a16="http://schemas.microsoft.com/office/drawing/2014/main" id="{915B420F-4BE1-4654-8F55-3F6C31D111E5}"/>
                </a:ext>
              </a:extLst>
            </p:cNvPr>
            <p:cNvSpPr txBox="1"/>
            <p:nvPr/>
          </p:nvSpPr>
          <p:spPr>
            <a:xfrm rot="16200000">
              <a:off x="-614433" y="5910137"/>
              <a:ext cx="156227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Carte électronique</a:t>
              </a:r>
            </a:p>
          </p:txBody>
        </p:sp>
        <p:sp>
          <p:nvSpPr>
            <p:cNvPr id="30" name="ZoneTexte 13">
              <a:extLst>
                <a:ext uri="{FF2B5EF4-FFF2-40B4-BE49-F238E27FC236}">
                  <a16:creationId xmlns:a16="http://schemas.microsoft.com/office/drawing/2014/main" id="{9F0A4873-3B95-4A93-AA3C-ADBBA5F9D26F}"/>
                </a:ext>
              </a:extLst>
            </p:cNvPr>
            <p:cNvSpPr txBox="1"/>
            <p:nvPr/>
          </p:nvSpPr>
          <p:spPr>
            <a:xfrm rot="16200000">
              <a:off x="-549902" y="2927593"/>
              <a:ext cx="1433217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Conception</a:t>
              </a:r>
            </a:p>
          </p:txBody>
        </p:sp>
      </p:grpSp>
      <p:pic>
        <p:nvPicPr>
          <p:cNvPr id="4" name="Image 3" descr="Une image contenant texte, intérieur, imprimante&#10;&#10;Description générée automatiquement">
            <a:extLst>
              <a:ext uri="{FF2B5EF4-FFF2-40B4-BE49-F238E27FC236}">
                <a16:creationId xmlns:a16="http://schemas.microsoft.com/office/drawing/2014/main" id="{217F83A3-87C0-4EEE-AD0D-97A2FDF08A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1" y="3056336"/>
            <a:ext cx="1993803" cy="1648210"/>
          </a:xfrm>
          <a:prstGeom prst="rect">
            <a:avLst/>
          </a:prstGeom>
        </p:spPr>
      </p:pic>
      <p:pic>
        <p:nvPicPr>
          <p:cNvPr id="8" name="Image 7" descr="Une image contenant intérieur, personne, cuisine, debout&#10;&#10;Description générée automatiquement">
            <a:extLst>
              <a:ext uri="{FF2B5EF4-FFF2-40B4-BE49-F238E27FC236}">
                <a16:creationId xmlns:a16="http://schemas.microsoft.com/office/drawing/2014/main" id="{9C2ABC6A-BC92-4BAA-94B8-0C0682C193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94" y="4877680"/>
            <a:ext cx="2493938" cy="1662626"/>
          </a:xfrm>
          <a:prstGeom prst="rect">
            <a:avLst/>
          </a:prstGeom>
        </p:spPr>
      </p:pic>
      <p:pic>
        <p:nvPicPr>
          <p:cNvPr id="11" name="Image 10" descr="Une image contenant texte, équipement électronique, circuit&#10;&#10;Description générée automatiquement">
            <a:extLst>
              <a:ext uri="{FF2B5EF4-FFF2-40B4-BE49-F238E27FC236}">
                <a16:creationId xmlns:a16="http://schemas.microsoft.com/office/drawing/2014/main" id="{CC4FD276-3FBE-43C4-90BB-DB6E99C749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91" y="980728"/>
            <a:ext cx="2350547" cy="1894829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0008941D-9AB1-4980-951A-498C4DEC2397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1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560" y="836712"/>
            <a:ext cx="5336576" cy="6043397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10 : Placement des composants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Plusieurs procédés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Collage des composants si soudure à la vague (bain d’étain)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Dépose de pâte à braser si passage au four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Machine de dépose automatique (</a:t>
            </a:r>
            <a:r>
              <a:rPr lang="fr-FR" sz="1800" dirty="0" err="1"/>
              <a:t>pick</a:t>
            </a:r>
            <a:r>
              <a:rPr lang="fr-FR" sz="1800" dirty="0"/>
              <a:t> &amp; place)</a:t>
            </a: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11 : Soudure des composants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Suivant le procédé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Soudure à la vague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Passage au four (CMS)</a:t>
            </a: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12 : Tests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Détection court circuits</a:t>
            </a:r>
            <a:endParaRPr lang="fr-FR" sz="1800" dirty="0"/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Test fonctionnalités</a:t>
            </a:r>
            <a:endParaRPr lang="fr-FR" sz="1800" dirty="0"/>
          </a:p>
          <a:p>
            <a:pPr marL="640080" lvl="2" indent="0">
              <a:buClr>
                <a:srgbClr val="04617B"/>
              </a:buClr>
              <a:buNone/>
            </a:pPr>
            <a:endParaRPr lang="fr-FR" sz="1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F6D8CB48-714A-4930-AB68-C7C49773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Carte Electronique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C242B47-4FB4-42AF-8612-81AE480C3D7C}"/>
              </a:ext>
            </a:extLst>
          </p:cNvPr>
          <p:cNvGrpSpPr/>
          <p:nvPr/>
        </p:nvGrpSpPr>
        <p:grpSpPr>
          <a:xfrm>
            <a:off x="12817" y="1052734"/>
            <a:ext cx="307778" cy="5792431"/>
            <a:chOff x="12817" y="1052734"/>
            <a:chExt cx="307778" cy="5792431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CFE70E0-D56A-43C8-98A2-F520B12663B2}"/>
                </a:ext>
              </a:extLst>
            </p:cNvPr>
            <p:cNvGrpSpPr/>
            <p:nvPr/>
          </p:nvGrpSpPr>
          <p:grpSpPr>
            <a:xfrm>
              <a:off x="12818" y="1052734"/>
              <a:ext cx="307777" cy="4225473"/>
              <a:chOff x="12818" y="1052734"/>
              <a:chExt cx="307777" cy="4225473"/>
            </a:xfrm>
          </p:grpSpPr>
          <p:sp>
            <p:nvSpPr>
              <p:cNvPr id="31" name="ZoneTexte 13">
                <a:extLst>
                  <a:ext uri="{FF2B5EF4-FFF2-40B4-BE49-F238E27FC236}">
                    <a16:creationId xmlns:a16="http://schemas.microsoft.com/office/drawing/2014/main" id="{B0CB9E39-F6A5-4FA2-A4EB-1BB3D1970FDA}"/>
                  </a:ext>
                </a:extLst>
              </p:cNvPr>
              <p:cNvSpPr txBox="1"/>
              <p:nvPr/>
            </p:nvSpPr>
            <p:spPr>
              <a:xfrm rot="16200000">
                <a:off x="-573352" y="4384260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Technologie</a:t>
                </a:r>
              </a:p>
            </p:txBody>
          </p:sp>
          <p:sp>
            <p:nvSpPr>
              <p:cNvPr id="33" name="ZoneTexte 13">
                <a:extLst>
                  <a:ext uri="{FF2B5EF4-FFF2-40B4-BE49-F238E27FC236}">
                    <a16:creationId xmlns:a16="http://schemas.microsoft.com/office/drawing/2014/main" id="{387A8A96-DB34-49D9-8C8F-C2ED4A76A2A3}"/>
                  </a:ext>
                </a:extLst>
              </p:cNvPr>
              <p:cNvSpPr txBox="1"/>
              <p:nvPr/>
            </p:nvSpPr>
            <p:spPr>
              <a:xfrm rot="16200000">
                <a:off x="-489363" y="1554915"/>
                <a:ext cx="1312140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Fabrication</a:t>
                </a:r>
              </a:p>
            </p:txBody>
          </p:sp>
        </p:grpSp>
        <p:sp>
          <p:nvSpPr>
            <p:cNvPr id="29" name="ZoneTexte 13">
              <a:extLst>
                <a:ext uri="{FF2B5EF4-FFF2-40B4-BE49-F238E27FC236}">
                  <a16:creationId xmlns:a16="http://schemas.microsoft.com/office/drawing/2014/main" id="{915B420F-4BE1-4654-8F55-3F6C31D111E5}"/>
                </a:ext>
              </a:extLst>
            </p:cNvPr>
            <p:cNvSpPr txBox="1"/>
            <p:nvPr/>
          </p:nvSpPr>
          <p:spPr>
            <a:xfrm rot="16200000">
              <a:off x="-614433" y="5910137"/>
              <a:ext cx="156227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Carte électronique</a:t>
              </a:r>
            </a:p>
          </p:txBody>
        </p:sp>
        <p:sp>
          <p:nvSpPr>
            <p:cNvPr id="30" name="ZoneTexte 13">
              <a:extLst>
                <a:ext uri="{FF2B5EF4-FFF2-40B4-BE49-F238E27FC236}">
                  <a16:creationId xmlns:a16="http://schemas.microsoft.com/office/drawing/2014/main" id="{9F0A4873-3B95-4A93-AA3C-ADBBA5F9D26F}"/>
                </a:ext>
              </a:extLst>
            </p:cNvPr>
            <p:cNvSpPr txBox="1"/>
            <p:nvPr/>
          </p:nvSpPr>
          <p:spPr>
            <a:xfrm rot="16200000">
              <a:off x="-549902" y="2927593"/>
              <a:ext cx="1433217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Conception</a:t>
              </a:r>
            </a:p>
          </p:txBody>
        </p:sp>
      </p:grpSp>
      <p:pic>
        <p:nvPicPr>
          <p:cNvPr id="7" name="Image 6" descr="Une image contenant texte, imprimante&#10;&#10;Description générée automatiquement">
            <a:extLst>
              <a:ext uri="{FF2B5EF4-FFF2-40B4-BE49-F238E27FC236}">
                <a16:creationId xmlns:a16="http://schemas.microsoft.com/office/drawing/2014/main" id="{C4872847-B54A-4176-BB34-FBCE39FCC6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6" b="13483"/>
          <a:stretch/>
        </p:blipFill>
        <p:spPr>
          <a:xfrm>
            <a:off x="6053716" y="5065882"/>
            <a:ext cx="2467303" cy="17737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F8DBF2B-F8A3-4189-A7B8-D1D0A43FDD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/>
          <a:stretch/>
        </p:blipFill>
        <p:spPr>
          <a:xfrm>
            <a:off x="5614074" y="1196749"/>
            <a:ext cx="3517108" cy="23762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CFE42CE-F2AA-4CC2-911F-B8177473FE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71" y="4071619"/>
            <a:ext cx="3277791" cy="994263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266C1C3B-278F-4E25-9491-DF445FDC1A5E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0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68005"/>
            <a:ext cx="6696744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/>
              <a:t>Organisation du module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05456"/>
            <a:ext cx="8604448" cy="521196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3200" dirty="0"/>
              <a:t>Fabrication de cartes électroniques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3200" dirty="0"/>
              <a:t>Charge et décharge d’un condensateur à travers une résistance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3200" dirty="0"/>
              <a:t>Les composants diodes et transistors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3200" dirty="0"/>
              <a:t>Les montages amplificateurs à AOP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3200" dirty="0"/>
              <a:t>Les montages comparateurs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2</a:t>
            </a:fld>
            <a:endParaRPr lang="fr-FR"/>
          </a:p>
        </p:txBody>
      </p:sp>
      <p:pic>
        <p:nvPicPr>
          <p:cNvPr id="6146" name="Picture 2" descr="C:\Users\JF\AppData\Local\Microsoft\Windows\INetCache\IE\BRD1TL4X\presenta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92696"/>
            <a:ext cx="1768948" cy="9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E47F5D0-2CBF-42B4-8CCB-2908689D14C5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631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2"/>
    </mc:Choice>
    <mc:Fallback xmlns="">
      <p:transition spd="slow" advTm="275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9952" y="5543643"/>
            <a:ext cx="4714937" cy="12961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Jean-François LIEBAUT</a:t>
            </a:r>
          </a:p>
          <a:p>
            <a:pPr algn="ctr"/>
            <a:r>
              <a:rPr lang="fr-FR" dirty="0"/>
              <a:t>Juan BRAVO</a:t>
            </a:r>
          </a:p>
          <a:p>
            <a:pPr algn="ctr"/>
            <a:r>
              <a:rPr lang="fr-FR" dirty="0"/>
              <a:t>IUT GEII, université de Toulon</a:t>
            </a:r>
          </a:p>
          <a:p>
            <a:pPr algn="ctr"/>
            <a:r>
              <a:rPr lang="fr-FR" dirty="0">
                <a:sym typeface="Wingdings"/>
              </a:rPr>
              <a:t></a:t>
            </a:r>
            <a:r>
              <a:rPr lang="fr-FR" i="1" dirty="0"/>
              <a:t> : bravo@univ-tln.fr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40" y="1563"/>
            <a:ext cx="1837060" cy="77517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7D636A1-FA3A-4A94-A04A-66BFADCCDDB6}"/>
              </a:ext>
            </a:extLst>
          </p:cNvPr>
          <p:cNvSpPr txBox="1">
            <a:spLocks/>
          </p:cNvSpPr>
          <p:nvPr/>
        </p:nvSpPr>
        <p:spPr>
          <a:xfrm>
            <a:off x="0" y="2303283"/>
            <a:ext cx="7884368" cy="15121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cap="small" dirty="0">
                <a:solidFill>
                  <a:schemeClr val="bg1"/>
                </a:solidFill>
              </a:rPr>
              <a:t>1. Fabrication des cartes électroniques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9C88C0DB-D973-4128-9B33-D3EFF99D9593}"/>
              </a:ext>
            </a:extLst>
          </p:cNvPr>
          <p:cNvSpPr txBox="1">
            <a:spLocks/>
          </p:cNvSpPr>
          <p:nvPr/>
        </p:nvSpPr>
        <p:spPr>
          <a:xfrm>
            <a:off x="0" y="18213"/>
            <a:ext cx="9144000" cy="2330667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Composants de l’électronique</a:t>
            </a:r>
            <a:br>
              <a:rPr lang="fr-FR" dirty="0"/>
            </a:br>
            <a:r>
              <a:rPr lang="fr-FR" dirty="0"/>
              <a:t>BUT 1 – Eln1 – Module R1-09</a:t>
            </a:r>
            <a:endParaRPr lang="fr-FR" sz="3100" dirty="0"/>
          </a:p>
        </p:txBody>
      </p:sp>
      <p:pic>
        <p:nvPicPr>
          <p:cNvPr id="11" name="Image 10" descr="Une image contenant texte, équipement électronique, circuit&#10;&#10;Description générée automatiquement">
            <a:extLst>
              <a:ext uri="{FF2B5EF4-FFF2-40B4-BE49-F238E27FC236}">
                <a16:creationId xmlns:a16="http://schemas.microsoft.com/office/drawing/2014/main" id="{638D5F50-87F8-4D8B-8B62-F836C6D264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0" r="18197"/>
          <a:stretch/>
        </p:blipFill>
        <p:spPr>
          <a:xfrm>
            <a:off x="5958039" y="3183725"/>
            <a:ext cx="2970061" cy="23306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024D0B1-F8FE-49BC-9ACC-FD7A8D4108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t="12565" r="10181" b="12403"/>
          <a:stretch/>
        </p:blipFill>
        <p:spPr>
          <a:xfrm>
            <a:off x="215899" y="3836039"/>
            <a:ext cx="4044029" cy="280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2"/>
    </mc:Choice>
    <mc:Fallback xmlns="">
      <p:transition spd="slow" advTm="36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68005"/>
            <a:ext cx="8147248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/>
              <a:t>Plan du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92436"/>
            <a:ext cx="8229600" cy="476089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fr-FR" sz="3600" dirty="0"/>
              <a:t>Qu’est ce qu’une carte électronique</a:t>
            </a:r>
          </a:p>
          <a:p>
            <a:pPr>
              <a:spcAft>
                <a:spcPts val="1200"/>
              </a:spcAft>
            </a:pPr>
            <a:r>
              <a:rPr lang="fr-FR" sz="3600" dirty="0"/>
              <a:t>Technologie des cartes et des composants</a:t>
            </a:r>
          </a:p>
          <a:p>
            <a:pPr>
              <a:spcAft>
                <a:spcPts val="1200"/>
              </a:spcAft>
            </a:pPr>
            <a:r>
              <a:rPr lang="fr-FR" sz="3600" dirty="0"/>
              <a:t>Etapes de conception</a:t>
            </a:r>
          </a:p>
          <a:p>
            <a:pPr>
              <a:spcAft>
                <a:spcPts val="1200"/>
              </a:spcAft>
            </a:pPr>
            <a:r>
              <a:rPr lang="fr-FR" sz="3600" dirty="0"/>
              <a:t>Etapes de fabrication</a:t>
            </a:r>
          </a:p>
          <a:p>
            <a:pPr lvl="1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Carte nue</a:t>
            </a:r>
          </a:p>
          <a:p>
            <a:pPr lvl="1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Carte assemblée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4</a:t>
            </a:fld>
            <a:endParaRPr lang="fr-FR"/>
          </a:p>
        </p:txBody>
      </p:sp>
      <p:pic>
        <p:nvPicPr>
          <p:cNvPr id="6146" name="Picture 2" descr="C:\Users\JF\AppData\Local\Microsoft\Windows\INetCache\IE\BRD1TL4X\presenta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92696"/>
            <a:ext cx="1768948" cy="9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62073EE-15C0-42E4-9D13-0E707C80C24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153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7"/>
    </mc:Choice>
    <mc:Fallback xmlns="">
      <p:transition spd="slow" advTm="2378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0159"/>
            <a:ext cx="8686800" cy="708688"/>
          </a:xfrm>
        </p:spPr>
        <p:txBody>
          <a:bodyPr>
            <a:noAutofit/>
          </a:bodyPr>
          <a:lstStyle/>
          <a:p>
            <a:pPr algn="ctr"/>
            <a:r>
              <a:rPr lang="fr-FR" sz="4000" b="1" u="sng" dirty="0">
                <a:solidFill>
                  <a:srgbClr val="04617B"/>
                </a:solidFill>
              </a:rPr>
              <a:t>Qu’est ce qu’une carte électronique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Définition de « carte électronique » ou « circuit électronique »</a:t>
            </a:r>
          </a:p>
          <a:p>
            <a:pPr marL="365760" lvl="1" indent="0">
              <a:buClr>
                <a:srgbClr val="04617B"/>
              </a:buClr>
              <a:buNone/>
            </a:pPr>
            <a:r>
              <a:rPr lang="fr-FR" sz="2000" dirty="0"/>
              <a:t>Circuit imprimé nu équipé de composants.</a:t>
            </a:r>
          </a:p>
          <a:p>
            <a:pPr marL="365760" lvl="1" indent="0">
              <a:buClr>
                <a:srgbClr val="04617B"/>
              </a:buClr>
              <a:buNone/>
            </a:pPr>
            <a:endParaRPr lang="fr-FR" sz="2000" dirty="0"/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Composition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Circuit imprimé nu </a:t>
            </a:r>
          </a:p>
          <a:p>
            <a:pPr marL="365760" lvl="1" indent="0">
              <a:buClr>
                <a:srgbClr val="04617B"/>
              </a:buClr>
              <a:buNone/>
            </a:pPr>
            <a:r>
              <a:rPr lang="fr-FR" sz="2000" dirty="0"/>
              <a:t>	où PCB en Anglais ;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Composants électroniques ;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Connecteurs pour relier </a:t>
            </a:r>
          </a:p>
          <a:p>
            <a:pPr marL="365760" lvl="1" indent="0">
              <a:buClr>
                <a:srgbClr val="04617B"/>
              </a:buClr>
              <a:buNone/>
            </a:pPr>
            <a:r>
              <a:rPr lang="fr-FR" sz="2000" dirty="0"/>
              <a:t>	d’autres éléments où </a:t>
            </a:r>
          </a:p>
          <a:p>
            <a:pPr marL="365760" lvl="1" indent="0">
              <a:buClr>
                <a:srgbClr val="04617B"/>
              </a:buClr>
              <a:buNone/>
            </a:pPr>
            <a:r>
              <a:rPr lang="fr-FR" sz="2000" dirty="0"/>
              <a:t>	d’autres cartes.</a:t>
            </a:r>
          </a:p>
          <a:p>
            <a:pPr marL="365760" lvl="1" indent="0">
              <a:buClr>
                <a:srgbClr val="04617B"/>
              </a:buClr>
              <a:buNone/>
            </a:pP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Carte Electronique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4" y="1052735"/>
            <a:ext cx="312190" cy="5772247"/>
            <a:chOff x="12914" y="1052735"/>
            <a:chExt cx="312190" cy="5772247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2367702"/>
              <a:ext cx="310253" cy="4457280"/>
              <a:chOff x="12915" y="2367702"/>
              <a:chExt cx="310253" cy="4457280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Conception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628611" y="5873202"/>
                <a:ext cx="1595782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Carte électronique</a:t>
                </a:r>
                <a:endParaRPr lang="fr-FR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516644" y="4387450"/>
              <a:ext cx="1375720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Technologie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Fabrication</a:t>
              </a:r>
            </a:p>
          </p:txBody>
        </p:sp>
      </p:grpSp>
      <p:pic>
        <p:nvPicPr>
          <p:cNvPr id="9" name="Image 8" descr="Une image contenant équipement électronique, circuit&#10;&#10;Description générée automatiquement">
            <a:extLst>
              <a:ext uri="{FF2B5EF4-FFF2-40B4-BE49-F238E27FC236}">
                <a16:creationId xmlns:a16="http://schemas.microsoft.com/office/drawing/2014/main" id="{68218486-9458-47BB-B8A5-AA2940F2C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08" y="2708919"/>
            <a:ext cx="3573267" cy="4071863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349FCF8-2745-4C37-96A9-FCB00EB814CC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2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5482952" cy="5949280"/>
          </a:xfrm>
        </p:spPr>
        <p:txBody>
          <a:bodyPr>
            <a:normAutofit lnSpcReduction="10000"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Carte électronique nue (PCB)</a:t>
            </a:r>
          </a:p>
          <a:p>
            <a:pPr marL="708660" lvl="1" indent="-34290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Alternance de couches de cuivre conductrices et des couches de matériau isolant non conducteurs. </a:t>
            </a:r>
          </a:p>
          <a:p>
            <a:pPr marL="708660" lvl="1" indent="-34290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Les couches de cuivre sont gravées afin de laisser apparaître les pistes de cuivre.</a:t>
            </a:r>
          </a:p>
          <a:p>
            <a:pPr marL="708660" lvl="1" indent="-34290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Les pistes relient électriquement différentes zones du circuit imprimé (divers composants). </a:t>
            </a:r>
          </a:p>
          <a:p>
            <a:pPr marL="708660" lvl="1" indent="-34290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Les pastilles, une fois perforées, établissent une liaison électrique, soit entre les composants soudés à travers le circuit imprimé, soit entre les différentes couches de cuivre. Parfois, les pastilles non perforées servent à souder des composants dit “montés en surface”(CMS). Les dissipateurs thermiques permettent de s’assurer d’un contrôle de la température du circuit imprimé.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4" y="1052735"/>
            <a:ext cx="312190" cy="5772247"/>
            <a:chOff x="12914" y="1052735"/>
            <a:chExt cx="312190" cy="5772247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2367702"/>
              <a:ext cx="310253" cy="4457280"/>
              <a:chOff x="12915" y="2367702"/>
              <a:chExt cx="310253" cy="4457280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Conception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628611" y="5873202"/>
                <a:ext cx="1595782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Carte électronique</a:t>
                </a:r>
                <a:endParaRPr lang="fr-FR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516644" y="4387450"/>
              <a:ext cx="1375720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Technologie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Fabrication</a:t>
              </a:r>
            </a:p>
          </p:txBody>
        </p:sp>
      </p:grp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F6D8CB48-714A-4930-AB68-C7C49773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Carte Electronique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572BFB-DED8-4F09-9222-E202E580BA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16" y="726941"/>
            <a:ext cx="2658404" cy="19938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3FA1AD9-13F0-4BA7-BCC8-B58ADF5B8A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29"/>
          <a:stretch/>
        </p:blipFill>
        <p:spPr>
          <a:xfrm>
            <a:off x="7529245" y="5100657"/>
            <a:ext cx="1421275" cy="81902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831E0D-C847-4D08-BFFD-DDA2596CDC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25" y="6048047"/>
            <a:ext cx="2377375" cy="68217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C30FCF5-87A9-409D-8B1F-006E0ED11C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8430"/>
            <a:ext cx="1547156" cy="84348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34EEAFC-9A60-4D83-AF00-066E994903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45" y="3819780"/>
            <a:ext cx="2624800" cy="1259904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4078ED-EA12-4086-A125-E466567A14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10" y="2509184"/>
            <a:ext cx="2869016" cy="1388604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91E0473-3502-492F-93F4-2E7BA768C1F9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5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560" y="1310956"/>
            <a:ext cx="5266928" cy="5569153"/>
          </a:xfrm>
        </p:spPr>
        <p:txBody>
          <a:bodyPr>
            <a:normAutofit lnSpcReduction="10000"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Différents types de PCB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Suivant la nature de l’isolant (température, isolement, chimie)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Rigide, FR4 (fibre de verre-époxy, le + courant), </a:t>
            </a:r>
            <a:r>
              <a:rPr lang="fr-FR" sz="1800" dirty="0" err="1"/>
              <a:t>Bakelite</a:t>
            </a:r>
            <a:r>
              <a:rPr lang="fr-FR" sz="1800" dirty="0"/>
              <a:t> (ancien), Téflon (cher)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Souple, plastiques hautes performances ( </a:t>
            </a:r>
            <a:r>
              <a:rPr lang="fr-FR" sz="1800" dirty="0" err="1"/>
              <a:t>Polyimide</a:t>
            </a:r>
            <a:r>
              <a:rPr lang="fr-FR" sz="1800" dirty="0"/>
              <a:t>, PEEK)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Mixte, </a:t>
            </a:r>
            <a:r>
              <a:rPr lang="fr-FR" sz="1800" dirty="0" err="1"/>
              <a:t>Rigid</a:t>
            </a:r>
            <a:r>
              <a:rPr lang="fr-FR" sz="1800" dirty="0"/>
              <a:t>-Flex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Suivant le nombre de couches de cuivre 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Simple face ( 1 seule couche de cuivre)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Double face (2 couches de cuivre et un seul substrat),  Top et Bottom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4 couches de cuivre, donc 2 substrat empilés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6 couches, …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Epaisseur du substrat et de la couche de cuivre 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Cuivre 35 µm (1 oz/ft</a:t>
            </a:r>
            <a:r>
              <a:rPr lang="fr-FR" sz="1800" baseline="30000" dirty="0"/>
              <a:t>2</a:t>
            </a:r>
            <a:r>
              <a:rPr lang="fr-FR" sz="1800" dirty="0"/>
              <a:t>) ou 70 µm (2 oz/ft</a:t>
            </a:r>
            <a:r>
              <a:rPr lang="fr-FR" sz="1800" baseline="30000" dirty="0"/>
              <a:t>2</a:t>
            </a:r>
            <a:r>
              <a:rPr lang="fr-FR" sz="1800" dirty="0"/>
              <a:t>) 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endParaRPr lang="fr-FR" sz="1800" dirty="0"/>
          </a:p>
          <a:p>
            <a:pPr marL="640080" lvl="2" indent="0">
              <a:buClr>
                <a:srgbClr val="04617B"/>
              </a:buClr>
              <a:buNone/>
            </a:pPr>
            <a:endParaRPr lang="fr-FR" sz="1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F6D8CB48-714A-4930-AB68-C7C49773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Carte Electronique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6CBB1B-2723-4BC4-B3A9-BB1A35EFE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3850" r="26630" b="5472"/>
          <a:stretch/>
        </p:blipFill>
        <p:spPr>
          <a:xfrm>
            <a:off x="5703714" y="1501347"/>
            <a:ext cx="1363305" cy="1460683"/>
          </a:xfrm>
          <a:prstGeom prst="rect">
            <a:avLst/>
          </a:prstGeom>
        </p:spPr>
      </p:pic>
      <p:pic>
        <p:nvPicPr>
          <p:cNvPr id="9" name="Image 8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77EC51D1-4C46-487B-8A2E-1AD052B290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3039168"/>
            <a:ext cx="2354458" cy="14715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2BC0FE0-2153-48C8-8380-D7D9A09E2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2" y="4459383"/>
            <a:ext cx="3287777" cy="8235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11632CA-7E37-49A4-BD95-FDFCC3E956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71" y="1515836"/>
            <a:ext cx="1892359" cy="140382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F07DDD0-C91A-4C73-8D32-6B5E2ECACF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23" y="5306797"/>
            <a:ext cx="2984178" cy="1527293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2E86B88E-4681-4E6D-9402-B04BD3A8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0159"/>
            <a:ext cx="8686800" cy="708688"/>
          </a:xfrm>
        </p:spPr>
        <p:txBody>
          <a:bodyPr>
            <a:noAutofit/>
          </a:bodyPr>
          <a:lstStyle/>
          <a:p>
            <a:pPr algn="ctr"/>
            <a:r>
              <a:rPr lang="fr-FR" sz="4000" b="1" u="sng" dirty="0">
                <a:solidFill>
                  <a:srgbClr val="04617B"/>
                </a:solidFill>
              </a:rPr>
              <a:t>Technologie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C242B47-4FB4-42AF-8612-81AE480C3D7C}"/>
              </a:ext>
            </a:extLst>
          </p:cNvPr>
          <p:cNvGrpSpPr/>
          <p:nvPr/>
        </p:nvGrpSpPr>
        <p:grpSpPr>
          <a:xfrm>
            <a:off x="8632" y="1052735"/>
            <a:ext cx="312060" cy="5792430"/>
            <a:chOff x="8632" y="1052735"/>
            <a:chExt cx="312060" cy="579243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CFE70E0-D56A-43C8-98A2-F520B12663B2}"/>
                </a:ext>
              </a:extLst>
            </p:cNvPr>
            <p:cNvGrpSpPr/>
            <p:nvPr/>
          </p:nvGrpSpPr>
          <p:grpSpPr>
            <a:xfrm>
              <a:off x="8632" y="2367702"/>
              <a:ext cx="312060" cy="2915186"/>
              <a:chOff x="8632" y="2367702"/>
              <a:chExt cx="312060" cy="2915186"/>
            </a:xfrm>
          </p:grpSpPr>
          <p:sp>
            <p:nvSpPr>
              <p:cNvPr id="31" name="ZoneTexte 13">
                <a:extLst>
                  <a:ext uri="{FF2B5EF4-FFF2-40B4-BE49-F238E27FC236}">
                    <a16:creationId xmlns:a16="http://schemas.microsoft.com/office/drawing/2014/main" id="{B0CB9E39-F6A5-4FA2-A4EB-1BB3D1970FDA}"/>
                  </a:ext>
                </a:extLst>
              </p:cNvPr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Conception</a:t>
                </a:r>
              </a:p>
            </p:txBody>
          </p:sp>
          <p:sp>
            <p:nvSpPr>
              <p:cNvPr id="33" name="ZoneTexte 13">
                <a:extLst>
                  <a:ext uri="{FF2B5EF4-FFF2-40B4-BE49-F238E27FC236}">
                    <a16:creationId xmlns:a16="http://schemas.microsoft.com/office/drawing/2014/main" id="{387A8A96-DB34-49D9-8C8F-C2ED4A76A2A3}"/>
                  </a:ext>
                </a:extLst>
              </p:cNvPr>
              <p:cNvSpPr txBox="1"/>
              <p:nvPr/>
            </p:nvSpPr>
            <p:spPr>
              <a:xfrm rot="16200000">
                <a:off x="-549660" y="4416818"/>
                <a:ext cx="1424362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Technologie</a:t>
                </a:r>
              </a:p>
            </p:txBody>
          </p:sp>
        </p:grpSp>
        <p:sp>
          <p:nvSpPr>
            <p:cNvPr id="29" name="ZoneTexte 13">
              <a:extLst>
                <a:ext uri="{FF2B5EF4-FFF2-40B4-BE49-F238E27FC236}">
                  <a16:creationId xmlns:a16="http://schemas.microsoft.com/office/drawing/2014/main" id="{915B420F-4BE1-4654-8F55-3F6C31D111E5}"/>
                </a:ext>
              </a:extLst>
            </p:cNvPr>
            <p:cNvSpPr txBox="1"/>
            <p:nvPr/>
          </p:nvSpPr>
          <p:spPr>
            <a:xfrm rot="16200000">
              <a:off x="-614433" y="5910137"/>
              <a:ext cx="156227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Carte électronique</a:t>
              </a:r>
            </a:p>
          </p:txBody>
        </p:sp>
        <p:sp>
          <p:nvSpPr>
            <p:cNvPr id="30" name="ZoneTexte 13">
              <a:extLst>
                <a:ext uri="{FF2B5EF4-FFF2-40B4-BE49-F238E27FC236}">
                  <a16:creationId xmlns:a16="http://schemas.microsoft.com/office/drawing/2014/main" id="{9F0A4873-3B95-4A93-AA3C-ADBBA5F9D26F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Fabrication</a:t>
              </a:r>
            </a:p>
          </p:txBody>
        </p:sp>
      </p:grpSp>
      <p:sp>
        <p:nvSpPr>
          <p:cNvPr id="19" name="Titre 1">
            <a:extLst>
              <a:ext uri="{FF2B5EF4-FFF2-40B4-BE49-F238E27FC236}">
                <a16:creationId xmlns:a16="http://schemas.microsoft.com/office/drawing/2014/main" id="{901B631F-4CBC-4139-98FF-669AACBF6FDF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C71626B7-4766-44A9-B230-075781069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95" y="3075136"/>
            <a:ext cx="1800200" cy="135015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560" y="908720"/>
            <a:ext cx="5266928" cy="5971389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Différents types de composants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Composants traversants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Broches traversant le circuit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Face composants et face soudure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Composants montés en surface (CMS-SMD)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Technologie actuelle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924800" y="6237312"/>
            <a:ext cx="762000" cy="365125"/>
          </a:xfrm>
        </p:spPr>
        <p:txBody>
          <a:bodyPr/>
          <a:lstStyle/>
          <a:p>
            <a:fld id="{43DCD3FE-1F5D-41A1-9518-C9328245E4E9}" type="slidenum">
              <a:rPr lang="fr-FR" smtClean="0"/>
              <a:t>8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F6D8CB48-714A-4930-AB68-C7C49773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Carte Electronique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C242B47-4FB4-42AF-8612-81AE480C3D7C}"/>
              </a:ext>
            </a:extLst>
          </p:cNvPr>
          <p:cNvGrpSpPr/>
          <p:nvPr/>
        </p:nvGrpSpPr>
        <p:grpSpPr>
          <a:xfrm>
            <a:off x="8632" y="1052735"/>
            <a:ext cx="312060" cy="5792430"/>
            <a:chOff x="8632" y="1052735"/>
            <a:chExt cx="312060" cy="579243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CFE70E0-D56A-43C8-98A2-F520B12663B2}"/>
                </a:ext>
              </a:extLst>
            </p:cNvPr>
            <p:cNvGrpSpPr/>
            <p:nvPr/>
          </p:nvGrpSpPr>
          <p:grpSpPr>
            <a:xfrm>
              <a:off x="8632" y="2367702"/>
              <a:ext cx="312060" cy="2915186"/>
              <a:chOff x="8632" y="2367702"/>
              <a:chExt cx="312060" cy="2915186"/>
            </a:xfrm>
          </p:grpSpPr>
          <p:sp>
            <p:nvSpPr>
              <p:cNvPr id="31" name="ZoneTexte 13">
                <a:extLst>
                  <a:ext uri="{FF2B5EF4-FFF2-40B4-BE49-F238E27FC236}">
                    <a16:creationId xmlns:a16="http://schemas.microsoft.com/office/drawing/2014/main" id="{B0CB9E39-F6A5-4FA2-A4EB-1BB3D1970FDA}"/>
                  </a:ext>
                </a:extLst>
              </p:cNvPr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Conception</a:t>
                </a:r>
              </a:p>
            </p:txBody>
          </p:sp>
          <p:sp>
            <p:nvSpPr>
              <p:cNvPr id="33" name="ZoneTexte 13">
                <a:extLst>
                  <a:ext uri="{FF2B5EF4-FFF2-40B4-BE49-F238E27FC236}">
                    <a16:creationId xmlns:a16="http://schemas.microsoft.com/office/drawing/2014/main" id="{387A8A96-DB34-49D9-8C8F-C2ED4A76A2A3}"/>
                  </a:ext>
                </a:extLst>
              </p:cNvPr>
              <p:cNvSpPr txBox="1"/>
              <p:nvPr/>
            </p:nvSpPr>
            <p:spPr>
              <a:xfrm rot="16200000">
                <a:off x="-549660" y="4416818"/>
                <a:ext cx="1424362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Technologie</a:t>
                </a:r>
              </a:p>
            </p:txBody>
          </p:sp>
        </p:grpSp>
        <p:sp>
          <p:nvSpPr>
            <p:cNvPr id="29" name="ZoneTexte 13">
              <a:extLst>
                <a:ext uri="{FF2B5EF4-FFF2-40B4-BE49-F238E27FC236}">
                  <a16:creationId xmlns:a16="http://schemas.microsoft.com/office/drawing/2014/main" id="{915B420F-4BE1-4654-8F55-3F6C31D111E5}"/>
                </a:ext>
              </a:extLst>
            </p:cNvPr>
            <p:cNvSpPr txBox="1"/>
            <p:nvPr/>
          </p:nvSpPr>
          <p:spPr>
            <a:xfrm rot="16200000">
              <a:off x="-614433" y="5910137"/>
              <a:ext cx="156227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Carte électronique</a:t>
              </a:r>
            </a:p>
          </p:txBody>
        </p:sp>
        <p:sp>
          <p:nvSpPr>
            <p:cNvPr id="30" name="ZoneTexte 13">
              <a:extLst>
                <a:ext uri="{FF2B5EF4-FFF2-40B4-BE49-F238E27FC236}">
                  <a16:creationId xmlns:a16="http://schemas.microsoft.com/office/drawing/2014/main" id="{9F0A4873-3B95-4A93-AA3C-ADBBA5F9D26F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Fabrication</a:t>
              </a:r>
            </a:p>
          </p:txBody>
        </p:sp>
      </p:grpSp>
      <p:pic>
        <p:nvPicPr>
          <p:cNvPr id="1026" name="Picture 2" descr="Le montage en surface représenté ci-dessus est efficace, alors pourquoi utiliser le montage à trous traversant dans les PCB?">
            <a:extLst>
              <a:ext uri="{FF2B5EF4-FFF2-40B4-BE49-F238E27FC236}">
                <a16:creationId xmlns:a16="http://schemas.microsoft.com/office/drawing/2014/main" id="{B67E8EE0-4700-454D-9B79-679E65D4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05" y="889233"/>
            <a:ext cx="2178990" cy="14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ue de côté d'un composant à trou traversant">
            <a:extLst>
              <a:ext uri="{FF2B5EF4-FFF2-40B4-BE49-F238E27FC236}">
                <a16:creationId xmlns:a16="http://schemas.microsoft.com/office/drawing/2014/main" id="{F7B66CD0-F96B-4458-A611-2D36BBF6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24" y="1244504"/>
            <a:ext cx="1547664" cy="92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8A5A5CBF-460B-4C0F-9CBF-2457C53896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 t="2751" r="2751" b="71364"/>
          <a:stretch/>
        </p:blipFill>
        <p:spPr>
          <a:xfrm>
            <a:off x="2339752" y="3429000"/>
            <a:ext cx="2448272" cy="9862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292A907-BC69-40CD-9B1B-B361941B4C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19483" r="17277" b="15765"/>
          <a:stretch/>
        </p:blipFill>
        <p:spPr>
          <a:xfrm>
            <a:off x="5091524" y="3075136"/>
            <a:ext cx="1878189" cy="1346418"/>
          </a:xfrm>
          <a:prstGeom prst="rect">
            <a:avLst/>
          </a:prstGeom>
        </p:spPr>
      </p:pic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36B78D05-A59B-4ACB-8EA8-C478BC8D2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70092"/>
              </p:ext>
            </p:extLst>
          </p:nvPr>
        </p:nvGraphicFramePr>
        <p:xfrm>
          <a:off x="913310" y="4601234"/>
          <a:ext cx="7608390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195">
                  <a:extLst>
                    <a:ext uri="{9D8B030D-6E8A-4147-A177-3AD203B41FA5}">
                      <a16:colId xmlns:a16="http://schemas.microsoft.com/office/drawing/2014/main" val="4027149448"/>
                    </a:ext>
                  </a:extLst>
                </a:gridCol>
                <a:gridCol w="3804195">
                  <a:extLst>
                    <a:ext uri="{9D8B030D-6E8A-4147-A177-3AD203B41FA5}">
                      <a16:colId xmlns:a16="http://schemas.microsoft.com/office/drawing/2014/main" val="2567254524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AVANTAGES TRAVERSANTS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AVANTAGES CMS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54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Prototypage plus facile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Coût plus faible des cartes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80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Connexions physiques fortes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Cartes denses, plus petites cartes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99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Tolérance à la chaleur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Assemblage plus rapide et moins 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99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Capacité de gestion de la puissance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Hautes vitesses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151937"/>
                  </a:ext>
                </a:extLst>
              </a:tr>
            </a:tbl>
          </a:graphicData>
        </a:graphic>
      </p:graphicFrame>
      <p:sp>
        <p:nvSpPr>
          <p:cNvPr id="19" name="Titre 1">
            <a:extLst>
              <a:ext uri="{FF2B5EF4-FFF2-40B4-BE49-F238E27FC236}">
                <a16:creationId xmlns:a16="http://schemas.microsoft.com/office/drawing/2014/main" id="{8FDFB7C9-CAC8-4A70-BB37-A6D51B486FA6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9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560" y="1310956"/>
            <a:ext cx="5266928" cy="5569153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Etape 1 : Le schéma électrique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Symbole du composant utilisé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Indépendant de la technologie du composant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Indépendant de la taille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Attention, symboles normalisés SI mais norme Américaine bien présente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Liaison entre le composants 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Connections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Fils ou parfois bus pour simplifier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Utilisation de « labels » (noms sur les fils) pour simplifier la lecture du schéma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Alimentation des composants parfois cachée pour alléger le schéma (circuits numériques)</a:t>
            </a:r>
          </a:p>
          <a:p>
            <a:pPr marL="640080" lvl="2" indent="0">
              <a:buClr>
                <a:srgbClr val="04617B"/>
              </a:buClr>
              <a:buNone/>
            </a:pPr>
            <a:endParaRPr lang="fr-FR" sz="1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F6D8CB48-714A-4930-AB68-C7C49773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Carte Electronique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2E86B88E-4681-4E6D-9402-B04BD3A8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0159"/>
            <a:ext cx="8686800" cy="708688"/>
          </a:xfrm>
        </p:spPr>
        <p:txBody>
          <a:bodyPr>
            <a:noAutofit/>
          </a:bodyPr>
          <a:lstStyle/>
          <a:p>
            <a:pPr algn="ctr"/>
            <a:r>
              <a:rPr lang="fr-FR" sz="4000" b="1" u="sng" dirty="0">
                <a:solidFill>
                  <a:srgbClr val="04617B"/>
                </a:solidFill>
              </a:rPr>
              <a:t>Les étapes de conception d’une carte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C242B47-4FB4-42AF-8612-81AE480C3D7C}"/>
              </a:ext>
            </a:extLst>
          </p:cNvPr>
          <p:cNvGrpSpPr/>
          <p:nvPr/>
        </p:nvGrpSpPr>
        <p:grpSpPr>
          <a:xfrm>
            <a:off x="12817" y="1052735"/>
            <a:ext cx="307874" cy="5792430"/>
            <a:chOff x="12817" y="1052735"/>
            <a:chExt cx="307874" cy="579243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CFE70E0-D56A-43C8-98A2-F520B12663B2}"/>
                </a:ext>
              </a:extLst>
            </p:cNvPr>
            <p:cNvGrpSpPr/>
            <p:nvPr/>
          </p:nvGrpSpPr>
          <p:grpSpPr>
            <a:xfrm>
              <a:off x="12818" y="2373728"/>
              <a:ext cx="307777" cy="2904479"/>
              <a:chOff x="12818" y="2373728"/>
              <a:chExt cx="307777" cy="2904479"/>
            </a:xfrm>
          </p:grpSpPr>
          <p:sp>
            <p:nvSpPr>
              <p:cNvPr id="31" name="ZoneTexte 13">
                <a:extLst>
                  <a:ext uri="{FF2B5EF4-FFF2-40B4-BE49-F238E27FC236}">
                    <a16:creationId xmlns:a16="http://schemas.microsoft.com/office/drawing/2014/main" id="{B0CB9E39-F6A5-4FA2-A4EB-1BB3D1970FDA}"/>
                  </a:ext>
                </a:extLst>
              </p:cNvPr>
              <p:cNvSpPr txBox="1"/>
              <p:nvPr/>
            </p:nvSpPr>
            <p:spPr>
              <a:xfrm rot="16200000">
                <a:off x="-573352" y="4384260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Technologie</a:t>
                </a:r>
              </a:p>
            </p:txBody>
          </p:sp>
          <p:sp>
            <p:nvSpPr>
              <p:cNvPr id="33" name="ZoneTexte 13">
                <a:extLst>
                  <a:ext uri="{FF2B5EF4-FFF2-40B4-BE49-F238E27FC236}">
                    <a16:creationId xmlns:a16="http://schemas.microsoft.com/office/drawing/2014/main" id="{387A8A96-DB34-49D9-8C8F-C2ED4A76A2A3}"/>
                  </a:ext>
                </a:extLst>
              </p:cNvPr>
              <p:cNvSpPr txBox="1"/>
              <p:nvPr/>
            </p:nvSpPr>
            <p:spPr>
              <a:xfrm rot="16200000">
                <a:off x="-545474" y="2932020"/>
                <a:ext cx="1424362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Conception</a:t>
                </a:r>
              </a:p>
            </p:txBody>
          </p:sp>
        </p:grpSp>
        <p:sp>
          <p:nvSpPr>
            <p:cNvPr id="29" name="ZoneTexte 13">
              <a:extLst>
                <a:ext uri="{FF2B5EF4-FFF2-40B4-BE49-F238E27FC236}">
                  <a16:creationId xmlns:a16="http://schemas.microsoft.com/office/drawing/2014/main" id="{915B420F-4BE1-4654-8F55-3F6C31D111E5}"/>
                </a:ext>
              </a:extLst>
            </p:cNvPr>
            <p:cNvSpPr txBox="1"/>
            <p:nvPr/>
          </p:nvSpPr>
          <p:spPr>
            <a:xfrm rot="16200000">
              <a:off x="-614433" y="5910137"/>
              <a:ext cx="156227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Carte électronique</a:t>
              </a:r>
            </a:p>
          </p:txBody>
        </p:sp>
        <p:sp>
          <p:nvSpPr>
            <p:cNvPr id="30" name="ZoneTexte 13">
              <a:extLst>
                <a:ext uri="{FF2B5EF4-FFF2-40B4-BE49-F238E27FC236}">
                  <a16:creationId xmlns:a16="http://schemas.microsoft.com/office/drawing/2014/main" id="{9F0A4873-3B95-4A93-AA3C-ADBBA5F9D26F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Fabrication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2A01C5DC-8A55-4367-A6EB-96556CAAE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83" y="4842705"/>
            <a:ext cx="578422" cy="18499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5EBF2E-D781-4661-B8AE-11BC8B3B8A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61" y="1436318"/>
            <a:ext cx="3612333" cy="1874818"/>
          </a:xfrm>
          <a:prstGeom prst="rect">
            <a:avLst/>
          </a:prstGeom>
        </p:spPr>
      </p:pic>
      <p:pic>
        <p:nvPicPr>
          <p:cNvPr id="14" name="Image 13" descr="Une image contenant texte, périphérique, jauge&#10;&#10;Description générée automatiquement">
            <a:extLst>
              <a:ext uri="{FF2B5EF4-FFF2-40B4-BE49-F238E27FC236}">
                <a16:creationId xmlns:a16="http://schemas.microsoft.com/office/drawing/2014/main" id="{60D03655-D1CE-4F09-85AB-770D4315E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64" y="3424813"/>
            <a:ext cx="1361176" cy="64391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2FDD891-9EB4-40B4-A1A4-DDC9823122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3" b="85256"/>
          <a:stretch/>
        </p:blipFill>
        <p:spPr>
          <a:xfrm>
            <a:off x="5840239" y="4509120"/>
            <a:ext cx="762223" cy="64391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DBCE089-FFD4-4A14-A3D1-342ABA065F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9" t="66765" r="24281" b="26882"/>
          <a:stretch/>
        </p:blipFill>
        <p:spPr>
          <a:xfrm>
            <a:off x="5943567" y="5278207"/>
            <a:ext cx="578423" cy="55274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38EACDB-ACF2-405B-BFD9-0AF2681EA3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35" y="4423585"/>
            <a:ext cx="1040959" cy="1344074"/>
          </a:xfrm>
          <a:prstGeom prst="rect">
            <a:avLst/>
          </a:prstGeom>
        </p:spPr>
      </p:pic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id="{8B53C0F1-7F3F-4A5F-A21C-525769B814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/>
          <a:stretch/>
        </p:blipFill>
        <p:spPr>
          <a:xfrm>
            <a:off x="7209551" y="3353430"/>
            <a:ext cx="1855143" cy="988011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F64DAB97-802A-4162-808B-321BC912ACC7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8284</TotalTime>
  <Words>952</Words>
  <Application>Microsoft Office PowerPoint</Application>
  <PresentationFormat>Affichage à l'écran (4:3)</PresentationFormat>
  <Paragraphs>246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Wingdings</vt:lpstr>
      <vt:lpstr>Wingdings 2</vt:lpstr>
      <vt:lpstr>Débit</vt:lpstr>
      <vt:lpstr>Composants de l’électronique Eln1 – Module R1-09</vt:lpstr>
      <vt:lpstr>Organisation du module</vt:lpstr>
      <vt:lpstr>Présentation PowerPoint</vt:lpstr>
      <vt:lpstr>Plan du cours</vt:lpstr>
      <vt:lpstr>Qu’est ce qu’une carte électronique ?</vt:lpstr>
      <vt:lpstr>Présentation PowerPoint</vt:lpstr>
      <vt:lpstr>Technologie</vt:lpstr>
      <vt:lpstr>Présentation PowerPoint</vt:lpstr>
      <vt:lpstr>Les étapes de conception d’une carte</vt:lpstr>
      <vt:lpstr>Présentation PowerPoint</vt:lpstr>
      <vt:lpstr>Présentation PowerPoint</vt:lpstr>
      <vt:lpstr>Les étapes de fabrication (industrielle) d’une carte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Jean-François LIEBAUT Professeur agrégé Sciences industrielles de l'ingénieur option ingénierie électrique</dc:title>
  <dc:creator>Jean-François LIEBAUT</dc:creator>
  <cp:lastModifiedBy>Microsoft</cp:lastModifiedBy>
  <cp:revision>387</cp:revision>
  <cp:lastPrinted>2021-01-21T16:03:31Z</cp:lastPrinted>
  <dcterms:created xsi:type="dcterms:W3CDTF">2018-11-23T18:09:57Z</dcterms:created>
  <dcterms:modified xsi:type="dcterms:W3CDTF">2021-09-27T08:24:08Z</dcterms:modified>
</cp:coreProperties>
</file>