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340" r:id="rId3"/>
    <p:sldId id="26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80" r:id="rId24"/>
    <p:sldId id="379" r:id="rId25"/>
    <p:sldId id="381" r:id="rId26"/>
    <p:sldId id="382" r:id="rId27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lan" id="{A0102BE8-59CB-47F2-A170-FCE0C5166AB7}">
          <p14:sldIdLst/>
        </p14:section>
        <p14:section name="Charge décharge RC" id="{3908F9C4-ACDF-45E5-86FD-41772AE52456}">
          <p14:sldIdLst>
            <p14:sldId id="256"/>
            <p14:sldId id="340"/>
            <p14:sldId id="26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80"/>
            <p14:sldId id="379"/>
            <p14:sldId id="381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DD320"/>
    <a:srgbClr val="009DD9"/>
    <a:srgbClr val="DA0000"/>
    <a:srgbClr val="10CF9B"/>
    <a:srgbClr val="FFFF00"/>
    <a:srgbClr val="A81859"/>
    <a:srgbClr val="04617B"/>
    <a:srgbClr val="FF9933"/>
    <a:srgbClr val="AE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5" autoAdjust="0"/>
    <p:restoredTop sz="92674" autoAdjust="0"/>
  </p:normalViewPr>
  <p:slideViewPr>
    <p:cSldViewPr>
      <p:cViewPr varScale="1">
        <p:scale>
          <a:sx n="91" d="100"/>
          <a:sy n="91" d="100"/>
        </p:scale>
        <p:origin x="13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AFE343A-08F5-4995-B54A-1363E23F8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99516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E8981B6-FEAA-4A35-A42C-989D9D998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75167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Mardi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91FD18-740D-4BA7-A276-04D3411A3A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30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17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571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550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450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568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581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930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83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586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33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0B2D8C-D58E-4F92-A1C4-05DCE78B10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596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94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577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851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160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497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342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00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15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2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29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508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287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900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3471D-CFE9-45C3-A4D8-A8828BC383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38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80BF-7F6E-482B-A4D0-298A9735F23F}" type="datetime1">
              <a:rPr lang="fr-FR" smtClean="0"/>
              <a:t>27/09/2021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96D3-0105-4680-A7E4-0CCF17132CA7}" type="datetime1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5601-84E2-4C2A-8A5F-039C76D56810}" type="datetime1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F208-1756-418C-BEAA-2181550EB054}" type="datetime1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3E07-9A54-4742-BBDD-96281ADD652E}" type="datetime1">
              <a:rPr lang="fr-FR" smtClean="0"/>
              <a:t>27/09/2021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6FE1-FB86-473B-855F-244C8A4E16B2}" type="datetime1">
              <a:rPr lang="fr-FR" smtClean="0"/>
              <a:t>27/09/2021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FC7C-4F4C-4929-96EA-72170F7F30C4}" type="datetime1">
              <a:rPr lang="fr-FR" smtClean="0"/>
              <a:t>27/09/2021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ED15-F4F4-4F55-88A0-AE513557070F}" type="datetime1">
              <a:rPr lang="fr-FR" smtClean="0"/>
              <a:t>27/09/2021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F0E1-2490-41F2-ADC0-5EA4929A4C8F}" type="datetime1">
              <a:rPr lang="fr-FR" smtClean="0"/>
              <a:t>27/09/2021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2435-51C1-432B-860A-30723C930F52}" type="datetime1">
              <a:rPr lang="fr-FR" smtClean="0"/>
              <a:t>27/09/2021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C37C-9876-4B50-A759-CD80EE2B633A}" type="datetime1">
              <a:rPr lang="fr-FR" smtClean="0"/>
              <a:t>27/09/2021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Diodes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6A7D9E-FC2B-4952-A02D-358002BDF593}" type="datetime1">
              <a:rPr lang="fr-FR" smtClean="0"/>
              <a:t>27/09/2021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/>
              <a:t>Les Diodes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DCD3FE-1F5D-41A1-9518-C9328245E4E9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2.jp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.jp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6.png"/><Relationship Id="rId5" Type="http://schemas.openxmlformats.org/officeDocument/2006/relationships/image" Target="../media/image2.jp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10" Type="http://schemas.openxmlformats.org/officeDocument/2006/relationships/image" Target="../media/image59.png"/><Relationship Id="rId4" Type="http://schemas.openxmlformats.org/officeDocument/2006/relationships/image" Target="../media/image57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61.png"/><Relationship Id="rId5" Type="http://schemas.openxmlformats.org/officeDocument/2006/relationships/image" Target="../media/image60.jp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68.png"/><Relationship Id="rId9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65.png"/><Relationship Id="rId5" Type="http://schemas.openxmlformats.org/officeDocument/2006/relationships/image" Target="../media/image2.jp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5" Type="http://schemas.openxmlformats.org/officeDocument/2006/relationships/image" Target="../media/image2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7.jp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2.jp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39952" y="5543643"/>
            <a:ext cx="4714937" cy="12961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dirty="0"/>
              <a:t>Jean-François LIEBAUT</a:t>
            </a:r>
          </a:p>
          <a:p>
            <a:pPr algn="ctr"/>
            <a:r>
              <a:rPr lang="fr-FR" dirty="0"/>
              <a:t>Juan BRAVO</a:t>
            </a:r>
          </a:p>
          <a:p>
            <a:pPr algn="ctr"/>
            <a:r>
              <a:rPr lang="fr-FR" dirty="0"/>
              <a:t>IUT GEII, université de Toulon</a:t>
            </a:r>
          </a:p>
          <a:p>
            <a:pPr algn="ctr"/>
            <a:r>
              <a:rPr lang="fr-FR" dirty="0">
                <a:sym typeface="Wingdings"/>
              </a:rPr>
              <a:t></a:t>
            </a:r>
            <a:r>
              <a:rPr lang="fr-FR" i="1" dirty="0"/>
              <a:t> : bravo@univ-tln.fr</a:t>
            </a:r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40" y="1563"/>
            <a:ext cx="1837060" cy="77517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A7D636A1-FA3A-4A94-A04A-66BFADCCDDB6}"/>
              </a:ext>
            </a:extLst>
          </p:cNvPr>
          <p:cNvSpPr txBox="1">
            <a:spLocks/>
          </p:cNvSpPr>
          <p:nvPr/>
        </p:nvSpPr>
        <p:spPr>
          <a:xfrm>
            <a:off x="0" y="2923086"/>
            <a:ext cx="9144000" cy="151216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cap="small" dirty="0">
                <a:solidFill>
                  <a:schemeClr val="bg1"/>
                </a:solidFill>
              </a:rPr>
              <a:t>2. Charge et décharge d’un condensateur à travers une résistance</a:t>
            </a:r>
            <a:endParaRPr lang="fr-FR" sz="2400" cap="small" dirty="0">
              <a:solidFill>
                <a:schemeClr val="bg1"/>
              </a:solidFill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9C88C0DB-D973-4128-9B33-D3EFF99D9593}"/>
              </a:ext>
            </a:extLst>
          </p:cNvPr>
          <p:cNvSpPr txBox="1">
            <a:spLocks/>
          </p:cNvSpPr>
          <p:nvPr/>
        </p:nvSpPr>
        <p:spPr>
          <a:xfrm>
            <a:off x="0" y="18213"/>
            <a:ext cx="9144000" cy="2330667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Composants de l’électronique</a:t>
            </a:r>
            <a:br>
              <a:rPr lang="fr-FR" dirty="0"/>
            </a:br>
            <a:r>
              <a:rPr lang="fr-FR" dirty="0"/>
              <a:t>BUT 1 – Eln1 – Module R1-09</a:t>
            </a:r>
            <a:endParaRPr lang="fr-FR" sz="31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7C8050-377B-44B9-B56A-7ED049C4FA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70606"/>
            <a:ext cx="4281362" cy="194607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D1011A-2D11-45BD-99B0-B5C35F2D2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01" y="3772664"/>
            <a:ext cx="1939523" cy="15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2"/>
    </mc:Choice>
    <mc:Fallback xmlns="">
      <p:transition spd="slow" advTm="36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bâtiment&#10;&#10;Description générée automatiquement">
            <a:extLst>
              <a:ext uri="{FF2B5EF4-FFF2-40B4-BE49-F238E27FC236}">
                <a16:creationId xmlns:a16="http://schemas.microsoft.com/office/drawing/2014/main" id="{4EF8D753-0ED8-4EDB-9E9E-369D9AC26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97940"/>
            <a:ext cx="3912791" cy="20554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533C03-7C12-4B51-AE1A-DEBEF00BA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48" y="1427861"/>
            <a:ext cx="2451128" cy="1973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64842" y="831938"/>
                <a:ext cx="7815558" cy="5989006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4617B"/>
                  </a:buClr>
                </a:pPr>
                <a:r>
                  <a:rPr lang="fr-FR" dirty="0">
                    <a:solidFill>
                      <a:srgbClr val="04617B"/>
                    </a:solidFill>
                  </a:rPr>
                  <a:t>Caractéristiques des condensateurs</a:t>
                </a:r>
              </a:p>
              <a:p>
                <a:pPr marL="651510" lvl="1" indent="-285750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Capacité :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fr-FR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fr-FR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fr-FR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fr-FR" sz="2000" dirty="0"/>
                  <a:t> 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C est la capacité en Farads (F, </a:t>
                </a:r>
                <a:r>
                  <a:rPr lang="fr-FR" sz="1700" dirty="0" err="1"/>
                  <a:t>mF</a:t>
                </a:r>
                <a:r>
                  <a:rPr lang="fr-FR" sz="1700" dirty="0"/>
                  <a:t>, µF, nF, pF)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A est la surface de la plaque en mètres carrés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d est la distance entre les plaques en mètres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ε est la permittivité du matériau diélectrique, ε= </a:t>
                </a:r>
                <a:r>
                  <a:rPr lang="fr-FR" sz="1700" dirty="0" err="1"/>
                  <a:t>ε</a:t>
                </a:r>
                <a:r>
                  <a:rPr lang="fr-FR" sz="1700" baseline="-25000" dirty="0" err="1"/>
                  <a:t>r</a:t>
                </a:r>
                <a:r>
                  <a:rPr lang="fr-FR" sz="1700" dirty="0"/>
                  <a:t>. </a:t>
                </a:r>
                <a:r>
                  <a:rPr lang="el-GR" sz="1700" dirty="0"/>
                  <a:t>Ε</a:t>
                </a:r>
                <a:r>
                  <a:rPr lang="el-GR" sz="1700" baseline="-25000" dirty="0"/>
                  <a:t>0</a:t>
                </a:r>
                <a:endParaRPr lang="fr-FR" sz="1700" baseline="-25000" dirty="0"/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el-GR" sz="1700" dirty="0"/>
                  <a:t>ε</a:t>
                </a:r>
                <a:r>
                  <a:rPr lang="el-GR" sz="1700" baseline="-25000" dirty="0"/>
                  <a:t>0</a:t>
                </a:r>
                <a:r>
                  <a:rPr lang="fr-FR" sz="1700" baseline="-25000" dirty="0"/>
                  <a:t> </a:t>
                </a:r>
                <a:r>
                  <a:rPr lang="fr-FR" sz="1700" dirty="0"/>
                  <a:t>permittivité du vide et </a:t>
                </a:r>
                <a:r>
                  <a:rPr lang="fr-FR" sz="1700" dirty="0" err="1"/>
                  <a:t>ε</a:t>
                </a:r>
                <a:r>
                  <a:rPr lang="fr-FR" sz="1700" baseline="-25000" dirty="0" err="1"/>
                  <a:t>r</a:t>
                </a:r>
                <a:r>
                  <a:rPr lang="fr-FR" sz="1700" baseline="-25000" dirty="0"/>
                  <a:t> </a:t>
                </a:r>
                <a:r>
                  <a:rPr lang="fr-FR" sz="1700" dirty="0"/>
                  <a:t>permittivité relative du matériau.</a:t>
                </a:r>
                <a:endParaRPr lang="fr-FR" sz="1700" baseline="-25000" dirty="0"/>
              </a:p>
              <a:p>
                <a:pPr marL="651510" lvl="1" indent="-285750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Tension de service, c’est la tension maximale d’utilisation.</a:t>
                </a:r>
              </a:p>
              <a:p>
                <a:pPr marL="651510" lvl="1" indent="-285750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Plage de température de fonctionnement (ex -25°C to +85°C)</a:t>
                </a:r>
              </a:p>
              <a:p>
                <a:pPr marL="651510" lvl="1" indent="-285750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Comportement en fréquence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Limite de fonctionnement en fonction de la fréquence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ESR : Résistance série équivalente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ESC : Capacité série équivalente</a:t>
                </a:r>
              </a:p>
              <a:p>
                <a:pPr marL="651510" lvl="1" indent="-285750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842" y="831938"/>
                <a:ext cx="7815558" cy="5989006"/>
              </a:xfrm>
              <a:blipFill>
                <a:blip r:embed="rId8"/>
                <a:stretch>
                  <a:fillRect l="-936" t="-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10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12914" y="1052735"/>
            <a:ext cx="312191" cy="5768209"/>
            <a:chOff x="12914" y="1052735"/>
            <a:chExt cx="312191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12915" y="2367702"/>
              <a:ext cx="307778" cy="2853307"/>
              <a:chOff x="12915" y="2367702"/>
              <a:chExt cx="307778" cy="2853307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73255" y="2953872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Equations RC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519790" y="4380525"/>
                <a:ext cx="1373190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Utilités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534D36E-4F54-4676-B0A2-1450C8CD2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78" y="5696182"/>
            <a:ext cx="1682836" cy="11430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1E4E9AC-194C-4A23-98F3-AA1432E48F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23" y="5834028"/>
            <a:ext cx="1463812" cy="1005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96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0159"/>
            <a:ext cx="8686800" cy="708688"/>
          </a:xfrm>
        </p:spPr>
        <p:txBody>
          <a:bodyPr>
            <a:noAutofit/>
          </a:bodyPr>
          <a:lstStyle/>
          <a:p>
            <a:pPr algn="ctr"/>
            <a:r>
              <a:rPr lang="fr-FR" sz="4000" b="1" u="sng" dirty="0">
                <a:solidFill>
                  <a:srgbClr val="04617B"/>
                </a:solidFill>
              </a:rPr>
              <a:t>Charge et décharge du condensateur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38958" y="1313307"/>
                <a:ext cx="7733441" cy="5408168"/>
              </a:xfrm>
            </p:spPr>
            <p:txBody>
              <a:bodyPr>
                <a:normAutofit lnSpcReduction="10000"/>
              </a:bodyPr>
              <a:lstStyle/>
              <a:p>
                <a:pPr>
                  <a:buClr>
                    <a:srgbClr val="04617B"/>
                  </a:buClr>
                </a:pPr>
                <a:r>
                  <a:rPr lang="fr-FR" dirty="0">
                    <a:solidFill>
                      <a:srgbClr val="04617B"/>
                    </a:solidFill>
                  </a:rPr>
                  <a:t>Montage</a:t>
                </a:r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Résistance en série avec le condensateur</a:t>
                </a:r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Limitation du courant de charge</a:t>
                </a:r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Détermine le temps de charge</a:t>
                </a:r>
              </a:p>
              <a:p>
                <a:pPr>
                  <a:buClr>
                    <a:srgbClr val="04617B"/>
                  </a:buClr>
                </a:pPr>
                <a:r>
                  <a:rPr lang="fr-FR" dirty="0">
                    <a:solidFill>
                      <a:srgbClr val="04617B"/>
                    </a:solidFill>
                  </a:rPr>
                  <a:t>Utilisation</a:t>
                </a:r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Filtrage (pour atténuer des signaux non désirés, étude S2)</a:t>
                </a:r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Créer un temps de retard</a:t>
                </a:r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Retard après un évènement (monostable)</a:t>
                </a:r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Générer des signaux périodiques (astables)</a:t>
                </a:r>
              </a:p>
              <a:p>
                <a:pPr>
                  <a:buClr>
                    <a:srgbClr val="04617B"/>
                  </a:buClr>
                </a:pPr>
                <a:r>
                  <a:rPr lang="fr-FR" dirty="0">
                    <a:solidFill>
                      <a:srgbClr val="04617B"/>
                    </a:solidFill>
                  </a:rPr>
                  <a:t>Equations électriques du circuit</a:t>
                </a:r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Fléchage (générateur / récepteurs) et I</a:t>
                </a:r>
                <a:r>
                  <a:rPr lang="fr-FR" sz="2000" baseline="-25000" dirty="0"/>
                  <a:t>E</a:t>
                </a:r>
                <a:r>
                  <a:rPr lang="fr-FR" sz="2000" dirty="0"/>
                  <a:t>=I</a:t>
                </a:r>
                <a:r>
                  <a:rPr lang="fr-FR" sz="2000" baseline="-25000" dirty="0"/>
                  <a:t>C</a:t>
                </a:r>
                <a:r>
                  <a:rPr lang="fr-FR" sz="2000" dirty="0"/>
                  <a:t>=I</a:t>
                </a:r>
                <a:r>
                  <a:rPr lang="fr-FR" sz="2000" baseline="-25000" dirty="0"/>
                  <a:t>R</a:t>
                </a:r>
                <a:r>
                  <a:rPr lang="fr-FR" sz="2000" dirty="0"/>
                  <a:t>=I</a:t>
                </a:r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Loi des mailles : </a:t>
                </a:r>
                <a14:m>
                  <m:oMath xmlns:m="http://schemas.openxmlformats.org/officeDocument/2006/math"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fr-FR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fr-FR" sz="200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Relation I/U</a:t>
                </a:r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1800" b="0" i="1" dirty="0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fr-F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fr-FR" sz="17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C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1600" i="1" dirty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fr-FR" sz="16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7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58" y="1313307"/>
                <a:ext cx="7733441" cy="5408168"/>
              </a:xfrm>
              <a:blipFill>
                <a:blip r:embed="rId6"/>
                <a:stretch>
                  <a:fillRect l="-946" t="-16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-1014" y="1052735"/>
            <a:ext cx="326119" cy="5768209"/>
            <a:chOff x="-1014" y="1052735"/>
            <a:chExt cx="326119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-1014" y="2364873"/>
              <a:ext cx="321706" cy="2856135"/>
              <a:chOff x="-1014" y="2364873"/>
              <a:chExt cx="321706" cy="2856135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19793" y="4380523"/>
                <a:ext cx="1373193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Utilités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587558" y="2951417"/>
                <a:ext cx="1480866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Equations RC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E37D8E-957C-45E4-BE56-CDEA08EB9A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b="2589"/>
          <a:stretch/>
        </p:blipFill>
        <p:spPr>
          <a:xfrm>
            <a:off x="6012160" y="1313307"/>
            <a:ext cx="2831219" cy="1927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45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38958" y="764704"/>
                <a:ext cx="8078328" cy="595677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4617B"/>
                  </a:buClr>
                </a:pPr>
                <a:r>
                  <a:rPr lang="fr-FR" dirty="0">
                    <a:solidFill>
                      <a:srgbClr val="04617B"/>
                    </a:solidFill>
                  </a:rPr>
                  <a:t>Equation différentielle de la tension aux bornes du condensateur</a:t>
                </a:r>
              </a:p>
              <a:p>
                <a:pPr marL="393192" lvl="1" indent="0">
                  <a:buClr>
                    <a:srgbClr val="04617B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d>
                                  <m:d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fr-FR" sz="2000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fr-FR" sz="2000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fr-FR" sz="20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fr-FR" sz="20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sz="20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0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z="20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000" b="0" dirty="0"/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dirty="0"/>
                  <a:t>En remplaçant par i(t) </a:t>
                </a:r>
                <a:r>
                  <a:rPr lang="fr-FR" sz="2000" dirty="0">
                    <a:sym typeface="Wingdings" panose="05000000000000000000" pitchFamily="2" charset="2"/>
                  </a:rPr>
                  <a:t>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2000" dirty="0"/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dirty="0"/>
                  <a:t>Equation différentielle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000" dirty="0"/>
                  <a:t> </a:t>
                </a:r>
                <a:r>
                  <a:rPr lang="fr-FR" sz="2000" dirty="0">
                    <a:sym typeface="Wingdings" panose="05000000000000000000" pitchFamily="2" charset="2"/>
                  </a:rPr>
                  <a:t>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fr-F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fr-F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num>
                      <m:den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d>
                      <m:dPr>
                        <m:ctrlP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fr-FR" sz="2000" b="1" dirty="0"/>
              </a:p>
              <a:p>
                <a:pPr>
                  <a:buClr>
                    <a:srgbClr val="04617B"/>
                  </a:buClr>
                </a:pPr>
                <a:r>
                  <a:rPr lang="fr-FR" dirty="0">
                    <a:solidFill>
                      <a:srgbClr val="04617B"/>
                    </a:solidFill>
                  </a:rPr>
                  <a:t>Equation de la charge du condensateur</a:t>
                </a:r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fr-FR" sz="20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 passe de 0 à E à t=0 (échelon de tension)</a:t>
                </a:r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Le condensateur est complétement déchargé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fr-FR" sz="200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Pour t ≥ 0 alors : </a:t>
                </a:r>
                <a14:m>
                  <m:oMath xmlns:m="http://schemas.openxmlformats.org/officeDocument/2006/math"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fr-FR" sz="2000" dirty="0"/>
              </a:p>
              <a:p>
                <a:pPr marL="393192" lvl="1" indent="0">
                  <a:buClr>
                    <a:srgbClr val="04617B"/>
                  </a:buClr>
                  <a:buNone/>
                </a:pPr>
                <a:endParaRPr lang="fr-FR" sz="20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58" y="764704"/>
                <a:ext cx="8078328" cy="5956771"/>
              </a:xfrm>
              <a:blipFill>
                <a:blip r:embed="rId6"/>
                <a:stretch>
                  <a:fillRect l="-906" t="-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12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-1014" y="1052735"/>
            <a:ext cx="326119" cy="5768209"/>
            <a:chOff x="-1014" y="1052735"/>
            <a:chExt cx="326119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-1014" y="2364873"/>
              <a:ext cx="321706" cy="2856135"/>
              <a:chOff x="-1014" y="2364873"/>
              <a:chExt cx="321706" cy="2856135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19793" y="4380523"/>
                <a:ext cx="1373193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Utilités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587558" y="2951417"/>
                <a:ext cx="1480866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Equations RC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E37D8E-957C-45E4-BE56-CDEA08EB9A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b="2589"/>
          <a:stretch/>
        </p:blipFill>
        <p:spPr>
          <a:xfrm>
            <a:off x="6316154" y="1224001"/>
            <a:ext cx="2831219" cy="19276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07B1EFE-24A5-47AA-9FFC-A36BC7EDFC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11" y="4725144"/>
            <a:ext cx="1696591" cy="7885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50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38958" y="764704"/>
                <a:ext cx="8078328" cy="595677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4617B"/>
                  </a:buClr>
                </a:pPr>
                <a:r>
                  <a:rPr lang="fr-FR" dirty="0">
                    <a:solidFill>
                      <a:srgbClr val="04617B"/>
                    </a:solidFill>
                  </a:rPr>
                  <a:t>Equation de la charge du condensateur (suite)</a:t>
                </a:r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2000" b="0" dirty="0"/>
                  <a:t> homogène à un temps</a:t>
                </a:r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On pose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fr-FR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fr-F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2000" b="1" dirty="0"/>
                  <a:t> </a:t>
                </a:r>
                <a:r>
                  <a:rPr lang="fr-FR" sz="2000" dirty="0"/>
                  <a:t>la constante de temps du circuit RC</a:t>
                </a:r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Pour t ≥ 0 alors : </a:t>
                </a:r>
                <a14:m>
                  <m:oMath xmlns:m="http://schemas.openxmlformats.org/officeDocument/2006/math"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fr-FR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fr-FR" sz="200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Résolution de l’équation différentielle :</a:t>
                </a:r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Equation sans second membre : </a:t>
                </a:r>
                <a14:m>
                  <m:oMath xmlns:m="http://schemas.openxmlformats.org/officeDocument/2006/math"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sz="17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Solution sans 2</a:t>
                </a:r>
                <a:r>
                  <a:rPr lang="fr-FR" sz="1700" baseline="30000" dirty="0"/>
                  <a:t>nd</a:t>
                </a:r>
                <a:r>
                  <a:rPr lang="fr-FR" sz="1700" dirty="0"/>
                  <a:t> membre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7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Solution particulière avec 2</a:t>
                </a:r>
                <a:r>
                  <a:rPr lang="fr-FR" sz="1700" baseline="30000" dirty="0"/>
                  <a:t>nd</a:t>
                </a:r>
                <a:r>
                  <a:rPr lang="fr-FR" sz="1700" dirty="0"/>
                  <a:t> membre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1700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sz="1600" i="1" dirty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d>
                          <m:dPr>
                            <m:ctrlPr>
                              <a:rPr lang="fr-FR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fr-FR" sz="17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Solution complète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fr-FR" sz="17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Conditions initiales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1700" dirty="0">
                    <a:solidFill>
                      <a:schemeClr val="tx1"/>
                    </a:solidFill>
                  </a:rPr>
                  <a:t>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1600" dirty="0"/>
                  <a:t> 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600" dirty="0"/>
                  <a:t>	Soit : </a:t>
                </a:r>
                <a14:m>
                  <m:oMath xmlns:m="http://schemas.openxmlformats.org/officeDocument/2006/math"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1600" dirty="0"/>
                  <a:t> </a:t>
                </a:r>
                <a:r>
                  <a:rPr lang="fr-FR" sz="16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fr-FR" sz="1600" b="1" i="1" dirty="0">
                    <a:latin typeface="Cambria Math" panose="02040503050406030204" pitchFamily="18" charset="0"/>
                  </a:rPr>
                  <a:t>donc</a:t>
                </a:r>
                <a:r>
                  <a:rPr lang="fr-FR" sz="16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fr-FR" sz="1600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20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	 Equation charge 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d>
                      <m:dPr>
                        <m:ctrlP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fr-F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fr-FR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fr-FR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num>
                              <m:den>
                                <m:r>
                                  <a:rPr lang="fr-FR" sz="20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𝝉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fr-FR" sz="2000" b="1" dirty="0">
                  <a:solidFill>
                    <a:srgbClr val="C00000"/>
                  </a:solidFill>
                </a:endParaRPr>
              </a:p>
              <a:p>
                <a:pPr marL="667512" lvl="2" indent="0">
                  <a:buClr>
                    <a:srgbClr val="04617B"/>
                  </a:buClr>
                  <a:buNone/>
                </a:pPr>
                <a:endParaRPr lang="fr-FR" sz="1700" dirty="0">
                  <a:solidFill>
                    <a:schemeClr val="tx1"/>
                  </a:solidFill>
                </a:endParaRPr>
              </a:p>
              <a:p>
                <a:pPr marL="393192" lvl="1" indent="0">
                  <a:buClr>
                    <a:srgbClr val="04617B"/>
                  </a:buClr>
                  <a:buNone/>
                </a:pPr>
                <a:endParaRPr lang="fr-FR" sz="20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58" y="764704"/>
                <a:ext cx="8078328" cy="5956771"/>
              </a:xfrm>
              <a:blipFill>
                <a:blip r:embed="rId6"/>
                <a:stretch>
                  <a:fillRect l="-906" t="-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13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-1014" y="1052735"/>
            <a:ext cx="326119" cy="5768209"/>
            <a:chOff x="-1014" y="1052735"/>
            <a:chExt cx="326119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-1014" y="2364873"/>
              <a:ext cx="321706" cy="2856135"/>
              <a:chOff x="-1014" y="2364873"/>
              <a:chExt cx="321706" cy="2856135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19793" y="4380523"/>
                <a:ext cx="1373193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Utilités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587558" y="2951417"/>
                <a:ext cx="1480866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Equations RC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9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958" y="764705"/>
            <a:ext cx="8078328" cy="467050"/>
          </a:xfrm>
        </p:spPr>
        <p:txBody>
          <a:bodyPr>
            <a:normAutofit lnSpcReduction="10000"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Evolution de la tension aux bornes du condensateur</a:t>
            </a:r>
            <a:endParaRPr lang="fr-FR" sz="20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-1014" y="1052735"/>
            <a:ext cx="326119" cy="5768209"/>
            <a:chOff x="-1014" y="1052735"/>
            <a:chExt cx="326119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-1014" y="2364873"/>
              <a:ext cx="321706" cy="2856135"/>
              <a:chOff x="-1014" y="2364873"/>
              <a:chExt cx="321706" cy="2856135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19793" y="4380523"/>
                <a:ext cx="1373193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Utilités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587558" y="2951417"/>
                <a:ext cx="1480866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Equations RC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35712E-E273-4148-A7FC-77331853EF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85" y="1268760"/>
            <a:ext cx="4862315" cy="3889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ce réservé du contenu 2">
                <a:extLst>
                  <a:ext uri="{FF2B5EF4-FFF2-40B4-BE49-F238E27FC236}">
                    <a16:creationId xmlns:a16="http://schemas.microsoft.com/office/drawing/2014/main" id="{EA0BBFE8-AB7D-44CA-AAFD-34E577C6B1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958" y="1124744"/>
                <a:ext cx="3917018" cy="5772225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fr-F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00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Pour t = </a:t>
                </a:r>
                <a:r>
                  <a:rPr lang="fr-FR" sz="2000" dirty="0">
                    <a:sym typeface="Symbol" panose="05050102010706020507" pitchFamily="18" charset="2"/>
                  </a:rPr>
                  <a:t>,</a:t>
                </a:r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fr-FR" sz="200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93192" lvl="1" indent="0">
                  <a:buClr>
                    <a:srgbClr val="04617B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0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fr-FR" sz="20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fr-FR" sz="20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=0,63.</m:t>
                      </m:r>
                      <m:r>
                        <a:rPr lang="fr-FR" sz="20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fr-FR" sz="2000" dirty="0">
                  <a:solidFill>
                    <a:srgbClr val="C00000"/>
                  </a:solidFill>
                </a:endParaRPr>
              </a:p>
              <a:p>
                <a:pPr marL="667512" lvl="2" indent="0">
                  <a:buClr>
                    <a:srgbClr val="04617B"/>
                  </a:buClr>
                  <a:buFont typeface="Wingdings 2"/>
                  <a:buNone/>
                </a:pPr>
                <a:r>
                  <a:rPr lang="fr-FR" sz="18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 A la charge :</a:t>
                </a:r>
                <a:endParaRPr lang="fr-FR" sz="18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667512" lvl="2" indent="0">
                  <a:buClr>
                    <a:srgbClr val="04617B"/>
                  </a:buClr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fr-FR" sz="1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d>
                        <m:dPr>
                          <m:ctrlPr>
                            <a:rPr lang="fr-FR" sz="1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</m:d>
                      <m:r>
                        <a:rPr lang="fr-FR" sz="18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𝟔𝟑</m:t>
                      </m:r>
                      <m:r>
                        <a:rPr lang="fr-FR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fr-FR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fr-FR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8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sz="170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Instant </a:t>
                </a:r>
                <a:r>
                  <a:rPr lang="fr-FR" sz="2000" dirty="0" err="1"/>
                  <a:t>t</a:t>
                </a:r>
                <a:r>
                  <a:rPr lang="fr-FR" sz="2000" baseline="-25000" dirty="0" err="1"/>
                  <a:t>x</a:t>
                </a:r>
                <a:r>
                  <a:rPr lang="fr-FR" sz="2000" dirty="0"/>
                  <a:t> 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fr-F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2000" dirty="0">
                    <a:sym typeface="Symbol" panose="05050102010706020507" pitchFamily="18" charset="2"/>
                  </a:rPr>
                  <a:t>,</a:t>
                </a:r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fr-FR" sz="2000" dirty="0">
                  <a:solidFill>
                    <a:srgbClr val="0000FF"/>
                  </a:solidFill>
                </a:endParaRPr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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fr-FR" sz="2000" dirty="0">
                  <a:solidFill>
                    <a:srgbClr val="0000FF"/>
                  </a:solidFill>
                </a:endParaRPr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fr-FR" sz="2000" dirty="0">
                  <a:solidFill>
                    <a:srgbClr val="0000FF"/>
                  </a:solidFill>
                </a:endParaRPr>
              </a:p>
              <a:p>
                <a:pPr marL="393192" lvl="1" indent="0">
                  <a:buClr>
                    <a:srgbClr val="04617B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2000" dirty="0">
                              <a:solidFill>
                                <a:srgbClr val="0000FF"/>
                              </a:solidFill>
                              <a:sym typeface="Wingdings" panose="05000000000000000000" pitchFamily="2" charset="2"/>
                            </a:rPr>
                            <m:t></m:t>
                          </m:r>
                          <m:r>
                            <a:rPr lang="fr-FR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fr-FR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fr-FR" sz="20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0000FF"/>
                  </a:solidFill>
                </a:endParaRPr>
              </a:p>
              <a:p>
                <a:pPr marL="393192" lvl="1" indent="0">
                  <a:buClr>
                    <a:srgbClr val="04617B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dirty="0">
                          <a:solidFill>
                            <a:srgbClr val="0000FF"/>
                          </a:solidFill>
                          <a:sym typeface="Wingdings" panose="05000000000000000000" pitchFamily="2" charset="2"/>
                        </a:rPr>
                        <m:t></m:t>
                      </m:r>
                      <m:sSub>
                        <m:sSubPr>
                          <m:ctrlPr>
                            <a:rPr lang="fr-FR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fr-FR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FR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fr-FR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 b="0" i="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fr-FR" sz="2000" dirty="0">
                  <a:solidFill>
                    <a:srgbClr val="0000FF"/>
                  </a:solidFill>
                </a:endParaRPr>
              </a:p>
              <a:p>
                <a:pPr marL="393192" lvl="1" indent="0">
                  <a:buClr>
                    <a:srgbClr val="04617B"/>
                  </a:buClr>
                  <a:buNone/>
                </a:pPr>
                <a:endParaRPr lang="fr-FR" sz="2000" dirty="0">
                  <a:solidFill>
                    <a:srgbClr val="0000FF"/>
                  </a:solidFill>
                </a:endParaRPr>
              </a:p>
              <a:p>
                <a:pPr marL="667512" lvl="2" indent="0">
                  <a:buClr>
                    <a:srgbClr val="04617B"/>
                  </a:buClr>
                  <a:buFont typeface="Wingdings 2"/>
                  <a:buNone/>
                </a:pPr>
                <a:endParaRPr lang="fr-FR" sz="1700" dirty="0"/>
              </a:p>
              <a:p>
                <a:pPr marL="393192" lvl="1" indent="0">
                  <a:buClr>
                    <a:srgbClr val="04617B"/>
                  </a:buClr>
                  <a:buFont typeface="Wingdings 2"/>
                  <a:buNone/>
                </a:pPr>
                <a:endParaRPr lang="fr-FR" sz="2000" b="1" dirty="0"/>
              </a:p>
            </p:txBody>
          </p:sp>
        </mc:Choice>
        <mc:Fallback xmlns="">
          <p:sp>
            <p:nvSpPr>
              <p:cNvPr id="16" name="Espace réservé du contenu 2">
                <a:extLst>
                  <a:ext uri="{FF2B5EF4-FFF2-40B4-BE49-F238E27FC236}">
                    <a16:creationId xmlns:a16="http://schemas.microsoft.com/office/drawing/2014/main" id="{EA0BBFE8-AB7D-44CA-AAFD-34E577C6B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8" y="1124744"/>
                <a:ext cx="3917018" cy="57722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85591E1-26CB-49C6-9DB7-5FBC9A6749EA}"/>
                  </a:ext>
                </a:extLst>
              </p:cNvPr>
              <p:cNvSpPr txBox="1"/>
              <p:nvPr/>
            </p:nvSpPr>
            <p:spPr>
              <a:xfrm>
                <a:off x="3654973" y="5288360"/>
                <a:ext cx="4862314" cy="1738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 95% de la charge : </a:t>
                </a:r>
                <a:endParaRPr lang="fr-FR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667512" lvl="2" indent="0">
                  <a:buClr>
                    <a:srgbClr val="04617B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𝟗𝟓</m:t>
                          </m:r>
                          <m:r>
                            <a:rPr lang="fr-FR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sub>
                      </m:sSub>
                      <m:r>
                        <a:rPr lang="fr-FR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𝟗𝟗𝟓𝟕</m:t>
                      </m:r>
                      <m:r>
                        <a:rPr lang="fr-F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fr-F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fr-F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fr-FR" b="1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endParaRPr lang="fr-FR" b="1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 99% de la charge : </a:t>
                </a:r>
                <a:endParaRPr lang="fr-FR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667512" lvl="2" indent="0">
                  <a:buClr>
                    <a:srgbClr val="04617B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𝟗𝟗</m:t>
                          </m:r>
                          <m:r>
                            <a:rPr lang="fr-FR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sub>
                      </m:sSub>
                      <m:r>
                        <a:rPr lang="fr-FR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𝟔𝟎𝟓</m:t>
                      </m:r>
                      <m:r>
                        <a:rPr lang="fr-F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fr-F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fr-F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fr-FR" b="1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endParaRPr lang="fr-FR" sz="1700" b="1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85591E1-26CB-49C6-9DB7-5FBC9A674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973" y="5288360"/>
                <a:ext cx="4862314" cy="1738938"/>
              </a:xfrm>
              <a:prstGeom prst="rect">
                <a:avLst/>
              </a:prstGeom>
              <a:blipFill>
                <a:blip r:embed="rId10"/>
                <a:stretch>
                  <a:fillRect t="-24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3537720-F967-4036-B6C4-A802AB37B90E}"/>
              </a:ext>
            </a:extLst>
          </p:cNvPr>
          <p:cNvCxnSpPr/>
          <p:nvPr/>
        </p:nvCxnSpPr>
        <p:spPr>
          <a:xfrm>
            <a:off x="4572000" y="1916832"/>
            <a:ext cx="1944216" cy="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87EB3A3-DFD0-42ED-BC43-8DC0535CC457}"/>
              </a:ext>
            </a:extLst>
          </p:cNvPr>
          <p:cNvCxnSpPr>
            <a:cxnSpLocks/>
          </p:cNvCxnSpPr>
          <p:nvPr/>
        </p:nvCxnSpPr>
        <p:spPr>
          <a:xfrm>
            <a:off x="6516216" y="1916832"/>
            <a:ext cx="0" cy="3096344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025D953-FAE3-4543-B7D9-B63A237B93B1}"/>
              </a:ext>
            </a:extLst>
          </p:cNvPr>
          <p:cNvCxnSpPr>
            <a:cxnSpLocks/>
          </p:cNvCxnSpPr>
          <p:nvPr/>
        </p:nvCxnSpPr>
        <p:spPr>
          <a:xfrm>
            <a:off x="4572000" y="1787084"/>
            <a:ext cx="3240359" cy="0"/>
          </a:xfrm>
          <a:prstGeom prst="line">
            <a:avLst/>
          </a:prstGeom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0C77FDE-3C95-4F30-B303-9559C717117B}"/>
              </a:ext>
            </a:extLst>
          </p:cNvPr>
          <p:cNvCxnSpPr>
            <a:cxnSpLocks/>
          </p:cNvCxnSpPr>
          <p:nvPr/>
        </p:nvCxnSpPr>
        <p:spPr>
          <a:xfrm flipV="1">
            <a:off x="7812359" y="1787084"/>
            <a:ext cx="0" cy="3226092"/>
          </a:xfrm>
          <a:prstGeom prst="line">
            <a:avLst/>
          </a:prstGeom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16F88A32-C545-4811-A1F6-0C524F425221}"/>
              </a:ext>
            </a:extLst>
          </p:cNvPr>
          <p:cNvSpPr txBox="1"/>
          <p:nvPr/>
        </p:nvSpPr>
        <p:spPr>
          <a:xfrm>
            <a:off x="4592216" y="1576277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rgbClr val="0000FF"/>
                </a:solidFill>
              </a:rPr>
              <a:t>0,99.E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FA56EE2-CB90-4983-8940-AF4299EE0F2D}"/>
              </a:ext>
            </a:extLst>
          </p:cNvPr>
          <p:cNvSpPr txBox="1"/>
          <p:nvPr/>
        </p:nvSpPr>
        <p:spPr>
          <a:xfrm>
            <a:off x="4594818" y="1878913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0,95.E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1BD2EDF-0D4B-4C73-B400-EC0712E4C110}"/>
              </a:ext>
            </a:extLst>
          </p:cNvPr>
          <p:cNvCxnSpPr>
            <a:cxnSpLocks/>
          </p:cNvCxnSpPr>
          <p:nvPr/>
        </p:nvCxnSpPr>
        <p:spPr>
          <a:xfrm>
            <a:off x="5220072" y="2930842"/>
            <a:ext cx="0" cy="2082334"/>
          </a:xfrm>
          <a:prstGeom prst="line">
            <a:avLst/>
          </a:prstGeom>
          <a:ln w="9525" cap="flat" cmpd="sng" algn="ctr">
            <a:solidFill>
              <a:srgbClr val="009DD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27C3BA0-EAA7-42C3-80C8-A965BE4148E5}"/>
              </a:ext>
            </a:extLst>
          </p:cNvPr>
          <p:cNvCxnSpPr>
            <a:cxnSpLocks/>
          </p:cNvCxnSpPr>
          <p:nvPr/>
        </p:nvCxnSpPr>
        <p:spPr>
          <a:xfrm flipH="1">
            <a:off x="4572000" y="2933385"/>
            <a:ext cx="648072" cy="0"/>
          </a:xfrm>
          <a:prstGeom prst="line">
            <a:avLst/>
          </a:prstGeom>
          <a:ln w="9525" cap="flat" cmpd="sng" algn="ctr">
            <a:solidFill>
              <a:srgbClr val="009DD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8FDCD955-41CE-431A-8C95-F495194E9D58}"/>
              </a:ext>
            </a:extLst>
          </p:cNvPr>
          <p:cNvSpPr txBox="1"/>
          <p:nvPr/>
        </p:nvSpPr>
        <p:spPr>
          <a:xfrm>
            <a:off x="4571999" y="2723614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rgbClr val="009DD9"/>
                </a:solidFill>
              </a:rPr>
              <a:t>0,63.E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37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38958" y="764704"/>
                <a:ext cx="8078328" cy="595677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4617B"/>
                  </a:buClr>
                </a:pPr>
                <a:r>
                  <a:rPr lang="fr-FR" dirty="0">
                    <a:solidFill>
                      <a:srgbClr val="04617B"/>
                    </a:solidFill>
                  </a:rPr>
                  <a:t>Equation de la décharge du condensateur </a:t>
                </a:r>
                <a:endParaRPr lang="fr-FR" sz="2000" b="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fr-FR" sz="20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 passe de E à 0 à t=0</a:t>
                </a:r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Le condensateur est complétement chargé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fr-FR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Pour t ≥ 0 alors : </a:t>
                </a:r>
                <a14:m>
                  <m:oMath xmlns:m="http://schemas.openxmlformats.org/officeDocument/2006/math"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fr-FR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sz="200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Résolution de l’équation différentielle :</a:t>
                </a:r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Solution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7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Conditions initiales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17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700" dirty="0"/>
                  <a:t>	</a:t>
                </a:r>
                <a:r>
                  <a:rPr lang="fr-FR" sz="1700" dirty="0">
                    <a:solidFill>
                      <a:schemeClr val="tx1"/>
                    </a:solidFill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1600" dirty="0"/>
                  <a:t> 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600" dirty="0"/>
                  <a:t>	Soit : </a:t>
                </a:r>
                <a14:m>
                  <m:oMath xmlns:m="http://schemas.openxmlformats.org/officeDocument/2006/math"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1600" dirty="0"/>
                  <a:t> </a:t>
                </a:r>
                <a:r>
                  <a:rPr lang="fr-FR" sz="16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6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fr-FR" sz="1600" dirty="0">
                    <a:latin typeface="Cambria Math" panose="02040503050406030204" pitchFamily="18" charset="0"/>
                  </a:rPr>
                  <a:t>Donc :</a:t>
                </a:r>
                <a:r>
                  <a:rPr lang="fr-FR" sz="16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600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20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	 Equation décharge :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20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d>
                      <m:dPr>
                        <m:ctrlP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fr-F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fr-FR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den>
                        </m:f>
                      </m:sup>
                    </m:sSup>
                  </m:oMath>
                </a14:m>
                <a:endParaRPr lang="fr-FR" sz="2000" b="1" dirty="0">
                  <a:solidFill>
                    <a:srgbClr val="C00000"/>
                  </a:solidFill>
                </a:endParaRPr>
              </a:p>
              <a:p>
                <a:pPr marL="667512" lvl="2" indent="0">
                  <a:buClr>
                    <a:srgbClr val="04617B"/>
                  </a:buClr>
                  <a:buNone/>
                </a:pPr>
                <a:endParaRPr lang="fr-FR" sz="1700" dirty="0">
                  <a:solidFill>
                    <a:schemeClr val="tx1"/>
                  </a:solidFill>
                </a:endParaRPr>
              </a:p>
              <a:p>
                <a:pPr marL="393192" lvl="1" indent="0">
                  <a:buClr>
                    <a:srgbClr val="04617B"/>
                  </a:buClr>
                  <a:buNone/>
                </a:pPr>
                <a:endParaRPr lang="fr-FR" sz="20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58" y="764704"/>
                <a:ext cx="8078328" cy="5956771"/>
              </a:xfrm>
              <a:blipFill>
                <a:blip r:embed="rId6"/>
                <a:stretch>
                  <a:fillRect l="-906" t="-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-1014" y="1052735"/>
            <a:ext cx="326119" cy="5768209"/>
            <a:chOff x="-1014" y="1052735"/>
            <a:chExt cx="326119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-1014" y="2364873"/>
              <a:ext cx="321706" cy="2856135"/>
              <a:chOff x="-1014" y="2364873"/>
              <a:chExt cx="321706" cy="2856135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19793" y="4380523"/>
                <a:ext cx="1373193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Utilités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587558" y="2951417"/>
                <a:ext cx="1480866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Equations RC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84F36A-D8D8-4FD2-8048-B31D330F3D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32341"/>
            <a:ext cx="4616254" cy="3693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861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7D969204-70DE-4409-9C99-F9C2D868B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97" y="1288818"/>
            <a:ext cx="4842704" cy="387416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958" y="764705"/>
            <a:ext cx="8078328" cy="467050"/>
          </a:xfrm>
        </p:spPr>
        <p:txBody>
          <a:bodyPr>
            <a:normAutofit lnSpcReduction="10000"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Evolution de la tension aux bornes du condensateur</a:t>
            </a:r>
            <a:endParaRPr lang="fr-FR" sz="20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16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-1014" y="1052735"/>
            <a:ext cx="326119" cy="5768209"/>
            <a:chOff x="-1014" y="1052735"/>
            <a:chExt cx="326119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-1014" y="2364873"/>
              <a:ext cx="321706" cy="2856135"/>
              <a:chOff x="-1014" y="2364873"/>
              <a:chExt cx="321706" cy="2856135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19793" y="4380523"/>
                <a:ext cx="1373193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Utilités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587558" y="2951417"/>
                <a:ext cx="1480866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Equations RC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ce réservé du contenu 2">
                <a:extLst>
                  <a:ext uri="{FF2B5EF4-FFF2-40B4-BE49-F238E27FC236}">
                    <a16:creationId xmlns:a16="http://schemas.microsoft.com/office/drawing/2014/main" id="{EA0BBFE8-AB7D-44CA-AAFD-34E577C6B1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958" y="1124744"/>
                <a:ext cx="3917018" cy="5772225"/>
              </a:xfrm>
              <a:prstGeom prst="rect">
                <a:avLst/>
              </a:prstGeom>
            </p:spPr>
            <p:txBody>
              <a:bodyPr vert="horz">
                <a:normAutofit fontScale="85000" lnSpcReduction="1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200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Pour t = </a:t>
                </a:r>
                <a:r>
                  <a:rPr lang="fr-FR" sz="2000" dirty="0">
                    <a:sym typeface="Symbol" panose="05050102010706020507" pitchFamily="18" charset="2"/>
                  </a:rPr>
                  <a:t>,</a:t>
                </a:r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200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93192" lvl="1" indent="0">
                  <a:buClr>
                    <a:srgbClr val="04617B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0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fr-FR" sz="20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20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=0,3</m:t>
                      </m:r>
                      <m:r>
                        <a:rPr lang="fr-FR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fr-FR" sz="20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0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fr-FR" sz="2000" dirty="0">
                  <a:solidFill>
                    <a:srgbClr val="C00000"/>
                  </a:solidFill>
                </a:endParaRPr>
              </a:p>
              <a:p>
                <a:pPr marL="667512" lvl="2" indent="0">
                  <a:buClr>
                    <a:srgbClr val="04617B"/>
                  </a:buClr>
                  <a:buFont typeface="Wingdings 2"/>
                  <a:buNone/>
                </a:pPr>
                <a:r>
                  <a:rPr lang="fr-FR" sz="18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 A la décharge :</a:t>
                </a:r>
                <a:endParaRPr lang="fr-FR" sz="18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667512" lvl="2" indent="0">
                  <a:buClr>
                    <a:srgbClr val="04617B"/>
                  </a:buClr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fr-FR" sz="1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d>
                        <m:dPr>
                          <m:ctrlPr>
                            <a:rPr lang="fr-FR" sz="1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</m:d>
                      <m:r>
                        <a:rPr lang="fr-FR" sz="18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fr-FR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fr-FR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fr-FR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8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sz="1800" b="1" dirty="0">
                  <a:solidFill>
                    <a:srgbClr val="C00000"/>
                  </a:solidFill>
                </a:endParaRPr>
              </a:p>
              <a:p>
                <a:pPr marL="667512" lvl="2" indent="0">
                  <a:buClr>
                    <a:srgbClr val="04617B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𝟔𝟑</m:t>
                      </m:r>
                      <m:r>
                        <a:rPr lang="fr-FR" sz="18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fr-FR" sz="18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fr-FR" sz="18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fr-FR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FR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𝒄𝒉𝒂𝒓𝒈𝒆</m:t>
                      </m:r>
                      <m:r>
                        <a:rPr lang="fr-FR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fr-FR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𝒄𝒐𝒏𝒅𝒆𝒏𝒔𝒂𝒕𝒆𝒖𝒓</m:t>
                      </m:r>
                    </m:oMath>
                  </m:oMathPara>
                </a14:m>
                <a:endParaRPr lang="fr-FR" sz="180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Instant </a:t>
                </a:r>
                <a:r>
                  <a:rPr lang="fr-FR" sz="2000" dirty="0" err="1"/>
                  <a:t>t</a:t>
                </a:r>
                <a:r>
                  <a:rPr lang="fr-FR" sz="2000" baseline="-25000" dirty="0" err="1"/>
                  <a:t>x</a:t>
                </a:r>
                <a:r>
                  <a:rPr lang="fr-FR" sz="2000" dirty="0"/>
                  <a:t> 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fr-F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2000" dirty="0">
                    <a:sym typeface="Symbol" panose="05050102010706020507" pitchFamily="18" charset="2"/>
                  </a:rPr>
                  <a:t>,</a:t>
                </a:r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fr-FR" sz="2000" dirty="0">
                  <a:solidFill>
                    <a:srgbClr val="0000FF"/>
                  </a:solidFill>
                </a:endParaRPr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fr-FR" sz="2000" dirty="0">
                  <a:solidFill>
                    <a:srgbClr val="0000FF"/>
                  </a:solidFill>
                </a:endParaRPr>
              </a:p>
              <a:p>
                <a:pPr marL="393192" lvl="1" indent="0">
                  <a:buClr>
                    <a:srgbClr val="04617B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2000" dirty="0">
                              <a:solidFill>
                                <a:srgbClr val="0000FF"/>
                              </a:solidFill>
                              <a:sym typeface="Wingdings" panose="05000000000000000000" pitchFamily="2" charset="2"/>
                            </a:rPr>
                            <m:t></m:t>
                          </m:r>
                          <m:r>
                            <a:rPr lang="fr-FR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fr-FR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fr-FR" sz="20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0000FF"/>
                  </a:solidFill>
                </a:endParaRPr>
              </a:p>
              <a:p>
                <a:pPr marL="393192" lvl="1" indent="0">
                  <a:buClr>
                    <a:srgbClr val="04617B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dirty="0">
                          <a:solidFill>
                            <a:srgbClr val="0000FF"/>
                          </a:solidFill>
                          <a:sym typeface="Wingdings" panose="05000000000000000000" pitchFamily="2" charset="2"/>
                        </a:rPr>
                        <m:t></m:t>
                      </m:r>
                      <m:sSub>
                        <m:sSubPr>
                          <m:ctrlPr>
                            <a:rPr lang="fr-FR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fr-FR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FR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fr-FR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 b="0" i="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fr-FR" sz="2000" dirty="0">
                  <a:solidFill>
                    <a:srgbClr val="0000FF"/>
                  </a:solidFill>
                </a:endParaRPr>
              </a:p>
              <a:p>
                <a:pPr marL="393192" lvl="1" indent="0">
                  <a:buClr>
                    <a:srgbClr val="04617B"/>
                  </a:buClr>
                  <a:buNone/>
                </a:pPr>
                <a:endParaRPr lang="fr-FR" sz="2000" dirty="0">
                  <a:solidFill>
                    <a:srgbClr val="0000FF"/>
                  </a:solidFill>
                </a:endParaRPr>
              </a:p>
              <a:p>
                <a:pPr marL="667512" lvl="2" indent="0">
                  <a:buClr>
                    <a:srgbClr val="04617B"/>
                  </a:buClr>
                  <a:buFont typeface="Wingdings 2"/>
                  <a:buNone/>
                </a:pPr>
                <a:endParaRPr lang="fr-FR" sz="1700" dirty="0"/>
              </a:p>
              <a:p>
                <a:pPr marL="393192" lvl="1" indent="0">
                  <a:buClr>
                    <a:srgbClr val="04617B"/>
                  </a:buClr>
                  <a:buFont typeface="Wingdings 2"/>
                  <a:buNone/>
                </a:pPr>
                <a:endParaRPr lang="fr-FR" sz="2000" b="1" dirty="0"/>
              </a:p>
            </p:txBody>
          </p:sp>
        </mc:Choice>
        <mc:Fallback xmlns="">
          <p:sp>
            <p:nvSpPr>
              <p:cNvPr id="16" name="Espace réservé du contenu 2">
                <a:extLst>
                  <a:ext uri="{FF2B5EF4-FFF2-40B4-BE49-F238E27FC236}">
                    <a16:creationId xmlns:a16="http://schemas.microsoft.com/office/drawing/2014/main" id="{EA0BBFE8-AB7D-44CA-AAFD-34E577C6B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8" y="1124744"/>
                <a:ext cx="3917018" cy="5772225"/>
              </a:xfrm>
              <a:prstGeom prst="rect">
                <a:avLst/>
              </a:prstGeom>
              <a:blipFill>
                <a:blip r:embed="rId9"/>
                <a:stretch>
                  <a:fillRect r="-34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85591E1-26CB-49C6-9DB7-5FBC9A6749EA}"/>
                  </a:ext>
                </a:extLst>
              </p:cNvPr>
              <p:cNvSpPr txBox="1"/>
              <p:nvPr/>
            </p:nvSpPr>
            <p:spPr>
              <a:xfrm>
                <a:off x="611560" y="5288360"/>
                <a:ext cx="7905727" cy="1184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 95% de la décharge du condensateur : </a:t>
                </a:r>
                <a:r>
                  <a:rPr lang="fr-FR" b="1" i="1" dirty="0">
                    <a:solidFill>
                      <a:srgbClr val="C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sub>
                    </m:sSub>
                    <m:r>
                      <a:rPr lang="fr-FR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𝟗𝟗𝟓𝟕</m:t>
                    </m:r>
                    <m:r>
                      <a:rPr lang="fr-F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fr-F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fr-F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endParaRPr lang="fr-FR" b="1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endParaRPr lang="fr-FR" b="1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 99% de la décharge du condensateur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sub>
                    </m:sSub>
                    <m:r>
                      <a:rPr lang="fr-FR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𝟔𝟎𝟓</m:t>
                    </m:r>
                    <m:r>
                      <a:rPr lang="fr-F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fr-F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fr-F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endParaRPr lang="fr-FR" b="1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endParaRPr lang="fr-FR" sz="1700" b="1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85591E1-26CB-49C6-9DB7-5FBC9A674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288360"/>
                <a:ext cx="7905727" cy="1184940"/>
              </a:xfrm>
              <a:prstGeom prst="rect">
                <a:avLst/>
              </a:prstGeom>
              <a:blipFill>
                <a:blip r:embed="rId10"/>
                <a:stretch>
                  <a:fillRect t="-3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3537720-F967-4036-B6C4-A802AB37B90E}"/>
              </a:ext>
            </a:extLst>
          </p:cNvPr>
          <p:cNvCxnSpPr>
            <a:cxnSpLocks/>
          </p:cNvCxnSpPr>
          <p:nvPr/>
        </p:nvCxnSpPr>
        <p:spPr>
          <a:xfrm>
            <a:off x="4564423" y="4827367"/>
            <a:ext cx="1951793" cy="24426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87EB3A3-DFD0-42ED-BC43-8DC0535CC457}"/>
              </a:ext>
            </a:extLst>
          </p:cNvPr>
          <p:cNvCxnSpPr>
            <a:cxnSpLocks/>
          </p:cNvCxnSpPr>
          <p:nvPr/>
        </p:nvCxnSpPr>
        <p:spPr>
          <a:xfrm>
            <a:off x="6516216" y="4869160"/>
            <a:ext cx="0" cy="144016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025D953-FAE3-4543-B7D9-B63A237B93B1}"/>
              </a:ext>
            </a:extLst>
          </p:cNvPr>
          <p:cNvCxnSpPr>
            <a:cxnSpLocks/>
          </p:cNvCxnSpPr>
          <p:nvPr/>
        </p:nvCxnSpPr>
        <p:spPr>
          <a:xfrm>
            <a:off x="4572000" y="4977172"/>
            <a:ext cx="3240359" cy="0"/>
          </a:xfrm>
          <a:prstGeom prst="line">
            <a:avLst/>
          </a:prstGeom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0C77FDE-3C95-4F30-B303-9559C717117B}"/>
              </a:ext>
            </a:extLst>
          </p:cNvPr>
          <p:cNvCxnSpPr>
            <a:cxnSpLocks/>
          </p:cNvCxnSpPr>
          <p:nvPr/>
        </p:nvCxnSpPr>
        <p:spPr>
          <a:xfrm flipV="1">
            <a:off x="7812359" y="4941168"/>
            <a:ext cx="0" cy="72008"/>
          </a:xfrm>
          <a:prstGeom prst="line">
            <a:avLst/>
          </a:prstGeom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16F88A32-C545-4811-A1F6-0C524F425221}"/>
              </a:ext>
            </a:extLst>
          </p:cNvPr>
          <p:cNvSpPr txBox="1"/>
          <p:nvPr/>
        </p:nvSpPr>
        <p:spPr>
          <a:xfrm>
            <a:off x="4590071" y="4793964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rgbClr val="0000FF"/>
                </a:solidFill>
              </a:rPr>
              <a:t>0,01.E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FA56EE2-CB90-4983-8940-AF4299EE0F2D}"/>
              </a:ext>
            </a:extLst>
          </p:cNvPr>
          <p:cNvSpPr txBox="1"/>
          <p:nvPr/>
        </p:nvSpPr>
        <p:spPr>
          <a:xfrm>
            <a:off x="4572000" y="4590076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0,05.E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1BD2EDF-0D4B-4C73-B400-EC0712E4C110}"/>
              </a:ext>
            </a:extLst>
          </p:cNvPr>
          <p:cNvCxnSpPr>
            <a:cxnSpLocks/>
          </p:cNvCxnSpPr>
          <p:nvPr/>
        </p:nvCxnSpPr>
        <p:spPr>
          <a:xfrm>
            <a:off x="5220072" y="3845739"/>
            <a:ext cx="0" cy="1167437"/>
          </a:xfrm>
          <a:prstGeom prst="line">
            <a:avLst/>
          </a:prstGeom>
          <a:ln w="9525" cap="flat" cmpd="sng" algn="ctr">
            <a:solidFill>
              <a:srgbClr val="009DD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27C3BA0-EAA7-42C3-80C8-A965BE4148E5}"/>
              </a:ext>
            </a:extLst>
          </p:cNvPr>
          <p:cNvCxnSpPr>
            <a:cxnSpLocks/>
          </p:cNvCxnSpPr>
          <p:nvPr/>
        </p:nvCxnSpPr>
        <p:spPr>
          <a:xfrm flipH="1">
            <a:off x="4564423" y="3845739"/>
            <a:ext cx="648072" cy="0"/>
          </a:xfrm>
          <a:prstGeom prst="line">
            <a:avLst/>
          </a:prstGeom>
          <a:ln w="9525" cap="flat" cmpd="sng" algn="ctr">
            <a:solidFill>
              <a:srgbClr val="009DD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8FDCD955-41CE-431A-8C95-F495194E9D58}"/>
              </a:ext>
            </a:extLst>
          </p:cNvPr>
          <p:cNvSpPr txBox="1"/>
          <p:nvPr/>
        </p:nvSpPr>
        <p:spPr>
          <a:xfrm>
            <a:off x="4582419" y="3603983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rgbClr val="009DD9"/>
                </a:solidFill>
              </a:rPr>
              <a:t>0,37.E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5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38958" y="764704"/>
                <a:ext cx="8078328" cy="595677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4617B"/>
                  </a:buClr>
                </a:pPr>
                <a:r>
                  <a:rPr lang="fr-FR" dirty="0">
                    <a:solidFill>
                      <a:srgbClr val="04617B"/>
                    </a:solidFill>
                  </a:rPr>
                  <a:t>Equation universelle de la tension aux bornes du condensateur </a:t>
                </a:r>
                <a:endParaRPr lang="fr-FR" sz="2000" b="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Le condensateur </a:t>
                </a:r>
                <a:r>
                  <a:rPr lang="fr-FR" sz="2000" dirty="0">
                    <a:solidFill>
                      <a:srgbClr val="C00000"/>
                    </a:solidFill>
                  </a:rPr>
                  <a:t>n’est pas complétement chargé ou déchargé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fr-FR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𝐶𝑖𝑛𝑖𝑡𝑖𝑎𝑙𝑒</m:t>
                        </m:r>
                      </m:sub>
                    </m:sSub>
                  </m:oMath>
                </a14:m>
                <a:endParaRPr lang="fr-FR" sz="200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Pour t ≥ 0 alors : </a:t>
                </a:r>
                <a14:m>
                  <m:oMath xmlns:m="http://schemas.openxmlformats.org/officeDocument/2006/math"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fr-FR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0=</m:t>
                    </m:r>
                    <m:sSub>
                      <m:sSubPr>
                        <m:ctrlPr>
                          <a:rPr lang="fr-FR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𝐶𝑓𝑖𝑛𝑎𝑙𝑒</m:t>
                        </m:r>
                      </m:sub>
                    </m:sSub>
                  </m:oMath>
                </a14:m>
                <a:endParaRPr lang="fr-FR" sz="200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Résolution de l’équation différentielle :</a:t>
                </a:r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Equation sans second membre : </a:t>
                </a:r>
                <a14:m>
                  <m:oMath xmlns:m="http://schemas.openxmlformats.org/officeDocument/2006/math"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sz="17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Solution sans 2</a:t>
                </a:r>
                <a:r>
                  <a:rPr lang="fr-FR" sz="1700" baseline="30000" dirty="0"/>
                  <a:t>nd</a:t>
                </a:r>
                <a:r>
                  <a:rPr lang="fr-FR" sz="1700" dirty="0"/>
                  <a:t> membre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7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Solution particulière avec 2</a:t>
                </a:r>
                <a:r>
                  <a:rPr lang="fr-FR" sz="1700" baseline="30000" dirty="0"/>
                  <a:t>nd</a:t>
                </a:r>
                <a:r>
                  <a:rPr lang="fr-FR" sz="1700" dirty="0"/>
                  <a:t> membre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𝐶𝑓𝑖𝑛𝑎𝑙𝑒</m:t>
                        </m:r>
                      </m:sub>
                    </m:sSub>
                  </m:oMath>
                </a14:m>
                <a:endParaRPr lang="fr-FR" sz="17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Solution complète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r-FR" sz="17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𝐶𝑓𝑖𝑛𝑎𝑙𝑒</m:t>
                        </m:r>
                      </m:sub>
                    </m:sSub>
                  </m:oMath>
                </a14:m>
                <a:endParaRPr lang="fr-FR" sz="17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Conditions initiales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7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17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𝑖𝑛𝑖𝑡𝑖𝑎𝑙𝑒</m:t>
                        </m:r>
                      </m:sub>
                    </m:sSub>
                  </m:oMath>
                </a14:m>
                <a:r>
                  <a:rPr lang="fr-FR" sz="1700" dirty="0"/>
                  <a:t>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𝐶𝑖𝑛𝑖𝑡𝑖𝑎𝑙𝑒</m:t>
                        </m:r>
                      </m:sub>
                    </m:sSub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𝐶𝑓𝑖𝑛𝑎𝑙𝑒</m:t>
                        </m:r>
                      </m:sub>
                    </m:sSub>
                  </m:oMath>
                </a14:m>
                <a:r>
                  <a:rPr lang="fr-FR" sz="1700" dirty="0"/>
                  <a:t> 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700" dirty="0"/>
                  <a:t>	Soit : </a:t>
                </a:r>
                <a14:m>
                  <m:oMath xmlns:m="http://schemas.openxmlformats.org/officeDocument/2006/math"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𝐶𝑖𝑛𝑖𝑡𝑖𝑎𝑙𝑒</m:t>
                        </m:r>
                      </m:sub>
                    </m:sSub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𝐶𝑓𝑖𝑛𝑎𝑙𝑒</m:t>
                        </m:r>
                      </m:sub>
                    </m:sSub>
                  </m:oMath>
                </a14:m>
                <a:endParaRPr lang="fr-FR" sz="17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7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fr-FR" sz="20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 Equation universelle (charge/décharge) :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20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d>
                      <m:dPr>
                        <m:ctrlP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fr-F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𝑪𝒇𝒊𝒏𝒂𝒍𝒆</m:t>
                        </m:r>
                      </m:sub>
                    </m:sSub>
                    <m:r>
                      <a:rPr lang="fr-FR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𝑪𝒊𝒏𝒊𝒕𝒊𝒂𝒍𝒆</m:t>
                            </m:r>
                          </m:sub>
                        </m:sSub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𝑪𝒇𝒊𝒏𝒂𝒍𝒆</m:t>
                            </m:r>
                          </m:sub>
                        </m:sSub>
                      </m:e>
                    </m:d>
                    <m:r>
                      <a:rPr lang="fr-F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den>
                        </m:f>
                      </m:sup>
                    </m:sSup>
                  </m:oMath>
                </a14:m>
                <a:endParaRPr lang="fr-FR" sz="2000" b="1" dirty="0">
                  <a:solidFill>
                    <a:srgbClr val="C00000"/>
                  </a:solidFill>
                </a:endParaRPr>
              </a:p>
              <a:p>
                <a:pPr marL="667512" lvl="2" indent="0">
                  <a:buClr>
                    <a:srgbClr val="04617B"/>
                  </a:buClr>
                  <a:buNone/>
                </a:pPr>
                <a:endParaRPr lang="fr-FR" sz="1700" dirty="0">
                  <a:solidFill>
                    <a:schemeClr val="tx1"/>
                  </a:solidFill>
                </a:endParaRPr>
              </a:p>
              <a:p>
                <a:pPr marL="393192" lvl="1" indent="0">
                  <a:buClr>
                    <a:srgbClr val="04617B"/>
                  </a:buClr>
                  <a:buNone/>
                </a:pPr>
                <a:endParaRPr lang="fr-FR" sz="20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58" y="764704"/>
                <a:ext cx="8078328" cy="5956771"/>
              </a:xfrm>
              <a:blipFill>
                <a:blip r:embed="rId6"/>
                <a:stretch>
                  <a:fillRect l="-906" t="-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17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-1014" y="1052735"/>
            <a:ext cx="326119" cy="5768209"/>
            <a:chOff x="-1014" y="1052735"/>
            <a:chExt cx="326119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-1014" y="2364873"/>
              <a:ext cx="321706" cy="2856135"/>
              <a:chOff x="-1014" y="2364873"/>
              <a:chExt cx="321706" cy="2856135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19793" y="4380523"/>
                <a:ext cx="1373193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Utilités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587558" y="2951417"/>
                <a:ext cx="1480866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Equations RC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2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38958" y="764704"/>
                <a:ext cx="8078328" cy="5956771"/>
              </a:xfrm>
            </p:spPr>
            <p:txBody>
              <a:bodyPr>
                <a:normAutofit/>
              </a:bodyPr>
              <a:lstStyle/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dirty="0" smtClean="0">
                        <a:latin typeface="Cambria Math" panose="02040503050406030204" pitchFamily="18" charset="0"/>
                      </a:rPr>
                      <m:t>as</m:t>
                    </m:r>
                    <m:r>
                      <a:rPr lang="fr-FR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dirty="0" smtClean="0">
                        <a:latin typeface="Cambria Math" panose="02040503050406030204" pitchFamily="18" charset="0"/>
                      </a:rPr>
                      <m:t>particulier</m:t>
                    </m:r>
                    <m:r>
                      <a:rPr lang="fr-FR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dirty="0" smtClean="0">
                        <a:latin typeface="Cambria Math" panose="02040503050406030204" pitchFamily="18" charset="0"/>
                      </a:rPr>
                      <m:t>charge</m:t>
                    </m:r>
                    <m:r>
                      <a:rPr lang="fr-FR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dirty="0" smtClean="0">
                        <a:latin typeface="Cambria Math" panose="02040503050406030204" pitchFamily="18" charset="0"/>
                      </a:rPr>
                      <m:t>compl</m:t>
                    </m:r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è</m:t>
                    </m:r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𝑡𝑒</m:t>
                    </m:r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lang="fr-FR" sz="2000" b="0" i="1" dirty="0">
                  <a:latin typeface="Cambria Math" panose="02040503050406030204" pitchFamily="18" charset="0"/>
                </a:endParaRPr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fr-FR" sz="17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b="0" i="1" dirty="0" smtClean="0">
                            <a:latin typeface="Cambria Math" panose="02040503050406030204" pitchFamily="18" charset="0"/>
                          </a:rPr>
                          <m:t>𝐶𝑖𝑛𝑖𝑡𝑖𝑎𝑙𝑒</m:t>
                        </m:r>
                      </m:sub>
                    </m:sSub>
                    <m:r>
                      <a:rPr lang="fr-FR" sz="17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sz="17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17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e>
                    </m:d>
                    <m:r>
                      <a:rPr lang="fr-FR" sz="17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fr-FR" sz="1700" b="0" i="1" dirty="0" smtClean="0">
                            <a:latin typeface="Cambria Math" panose="02040503050406030204" pitchFamily="18" charset="0"/>
                          </a:rPr>
                          <m:t>𝑓𝑖𝑛𝑎</m:t>
                        </m:r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𝑙𝑒</m:t>
                        </m:r>
                      </m:sub>
                    </m:sSub>
                    <m:r>
                      <a:rPr lang="fr-FR" sz="17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7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fr-FR" sz="17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𝐶𝑓𝑖𝑛𝑎𝑙𝑒</m:t>
                        </m:r>
                      </m:sub>
                    </m:sSub>
                    <m:r>
                      <a:rPr lang="fr-FR" sz="18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𝐶𝑖𝑛𝑖𝑡𝑖𝑎𝑙𝑒</m:t>
                            </m:r>
                          </m:sub>
                        </m:sSub>
                        <m:r>
                          <a:rPr lang="fr-FR" sz="18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𝐶𝑓𝑖𝑛𝑎𝑙𝑒</m:t>
                            </m:r>
                          </m:sub>
                        </m:sSub>
                      </m:e>
                    </m:d>
                    <m:r>
                      <a:rPr lang="fr-FR" sz="18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800" b="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7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6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fr-FR" sz="16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fr-FR" sz="170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dirty="0">
                        <a:latin typeface="Cambria Math" panose="02040503050406030204" pitchFamily="18" charset="0"/>
                      </a:rPr>
                      <m:t>as</m:t>
                    </m:r>
                    <m:r>
                      <a:rPr lang="fr-FR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dirty="0">
                        <a:latin typeface="Cambria Math" panose="02040503050406030204" pitchFamily="18" charset="0"/>
                      </a:rPr>
                      <m:t>particulier</m:t>
                    </m:r>
                    <m:r>
                      <a:rPr lang="fr-FR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fr-FR" sz="2000" b="0" i="0" dirty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2000" dirty="0">
                        <a:latin typeface="Cambria Math" panose="02040503050406030204" pitchFamily="18" charset="0"/>
                      </a:rPr>
                      <m:t>charge</m:t>
                    </m:r>
                    <m:r>
                      <a:rPr lang="fr-FR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dirty="0">
                        <a:latin typeface="Cambria Math" panose="02040503050406030204" pitchFamily="18" charset="0"/>
                      </a:rPr>
                      <m:t>compl</m:t>
                    </m:r>
                    <m:r>
                      <a:rPr lang="fr-FR" sz="2000" i="1" dirty="0">
                        <a:latin typeface="Cambria Math" panose="02040503050406030204" pitchFamily="18" charset="0"/>
                      </a:rPr>
                      <m:t>è</m:t>
                    </m:r>
                    <m:r>
                      <a:rPr lang="fr-FR" sz="2000" i="1" dirty="0">
                        <a:latin typeface="Cambria Math" panose="02040503050406030204" pitchFamily="18" charset="0"/>
                      </a:rPr>
                      <m:t>𝑡𝑒</m:t>
                    </m:r>
                    <m:r>
                      <a:rPr lang="fr-FR" sz="2000" i="1" dirty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lang="fr-FR" sz="2000" i="1" dirty="0">
                  <a:latin typeface="Cambria Math" panose="02040503050406030204" pitchFamily="18" charset="0"/>
                </a:endParaRPr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fr-FR" sz="17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𝐶𝑖𝑛𝑖𝑡𝑖𝑎𝑙𝑒</m:t>
                        </m:r>
                      </m:sub>
                    </m:sSub>
                    <m:r>
                      <a:rPr lang="fr-FR" sz="17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7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fr-FR" sz="17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17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e>
                    </m:d>
                    <m:r>
                      <a:rPr lang="fr-FR" sz="17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latin typeface="Cambria Math" panose="02040503050406030204" pitchFamily="18" charset="0"/>
                          </a:rPr>
                          <m:t>𝐶𝑓𝑖𝑛𝑎𝑙𝑒</m:t>
                        </m:r>
                      </m:sub>
                    </m:sSub>
                    <m:r>
                      <a:rPr lang="fr-FR" sz="17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7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fr-FR" sz="17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𝐶𝑓𝑖𝑛𝑎𝑙𝑒</m:t>
                        </m:r>
                      </m:sub>
                    </m:sSub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𝐶𝑖𝑛𝑖𝑡𝑖𝑎𝑙𝑒</m:t>
                            </m:r>
                          </m:sub>
                        </m:s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𝐶𝑓𝑖𝑛𝑎𝑙𝑒</m:t>
                            </m:r>
                          </m:sub>
                        </m:sSub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7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700" dirty="0">
                  <a:solidFill>
                    <a:schemeClr val="tx1"/>
                  </a:solidFill>
                </a:endParaRPr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dirty="0" smtClean="0">
                        <a:latin typeface="Cambria Math" panose="02040503050406030204" pitchFamily="18" charset="0"/>
                      </a:rPr>
                      <m:t>harge</m:t>
                    </m:r>
                    <m:r>
                      <a:rPr lang="fr-FR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dirty="0" smtClean="0">
                        <a:latin typeface="Cambria Math" panose="02040503050406030204" pitchFamily="18" charset="0"/>
                      </a:rPr>
                      <m:t>et</m:t>
                    </m:r>
                    <m:r>
                      <a:rPr lang="fr-FR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fr-FR" sz="2000" b="0" i="0" dirty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2000" b="0" i="0" dirty="0" smtClean="0">
                        <a:latin typeface="Cambria Math" panose="02040503050406030204" pitchFamily="18" charset="0"/>
                      </a:rPr>
                      <m:t>charge</m:t>
                    </m:r>
                    <m:r>
                      <a:rPr lang="fr-FR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b="0" i="0" dirty="0" smtClean="0">
                        <a:latin typeface="Cambria Math" panose="02040503050406030204" pitchFamily="18" charset="0"/>
                      </a:rPr>
                      <m:t>incompl</m:t>
                    </m:r>
                    <m:r>
                      <a:rPr lang="fr-FR" sz="2000" b="0" i="0" dirty="0" smtClean="0">
                        <a:latin typeface="Cambria Math" panose="02040503050406030204" pitchFamily="18" charset="0"/>
                      </a:rPr>
                      <m:t>è</m:t>
                    </m:r>
                    <m:r>
                      <m:rPr>
                        <m:sty m:val="p"/>
                      </m:rPr>
                      <a:rPr lang="fr-FR" sz="2000" b="0" i="0" dirty="0" smtClean="0">
                        <a:latin typeface="Cambria Math" panose="02040503050406030204" pitchFamily="18" charset="0"/>
                      </a:rPr>
                      <m:t>te</m:t>
                    </m:r>
                    <m:r>
                      <a:rPr lang="fr-FR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fr-FR" sz="2000" i="1" dirty="0">
                  <a:latin typeface="Cambria Math" panose="02040503050406030204" pitchFamily="18" charset="0"/>
                </a:endParaRPr>
              </a:p>
              <a:p>
                <a:pPr marL="393192" lvl="1" indent="0">
                  <a:buClr>
                    <a:srgbClr val="04617B"/>
                  </a:buClr>
                  <a:buNone/>
                </a:pPr>
                <a:endParaRPr lang="fr-FR" sz="20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58" y="764704"/>
                <a:ext cx="8078328" cy="5956771"/>
              </a:xfrm>
              <a:blipFill>
                <a:blip r:embed="rId6"/>
                <a:stretch>
                  <a:fillRect t="-5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18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-1014" y="1052735"/>
            <a:ext cx="326119" cy="5768209"/>
            <a:chOff x="-1014" y="1052735"/>
            <a:chExt cx="326119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-1014" y="2364873"/>
              <a:ext cx="321706" cy="2856135"/>
              <a:chOff x="-1014" y="2364873"/>
              <a:chExt cx="321706" cy="2856135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19793" y="4380523"/>
                <a:ext cx="1373193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Utilités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587558" y="2951417"/>
                <a:ext cx="1480866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Equations RC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145A14-7C02-49DB-B4E8-3C65E16ABC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1"/>
          <a:stretch/>
        </p:blipFill>
        <p:spPr>
          <a:xfrm>
            <a:off x="4788024" y="4324438"/>
            <a:ext cx="3519099" cy="2508944"/>
          </a:xfrm>
          <a:prstGeom prst="rect">
            <a:avLst/>
          </a:prstGeom>
        </p:spPr>
      </p:pic>
      <p:pic>
        <p:nvPicPr>
          <p:cNvPr id="10" name="Image 9" descr="Une image contenant texte, blanc, jour&#10;&#10;Description générée automatiquement">
            <a:extLst>
              <a:ext uri="{FF2B5EF4-FFF2-40B4-BE49-F238E27FC236}">
                <a16:creationId xmlns:a16="http://schemas.microsoft.com/office/drawing/2014/main" id="{A20DEA56-1B1B-4B61-9AA4-006FA5A0473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t="31908" r="53216" b="43343"/>
          <a:stretch/>
        </p:blipFill>
        <p:spPr>
          <a:xfrm>
            <a:off x="1547664" y="5057924"/>
            <a:ext cx="2088232" cy="1584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8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38958" y="764704"/>
                <a:ext cx="8078328" cy="5956771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>
                    <a:srgbClr val="04617B"/>
                  </a:buClr>
                </a:pPr>
                <a:r>
                  <a:rPr lang="fr-FR" dirty="0">
                    <a:solidFill>
                      <a:srgbClr val="04617B"/>
                    </a:solidFill>
                  </a:rPr>
                  <a:t>Equation différentielle de la tension aux bornes de la résistance</a:t>
                </a:r>
              </a:p>
              <a:p>
                <a:pPr marL="393192" lvl="1" indent="0">
                  <a:buClr>
                    <a:srgbClr val="04617B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d>
                                  <m:d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f>
                                  <m:fPr>
                                    <m:ctrlP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fr-FR" sz="2000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fr-FR" sz="2000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000" dirty="0"/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dirty="0"/>
                  <a:t>Equation différentielle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fr-FR" sz="200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2 solutions pour résoudre cette équation</a:t>
                </a:r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Solution 1 avec la loi des mailles : </a:t>
                </a:r>
                <a14:m>
                  <m:oMath xmlns:m="http://schemas.openxmlformats.org/officeDocument/2006/math"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fr-FR" sz="2000" dirty="0"/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dirty="0">
                    <a:sym typeface="Wingdings" panose="05000000000000000000" pitchFamily="2" charset="2"/>
                  </a:rPr>
                  <a:t>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𝑝𝑜𝑢𝑟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𝑙𝑎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𝑐h𝑎𝑟𝑔𝑒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𝑐𝑜𝑛𝑑𝑒𝑛𝑠𝑎𝑡𝑒𝑢𝑟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𝑝𝑜𝑢𝑟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𝑙𝑎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𝑐h𝑎𝑟𝑔𝑒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𝑐𝑜𝑛𝑑𝑒𝑛𝑠𝑎𝑡𝑒𝑢𝑟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2000" b="1" dirty="0"/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dirty="0">
                    <a:sym typeface="Wingdings" panose="05000000000000000000" pitchFamily="2" charset="2"/>
                  </a:rPr>
                  <a:t>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2000" b="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fr-FR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fr-FR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b="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fr-FR" sz="2000" b="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fr-FR" sz="200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000" b="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a:rPr lang="fr-FR" sz="2000" b="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2000" b="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b="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fr-FR" sz="2000" b="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𝑝𝑜𝑢𝑟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𝑙𝑎</m:t>
                              </m:r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𝑐h𝑎𝑟𝑔𝑒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2000" b="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fr-FR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fr-FR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eqArr>
                                    <m:eqArrPr>
                                      <m:ctrlPr>
                                        <a:rPr lang="fr-FR" sz="2000" b="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fr-FR" sz="2000" b="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fr-FR" sz="200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000" b="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a:rPr lang="fr-FR" sz="2000" b="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e>
                                  </m:eqArr>
                                </m:sup>
                              </m:sSup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𝑝𝑜𝑢𝑟</m:t>
                              </m:r>
                              <m:r>
                                <a:rPr lang="fr-FR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𝑙𝑎</m:t>
                              </m:r>
                              <m:r>
                                <a:rPr lang="fr-FR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𝑐h𝑎𝑟𝑔𝑒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2000" b="1" dirty="0"/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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2000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num>
                                    <m:den>
                                      <m:r>
                                        <a:rPr lang="fr-FR" sz="2000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𝝉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𝒑𝒐𝒖𝒓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𝒍𝒂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𝒄𝒉𝒂𝒓𝒈𝒆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2000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num>
                                    <m:den>
                                      <m:r>
                                        <a:rPr lang="fr-FR" sz="2000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𝝉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𝒑𝒐𝒖𝒓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𝒍𝒂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𝒄𝒉𝒂𝒓𝒈𝒆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2000" b="1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58" y="764704"/>
                <a:ext cx="8078328" cy="5956771"/>
              </a:xfrm>
              <a:blipFill>
                <a:blip r:embed="rId4"/>
                <a:stretch>
                  <a:fillRect l="-755" t="-14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19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-1014" y="1052735"/>
            <a:ext cx="326119" cy="5768209"/>
            <a:chOff x="-1014" y="1052735"/>
            <a:chExt cx="326119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-1014" y="2364873"/>
              <a:ext cx="321706" cy="2856135"/>
              <a:chOff x="-1014" y="2364873"/>
              <a:chExt cx="321706" cy="2856135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19793" y="4380523"/>
                <a:ext cx="1373193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Utilités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587558" y="2951417"/>
                <a:ext cx="1480866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Equations RC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A241E20-51DF-43C9-9B77-EB20D6176AED}"/>
              </a:ext>
            </a:extLst>
          </p:cNvPr>
          <p:cNvGrpSpPr/>
          <p:nvPr/>
        </p:nvGrpSpPr>
        <p:grpSpPr>
          <a:xfrm>
            <a:off x="5915843" y="1196752"/>
            <a:ext cx="2831219" cy="1807309"/>
            <a:chOff x="5915843" y="1196752"/>
            <a:chExt cx="2831219" cy="180730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FE37D8E-957C-45E4-BE56-CDEA08EB9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01" b="7837"/>
            <a:stretch/>
          </p:blipFill>
          <p:spPr>
            <a:xfrm>
              <a:off x="5915843" y="1196752"/>
              <a:ext cx="2831219" cy="1807309"/>
            </a:xfrm>
            <a:prstGeom prst="rect">
              <a:avLst/>
            </a:prstGeom>
          </p:spPr>
        </p:pic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D85118A6-E77E-4692-8163-B8E3EEFF8779}"/>
                </a:ext>
              </a:extLst>
            </p:cNvPr>
            <p:cNvGrpSpPr/>
            <p:nvPr/>
          </p:nvGrpSpPr>
          <p:grpSpPr>
            <a:xfrm>
              <a:off x="7452320" y="1647384"/>
              <a:ext cx="413896" cy="936104"/>
              <a:chOff x="7806493" y="1772816"/>
              <a:chExt cx="413896" cy="936104"/>
            </a:xfrm>
          </p:grpSpPr>
          <p:cxnSp>
            <p:nvCxnSpPr>
              <p:cNvPr id="7" name="Connecteur droit avec flèche 6">
                <a:extLst>
                  <a:ext uri="{FF2B5EF4-FFF2-40B4-BE49-F238E27FC236}">
                    <a16:creationId xmlns:a16="http://schemas.microsoft.com/office/drawing/2014/main" id="{B150CED8-4970-45BB-9B96-2657AF964374}"/>
                  </a:ext>
                </a:extLst>
              </p:cNvPr>
              <p:cNvCxnSpPr/>
              <p:nvPr/>
            </p:nvCxnSpPr>
            <p:spPr>
              <a:xfrm flipV="1">
                <a:off x="8172400" y="1772816"/>
                <a:ext cx="0" cy="936104"/>
              </a:xfrm>
              <a:prstGeom prst="straightConnector1">
                <a:avLst/>
              </a:prstGeom>
              <a:ln w="15875">
                <a:solidFill>
                  <a:srgbClr val="0DD32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F1563DF-7640-4703-84CA-B0B0CE757756}"/>
                  </a:ext>
                </a:extLst>
              </p:cNvPr>
              <p:cNvSpPr txBox="1"/>
              <p:nvPr/>
            </p:nvSpPr>
            <p:spPr>
              <a:xfrm>
                <a:off x="7806493" y="1978155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>
                    <a:solidFill>
                      <a:srgbClr val="0DD320"/>
                    </a:solidFill>
                  </a:rPr>
                  <a:t>u</a:t>
                </a:r>
                <a:r>
                  <a:rPr lang="fr-FR" baseline="-25000" dirty="0" err="1">
                    <a:solidFill>
                      <a:srgbClr val="0DD320"/>
                    </a:solidFill>
                  </a:rPr>
                  <a:t>R</a:t>
                </a:r>
                <a:endParaRPr lang="fr-FR" baseline="-25000" dirty="0">
                  <a:solidFill>
                    <a:srgbClr val="0DD320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44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68005"/>
            <a:ext cx="8147248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/>
              <a:t>Plan du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92436"/>
            <a:ext cx="8229600" cy="476089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fr-FR" sz="3600" dirty="0"/>
              <a:t>Le condensateur</a:t>
            </a:r>
          </a:p>
          <a:p>
            <a:pPr>
              <a:spcAft>
                <a:spcPts val="1200"/>
              </a:spcAft>
            </a:pPr>
            <a:r>
              <a:rPr lang="fr-FR" sz="3600" dirty="0"/>
              <a:t>Utilités du condensateur</a:t>
            </a:r>
          </a:p>
          <a:p>
            <a:pPr>
              <a:spcAft>
                <a:spcPts val="1200"/>
              </a:spcAft>
            </a:pPr>
            <a:r>
              <a:rPr lang="fr-FR" sz="3600" dirty="0"/>
              <a:t>Equations du circuit RC</a:t>
            </a:r>
          </a:p>
          <a:p>
            <a:pPr lvl="1"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Charge </a:t>
            </a:r>
          </a:p>
          <a:p>
            <a:pPr lvl="1"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Décharge</a:t>
            </a:r>
          </a:p>
          <a:p>
            <a:pPr lvl="1"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Equation universelle</a:t>
            </a:r>
          </a:p>
          <a:p>
            <a:pPr>
              <a:spcAft>
                <a:spcPts val="1200"/>
              </a:spcAft>
            </a:pPr>
            <a:r>
              <a:rPr lang="fr-FR" sz="3600" dirty="0"/>
              <a:t>Exemples</a:t>
            </a:r>
          </a:p>
          <a:p>
            <a:pPr lvl="1"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2</a:t>
            </a:fld>
            <a:endParaRPr lang="fr-FR"/>
          </a:p>
        </p:txBody>
      </p:sp>
      <p:pic>
        <p:nvPicPr>
          <p:cNvPr id="6146" name="Picture 2" descr="C:\Users\JF\AppData\Local\Microsoft\Windows\INetCache\IE\BRD1TL4X\presentati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92696"/>
            <a:ext cx="1768948" cy="9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F6D83CD8-EA83-476B-ABEE-F23B97D2E7B8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153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87"/>
    </mc:Choice>
    <mc:Fallback xmlns="">
      <p:transition spd="slow" advTm="2378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38958" y="764704"/>
                <a:ext cx="8687714" cy="5956771"/>
              </a:xfrm>
            </p:spPr>
            <p:txBody>
              <a:bodyPr>
                <a:normAutofit/>
              </a:bodyPr>
              <a:lstStyle/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Solution 2 : résolution de l’équation différentielle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fr-FR" sz="2000" dirty="0"/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     (1)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fr-FR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(2)</m:t>
                              </m:r>
                            </m:e>
                          </m:mr>
                        </m:m>
                      </m:e>
                    </m:d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000" dirty="0">
                  <a:sym typeface="Wingdings" panose="05000000000000000000" pitchFamily="2" charset="2"/>
                </a:endParaRP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2000" dirty="0">
                    <a:sym typeface="Wingdings" panose="05000000000000000000" pitchFamily="2" charset="2"/>
                  </a:rPr>
                  <a:t> Il faut exprimer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en fonction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000" b="1" dirty="0"/>
                  <a:t> </a:t>
                </a:r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b="1" dirty="0"/>
                  <a:t>	</a:t>
                </a:r>
                <a:r>
                  <a:rPr lang="fr-FR" sz="2000" dirty="0"/>
                  <a:t>ou de sa dérivée.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2000" dirty="0">
                    <a:sym typeface="Wingdings" panose="05000000000000000000" pitchFamily="2" charset="2"/>
                  </a:rPr>
                  <a:t>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dirty="0" smtClean="0">
                        <a:latin typeface="Cambria Math" panose="02040503050406030204" pitchFamily="18" charset="0"/>
                      </a:rPr>
                      <m:t>ci</m:t>
                    </m:r>
                    <m:r>
                      <a:rPr lang="fr-FR" sz="2000" b="0" i="0" dirty="0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fr-FR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fr-FR" sz="2000" dirty="0"/>
                  <a:t> il faudrait intégré ! Pas équation différentielle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2000" dirty="0">
                    <a:sym typeface="Wingdings" panose="05000000000000000000" pitchFamily="2" charset="2"/>
                  </a:rPr>
                  <a:t> En dérivant l’équation (1)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fr-FR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sz="2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fr-FR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fr-FR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  <m:r>
                                <a:rPr lang="fr-FR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2000" b="1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2000" dirty="0"/>
                  <a:t>e(t) est une constante (E pour la charge et 0 pour la décharge) 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2000" dirty="0">
                    <a:sym typeface="Wingdings" panose="05000000000000000000" pitchFamily="2" charset="2"/>
                  </a:rPr>
                  <a:t>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𝑑𝑒</m:t>
                        </m:r>
                      </m:num>
                      <m:den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dirty="0">
                    <a:sym typeface="Wingdings" panose="05000000000000000000" pitchFamily="2" charset="2"/>
                  </a:rPr>
                  <a:t> </a:t>
                </a:r>
                <a:r>
                  <a:rPr lang="fr-FR" sz="2000" dirty="0"/>
                  <a:t> alors l’équation différentielle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000" dirty="0"/>
                  <a:t> est :</a:t>
                </a:r>
                <a:endParaRPr lang="fr-FR" sz="2000" b="1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fr-FR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000" dirty="0"/>
                  <a:t> 		où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58" y="764704"/>
                <a:ext cx="8687714" cy="5956771"/>
              </a:xfrm>
              <a:blipFill>
                <a:blip r:embed="rId6"/>
                <a:stretch>
                  <a:fillRect t="-5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20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-1014" y="1052735"/>
            <a:ext cx="326119" cy="5768209"/>
            <a:chOff x="-1014" y="1052735"/>
            <a:chExt cx="326119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-1014" y="2364873"/>
              <a:ext cx="321706" cy="2856135"/>
              <a:chOff x="-1014" y="2364873"/>
              <a:chExt cx="321706" cy="2856135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19793" y="4380523"/>
                <a:ext cx="1373193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Utilités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587558" y="2951417"/>
                <a:ext cx="1480866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Equations RC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E37D8E-957C-45E4-BE56-CDEA08EB9A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1" b="7837"/>
          <a:stretch/>
        </p:blipFill>
        <p:spPr>
          <a:xfrm>
            <a:off x="6316154" y="1344345"/>
            <a:ext cx="2831219" cy="1807309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150CED8-4970-45BB-9B96-2657AF964374}"/>
              </a:ext>
            </a:extLst>
          </p:cNvPr>
          <p:cNvCxnSpPr/>
          <p:nvPr/>
        </p:nvCxnSpPr>
        <p:spPr>
          <a:xfrm flipV="1">
            <a:off x="8172400" y="1772816"/>
            <a:ext cx="0" cy="936104"/>
          </a:xfrm>
          <a:prstGeom prst="straightConnector1">
            <a:avLst/>
          </a:prstGeom>
          <a:ln w="15875">
            <a:solidFill>
              <a:srgbClr val="0DD3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F1563DF-7640-4703-84CA-B0B0CE757756}"/>
              </a:ext>
            </a:extLst>
          </p:cNvPr>
          <p:cNvSpPr txBox="1"/>
          <p:nvPr/>
        </p:nvSpPr>
        <p:spPr>
          <a:xfrm>
            <a:off x="7806493" y="197815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DD320"/>
                </a:solidFill>
              </a:rPr>
              <a:t>u</a:t>
            </a:r>
            <a:r>
              <a:rPr lang="fr-FR" baseline="-25000" dirty="0" err="1">
                <a:solidFill>
                  <a:srgbClr val="0DD320"/>
                </a:solidFill>
              </a:rPr>
              <a:t>R</a:t>
            </a:r>
            <a:endParaRPr lang="fr-FR" baseline="-25000" dirty="0">
              <a:solidFill>
                <a:srgbClr val="0DD32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4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D3AE1A51-2F36-4180-AC21-40ADAC97DE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79" y="4534411"/>
            <a:ext cx="2411884" cy="1929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38958" y="764704"/>
                <a:ext cx="8687714" cy="6120680"/>
              </a:xfrm>
            </p:spPr>
            <p:txBody>
              <a:bodyPr>
                <a:normAutofit/>
              </a:bodyPr>
              <a:lstStyle/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2000" dirty="0">
                    <a:sym typeface="Wingdings" panose="05000000000000000000" pitchFamily="2" charset="2"/>
                  </a:rPr>
                  <a:t> Solution de</a:t>
                </a:r>
                <a:r>
                  <a:rPr lang="fr-FR" sz="2000" dirty="0"/>
                  <a:t> l’équation différentielle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000" dirty="0"/>
                  <a:t> :</a:t>
                </a:r>
                <a:endParaRPr lang="fr-FR" sz="2000" b="1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2000" dirty="0">
                    <a:solidFill>
                      <a:srgbClr val="0000FF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000" dirty="0"/>
                  <a:t> </a:t>
                </a:r>
              </a:p>
              <a:p>
                <a:pPr lvl="3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800" dirty="0"/>
                  <a:t>Solution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800" dirty="0"/>
              </a:p>
              <a:p>
                <a:pPr lvl="3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800" dirty="0"/>
                  <a:t>Conditions initiales : </a:t>
                </a:r>
              </a:p>
              <a:p>
                <a:pPr lvl="4">
                  <a:buClr>
                    <a:srgbClr val="04617B"/>
                  </a:buClr>
                  <a:buFont typeface="Arial" panose="020B0604020202020204" pitchFamily="34" charset="0"/>
                  <a:buChar char="•"/>
                </a:pPr>
                <a:r>
                  <a:rPr lang="fr-FR" sz="1800" dirty="0"/>
                  <a:t>Pour la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1800" dirty="0"/>
                  <a:t>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1800" b="0" i="1" dirty="0" smtClean="0">
                        <a:latin typeface="Cambria Math" panose="02040503050406030204" pitchFamily="18" charset="0"/>
                      </a:rPr>
                      <m:t>−0</m:t>
                    </m:r>
                  </m:oMath>
                </a14:m>
                <a:endParaRPr lang="fr-FR" sz="1800" dirty="0"/>
              </a:p>
              <a:p>
                <a:pPr marL="941832" lvl="3" indent="0">
                  <a:buClr>
                    <a:srgbClr val="04617B"/>
                  </a:buClr>
                  <a:buNone/>
                </a:pPr>
                <a:r>
                  <a:rPr lang="fr-FR" sz="1800" dirty="0"/>
                  <a:t>	</a:t>
                </a:r>
                <a:r>
                  <a:rPr lang="fr-FR" sz="1800" dirty="0">
                    <a:sym typeface="Wingdings" panose="05000000000000000000" pitchFamily="2" charset="2"/>
                  </a:rPr>
                  <a:t></a:t>
                </a:r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1800" dirty="0"/>
                  <a:t> </a:t>
                </a:r>
              </a:p>
              <a:p>
                <a:pPr marL="941832" lvl="3" indent="0">
                  <a:buClr>
                    <a:srgbClr val="04617B"/>
                  </a:buClr>
                  <a:buNone/>
                </a:pPr>
                <a:r>
                  <a:rPr lang="fr-FR" sz="1800" dirty="0"/>
                  <a:t>	</a:t>
                </a:r>
                <a:r>
                  <a:rPr lang="fr-FR" sz="1800" dirty="0">
                    <a:sym typeface="Wingdings" panose="05000000000000000000" pitchFamily="2" charset="2"/>
                  </a:rPr>
                  <a:t> </a:t>
                </a:r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1800" dirty="0"/>
                  <a:t> </a:t>
                </a:r>
                <a:r>
                  <a:rPr lang="fr-FR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941832" lvl="3" indent="0">
                  <a:buClr>
                    <a:srgbClr val="04617B"/>
                  </a:buClr>
                  <a:buNone/>
                </a:pPr>
                <a:r>
                  <a:rPr lang="fr-FR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fr-FR" sz="1800" dirty="0">
                    <a:sym typeface="Wingdings" panose="05000000000000000000" pitchFamily="2" charset="2"/>
                  </a:rPr>
                  <a:t> </a:t>
                </a:r>
                <a:r>
                  <a:rPr lang="fr-FR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800" dirty="0"/>
              </a:p>
              <a:p>
                <a:pPr lvl="4">
                  <a:buClr>
                    <a:srgbClr val="04617B"/>
                  </a:buClr>
                  <a:buFont typeface="Arial" panose="020B0604020202020204" pitchFamily="34" charset="0"/>
                  <a:buChar char="•"/>
                </a:pPr>
                <a:r>
                  <a:rPr lang="fr-FR" sz="1800" dirty="0"/>
                  <a:t>Pour la décharge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1800" dirty="0"/>
                  <a:t>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dirty="0" smtClean="0">
                        <a:latin typeface="Cambria Math" panose="02040503050406030204" pitchFamily="18" charset="0"/>
                      </a:rPr>
                      <m:t>0−</m:t>
                    </m:r>
                    <m:r>
                      <a:rPr lang="fr-FR" sz="18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1800" dirty="0"/>
                  <a:t> </a:t>
                </a:r>
              </a:p>
              <a:p>
                <a:pPr marL="941832" lvl="3" indent="0">
                  <a:buClr>
                    <a:srgbClr val="04617B"/>
                  </a:buClr>
                  <a:buNone/>
                </a:pPr>
                <a:r>
                  <a:rPr lang="fr-FR" sz="1800" dirty="0"/>
                  <a:t>	</a:t>
                </a:r>
                <a:r>
                  <a:rPr lang="fr-FR" sz="1800" dirty="0">
                    <a:sym typeface="Wingdings" panose="05000000000000000000" pitchFamily="2" charset="2"/>
                  </a:rPr>
                  <a:t></a:t>
                </a:r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1800" dirty="0"/>
                  <a:t> </a:t>
                </a:r>
              </a:p>
              <a:p>
                <a:pPr marL="941832" lvl="3" indent="0">
                  <a:buClr>
                    <a:srgbClr val="04617B"/>
                  </a:buClr>
                  <a:buNone/>
                </a:pPr>
                <a:r>
                  <a:rPr lang="fr-FR" sz="1800" dirty="0"/>
                  <a:t>	</a:t>
                </a:r>
                <a:r>
                  <a:rPr lang="fr-FR" sz="1800" dirty="0">
                    <a:sym typeface="Wingdings" panose="05000000000000000000" pitchFamily="2" charset="2"/>
                  </a:rPr>
                  <a:t> </a:t>
                </a:r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sz="1800" dirty="0"/>
                  <a:t> </a:t>
                </a:r>
                <a:r>
                  <a:rPr lang="fr-FR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941832" lvl="3" indent="0">
                  <a:buClr>
                    <a:srgbClr val="04617B"/>
                  </a:buClr>
                  <a:buNone/>
                </a:pPr>
                <a:r>
                  <a:rPr lang="fr-FR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fr-FR" sz="1800" dirty="0">
                    <a:sym typeface="Wingdings" panose="05000000000000000000" pitchFamily="2" charset="2"/>
                  </a:rPr>
                  <a:t> </a:t>
                </a:r>
                <a:r>
                  <a:rPr lang="fr-FR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b="1" dirty="0">
                  <a:solidFill>
                    <a:srgbClr val="C00000"/>
                  </a:solidFill>
                </a:endParaRP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20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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2000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num>
                                    <m:den>
                                      <m:r>
                                        <a:rPr lang="fr-FR" sz="2000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𝝉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𝒑𝒐𝒖𝒓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𝒍𝒂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𝒄𝒉𝒂𝒓𝒈𝒆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fr-FR" sz="20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2000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num>
                                    <m:den>
                                      <m:r>
                                        <a:rPr lang="fr-FR" sz="2000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𝝉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𝒑𝒐𝒖𝒓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𝒍𝒂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0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𝒄𝒉𝒂𝒓𝒈𝒆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58" y="764704"/>
                <a:ext cx="8687714" cy="6120680"/>
              </a:xfrm>
              <a:blipFill>
                <a:blip r:embed="rId7"/>
                <a:stretch>
                  <a:fillRect t="-5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21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-1014" y="1052735"/>
            <a:ext cx="326119" cy="5768209"/>
            <a:chOff x="-1014" y="1052735"/>
            <a:chExt cx="326119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-1014" y="2364873"/>
              <a:ext cx="321706" cy="2856135"/>
              <a:chOff x="-1014" y="2364873"/>
              <a:chExt cx="321706" cy="2856135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19793" y="4380523"/>
                <a:ext cx="1373193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Utilités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587558" y="2951417"/>
                <a:ext cx="1480866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Equations RC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0136959-CFFC-4373-8BA5-2696950FCBF4}"/>
              </a:ext>
            </a:extLst>
          </p:cNvPr>
          <p:cNvGrpSpPr/>
          <p:nvPr/>
        </p:nvGrpSpPr>
        <p:grpSpPr>
          <a:xfrm>
            <a:off x="6469314" y="801710"/>
            <a:ext cx="2527306" cy="1807309"/>
            <a:chOff x="6509191" y="1337213"/>
            <a:chExt cx="2527306" cy="180730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FE37D8E-957C-45E4-BE56-CDEA08EB9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01" r="10735" b="7837"/>
            <a:stretch/>
          </p:blipFill>
          <p:spPr>
            <a:xfrm>
              <a:off x="6509191" y="1337213"/>
              <a:ext cx="2527306" cy="1807309"/>
            </a:xfrm>
            <a:prstGeom prst="rect">
              <a:avLst/>
            </a:prstGeom>
          </p:spPr>
        </p:pic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B150CED8-4970-45BB-9B96-2657AF964374}"/>
                </a:ext>
              </a:extLst>
            </p:cNvPr>
            <p:cNvCxnSpPr/>
            <p:nvPr/>
          </p:nvCxnSpPr>
          <p:spPr>
            <a:xfrm flipV="1">
              <a:off x="8172400" y="1772816"/>
              <a:ext cx="0" cy="936104"/>
            </a:xfrm>
            <a:prstGeom prst="straightConnector1">
              <a:avLst/>
            </a:prstGeom>
            <a:ln w="15875">
              <a:solidFill>
                <a:srgbClr val="0DD3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F1563DF-7640-4703-84CA-B0B0CE757756}"/>
                </a:ext>
              </a:extLst>
            </p:cNvPr>
            <p:cNvSpPr txBox="1"/>
            <p:nvPr/>
          </p:nvSpPr>
          <p:spPr>
            <a:xfrm>
              <a:off x="7806493" y="197815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rgbClr val="0DD320"/>
                  </a:solidFill>
                </a:rPr>
                <a:t>u</a:t>
              </a:r>
              <a:r>
                <a:rPr lang="fr-FR" baseline="-25000" dirty="0" err="1">
                  <a:solidFill>
                    <a:srgbClr val="0DD320"/>
                  </a:solidFill>
                </a:rPr>
                <a:t>R</a:t>
              </a:r>
              <a:endParaRPr lang="fr-FR" baseline="-25000" dirty="0">
                <a:solidFill>
                  <a:srgbClr val="0DD320"/>
                </a:solidFill>
              </a:endParaRP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B6912F1F-824B-4389-8C9C-F3BCB76423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03" y="2704539"/>
            <a:ext cx="2418497" cy="1300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70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0159"/>
            <a:ext cx="8686800" cy="708688"/>
          </a:xfrm>
        </p:spPr>
        <p:txBody>
          <a:bodyPr>
            <a:noAutofit/>
          </a:bodyPr>
          <a:lstStyle/>
          <a:p>
            <a:pPr algn="ctr"/>
            <a:r>
              <a:rPr lang="fr-FR" sz="4000" b="1" u="sng" dirty="0">
                <a:solidFill>
                  <a:srgbClr val="04617B"/>
                </a:solidFill>
              </a:rPr>
              <a:t>Exemples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959" y="1313307"/>
            <a:ext cx="6077257" cy="5408168"/>
          </a:xfrm>
        </p:spPr>
        <p:txBody>
          <a:bodyPr>
            <a:normAutofit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Exemple 1 : Reset microcontrôleur</a:t>
            </a:r>
          </a:p>
          <a:p>
            <a:pPr lvl="1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Montage :</a:t>
            </a:r>
          </a:p>
          <a:p>
            <a:pPr lvl="2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700" dirty="0"/>
              <a:t>Le reset du MCU est actif au niveau bas</a:t>
            </a:r>
          </a:p>
          <a:p>
            <a:pPr lvl="2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700" dirty="0"/>
              <a:t>La résistance R sert à imposer un niveau haut sur le reset lorsque la tension d’alimentation est présente.</a:t>
            </a:r>
          </a:p>
          <a:p>
            <a:pPr lvl="2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700" dirty="0"/>
              <a:t>On place un condensateur en série pour maintenir le reset un petit temps après l’arrivée de la tension d’alimentation</a:t>
            </a:r>
            <a:r>
              <a:rPr lang="fr-FR" sz="1700" dirty="0">
                <a:sym typeface="Symbol" panose="05050102010706020507" pitchFamily="18" charset="2"/>
              </a:rPr>
              <a:t>.</a:t>
            </a:r>
          </a:p>
          <a:p>
            <a:pPr lvl="2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700" dirty="0">
                <a:sym typeface="Symbol" panose="05050102010706020507" pitchFamily="18" charset="2"/>
              </a:rPr>
              <a:t>Le constructeur recommande une résistance de 33 k</a:t>
            </a:r>
            <a:r>
              <a:rPr lang="el-GR" sz="1700" dirty="0">
                <a:sym typeface="Symbol" panose="05050102010706020507" pitchFamily="18" charset="2"/>
              </a:rPr>
              <a:t>Ω</a:t>
            </a:r>
            <a:r>
              <a:rPr lang="fr-FR" sz="1700" dirty="0">
                <a:sym typeface="Symbol" panose="05050102010706020507" pitchFamily="18" charset="2"/>
              </a:rPr>
              <a:t>.</a:t>
            </a:r>
          </a:p>
          <a:p>
            <a:pPr lvl="2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700" dirty="0">
                <a:sym typeface="Symbol" panose="05050102010706020507" pitchFamily="18" charset="2"/>
              </a:rPr>
              <a:t>On suppose qu’une tension supérieure à V</a:t>
            </a:r>
            <a:r>
              <a:rPr lang="fr-FR" sz="1700" baseline="-25000" dirty="0">
                <a:sym typeface="Symbol" panose="05050102010706020507" pitchFamily="18" charset="2"/>
              </a:rPr>
              <a:t>DD</a:t>
            </a:r>
            <a:r>
              <a:rPr lang="fr-FR" sz="1700" dirty="0">
                <a:sym typeface="Symbol" panose="05050102010706020507" pitchFamily="18" charset="2"/>
              </a:rPr>
              <a:t>/2 sur la broche reset est vu comme un niveau haut.</a:t>
            </a:r>
            <a:endParaRPr lang="fr-FR" sz="1700" dirty="0"/>
          </a:p>
          <a:p>
            <a:pPr lvl="1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On cherche à détermine la valeur à donner au condensateur pour ajouter un temps de reset de 1 ms.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22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12915" y="1052735"/>
            <a:ext cx="312190" cy="5768209"/>
            <a:chOff x="12915" y="1052735"/>
            <a:chExt cx="312190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12915" y="1052735"/>
              <a:ext cx="309986" cy="4168273"/>
              <a:chOff x="12915" y="1052735"/>
              <a:chExt cx="309986" cy="4168273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19793" y="4380523"/>
                <a:ext cx="1373193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Utilités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488093" y="1555952"/>
                <a:ext cx="1314211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Exemples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571423" y="2953493"/>
              <a:ext cx="148086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Equations RC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0BBB25A-BA61-4F26-8E49-070ACA3F44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6"/>
          <a:stretch/>
        </p:blipFill>
        <p:spPr>
          <a:xfrm>
            <a:off x="6588224" y="1709840"/>
            <a:ext cx="2339875" cy="17191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546D14F-AF7E-44B8-904F-1E3518BD2E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66" y="3645024"/>
            <a:ext cx="2790310" cy="2232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39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38959" y="836712"/>
                <a:ext cx="8021473" cy="5884763"/>
              </a:xfrm>
            </p:spPr>
            <p:txBody>
              <a:bodyPr>
                <a:normAutofit/>
              </a:bodyPr>
              <a:lstStyle/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Equation de la charge du condensateur :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7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7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sz="17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fr-FR" sz="17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7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700" b="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7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7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sz="17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𝐶𝑓𝑖𝑛𝑎𝑙𝑒</m:t>
                          </m:r>
                        </m:sub>
                      </m:sSub>
                      <m:r>
                        <a:rPr lang="fr-FR" sz="1700" b="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17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7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7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17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𝐶𝑖𝑛𝑖𝑡𝑖𝑎𝑙𝑒</m:t>
                              </m:r>
                            </m:sub>
                          </m:sSub>
                          <m:r>
                            <a:rPr lang="fr-FR" sz="17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7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7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17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𝐶𝑓𝑖𝑛𝑎𝑙𝑒</m:t>
                              </m:r>
                            </m:sub>
                          </m:sSub>
                        </m:e>
                      </m:d>
                      <m:r>
                        <a:rPr lang="fr-FR" sz="1700" b="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7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7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7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7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7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fr-FR" sz="17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700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800" dirty="0">
                    <a:sym typeface="Wingdings" panose="05000000000000000000" pitchFamily="2" charset="2"/>
                  </a:rPr>
                  <a:t>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17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𝐷𝐷</m:t>
                        </m:r>
                      </m:sub>
                    </m:sSub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𝐷𝐷</m:t>
                            </m:r>
                          </m:sub>
                        </m:sSub>
                      </m:e>
                    </m:d>
                    <m:r>
                      <a:rPr lang="fr-FR" sz="17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17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𝐷𝐷</m:t>
                        </m:r>
                      </m:sub>
                    </m:sSub>
                    <m:r>
                      <a:rPr lang="fr-FR" sz="17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17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7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7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7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fr-FR" sz="17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fr-FR" sz="170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Calcul du retard :</a:t>
                </a:r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800" dirty="0"/>
                  <a:t>Soit t</a:t>
                </a:r>
                <a:r>
                  <a:rPr lang="fr-FR" sz="1800" baseline="-25000" dirty="0"/>
                  <a:t>0</a:t>
                </a:r>
                <a:r>
                  <a:rPr lang="fr-FR" sz="1800" dirty="0"/>
                  <a:t> le retard.</a:t>
                </a:r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𝐷𝐷</m:t>
                            </m:r>
                          </m:sub>
                        </m:sSub>
                      </m:num>
                      <m:den>
                        <m: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sz="1800" dirty="0"/>
              </a:p>
              <a:p>
                <a:pPr marL="941832" lvl="3" indent="0">
                  <a:buClr>
                    <a:srgbClr val="04617B"/>
                  </a:buClr>
                  <a:buNone/>
                </a:pPr>
                <a:r>
                  <a:rPr lang="fr-FR" sz="1800" dirty="0">
                    <a:sym typeface="Wingdings" panose="05000000000000000000" pitchFamily="2" charset="2"/>
                  </a:rPr>
                  <a:t>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𝐷𝐷</m:t>
                            </m:r>
                          </m:sub>
                        </m:sSub>
                      </m:num>
                      <m:den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𝐷𝐷</m:t>
                        </m:r>
                      </m:sub>
                    </m:sSub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8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sz="18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fr-FR" sz="1800" dirty="0"/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1800" dirty="0">
                    <a:sym typeface="Wingdings" panose="05000000000000000000" pitchFamily="2" charset="2"/>
                  </a:rPr>
                  <a:t>	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2000" dirty="0"/>
                  <a:t> soit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/>
                  <a:t>  ou encore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fr-FR" sz="2000" dirty="0"/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dirty="0">
                    <a:sym typeface="Wingdings" panose="05000000000000000000" pitchFamily="2" charset="2"/>
                  </a:rPr>
                  <a:t> 	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fr-FR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fr-FR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fr-FR" sz="2000" dirty="0"/>
                  <a:t>  soit </a:t>
                </a:r>
                <a14:m>
                  <m:oMath xmlns:m="http://schemas.openxmlformats.org/officeDocument/2006/math"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fr-FR" sz="2000" dirty="0"/>
              </a:p>
              <a:p>
                <a:pPr marL="393192" lvl="1" indent="0">
                  <a:buClr>
                    <a:srgbClr val="04617B"/>
                  </a:buClr>
                  <a:buNone/>
                </a:pPr>
                <a:r>
                  <a:rPr lang="fr-FR" sz="2000" dirty="0">
                    <a:sym typeface="Wingdings" panose="05000000000000000000" pitchFamily="2" charset="2"/>
                  </a:rPr>
                  <a:t>	</a:t>
                </a:r>
                <a14:m>
                  <m:oMath xmlns:m="http://schemas.openxmlformats.org/officeDocument/2006/math">
                    <m:r>
                      <a:rPr lang="fr-FR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fr-FR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fr-FR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</m:oMath>
                </a14:m>
                <a:endParaRPr lang="fr-FR" sz="2000" dirty="0"/>
              </a:p>
              <a:p>
                <a:pPr marL="953262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Application numérique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800" dirty="0">
                    <a:solidFill>
                      <a:srgbClr val="0000F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1.</m:t>
                        </m:r>
                        <m:sSup>
                          <m:sSupPr>
                            <m:ctrlPr>
                              <a:rPr lang="fr-FR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8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a:rPr lang="fr-FR" sz="18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=43,7.</m:t>
                    </m:r>
                  </m:oMath>
                </a14:m>
                <a:r>
                  <a:rPr lang="fr-FR" sz="1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fr-FR" sz="1700" dirty="0"/>
                  <a:t>	</a:t>
                </a:r>
                <a:r>
                  <a:rPr lang="fr-FR" sz="18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 C=43,7 nF  47 nF en série E12</a:t>
                </a:r>
                <a:endParaRPr lang="fr-FR" sz="17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59" y="836712"/>
                <a:ext cx="8021473" cy="5884763"/>
              </a:xfrm>
              <a:blipFill>
                <a:blip r:embed="rId6"/>
                <a:stretch>
                  <a:fillRect t="-5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23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12915" y="1052735"/>
            <a:ext cx="312190" cy="5768209"/>
            <a:chOff x="12915" y="1052735"/>
            <a:chExt cx="312190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12915" y="1052735"/>
              <a:ext cx="309986" cy="4168273"/>
              <a:chOff x="12915" y="1052735"/>
              <a:chExt cx="309986" cy="4168273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19793" y="4380523"/>
                <a:ext cx="1373193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Utilités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488093" y="1555952"/>
                <a:ext cx="1314211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Exemples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571423" y="2953493"/>
              <a:ext cx="148086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Equations RC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46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959" y="836712"/>
            <a:ext cx="5357177" cy="5884763"/>
          </a:xfrm>
        </p:spPr>
        <p:txBody>
          <a:bodyPr>
            <a:normAutofit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Exemple 2 : Atténuation de la composante variable du courant</a:t>
            </a:r>
          </a:p>
          <a:p>
            <a:pPr lvl="1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Source de courant (I) avec :</a:t>
            </a:r>
          </a:p>
          <a:p>
            <a:pPr lvl="2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700" dirty="0"/>
              <a:t>Une composante continue de 10 mA</a:t>
            </a:r>
          </a:p>
          <a:p>
            <a:pPr lvl="2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700" dirty="0"/>
              <a:t>Des variations carrées à 100 Hz de +/- 1 mA</a:t>
            </a:r>
          </a:p>
          <a:p>
            <a:pPr lvl="1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Montage :</a:t>
            </a:r>
          </a:p>
          <a:p>
            <a:pPr lvl="2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700" dirty="0"/>
              <a:t>La résistance R de 1 k</a:t>
            </a:r>
            <a:r>
              <a:rPr lang="el-GR" sz="1700" dirty="0"/>
              <a:t>Ω</a:t>
            </a:r>
            <a:r>
              <a:rPr lang="fr-FR" sz="1700" dirty="0"/>
              <a:t> sert à obtenir une tension image du courant fourni.</a:t>
            </a:r>
          </a:p>
          <a:p>
            <a:pPr lvl="2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700" dirty="0"/>
              <a:t>On place un condensateur de 100 </a:t>
            </a:r>
            <a:r>
              <a:rPr lang="fr-FR" sz="1700" dirty="0">
                <a:sym typeface="Symbol" panose="05050102010706020507" pitchFamily="18" charset="2"/>
              </a:rPr>
              <a:t>F en // sur la résistance pour limiter les ondulations dues à la composante de 100 Hz.</a:t>
            </a:r>
            <a:endParaRPr lang="fr-FR" sz="1700" dirty="0"/>
          </a:p>
          <a:p>
            <a:pPr lvl="1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On cherche à détermine l’amplitude des ondulations sur la tension de sortie du montage (U).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24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12915" y="1052735"/>
            <a:ext cx="312190" cy="5768209"/>
            <a:chOff x="12915" y="1052735"/>
            <a:chExt cx="312190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12915" y="1052735"/>
              <a:ext cx="309986" cy="4168273"/>
              <a:chOff x="12915" y="1052735"/>
              <a:chExt cx="309986" cy="4168273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19793" y="4380523"/>
                <a:ext cx="1373193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Utilités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488093" y="1555952"/>
                <a:ext cx="1314211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Exemples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571423" y="2953493"/>
              <a:ext cx="148086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Equations RC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71A10D1-1817-4324-BA2D-747D55D897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33407" r="54725" b="43457"/>
          <a:stretch/>
        </p:blipFill>
        <p:spPr>
          <a:xfrm>
            <a:off x="5946970" y="3338113"/>
            <a:ext cx="2906130" cy="148086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ED2DA50-14EF-47DB-B826-B8A6C9A5B3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70" y="836712"/>
            <a:ext cx="3056130" cy="244490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0AF255A-E707-4444-AC44-30092D23E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70" y="4819438"/>
            <a:ext cx="2408430" cy="1926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426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38959" y="836712"/>
                <a:ext cx="8021473" cy="5884763"/>
              </a:xfrm>
            </p:spPr>
            <p:txBody>
              <a:bodyPr>
                <a:normAutofit/>
              </a:bodyPr>
              <a:lstStyle/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Equation différentielle en u(t):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fr-FR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fr-FR" sz="1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fr-FR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fr-FR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fr-FR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fr-FR" sz="1700" dirty="0"/>
                  <a:t>	   </a:t>
                </a:r>
                <a:r>
                  <a:rPr lang="fr-FR" sz="1600" dirty="0">
                    <a:sym typeface="Wingdings" panose="05000000000000000000" pitchFamily="2" charset="2"/>
                  </a:rPr>
                  <a:t>   </a:t>
                </a:r>
                <a14:m>
                  <m:oMath xmlns:m="http://schemas.openxmlformats.org/officeDocument/2006/math"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brk m:alnAt="7"/>
                          </m:r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800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800" dirty="0">
                    <a:sym typeface="Wingdings" panose="05000000000000000000" pitchFamily="2" charset="2"/>
                  </a:rPr>
                  <a:t>  </a:t>
                </a:r>
                <a14:m>
                  <m:oMath xmlns:m="http://schemas.openxmlformats.org/officeDocument/2006/math"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fr-FR" sz="180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Résolution de l’équation pour la charge du condensateur :</a:t>
                </a:r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800" dirty="0"/>
                  <a:t>Début de charge de C : On suppose qu’a t=0 i(t)passe de 9 mA à 11 mA.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800" dirty="0"/>
                  <a:t>	Donc </a:t>
                </a:r>
                <a:r>
                  <a:rPr lang="fr-FR" sz="1800" dirty="0" err="1"/>
                  <a:t>R.i</a:t>
                </a:r>
                <a:r>
                  <a:rPr lang="fr-FR" sz="1800" dirty="0"/>
                  <a:t>(t) passe de 9 V à 11 V (R=1 k</a:t>
                </a:r>
                <a:r>
                  <a:rPr lang="el-GR" sz="1800" dirty="0"/>
                  <a:t>Ω</a:t>
                </a:r>
                <a:r>
                  <a:rPr lang="fr-FR" sz="1800" dirty="0"/>
                  <a:t>).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800" dirty="0"/>
                  <a:t>	u(t) va passer de </a:t>
                </a:r>
                <a:r>
                  <a:rPr lang="fr-FR" sz="1800" dirty="0" err="1"/>
                  <a:t>u</a:t>
                </a:r>
                <a:r>
                  <a:rPr lang="fr-FR" sz="1800" baseline="-25000" dirty="0" err="1"/>
                  <a:t>min</a:t>
                </a:r>
                <a:r>
                  <a:rPr lang="fr-FR" sz="1800" dirty="0"/>
                  <a:t> à </a:t>
                </a:r>
                <a:r>
                  <a:rPr lang="fr-FR" sz="1800" dirty="0" err="1"/>
                  <a:t>u</a:t>
                </a:r>
                <a:r>
                  <a:rPr lang="fr-FR" sz="1800" baseline="-25000" dirty="0" err="1"/>
                  <a:t>max</a:t>
                </a:r>
                <a:r>
                  <a:rPr lang="fr-FR" sz="1800" dirty="0"/>
                  <a:t> pendant la charge</a:t>
                </a:r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𝑓𝑖𝑛𝑎𝑙𝑒</m:t>
                        </m:r>
                      </m:sub>
                    </m:sSub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𝑖𝑛𝑖𝑡𝑖𝑎𝑙𝑒</m:t>
                            </m:r>
                          </m:sub>
                        </m:s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𝑓𝑖𝑛𝑎𝑙𝑒</m:t>
                            </m:r>
                          </m:sub>
                        </m:sSub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800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800" dirty="0">
                    <a:sym typeface="Wingdings" panose="05000000000000000000" pitchFamily="2" charset="2"/>
                  </a:rPr>
                  <a:t> </a:t>
                </a:r>
                <a14:m>
                  <m:oMath xmlns:m="http://schemas.openxmlformats.org/officeDocument/2006/math"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=11+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8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800" dirty="0"/>
                  <a:t>Fin de la charge de C : fréquence=100 Hz donc T=10 ms donc fin de la charge au bout de T/2=5 ms. Valeur atteinte : </a:t>
                </a:r>
                <a:r>
                  <a:rPr lang="fr-FR" sz="1800" dirty="0" err="1"/>
                  <a:t>u</a:t>
                </a:r>
                <a:r>
                  <a:rPr lang="fr-FR" sz="1800" baseline="-25000" dirty="0" err="1"/>
                  <a:t>max</a:t>
                </a:r>
                <a:r>
                  <a:rPr lang="fr-FR" sz="1800" dirty="0"/>
                  <a:t>.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800" dirty="0">
                    <a:sym typeface="Wingdings" panose="05000000000000000000" pitchFamily="2" charset="2"/>
                  </a:rPr>
                  <a:t>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=11+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fr-FR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2.</m:t>
                            </m:r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59" y="836712"/>
                <a:ext cx="8021473" cy="5884763"/>
              </a:xfrm>
              <a:blipFill>
                <a:blip r:embed="rId6"/>
                <a:stretch>
                  <a:fillRect t="-5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25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12915" y="1052735"/>
            <a:ext cx="312190" cy="5768209"/>
            <a:chOff x="12915" y="1052735"/>
            <a:chExt cx="312190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12915" y="1052735"/>
              <a:ext cx="309986" cy="4168273"/>
              <a:chOff x="12915" y="1052735"/>
              <a:chExt cx="309986" cy="4168273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19793" y="4380523"/>
                <a:ext cx="1373193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Utilités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488093" y="1555952"/>
                <a:ext cx="1314211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Exemples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571423" y="2953493"/>
              <a:ext cx="148086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Equations RC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2A0D7B9-E245-4237-9EF7-A6C62ABEE8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836712"/>
            <a:ext cx="2185090" cy="158230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6BFFFF6-89BE-4CB2-BB81-A431E939DB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1" r="66060" b="30303"/>
          <a:stretch/>
        </p:blipFill>
        <p:spPr>
          <a:xfrm>
            <a:off x="7236296" y="3575411"/>
            <a:ext cx="1710598" cy="1627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839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38959" y="836712"/>
                <a:ext cx="8021473" cy="6048672"/>
              </a:xfrm>
            </p:spPr>
            <p:txBody>
              <a:bodyPr>
                <a:normAutofit fontScale="92500" lnSpcReduction="10000"/>
              </a:bodyPr>
              <a:lstStyle/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Résolution de l’équation pour la décharge du condensateur :</a:t>
                </a:r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800" dirty="0"/>
                  <a:t>Début décharge : On suppose qu’a t=0 i(t)passe de 11 mA à 9 mA.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800" dirty="0"/>
                  <a:t>	Donc </a:t>
                </a:r>
                <a:r>
                  <a:rPr lang="fr-FR" sz="1800" dirty="0" err="1"/>
                  <a:t>R.i</a:t>
                </a:r>
                <a:r>
                  <a:rPr lang="fr-FR" sz="1800" dirty="0"/>
                  <a:t>(t) passe de 11 V à 9 V (R=1 k</a:t>
                </a:r>
                <a:r>
                  <a:rPr lang="el-GR" sz="1800" dirty="0"/>
                  <a:t>Ω</a:t>
                </a:r>
                <a:r>
                  <a:rPr lang="fr-FR" sz="1800" dirty="0"/>
                  <a:t>).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800" dirty="0"/>
                  <a:t>	u(t) va passer de </a:t>
                </a:r>
                <a:r>
                  <a:rPr lang="fr-FR" sz="1800" dirty="0" err="1"/>
                  <a:t>u</a:t>
                </a:r>
                <a:r>
                  <a:rPr lang="fr-FR" sz="1800" baseline="-25000" dirty="0" err="1"/>
                  <a:t>max</a:t>
                </a:r>
                <a:r>
                  <a:rPr lang="fr-FR" sz="1800" dirty="0"/>
                  <a:t> à </a:t>
                </a:r>
                <a:r>
                  <a:rPr lang="fr-FR" sz="1800" dirty="0" err="1"/>
                  <a:t>u</a:t>
                </a:r>
                <a:r>
                  <a:rPr lang="fr-FR" sz="1800" baseline="-25000" dirty="0" err="1"/>
                  <a:t>min</a:t>
                </a:r>
                <a:r>
                  <a:rPr lang="fr-FR" sz="1800" dirty="0"/>
                  <a:t> pendant la décharge</a:t>
                </a:r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𝑓𝑖𝑛𝑎𝑙𝑒</m:t>
                        </m:r>
                      </m:sub>
                    </m:sSub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𝑖𝑛𝑖𝑡𝑖𝑎𝑙𝑒</m:t>
                            </m:r>
                          </m:sub>
                        </m:s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𝑓𝑖𝑛𝑎𝑙𝑒</m:t>
                            </m:r>
                          </m:sub>
                        </m:sSub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800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800" dirty="0">
                    <a:sym typeface="Wingdings" panose="05000000000000000000" pitchFamily="2" charset="2"/>
                  </a:rPr>
                  <a:t> </a:t>
                </a:r>
                <a14:m>
                  <m:oMath xmlns:m="http://schemas.openxmlformats.org/officeDocument/2006/math"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=9+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8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800" dirty="0"/>
                  <a:t>Fin de la décharge de C au bout de T/2=5 ms. Valeur atteinte : </a:t>
                </a:r>
                <a:r>
                  <a:rPr lang="fr-FR" sz="1800" dirty="0" err="1"/>
                  <a:t>u</a:t>
                </a:r>
                <a:r>
                  <a:rPr lang="fr-FR" sz="1800" baseline="-25000" dirty="0" err="1"/>
                  <a:t>min</a:t>
                </a:r>
                <a:r>
                  <a:rPr lang="fr-FR" sz="1800" dirty="0"/>
                  <a:t>.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800" dirty="0">
                    <a:sym typeface="Wingdings" panose="05000000000000000000" pitchFamily="2" charset="2"/>
                  </a:rPr>
                  <a:t>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FR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sub>
                        </m:s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fr-FR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2.</m:t>
                            </m:r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800" dirty="0"/>
              </a:p>
              <a:p>
                <a:pPr lvl="1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Valeur de l’ondulation en fonction de la valeur de C :</a:t>
                </a:r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800" dirty="0"/>
                  <a:t>Ondulation </a:t>
                </a:r>
                <a:r>
                  <a:rPr lang="fr-FR" sz="1800" dirty="0">
                    <a:sym typeface="Symbol" panose="05050102010706020507" pitchFamily="18" charset="2"/>
                  </a:rPr>
                  <a:t>u : </a:t>
                </a:r>
                <a14:m>
                  <m:oMath xmlns:m="http://schemas.openxmlformats.org/officeDocument/2006/math"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fr-FR" sz="1800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800" dirty="0">
                    <a:sym typeface="Wingdings" panose="05000000000000000000" pitchFamily="2" charset="2"/>
                  </a:rPr>
                  <a:t> </a:t>
                </a:r>
                <a14:m>
                  <m:oMath xmlns:m="http://schemas.openxmlformats.org/officeDocument/2006/math"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=11+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2.</m:t>
                            </m:r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fr-FR" sz="1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9+</m:t>
                        </m:r>
                        <m:d>
                          <m:d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2.</m:t>
                                </m:r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fr-FR" sz="1800" dirty="0">
                  <a:solidFill>
                    <a:srgbClr val="0000FF"/>
                  </a:solidFill>
                </a:endParaRP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800" dirty="0">
                    <a:sym typeface="Wingdings" panose="05000000000000000000" pitchFamily="2" charset="2"/>
                  </a:rPr>
                  <a:t> </a:t>
                </a:r>
                <a14:m>
                  <m:oMath xmlns:m="http://schemas.openxmlformats.org/officeDocument/2006/math"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2.</m:t>
                            </m:r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800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800" dirty="0">
                    <a:sym typeface="Wingdings" panose="05000000000000000000" pitchFamily="2" charset="2"/>
                  </a:rPr>
                  <a:t> </a:t>
                </a:r>
                <a14:m>
                  <m:oMath xmlns:m="http://schemas.openxmlformats.org/officeDocument/2006/math"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=2+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2.</m:t>
                            </m:r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2+</m:t>
                    </m:r>
                    <m:d>
                      <m:d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2.</m:t>
                            </m:r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fr-FR" sz="1800" dirty="0"/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800" dirty="0">
                    <a:sym typeface="Wingdings" panose="05000000000000000000" pitchFamily="2" charset="2"/>
                  </a:rPr>
                  <a:t> </a:t>
                </a:r>
                <a14:m>
                  <m:oMath xmlns:m="http://schemas.openxmlformats.org/officeDocument/2006/math"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2.</m:t>
                                </m:r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2.</m:t>
                            </m:r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1800" dirty="0"/>
                  <a:t>  </a:t>
                </a:r>
                <a:r>
                  <a:rPr lang="fr-FR" sz="1800" dirty="0">
                    <a:sym typeface="Wingdings" panose="05000000000000000000" pitchFamily="2" charset="2"/>
                  </a:rPr>
                  <a:t> </a:t>
                </a:r>
                <a14:m>
                  <m:oMath xmlns:m="http://schemas.openxmlformats.org/officeDocument/2006/math">
                    <m:r>
                      <a:rPr lang="fr-FR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fr-FR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</m:t>
                    </m:r>
                    <m:f>
                      <m:fPr>
                        <m:ctrlP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fr-FR" sz="1800" dirty="0">
                            <a:solidFill>
                              <a:srgbClr val="0000FF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2.</m:t>
                                </m:r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fr-FR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2.</m:t>
                                </m:r>
                                <m:r>
                                  <a:rPr lang="fr-FR" sz="18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fr-FR" sz="1800" dirty="0">
                    <a:sym typeface="Wingdings" panose="05000000000000000000" pitchFamily="2" charset="2"/>
                  </a:rPr>
                  <a:t> </a:t>
                </a:r>
              </a:p>
              <a:p>
                <a:pPr marL="667512" lvl="2" indent="0">
                  <a:buClr>
                    <a:srgbClr val="04617B"/>
                  </a:buClr>
                  <a:buNone/>
                </a:pPr>
                <a:r>
                  <a:rPr lang="fr-FR" sz="1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AN : </a:t>
                </a:r>
                <a14:m>
                  <m:oMath xmlns:m="http://schemas.openxmlformats.org/officeDocument/2006/math">
                    <m:r>
                      <a:rPr lang="fr-FR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fr-FR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</m:t>
                    </m:r>
                    <m:f>
                      <m:fPr>
                        <m:ctrlPr>
                          <a:rPr lang="fr-FR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fr-FR" sz="18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fr-FR" sz="1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fr-FR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1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fr-FR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fr-FR" sz="1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fr-FR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fr-FR" sz="1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 </m:t>
                    </m:r>
                    <m:r>
                      <m:rPr>
                        <m:sty m:val="p"/>
                      </m:rPr>
                      <a:rPr lang="fr-FR" sz="1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mV</m:t>
                    </m:r>
                  </m:oMath>
                </a14:m>
                <a:endParaRPr lang="fr-FR" sz="1800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667512" lvl="2" indent="0">
                  <a:buClr>
                    <a:srgbClr val="04617B"/>
                  </a:buClr>
                  <a:buNone/>
                </a:pPr>
                <a:endParaRPr lang="fr-FR" sz="1800" dirty="0"/>
              </a:p>
              <a:p>
                <a:pPr lvl="2">
                  <a:buClr>
                    <a:srgbClr val="04617B"/>
                  </a:buClr>
                  <a:buFont typeface="Wingdings" panose="05000000000000000000" pitchFamily="2" charset="2"/>
                  <a:buChar char="Ä"/>
                </a:pPr>
                <a:endParaRPr lang="fr-FR" sz="18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59" y="836712"/>
                <a:ext cx="8021473" cy="6048672"/>
              </a:xfrm>
              <a:blipFill>
                <a:blip r:embed="rId4"/>
                <a:stretch>
                  <a:fillRect t="-10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26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12915" y="1052735"/>
            <a:ext cx="312190" cy="5768209"/>
            <a:chOff x="12915" y="1052735"/>
            <a:chExt cx="312190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12915" y="1052735"/>
              <a:ext cx="309986" cy="4168273"/>
              <a:chOff x="12915" y="1052735"/>
              <a:chExt cx="309986" cy="4168273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19793" y="4380523"/>
                <a:ext cx="1373193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Utilités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488093" y="1555952"/>
                <a:ext cx="1314211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Exemples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571423" y="2953493"/>
              <a:ext cx="148086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Equations RC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6BFFFF6-89BE-4CB2-BB81-A431E939DB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3" t="29242" r="42607" b="30392"/>
          <a:stretch/>
        </p:blipFill>
        <p:spPr>
          <a:xfrm>
            <a:off x="7524327" y="1479757"/>
            <a:ext cx="1449111" cy="1378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68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872421E9-A1C5-4494-953E-A5B974AE3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53148"/>
            <a:ext cx="5040560" cy="17971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0159"/>
            <a:ext cx="8686800" cy="708688"/>
          </a:xfrm>
        </p:spPr>
        <p:txBody>
          <a:bodyPr>
            <a:noAutofit/>
          </a:bodyPr>
          <a:lstStyle/>
          <a:p>
            <a:pPr algn="ctr"/>
            <a:r>
              <a:rPr lang="fr-FR" sz="4000" b="1" u="sng" dirty="0">
                <a:solidFill>
                  <a:srgbClr val="04617B"/>
                </a:solidFill>
              </a:rPr>
              <a:t>Le composant condensateur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7067128" cy="5442690"/>
          </a:xfrm>
        </p:spPr>
        <p:txBody>
          <a:bodyPr>
            <a:normAutofit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Introduction</a:t>
            </a:r>
          </a:p>
          <a:p>
            <a:pPr marL="365760" lvl="1" indent="0">
              <a:buClr>
                <a:srgbClr val="04617B"/>
              </a:buClr>
              <a:buNone/>
            </a:pPr>
            <a:r>
              <a:rPr lang="fr-FR" sz="2000" dirty="0"/>
              <a:t>Le condensateur (parfois nommé Capa) est un composant très utilisé dans les circuits électroniques. </a:t>
            </a:r>
          </a:p>
          <a:p>
            <a:pPr marL="365760" lvl="1" indent="0">
              <a:buClr>
                <a:srgbClr val="04617B"/>
              </a:buClr>
              <a:buNone/>
            </a:pPr>
            <a:r>
              <a:rPr lang="fr-FR" sz="2000" dirty="0"/>
              <a:t>Le condensateur à la particularité de pouvoir stocker de l’énergie électrique lorsqu’il est soumis à une tension.</a:t>
            </a:r>
          </a:p>
          <a:p>
            <a:pPr marL="365760" lvl="1" indent="0">
              <a:buClr>
                <a:srgbClr val="04617B"/>
              </a:buClr>
              <a:buNone/>
            </a:pPr>
            <a:endParaRPr lang="fr-FR" sz="2000" dirty="0"/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Constitution</a:t>
            </a:r>
          </a:p>
          <a:p>
            <a:pPr>
              <a:buClr>
                <a:srgbClr val="04617B"/>
              </a:buClr>
            </a:pPr>
            <a:endParaRPr lang="fr-FR" dirty="0">
              <a:solidFill>
                <a:srgbClr val="04617B"/>
              </a:solidFill>
            </a:endParaRPr>
          </a:p>
          <a:p>
            <a:pPr>
              <a:buClr>
                <a:srgbClr val="04617B"/>
              </a:buClr>
            </a:pPr>
            <a:endParaRPr lang="fr-FR" dirty="0">
              <a:solidFill>
                <a:srgbClr val="04617B"/>
              </a:solidFill>
            </a:endParaRPr>
          </a:p>
          <a:p>
            <a:pPr>
              <a:buClr>
                <a:srgbClr val="04617B"/>
              </a:buClr>
            </a:pPr>
            <a:endParaRPr lang="fr-FR" dirty="0">
              <a:solidFill>
                <a:srgbClr val="04617B"/>
              </a:solidFill>
            </a:endParaRP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Deux électrodes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Séparées par une couche de diélectrique (isolant)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Différentes technologies suivant le diélectrique utilisé </a:t>
            </a:r>
          </a:p>
          <a:p>
            <a:pPr marL="365760" lvl="1" indent="0">
              <a:buClr>
                <a:srgbClr val="04617B"/>
              </a:buClr>
              <a:buNone/>
            </a:pP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12914" y="1052735"/>
            <a:ext cx="312190" cy="5772247"/>
            <a:chOff x="12914" y="1052735"/>
            <a:chExt cx="312190" cy="5772247"/>
          </a:xfrm>
        </p:grpSpPr>
        <p:grpSp>
          <p:nvGrpSpPr>
            <p:cNvPr id="12" name="Groupe 11"/>
            <p:cNvGrpSpPr/>
            <p:nvPr/>
          </p:nvGrpSpPr>
          <p:grpSpPr>
            <a:xfrm>
              <a:off x="12915" y="2367702"/>
              <a:ext cx="310253" cy="4457280"/>
              <a:chOff x="12915" y="2367702"/>
              <a:chExt cx="310253" cy="4457280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73255" y="2953872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Equations RC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628611" y="5873202"/>
                <a:ext cx="1595782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Condensateur</a:t>
                </a:r>
                <a:endParaRPr lang="fr-FR" sz="2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516644" y="4387450"/>
              <a:ext cx="1375720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Utilités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A89708B2-5450-462B-A30D-1655B4D948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45" y="2202418"/>
            <a:ext cx="1235968" cy="926976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6453E9-5EDA-4D51-9BF1-1BCB78E4E1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541" y="1288847"/>
            <a:ext cx="346263" cy="980267"/>
          </a:xfrm>
          <a:prstGeom prst="rect">
            <a:avLst/>
          </a:prstGeom>
        </p:spPr>
      </p:pic>
      <p:pic>
        <p:nvPicPr>
          <p:cNvPr id="16" name="Image 15" descr="Une image contenant briquet, matériau de construction&#10;&#10;Description générée automatiquement">
            <a:extLst>
              <a:ext uri="{FF2B5EF4-FFF2-40B4-BE49-F238E27FC236}">
                <a16:creationId xmlns:a16="http://schemas.microsoft.com/office/drawing/2014/main" id="{0BED71A4-BD49-4421-9576-F78AD4F894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584" y="2558044"/>
            <a:ext cx="378178" cy="37817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D37F275-7817-4FF6-9C4D-A68590FFC3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225153"/>
            <a:ext cx="2466441" cy="709980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22" name="Image 2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AAC052C-C895-43FB-BAA0-86B309BB19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423118"/>
            <a:ext cx="190500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2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6347048" cy="5988270"/>
          </a:xfrm>
        </p:spPr>
        <p:txBody>
          <a:bodyPr>
            <a:normAutofit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Symbole du condensateur</a:t>
            </a:r>
          </a:p>
          <a:p>
            <a:pPr marL="365760" lvl="1" indent="0">
              <a:buClr>
                <a:srgbClr val="04617B"/>
              </a:buClr>
              <a:buNone/>
            </a:pPr>
            <a:r>
              <a:rPr lang="fr-FR" sz="2000" dirty="0"/>
              <a:t>					</a:t>
            </a:r>
            <a:r>
              <a:rPr lang="fr-FR" sz="1800" dirty="0"/>
              <a:t>Symboles</a:t>
            </a:r>
          </a:p>
          <a:p>
            <a:pPr marL="365760" lvl="1" indent="0">
              <a:buClr>
                <a:srgbClr val="04617B"/>
              </a:buClr>
              <a:buNone/>
            </a:pPr>
            <a:r>
              <a:rPr lang="fr-FR" sz="1800" dirty="0"/>
              <a:t>					     US</a:t>
            </a:r>
          </a:p>
          <a:p>
            <a:pPr marL="365760" lvl="1" indent="0">
              <a:buClr>
                <a:srgbClr val="04617B"/>
              </a:buClr>
              <a:buNone/>
            </a:pPr>
            <a:endParaRPr lang="fr-FR" sz="2000" dirty="0"/>
          </a:p>
          <a:p>
            <a:pPr>
              <a:buClr>
                <a:srgbClr val="04617B"/>
              </a:buClr>
            </a:pPr>
            <a:endParaRPr lang="fr-FR" dirty="0">
              <a:solidFill>
                <a:srgbClr val="04617B"/>
              </a:solidFill>
            </a:endParaRPr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Effet capacitif, capacité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Quand on applique une tension (</a:t>
            </a:r>
            <a:r>
              <a:rPr lang="fr-FR" sz="2000" dirty="0" err="1"/>
              <a:t>ddp</a:t>
            </a:r>
            <a:r>
              <a:rPr lang="fr-FR" sz="2000" dirty="0"/>
              <a:t>) aux bornes du condensateur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700" dirty="0"/>
              <a:t>Création d’un champs électrique entre les deux armatures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700" dirty="0"/>
              <a:t>Stockage de charges électriques sur chaque armature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La capacité d’un condensateur, représente sa capacité à stocker des charges</a:t>
            </a:r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700" dirty="0"/>
              <a:t>Capacité exprimée en Farads (F, </a:t>
            </a:r>
            <a:r>
              <a:rPr lang="fr-FR" sz="1700" dirty="0" err="1"/>
              <a:t>mF</a:t>
            </a:r>
            <a:r>
              <a:rPr lang="fr-FR" sz="1700" dirty="0"/>
              <a:t>, </a:t>
            </a:r>
            <a:r>
              <a:rPr lang="fr-FR" sz="1700" dirty="0">
                <a:sym typeface="Symbol" panose="05050102010706020507" pitchFamily="18" charset="2"/>
              </a:rPr>
              <a:t>F, pF, …)</a:t>
            </a:r>
            <a:endParaRPr lang="fr-FR" sz="1700" dirty="0"/>
          </a:p>
          <a:p>
            <a:pPr marL="925830" lvl="2" indent="-285750">
              <a:buClr>
                <a:srgbClr val="04617B"/>
              </a:buClr>
              <a:buFont typeface="Wingdings" panose="05000000000000000000" pitchFamily="2" charset="2"/>
              <a:buChar char="ü"/>
            </a:pPr>
            <a:r>
              <a:rPr lang="fr-FR" sz="1700" dirty="0"/>
              <a:t>La quantité de charges stockées s’exprime en coulombs (C).</a:t>
            </a:r>
            <a:endParaRPr lang="fr-FR" sz="2000" dirty="0"/>
          </a:p>
          <a:p>
            <a:pPr marL="365760" lvl="1" indent="0">
              <a:buClr>
                <a:srgbClr val="04617B"/>
              </a:buClr>
              <a:buNone/>
            </a:pP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A5896A-3C83-46F2-A598-7D22FB480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2" y="1320460"/>
            <a:ext cx="3996054" cy="117243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6A3C22A-280E-40A6-B553-4685968AA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10" y="1138667"/>
            <a:ext cx="2126564" cy="114027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935422B-91F3-4A5E-93B5-521A9B373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1714" y="3150217"/>
            <a:ext cx="1726171" cy="2262286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E475D861-AECE-4282-9F65-8EA4B6D790A3}"/>
              </a:ext>
            </a:extLst>
          </p:cNvPr>
          <p:cNvGrpSpPr/>
          <p:nvPr/>
        </p:nvGrpSpPr>
        <p:grpSpPr>
          <a:xfrm>
            <a:off x="12914" y="1052735"/>
            <a:ext cx="312190" cy="5772247"/>
            <a:chOff x="12914" y="1052735"/>
            <a:chExt cx="312190" cy="5772247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96939137-A5DB-473F-B8B0-882BC65AF2C2}"/>
                </a:ext>
              </a:extLst>
            </p:cNvPr>
            <p:cNvGrpSpPr/>
            <p:nvPr/>
          </p:nvGrpSpPr>
          <p:grpSpPr>
            <a:xfrm>
              <a:off x="12915" y="2367702"/>
              <a:ext cx="310253" cy="4457280"/>
              <a:chOff x="12915" y="2367702"/>
              <a:chExt cx="310253" cy="4457280"/>
            </a:xfrm>
          </p:grpSpPr>
          <p:sp>
            <p:nvSpPr>
              <p:cNvPr id="34" name="ZoneTexte 13">
                <a:extLst>
                  <a:ext uri="{FF2B5EF4-FFF2-40B4-BE49-F238E27FC236}">
                    <a16:creationId xmlns:a16="http://schemas.microsoft.com/office/drawing/2014/main" id="{22CFE16D-2651-4003-82E4-A728F2ACA2B4}"/>
                  </a:ext>
                </a:extLst>
              </p:cNvPr>
              <p:cNvSpPr txBox="1"/>
              <p:nvPr/>
            </p:nvSpPr>
            <p:spPr>
              <a:xfrm rot="16200000">
                <a:off x="-573255" y="2953872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Equations RC</a:t>
                </a:r>
              </a:p>
            </p:txBody>
          </p:sp>
          <p:sp>
            <p:nvSpPr>
              <p:cNvPr id="35" name="ZoneTexte 13">
                <a:extLst>
                  <a:ext uri="{FF2B5EF4-FFF2-40B4-BE49-F238E27FC236}">
                    <a16:creationId xmlns:a16="http://schemas.microsoft.com/office/drawing/2014/main" id="{50366AFB-371C-4514-89C6-299F81C12687}"/>
                  </a:ext>
                </a:extLst>
              </p:cNvPr>
              <p:cNvSpPr txBox="1"/>
              <p:nvPr/>
            </p:nvSpPr>
            <p:spPr>
              <a:xfrm rot="16200000">
                <a:off x="-628611" y="5873202"/>
                <a:ext cx="1595782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Condensateur</a:t>
                </a:r>
                <a:endParaRPr lang="fr-FR" sz="2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31" name="ZoneTexte 13">
              <a:extLst>
                <a:ext uri="{FF2B5EF4-FFF2-40B4-BE49-F238E27FC236}">
                  <a16:creationId xmlns:a16="http://schemas.microsoft.com/office/drawing/2014/main" id="{64D7F9C2-7424-4B51-B3AF-01E019BA3BFF}"/>
                </a:ext>
              </a:extLst>
            </p:cNvPr>
            <p:cNvSpPr txBox="1"/>
            <p:nvPr/>
          </p:nvSpPr>
          <p:spPr>
            <a:xfrm rot="16200000">
              <a:off x="-516644" y="4387450"/>
              <a:ext cx="1375720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Utilités</a:t>
              </a:r>
            </a:p>
          </p:txBody>
        </p:sp>
        <p:sp>
          <p:nvSpPr>
            <p:cNvPr id="33" name="ZoneTexte 13">
              <a:extLst>
                <a:ext uri="{FF2B5EF4-FFF2-40B4-BE49-F238E27FC236}">
                  <a16:creationId xmlns:a16="http://schemas.microsoft.com/office/drawing/2014/main" id="{A56DB682-6420-42D6-A858-C8EF62DF02D3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90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7226300" cy="598827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4617B"/>
                  </a:buClr>
                </a:pPr>
                <a:r>
                  <a:rPr lang="fr-FR" dirty="0">
                    <a:solidFill>
                      <a:srgbClr val="04617B"/>
                    </a:solidFill>
                  </a:rPr>
                  <a:t>Relations électriques</a:t>
                </a:r>
              </a:p>
              <a:p>
                <a:pPr marL="651510" lvl="1" indent="-285750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	Charge électrique - Tension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On impose une tension U (différence de potentiel) aux bornes d’un condensateur de capacité C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Quantité de charges stockées dans le condensateur </a:t>
                </a:r>
                <a:r>
                  <a:rPr lang="fr-FR" sz="1700" b="1" dirty="0">
                    <a:solidFill>
                      <a:srgbClr val="FF0000"/>
                    </a:solidFill>
                  </a:rPr>
                  <a:t>Q=C.U</a:t>
                </a:r>
                <a:r>
                  <a:rPr lang="fr-FR" sz="1700" b="1" baseline="-25000" dirty="0">
                    <a:solidFill>
                      <a:srgbClr val="FF0000"/>
                    </a:solidFill>
                  </a:rPr>
                  <a:t>C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Si la tension est variable dans le temps : </a:t>
                </a:r>
                <a:r>
                  <a:rPr lang="fr-FR" sz="1700" b="1" dirty="0">
                    <a:solidFill>
                      <a:srgbClr val="FF0000"/>
                    </a:solidFill>
                  </a:rPr>
                  <a:t>q(t)=</a:t>
                </a:r>
                <a:r>
                  <a:rPr lang="fr-FR" sz="1700" b="1" dirty="0" err="1">
                    <a:solidFill>
                      <a:srgbClr val="FF0000"/>
                    </a:solidFill>
                  </a:rPr>
                  <a:t>C.u</a:t>
                </a:r>
                <a:r>
                  <a:rPr lang="fr-FR" sz="1700" b="1" baseline="-25000" dirty="0" err="1">
                    <a:solidFill>
                      <a:srgbClr val="FF0000"/>
                    </a:solidFill>
                  </a:rPr>
                  <a:t>C</a:t>
                </a:r>
                <a:r>
                  <a:rPr lang="fr-FR" sz="1700" b="1" dirty="0">
                    <a:solidFill>
                      <a:srgbClr val="FF0000"/>
                    </a:solidFill>
                  </a:rPr>
                  <a:t>(t)</a:t>
                </a:r>
              </a:p>
              <a:p>
                <a:pPr marL="651510" lvl="1" indent="-285750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Charge électrique - Courant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Par définition le courant électrique correspond à la variation de charges électriques.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d>
                      <m:dPr>
                        <m:ctrlP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fr-FR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𝒅𝒒</m:t>
                        </m:r>
                        <m: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endParaRPr lang="fr-FR" sz="1700" b="1" dirty="0"/>
              </a:p>
              <a:p>
                <a:pPr marL="651510" lvl="1" indent="-285750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Relation courant-tension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En combinant les deux relations.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d>
                      <m:d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endParaRPr lang="fr-FR" dirty="0">
                  <a:solidFill>
                    <a:srgbClr val="04617B"/>
                  </a:solidFill>
                </a:endParaRP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Le courant qui traverse le condensateur est proportionnel à la variation de tension à ses bornes.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Si </a:t>
                </a:r>
                <a:r>
                  <a:rPr lang="fr-FR" sz="1700" dirty="0" err="1"/>
                  <a:t>u</a:t>
                </a:r>
                <a:r>
                  <a:rPr lang="fr-FR" sz="1700" baseline="-25000" dirty="0" err="1"/>
                  <a:t>C</a:t>
                </a:r>
                <a:r>
                  <a:rPr lang="fr-FR" sz="1700" dirty="0"/>
                  <a:t>(t) est constant (invariant dans le temps) alors le courant qui traverse le condensateur est nul </a:t>
                </a:r>
                <a:r>
                  <a:rPr lang="fr-FR" sz="1700" dirty="0" err="1"/>
                  <a:t>i</a:t>
                </a:r>
                <a:r>
                  <a:rPr lang="fr-FR" sz="1700" baseline="-25000" dirty="0" err="1"/>
                  <a:t>C</a:t>
                </a:r>
                <a:r>
                  <a:rPr lang="fr-FR" sz="1700" dirty="0"/>
                  <a:t>(t)=0</a:t>
                </a:r>
              </a:p>
              <a:p>
                <a:pPr marL="365760" lvl="1" indent="0">
                  <a:buClr>
                    <a:srgbClr val="04617B"/>
                  </a:buClr>
                  <a:buNone/>
                </a:pPr>
                <a:endParaRPr lang="fr-FR" sz="18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7226300" cy="5988270"/>
              </a:xfrm>
              <a:blipFill>
                <a:blip r:embed="rId6"/>
                <a:stretch>
                  <a:fillRect l="-1013" t="-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15C428-A933-4B8E-9487-B367EAD16D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7280" y="1484784"/>
            <a:ext cx="1776719" cy="1440160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44BC5DB3-11A7-420B-9C0D-273D8C3FA432}"/>
              </a:ext>
            </a:extLst>
          </p:cNvPr>
          <p:cNvGrpSpPr/>
          <p:nvPr/>
        </p:nvGrpSpPr>
        <p:grpSpPr>
          <a:xfrm>
            <a:off x="12914" y="1052735"/>
            <a:ext cx="312190" cy="5772247"/>
            <a:chOff x="12914" y="1052735"/>
            <a:chExt cx="312190" cy="5772247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70DB82CF-B264-4C1C-8930-2C731DDAF4E3}"/>
                </a:ext>
              </a:extLst>
            </p:cNvPr>
            <p:cNvGrpSpPr/>
            <p:nvPr/>
          </p:nvGrpSpPr>
          <p:grpSpPr>
            <a:xfrm>
              <a:off x="12915" y="2367702"/>
              <a:ext cx="310253" cy="4457280"/>
              <a:chOff x="12915" y="2367702"/>
              <a:chExt cx="310253" cy="4457280"/>
            </a:xfrm>
          </p:grpSpPr>
          <p:sp>
            <p:nvSpPr>
              <p:cNvPr id="29" name="ZoneTexte 13">
                <a:extLst>
                  <a:ext uri="{FF2B5EF4-FFF2-40B4-BE49-F238E27FC236}">
                    <a16:creationId xmlns:a16="http://schemas.microsoft.com/office/drawing/2014/main" id="{4240DB95-2C55-4338-87FD-D7972A3F5004}"/>
                  </a:ext>
                </a:extLst>
              </p:cNvPr>
              <p:cNvSpPr txBox="1"/>
              <p:nvPr/>
            </p:nvSpPr>
            <p:spPr>
              <a:xfrm rot="16200000">
                <a:off x="-573255" y="2953872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Equations RC</a:t>
                </a:r>
              </a:p>
            </p:txBody>
          </p:sp>
          <p:sp>
            <p:nvSpPr>
              <p:cNvPr id="30" name="ZoneTexte 13">
                <a:extLst>
                  <a:ext uri="{FF2B5EF4-FFF2-40B4-BE49-F238E27FC236}">
                    <a16:creationId xmlns:a16="http://schemas.microsoft.com/office/drawing/2014/main" id="{9A06E2D7-1C0F-48B4-97E7-4780FB6ABBF2}"/>
                  </a:ext>
                </a:extLst>
              </p:cNvPr>
              <p:cNvSpPr txBox="1"/>
              <p:nvPr/>
            </p:nvSpPr>
            <p:spPr>
              <a:xfrm rot="16200000">
                <a:off x="-628611" y="5873202"/>
                <a:ext cx="1595782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Condensateur</a:t>
                </a:r>
                <a:endParaRPr lang="fr-FR" sz="2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23" name="ZoneTexte 13">
              <a:extLst>
                <a:ext uri="{FF2B5EF4-FFF2-40B4-BE49-F238E27FC236}">
                  <a16:creationId xmlns:a16="http://schemas.microsoft.com/office/drawing/2014/main" id="{C5705244-C2E8-4C8D-90E0-5D1C9F5106F1}"/>
                </a:ext>
              </a:extLst>
            </p:cNvPr>
            <p:cNvSpPr txBox="1"/>
            <p:nvPr/>
          </p:nvSpPr>
          <p:spPr>
            <a:xfrm rot="16200000">
              <a:off x="-516644" y="4387450"/>
              <a:ext cx="1375720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Utilités</a:t>
              </a:r>
            </a:p>
          </p:txBody>
        </p:sp>
        <p:sp>
          <p:nvSpPr>
            <p:cNvPr id="24" name="ZoneTexte 13">
              <a:extLst>
                <a:ext uri="{FF2B5EF4-FFF2-40B4-BE49-F238E27FC236}">
                  <a16:creationId xmlns:a16="http://schemas.microsoft.com/office/drawing/2014/main" id="{4EF70CAF-66E9-4E0B-9A80-B0A0CD0CE194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816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7226300" cy="598827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4617B"/>
                  </a:buClr>
                </a:pPr>
                <a:r>
                  <a:rPr lang="fr-FR" dirty="0">
                    <a:solidFill>
                      <a:srgbClr val="04617B"/>
                    </a:solidFill>
                  </a:rPr>
                  <a:t>Association de condensateurs</a:t>
                </a:r>
              </a:p>
              <a:p>
                <a:pPr marL="651510" lvl="1" indent="-285750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Association parallèle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La tension est la même pour tous les condensateurs (//)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La quantité de charges stockées dans l’ensemble est la somme des charges stockées </a:t>
                </a:r>
                <a:r>
                  <a:rPr lang="fr-FR" sz="1700" b="1" dirty="0">
                    <a:solidFill>
                      <a:srgbClr val="FF0000"/>
                    </a:solidFill>
                  </a:rPr>
                  <a:t>Q = C1.U</a:t>
                </a:r>
                <a:r>
                  <a:rPr lang="fr-FR" sz="1700" b="1" baseline="-25000" dirty="0">
                    <a:solidFill>
                      <a:srgbClr val="FF0000"/>
                    </a:solidFill>
                  </a:rPr>
                  <a:t>C</a:t>
                </a:r>
                <a:r>
                  <a:rPr lang="fr-FR" sz="1700" b="1" dirty="0">
                    <a:solidFill>
                      <a:srgbClr val="FF0000"/>
                    </a:solidFill>
                  </a:rPr>
                  <a:t> + C2.U</a:t>
                </a:r>
                <a:r>
                  <a:rPr lang="fr-FR" sz="1700" b="1" baseline="-25000" dirty="0">
                    <a:solidFill>
                      <a:srgbClr val="FF0000"/>
                    </a:solidFill>
                  </a:rPr>
                  <a:t>C</a:t>
                </a:r>
                <a:r>
                  <a:rPr lang="fr-FR" sz="1700" b="1" dirty="0">
                    <a:solidFill>
                      <a:srgbClr val="FF0000"/>
                    </a:solidFill>
                  </a:rPr>
                  <a:t> + C3.U</a:t>
                </a:r>
                <a:r>
                  <a:rPr lang="fr-FR" sz="1700" b="1" baseline="-25000" dirty="0">
                    <a:solidFill>
                      <a:srgbClr val="FF0000"/>
                    </a:solidFill>
                  </a:rPr>
                  <a:t>C</a:t>
                </a:r>
                <a:r>
                  <a:rPr lang="fr-FR" sz="1700" b="1" dirty="0">
                    <a:solidFill>
                      <a:srgbClr val="FF0000"/>
                    </a:solidFill>
                  </a:rPr>
                  <a:t> + …</a:t>
                </a:r>
                <a:endParaRPr lang="fr-FR" sz="1700" b="1" baseline="-25000" dirty="0">
                  <a:solidFill>
                    <a:srgbClr val="FF0000"/>
                  </a:solidFill>
                </a:endParaRP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En factorisant </a:t>
                </a:r>
                <a:r>
                  <a:rPr lang="fr-FR" sz="1700" dirty="0" err="1"/>
                  <a:t>u</a:t>
                </a:r>
                <a:r>
                  <a:rPr lang="fr-FR" sz="1700" baseline="-25000" dirty="0" err="1"/>
                  <a:t>C</a:t>
                </a:r>
                <a:r>
                  <a:rPr lang="fr-FR" sz="1700" dirty="0"/>
                  <a:t>(t) : </a:t>
                </a:r>
                <a:r>
                  <a:rPr lang="fr-FR" sz="1700" b="1" dirty="0">
                    <a:solidFill>
                      <a:srgbClr val="FF0000"/>
                    </a:solidFill>
                  </a:rPr>
                  <a:t>Q = (C1 + C2 + C3 + …).U</a:t>
                </a:r>
                <a:r>
                  <a:rPr lang="fr-FR" sz="1700" b="1" baseline="-25000" dirty="0">
                    <a:solidFill>
                      <a:srgbClr val="FF0000"/>
                    </a:solidFill>
                  </a:rPr>
                  <a:t>C</a:t>
                </a:r>
                <a:r>
                  <a:rPr lang="fr-FR" sz="1700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Soit la capacité équivalente à l’ensemble C</a:t>
                </a:r>
                <a:r>
                  <a:rPr lang="fr-FR" sz="1700" baseline="-25000" dirty="0"/>
                  <a:t>e</a:t>
                </a:r>
                <a:r>
                  <a:rPr lang="fr-FR" sz="1700" dirty="0"/>
                  <a:t> : </a:t>
                </a:r>
              </a:p>
              <a:p>
                <a:pPr marL="640080" lvl="2" indent="0">
                  <a:buClr>
                    <a:srgbClr val="04617B"/>
                  </a:buClr>
                  <a:buNone/>
                </a:pPr>
                <a:r>
                  <a:rPr lang="fr-FR" sz="1700" b="1" dirty="0">
                    <a:solidFill>
                      <a:srgbClr val="FF0000"/>
                    </a:solidFill>
                  </a:rPr>
                  <a:t>			</a:t>
                </a:r>
                <a:r>
                  <a:rPr lang="fr-FR" sz="1800" b="1" dirty="0">
                    <a:solidFill>
                      <a:srgbClr val="FF0000"/>
                    </a:solidFill>
                  </a:rPr>
                  <a:t>C</a:t>
                </a:r>
                <a:r>
                  <a:rPr lang="fr-FR" sz="1800" b="1" baseline="-25000" dirty="0">
                    <a:solidFill>
                      <a:srgbClr val="FF0000"/>
                    </a:solidFill>
                  </a:rPr>
                  <a:t>e</a:t>
                </a:r>
                <a:r>
                  <a:rPr lang="fr-FR" sz="1800" b="1" dirty="0">
                    <a:solidFill>
                      <a:srgbClr val="FF0000"/>
                    </a:solidFill>
                  </a:rPr>
                  <a:t> = C1 + C2 + C3 + …</a:t>
                </a:r>
                <a:endParaRPr lang="fr-FR" sz="1800" dirty="0"/>
              </a:p>
              <a:p>
                <a:pPr marL="651510" lvl="1" indent="-285750">
                  <a:buClr>
                    <a:srgbClr val="04617B"/>
                  </a:buClr>
                  <a:buFont typeface="Wingdings" panose="05000000000000000000" pitchFamily="2" charset="2"/>
                  <a:buChar char="Ø"/>
                </a:pPr>
                <a:r>
                  <a:rPr lang="fr-FR" sz="2000" dirty="0"/>
                  <a:t>Association série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Le courant est commun à tout le circuit, donc la charge stockée est la même dans chaque condensateur (q sur l’image).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Des armatures reliées portent des charges opposée.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La tension se répartie sur chaque condensateur.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:r>
                  <a:rPr lang="fr-FR" sz="1700" dirty="0"/>
                  <a:t>V</a:t>
                </a:r>
                <a:r>
                  <a:rPr lang="fr-FR" sz="1700" baseline="-25000" dirty="0"/>
                  <a:t>A</a:t>
                </a:r>
                <a:r>
                  <a:rPr lang="fr-FR" sz="1700" dirty="0"/>
                  <a:t>-V</a:t>
                </a:r>
                <a:r>
                  <a:rPr lang="fr-FR" sz="1700" baseline="-25000" dirty="0"/>
                  <a:t>C</a:t>
                </a:r>
                <a:r>
                  <a:rPr lang="fr-FR" sz="1700" dirty="0"/>
                  <a:t>=V</a:t>
                </a:r>
                <a:r>
                  <a:rPr lang="fr-FR" sz="1700" baseline="-25000" dirty="0"/>
                  <a:t>A</a:t>
                </a:r>
                <a:r>
                  <a:rPr lang="fr-FR" sz="1700" dirty="0"/>
                  <a:t>-V</a:t>
                </a:r>
                <a:r>
                  <a:rPr lang="fr-FR" sz="1700" baseline="-25000" dirty="0"/>
                  <a:t>B</a:t>
                </a:r>
                <a:r>
                  <a:rPr lang="fr-FR" sz="1700" dirty="0"/>
                  <a:t>+V</a:t>
                </a:r>
                <a:r>
                  <a:rPr lang="fr-FR" sz="1700" baseline="-25000" dirty="0"/>
                  <a:t>B</a:t>
                </a:r>
                <a:r>
                  <a:rPr lang="fr-FR" sz="1700" dirty="0"/>
                  <a:t>-V</a:t>
                </a:r>
                <a:r>
                  <a:rPr lang="fr-FR" sz="1700" baseline="-25000" dirty="0"/>
                  <a:t>C</a:t>
                </a:r>
                <a:r>
                  <a:rPr lang="fr-FR" sz="1700" dirty="0"/>
                  <a:t> soit V</a:t>
                </a:r>
                <a:r>
                  <a:rPr lang="fr-FR" sz="1700" baseline="-25000" dirty="0"/>
                  <a:t>A</a:t>
                </a:r>
                <a:r>
                  <a:rPr lang="fr-FR" sz="1700" dirty="0"/>
                  <a:t>-V</a:t>
                </a:r>
                <a:r>
                  <a:rPr lang="fr-FR" sz="1700" baseline="-25000" dirty="0"/>
                  <a:t>C</a:t>
                </a:r>
                <a:r>
                  <a:rPr lang="fr-FR" sz="1700" dirty="0"/>
                  <a:t> = q/C1 + q/C2 = q/C</a:t>
                </a:r>
                <a:r>
                  <a:rPr lang="fr-FR" sz="1700" baseline="-25000" dirty="0"/>
                  <a:t>e</a:t>
                </a:r>
              </a:p>
              <a:p>
                <a:pPr marL="925830" lvl="2" indent="-285750">
                  <a:buClr>
                    <a:srgbClr val="04617B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700" dirty="0"/>
                      <m:t>Soit</m:t>
                    </m:r>
                    <m:r>
                      <m:rPr>
                        <m:nor/>
                      </m:rPr>
                      <a:rPr lang="fr-FR" sz="1700" dirty="0"/>
                      <m:t> </m:t>
                    </m:r>
                    <m:r>
                      <m:rPr>
                        <m:nor/>
                      </m:rPr>
                      <a:rPr lang="fr-FR" sz="1700" dirty="0"/>
                      <m:t>la</m:t>
                    </m:r>
                    <m:r>
                      <m:rPr>
                        <m:nor/>
                      </m:rPr>
                      <a:rPr lang="fr-FR" sz="1700" dirty="0"/>
                      <m:t> </m:t>
                    </m:r>
                    <m:r>
                      <m:rPr>
                        <m:nor/>
                      </m:rPr>
                      <a:rPr lang="fr-FR" sz="1700" dirty="0"/>
                      <m:t>capacit</m:t>
                    </m:r>
                    <m:r>
                      <m:rPr>
                        <m:nor/>
                      </m:rPr>
                      <a:rPr lang="fr-FR" sz="1700" dirty="0"/>
                      <m:t>é é</m:t>
                    </m:r>
                    <m:r>
                      <m:rPr>
                        <m:nor/>
                      </m:rPr>
                      <a:rPr lang="fr-FR" sz="1700" dirty="0"/>
                      <m:t>quivalente</m:t>
                    </m:r>
                    <m:r>
                      <m:rPr>
                        <m:nor/>
                      </m:rPr>
                      <a:rPr lang="fr-FR" sz="1700" dirty="0"/>
                      <m:t> à </m:t>
                    </m:r>
                    <m:r>
                      <m:rPr>
                        <m:nor/>
                      </m:rPr>
                      <a:rPr lang="fr-FR" sz="1700" dirty="0"/>
                      <m:t>l</m:t>
                    </m:r>
                    <m:r>
                      <m:rPr>
                        <m:nor/>
                      </m:rPr>
                      <a:rPr lang="fr-FR" sz="1700" dirty="0"/>
                      <m:t>’</m:t>
                    </m:r>
                    <m:r>
                      <m:rPr>
                        <m:nor/>
                      </m:rPr>
                      <a:rPr lang="fr-FR" sz="1700" dirty="0"/>
                      <m:t>ensemble</m:t>
                    </m:r>
                    <m:r>
                      <m:rPr>
                        <m:nor/>
                      </m:rPr>
                      <a:rPr lang="fr-FR" sz="1700" dirty="0"/>
                      <m:t> </m:t>
                    </m:r>
                    <m:r>
                      <m:rPr>
                        <m:nor/>
                      </m:rPr>
                      <a:rPr lang="fr-FR" sz="1700" dirty="0"/>
                      <m:t>Ce</m:t>
                    </m:r>
                    <m:r>
                      <m:rPr>
                        <m:nor/>
                      </m:rPr>
                      <a:rPr lang="fr-FR" sz="1700" dirty="0"/>
                      <m:t> : </m:t>
                    </m:r>
                  </m:oMath>
                </a14:m>
                <a:endParaRPr lang="fr-FR" sz="1700" dirty="0"/>
              </a:p>
              <a:p>
                <a:pPr marL="640080" lvl="2" indent="0">
                  <a:buClr>
                    <a:srgbClr val="04617B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700" b="1" dirty="0">
                          <a:solidFill>
                            <a:srgbClr val="FF0000"/>
                          </a:solidFill>
                        </a:rPr>
                        <m:t>			</m:t>
                      </m:r>
                      <m:r>
                        <m:rPr>
                          <m:nor/>
                        </m:rPr>
                        <a:rPr lang="fr-FR" sz="1700" b="1" i="0" dirty="0" smtClean="0">
                          <a:solidFill>
                            <a:srgbClr val="FF0000"/>
                          </a:solidFill>
                        </a:rPr>
                        <m:t>1/</m:t>
                      </m:r>
                      <m:r>
                        <m:rPr>
                          <m:nor/>
                        </m:rPr>
                        <a:rPr lang="fr-FR" sz="1800" b="1" dirty="0">
                          <a:solidFill>
                            <a:srgbClr val="FF0000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fr-FR" sz="1800" b="1" baseline="-25000" dirty="0">
                          <a:solidFill>
                            <a:srgbClr val="FF0000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fr-FR" sz="1800" b="1" dirty="0">
                          <a:solidFill>
                            <a:srgbClr val="FF0000"/>
                          </a:solidFill>
                        </a:rPr>
                        <m:t> = </m:t>
                      </m:r>
                      <m:r>
                        <m:rPr>
                          <m:nor/>
                        </m:rPr>
                        <a:rPr lang="fr-FR" sz="1800" b="1" i="0" dirty="0" smtClean="0">
                          <a:solidFill>
                            <a:srgbClr val="FF0000"/>
                          </a:solidFill>
                        </a:rPr>
                        <m:t>1/</m:t>
                      </m:r>
                      <m:r>
                        <m:rPr>
                          <m:nor/>
                        </m:rPr>
                        <a:rPr lang="fr-FR" sz="1800" b="1" dirty="0">
                          <a:solidFill>
                            <a:srgbClr val="FF0000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fr-FR" sz="1800" b="1" dirty="0">
                          <a:solidFill>
                            <a:srgbClr val="FF0000"/>
                          </a:solidFill>
                        </a:rPr>
                        <m:t>1 + 1/</m:t>
                      </m:r>
                      <m:r>
                        <m:rPr>
                          <m:nor/>
                        </m:rPr>
                        <a:rPr lang="fr-FR" sz="1800" b="1" dirty="0">
                          <a:solidFill>
                            <a:srgbClr val="FF0000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fr-FR" sz="1800" b="1" dirty="0">
                          <a:solidFill>
                            <a:srgbClr val="FF0000"/>
                          </a:solidFill>
                        </a:rPr>
                        <m:t>2 + 1/</m:t>
                      </m:r>
                      <m:r>
                        <m:rPr>
                          <m:nor/>
                        </m:rPr>
                        <a:rPr lang="fr-FR" sz="1800" b="1" dirty="0">
                          <a:solidFill>
                            <a:srgbClr val="FF0000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fr-FR" sz="1800" b="1" dirty="0">
                          <a:solidFill>
                            <a:srgbClr val="FF0000"/>
                          </a:solidFill>
                        </a:rPr>
                        <m:t>3 + …</m:t>
                      </m:r>
                    </m:oMath>
                  </m:oMathPara>
                </a14:m>
                <a:endParaRPr lang="fr-FR" sz="1700" b="1" dirty="0"/>
              </a:p>
              <a:p>
                <a:pPr marL="640080" lvl="2" indent="0">
                  <a:buClr>
                    <a:srgbClr val="04617B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7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7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17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fr-FR" sz="17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7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7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>
                            <m:fPr>
                              <m:ctrlPr>
                                <a:rPr lang="fr-FR" sz="17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7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17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7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fr-FR" sz="17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17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17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7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17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7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fr-FR" sz="17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17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17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7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17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7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fr-FR" sz="17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17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den>
                      </m:f>
                    </m:oMath>
                  </m:oMathPara>
                </a14:m>
                <a:endParaRPr lang="fr-FR" sz="17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7226300" cy="5988270"/>
              </a:xfrm>
              <a:blipFill>
                <a:blip r:embed="rId6"/>
                <a:stretch>
                  <a:fillRect l="-1013" t="-814" r="-10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9" name="Image 8" descr="Une image contenant texte, montre&#10;&#10;Description générée automatiquement">
            <a:extLst>
              <a:ext uri="{FF2B5EF4-FFF2-40B4-BE49-F238E27FC236}">
                <a16:creationId xmlns:a16="http://schemas.microsoft.com/office/drawing/2014/main" id="{6B69D770-11B1-4AFD-8B61-CE47FA9C47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62"/>
          <a:stretch/>
        </p:blipFill>
        <p:spPr>
          <a:xfrm>
            <a:off x="7452320" y="4065364"/>
            <a:ext cx="1651924" cy="809625"/>
          </a:xfrm>
          <a:prstGeom prst="rect">
            <a:avLst/>
          </a:prstGeom>
        </p:spPr>
      </p:pic>
      <p:pic>
        <p:nvPicPr>
          <p:cNvPr id="17" name="Image 16" descr="Une image contenant texte, montre&#10;&#10;Description générée automatiquement">
            <a:extLst>
              <a:ext uri="{FF2B5EF4-FFF2-40B4-BE49-F238E27FC236}">
                <a16:creationId xmlns:a16="http://schemas.microsoft.com/office/drawing/2014/main" id="{7E488978-0086-45AF-8F2D-9CB82EB877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6"/>
          <a:stretch/>
        </p:blipFill>
        <p:spPr>
          <a:xfrm>
            <a:off x="7757855" y="4995639"/>
            <a:ext cx="901427" cy="809625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E07F5260-CD4A-42DC-96BA-3D964A040CDE}"/>
              </a:ext>
            </a:extLst>
          </p:cNvPr>
          <p:cNvGrpSpPr/>
          <p:nvPr/>
        </p:nvGrpSpPr>
        <p:grpSpPr>
          <a:xfrm>
            <a:off x="12914" y="1052735"/>
            <a:ext cx="312190" cy="5772247"/>
            <a:chOff x="12914" y="1052735"/>
            <a:chExt cx="312190" cy="5772247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1E74CF0A-5E38-4B2C-9992-416357B65577}"/>
                </a:ext>
              </a:extLst>
            </p:cNvPr>
            <p:cNvGrpSpPr/>
            <p:nvPr/>
          </p:nvGrpSpPr>
          <p:grpSpPr>
            <a:xfrm>
              <a:off x="12915" y="2367702"/>
              <a:ext cx="310253" cy="4457280"/>
              <a:chOff x="12915" y="2367702"/>
              <a:chExt cx="310253" cy="4457280"/>
            </a:xfrm>
          </p:grpSpPr>
          <p:sp>
            <p:nvSpPr>
              <p:cNvPr id="22" name="ZoneTexte 13">
                <a:extLst>
                  <a:ext uri="{FF2B5EF4-FFF2-40B4-BE49-F238E27FC236}">
                    <a16:creationId xmlns:a16="http://schemas.microsoft.com/office/drawing/2014/main" id="{D46F95FF-5EAD-42BB-99A4-13E946EC7E6B}"/>
                  </a:ext>
                </a:extLst>
              </p:cNvPr>
              <p:cNvSpPr txBox="1"/>
              <p:nvPr/>
            </p:nvSpPr>
            <p:spPr>
              <a:xfrm rot="16200000">
                <a:off x="-573255" y="2953872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Equations RC</a:t>
                </a:r>
              </a:p>
            </p:txBody>
          </p:sp>
          <p:sp>
            <p:nvSpPr>
              <p:cNvPr id="23" name="ZoneTexte 13">
                <a:extLst>
                  <a:ext uri="{FF2B5EF4-FFF2-40B4-BE49-F238E27FC236}">
                    <a16:creationId xmlns:a16="http://schemas.microsoft.com/office/drawing/2014/main" id="{9E78F0C3-374B-47B4-889D-92D3642734FE}"/>
                  </a:ext>
                </a:extLst>
              </p:cNvPr>
              <p:cNvSpPr txBox="1"/>
              <p:nvPr/>
            </p:nvSpPr>
            <p:spPr>
              <a:xfrm rot="16200000">
                <a:off x="-628611" y="5873202"/>
                <a:ext cx="1595782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Condensateur</a:t>
                </a:r>
                <a:endParaRPr lang="fr-FR" sz="2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20" name="ZoneTexte 13">
              <a:extLst>
                <a:ext uri="{FF2B5EF4-FFF2-40B4-BE49-F238E27FC236}">
                  <a16:creationId xmlns:a16="http://schemas.microsoft.com/office/drawing/2014/main" id="{4899EEEB-07E7-46A5-A1FE-79A8F107BAED}"/>
                </a:ext>
              </a:extLst>
            </p:cNvPr>
            <p:cNvSpPr txBox="1"/>
            <p:nvPr/>
          </p:nvSpPr>
          <p:spPr>
            <a:xfrm rot="16200000">
              <a:off x="-516644" y="4387450"/>
              <a:ext cx="1375720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Utilités</a:t>
              </a:r>
            </a:p>
          </p:txBody>
        </p:sp>
        <p:sp>
          <p:nvSpPr>
            <p:cNvPr id="21" name="ZoneTexte 13">
              <a:extLst>
                <a:ext uri="{FF2B5EF4-FFF2-40B4-BE49-F238E27FC236}">
                  <a16:creationId xmlns:a16="http://schemas.microsoft.com/office/drawing/2014/main" id="{C5D4300B-B8B1-471F-8F85-1D44D785D5A0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333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0159"/>
            <a:ext cx="8686800" cy="708688"/>
          </a:xfrm>
        </p:spPr>
        <p:txBody>
          <a:bodyPr>
            <a:noAutofit/>
          </a:bodyPr>
          <a:lstStyle/>
          <a:p>
            <a:pPr algn="ctr"/>
            <a:r>
              <a:rPr lang="fr-FR" sz="4000" b="1" u="sng" dirty="0">
                <a:solidFill>
                  <a:srgbClr val="04617B"/>
                </a:solidFill>
              </a:rPr>
              <a:t>Utilisations du condensateur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544616"/>
          </a:xfrm>
        </p:spPr>
        <p:txBody>
          <a:bodyPr>
            <a:normAutofit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Réservoir temporaire d’énergie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Dans les alimentations pour stabiliser la tension délivrée.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En stockage à la place de batteries =&gt; Super condensateurs</a:t>
            </a:r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Pour filtrer les signaux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Pour atténuer des signaux de fréquences non désirée (par exemple du crépitement dans une enceinte) 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Pour séparer les signaux continus des signaux variables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Pour qu’un appareil ne perturbe pas les autres</a:t>
            </a:r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Pour le démarrage de moteurs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Permet le démarrage du moteur électrique monophasé </a:t>
            </a:r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Pour retarder des signaux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Pour attendre que l’alimentation soit stabilisée avant de démarrer un circuit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Pour créer un signal périodique (Astable)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12914" y="1052735"/>
            <a:ext cx="312191" cy="5768209"/>
            <a:chOff x="12914" y="1052735"/>
            <a:chExt cx="312191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12915" y="2367702"/>
              <a:ext cx="307778" cy="2853307"/>
              <a:chOff x="12915" y="2367702"/>
              <a:chExt cx="307778" cy="2853307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73255" y="2953872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Equations RC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519790" y="4380525"/>
                <a:ext cx="1373190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Utilités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7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0159"/>
            <a:ext cx="8686800" cy="708688"/>
          </a:xfrm>
        </p:spPr>
        <p:txBody>
          <a:bodyPr>
            <a:noAutofit/>
          </a:bodyPr>
          <a:lstStyle/>
          <a:p>
            <a:pPr algn="ctr"/>
            <a:r>
              <a:rPr lang="fr-FR" sz="4000" b="1" u="sng" dirty="0">
                <a:solidFill>
                  <a:srgbClr val="04617B"/>
                </a:solidFill>
              </a:rPr>
              <a:t>Différentes technologies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3943002" cy="5544616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Condensateur à film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Film plastique mince comme diélectrique (Polypropylène, Polyéthylène (PEET, PPS), ...)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Haute tension, stable</a:t>
            </a:r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Condensateur céramique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Diélectrique en céramique (ex dioxyde de titane) 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Stable, faibles pertes,</a:t>
            </a:r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Condensateur électrolytique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Electrolyte liquide imprégné dans un papier. </a:t>
            </a:r>
            <a:r>
              <a:rPr lang="fr-FR" sz="2000" dirty="0">
                <a:solidFill>
                  <a:srgbClr val="FF0000"/>
                </a:solidFill>
              </a:rPr>
              <a:t>Polarisé.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Aluminium, Tantale, Niobium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Capacité élevée, haut rendement volumétrique</a:t>
            </a:r>
          </a:p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Condensateur mica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Diélectrique en mica (mica d’argent)</a:t>
            </a:r>
          </a:p>
          <a:p>
            <a:pPr marL="651510" lvl="1" indent="-285750">
              <a:buClr>
                <a:srgbClr val="04617B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Précis, haute stabilité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12914" y="1052735"/>
            <a:ext cx="312191" cy="5768209"/>
            <a:chOff x="12914" y="1052735"/>
            <a:chExt cx="312191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12915" y="2367702"/>
              <a:ext cx="307778" cy="2853307"/>
              <a:chOff x="12915" y="2367702"/>
              <a:chExt cx="307778" cy="2853307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73255" y="2953872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Equations RC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519790" y="4380525"/>
                <a:ext cx="1373190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Utilités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73007FE-D7AF-4F89-9BE3-54AF1E8A0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34" y="1259555"/>
            <a:ext cx="3533166" cy="5595911"/>
          </a:xfrm>
          <a:prstGeom prst="rect">
            <a:avLst/>
          </a:prstGeom>
        </p:spPr>
      </p:pic>
      <p:pic>
        <p:nvPicPr>
          <p:cNvPr id="15" name="Image 14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7460494A-3302-4C4C-A975-C7A6F26E6E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4" t="33617" r="29135" b="32765"/>
          <a:stretch/>
        </p:blipFill>
        <p:spPr>
          <a:xfrm>
            <a:off x="5652120" y="1412776"/>
            <a:ext cx="850427" cy="70868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6D25E1A-5A3F-4EE1-A243-225E24FFE7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8" b="12200"/>
          <a:stretch/>
        </p:blipFill>
        <p:spPr>
          <a:xfrm>
            <a:off x="4641502" y="1400064"/>
            <a:ext cx="1010618" cy="720080"/>
          </a:xfrm>
          <a:prstGeom prst="rect">
            <a:avLst/>
          </a:prstGeom>
        </p:spPr>
      </p:pic>
      <p:pic>
        <p:nvPicPr>
          <p:cNvPr id="19" name="Image 18" descr="Une image contenant arts de la table, fourchette&#10;&#10;Description générée automatiquement">
            <a:extLst>
              <a:ext uri="{FF2B5EF4-FFF2-40B4-BE49-F238E27FC236}">
                <a16:creationId xmlns:a16="http://schemas.microsoft.com/office/drawing/2014/main" id="{FACBFBB4-C3DA-4CBE-996E-68F395C78B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83" y="2112390"/>
            <a:ext cx="727834" cy="72783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7F4DDAC-179B-457B-8E7F-C8F2BC2822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88" y="2134177"/>
            <a:ext cx="708689" cy="708689"/>
          </a:xfrm>
          <a:prstGeom prst="rect">
            <a:avLst/>
          </a:prstGeom>
        </p:spPr>
      </p:pic>
      <p:pic>
        <p:nvPicPr>
          <p:cNvPr id="23" name="Image 22" descr="Une image contenant bonbon&#10;&#10;Description générée automatiquement">
            <a:extLst>
              <a:ext uri="{FF2B5EF4-FFF2-40B4-BE49-F238E27FC236}">
                <a16:creationId xmlns:a16="http://schemas.microsoft.com/office/drawing/2014/main" id="{D3D2BB1F-AF68-407D-8158-2F97D997A5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1" y="3946649"/>
            <a:ext cx="622300" cy="6223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1DB3B6C-E246-4783-B1CE-53E9FCC16D1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9" b="21226"/>
          <a:stretch/>
        </p:blipFill>
        <p:spPr>
          <a:xfrm>
            <a:off x="4047118" y="3217069"/>
            <a:ext cx="656589" cy="63074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3C20F74E-C0DF-499A-84DD-BDF1726000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67" y="2800861"/>
            <a:ext cx="689526" cy="68952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25C680-79E8-402B-9FBD-11787D409B3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02" y="2843182"/>
            <a:ext cx="812665" cy="81266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C490CA6-A603-4531-BB21-553D244032A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1" t="14415" r="10625" b="13652"/>
          <a:stretch/>
        </p:blipFill>
        <p:spPr>
          <a:xfrm>
            <a:off x="4753286" y="3334914"/>
            <a:ext cx="682081" cy="61173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260F14F-E84F-46D9-805A-EC798F495B4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r="9690" b="7315"/>
          <a:stretch/>
        </p:blipFill>
        <p:spPr>
          <a:xfrm>
            <a:off x="3830871" y="5679086"/>
            <a:ext cx="1268760" cy="1175698"/>
          </a:xfrm>
          <a:prstGeom prst="rect">
            <a:avLst/>
          </a:prstGeom>
        </p:spPr>
      </p:pic>
      <p:pic>
        <p:nvPicPr>
          <p:cNvPr id="42" name="Image 41" descr="Une image contenant équipement électronique, boîtier&#10;&#10;Description générée automatiquement">
            <a:extLst>
              <a:ext uri="{FF2B5EF4-FFF2-40B4-BE49-F238E27FC236}">
                <a16:creationId xmlns:a16="http://schemas.microsoft.com/office/drawing/2014/main" id="{D9A909E4-DD06-489E-82CE-E9F1EA1B85F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4" b="13920"/>
          <a:stretch/>
        </p:blipFill>
        <p:spPr>
          <a:xfrm>
            <a:off x="4835661" y="5761479"/>
            <a:ext cx="786017" cy="561174"/>
          </a:xfrm>
          <a:prstGeom prst="rect">
            <a:avLst/>
          </a:prstGeom>
        </p:spPr>
      </p:pic>
      <p:pic>
        <p:nvPicPr>
          <p:cNvPr id="44" name="Image 4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5C5227B-1D35-4268-BF45-28D64AC5208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r="8598"/>
          <a:stretch/>
        </p:blipFill>
        <p:spPr>
          <a:xfrm>
            <a:off x="5982841" y="4152227"/>
            <a:ext cx="708689" cy="966447"/>
          </a:xfrm>
          <a:prstGeom prst="rect">
            <a:avLst/>
          </a:prstGeom>
        </p:spPr>
      </p:pic>
      <p:pic>
        <p:nvPicPr>
          <p:cNvPr id="46" name="Image 45" descr="Une image contenant appareil de cuisine&#10;&#10;Description générée automatiquement">
            <a:extLst>
              <a:ext uri="{FF2B5EF4-FFF2-40B4-BE49-F238E27FC236}">
                <a16:creationId xmlns:a16="http://schemas.microsoft.com/office/drawing/2014/main" id="{44ED2DA0-54ED-415D-B98B-F58BCD78C22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73" y="5445215"/>
            <a:ext cx="537109" cy="697544"/>
          </a:xfrm>
          <a:prstGeom prst="rect">
            <a:avLst/>
          </a:prstGeom>
        </p:spPr>
      </p:pic>
      <p:pic>
        <p:nvPicPr>
          <p:cNvPr id="48" name="Image 47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C74F9B5C-0C8F-41FA-A563-46B64F266C4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38" y="6080701"/>
            <a:ext cx="735138" cy="561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363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842" y="831938"/>
            <a:ext cx="8470900" cy="5544616"/>
          </a:xfrm>
        </p:spPr>
        <p:txBody>
          <a:bodyPr>
            <a:normAutofit/>
          </a:bodyPr>
          <a:lstStyle/>
          <a:p>
            <a:pPr>
              <a:buClr>
                <a:srgbClr val="04617B"/>
              </a:buClr>
            </a:pPr>
            <a:r>
              <a:rPr lang="fr-FR" dirty="0">
                <a:solidFill>
                  <a:srgbClr val="04617B"/>
                </a:solidFill>
              </a:rPr>
              <a:t>Technologie / domaine d’utilisation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2534"/>
            <a:ext cx="3352800" cy="365125"/>
          </a:xfrm>
        </p:spPr>
        <p:txBody>
          <a:bodyPr/>
          <a:lstStyle/>
          <a:p>
            <a:pPr algn="ctr"/>
            <a:r>
              <a:rPr lang="fr-FR" sz="2400" b="1" cap="small" dirty="0"/>
              <a:t>Charge et décharge RC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D3FE-1F5D-41A1-9518-C9328245E4E9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" y="25454"/>
            <a:ext cx="1314574" cy="55470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75ADC3A-B251-443D-8056-6B16D20E2378}"/>
              </a:ext>
            </a:extLst>
          </p:cNvPr>
          <p:cNvGrpSpPr/>
          <p:nvPr/>
        </p:nvGrpSpPr>
        <p:grpSpPr>
          <a:xfrm>
            <a:off x="12914" y="1052735"/>
            <a:ext cx="312191" cy="5768209"/>
            <a:chOff x="12914" y="1052735"/>
            <a:chExt cx="312191" cy="5768209"/>
          </a:xfrm>
        </p:grpSpPr>
        <p:grpSp>
          <p:nvGrpSpPr>
            <p:cNvPr id="12" name="Groupe 11"/>
            <p:cNvGrpSpPr/>
            <p:nvPr/>
          </p:nvGrpSpPr>
          <p:grpSpPr>
            <a:xfrm>
              <a:off x="12915" y="2367702"/>
              <a:ext cx="307778" cy="2853307"/>
              <a:chOff x="12915" y="2367702"/>
              <a:chExt cx="307778" cy="2853307"/>
            </a:xfrm>
          </p:grpSpPr>
          <p:sp>
            <p:nvSpPr>
              <p:cNvPr id="11" name="ZoneTexte 13"/>
              <p:cNvSpPr txBox="1"/>
              <p:nvPr/>
            </p:nvSpPr>
            <p:spPr>
              <a:xfrm rot="16200000">
                <a:off x="-573255" y="2953872"/>
                <a:ext cx="1480117" cy="307777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rgbClr val="AEEBFC"/>
                    </a:solidFill>
                    <a:latin typeface="+mj-lt"/>
                  </a:rPr>
                  <a:t>Equations RC</a:t>
                </a:r>
              </a:p>
            </p:txBody>
          </p:sp>
          <p:sp>
            <p:nvSpPr>
              <p:cNvPr id="8" name="ZoneTexte 13"/>
              <p:cNvSpPr txBox="1"/>
              <p:nvPr/>
            </p:nvSpPr>
            <p:spPr>
              <a:xfrm rot="16200000">
                <a:off x="-519790" y="4380525"/>
                <a:ext cx="1373190" cy="307777"/>
              </a:xfrm>
              <a:prstGeom prst="rect">
                <a:avLst/>
              </a:prstGeom>
              <a:gradFill>
                <a:gsLst>
                  <a:gs pos="0">
                    <a:srgbClr val="40B1D0"/>
                  </a:gs>
                  <a:gs pos="80000">
                    <a:srgbClr val="8ED3E6"/>
                  </a:gs>
                  <a:gs pos="100000">
                    <a:srgbClr val="D5F0F7"/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b="1" dirty="0">
                    <a:solidFill>
                      <a:schemeClr val="tx2"/>
                    </a:solidFill>
                    <a:latin typeface="+mj-lt"/>
                  </a:rPr>
                  <a:t>Utilités</a:t>
                </a:r>
              </a:p>
            </p:txBody>
          </p:sp>
        </p:grpSp>
        <p:sp>
          <p:nvSpPr>
            <p:cNvPr id="26" name="ZoneTexte 13">
              <a:extLst>
                <a:ext uri="{FF2B5EF4-FFF2-40B4-BE49-F238E27FC236}">
                  <a16:creationId xmlns:a16="http://schemas.microsoft.com/office/drawing/2014/main" id="{844426D5-C367-45D5-8DCA-0EEE82C87862}"/>
                </a:ext>
              </a:extLst>
            </p:cNvPr>
            <p:cNvSpPr txBox="1"/>
            <p:nvPr/>
          </p:nvSpPr>
          <p:spPr>
            <a:xfrm rot="16200000">
              <a:off x="-626674" y="5869164"/>
              <a:ext cx="1595782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Condensateur</a:t>
              </a:r>
            </a:p>
          </p:txBody>
        </p:sp>
        <p:sp>
          <p:nvSpPr>
            <p:cNvPr id="27" name="ZoneTexte 13">
              <a:extLst>
                <a:ext uri="{FF2B5EF4-FFF2-40B4-BE49-F238E27FC236}">
                  <a16:creationId xmlns:a16="http://schemas.microsoft.com/office/drawing/2014/main" id="{A6B9F0C4-951C-451C-AA9A-E6BEC6529DF2}"/>
                </a:ext>
              </a:extLst>
            </p:cNvPr>
            <p:cNvSpPr txBox="1"/>
            <p:nvPr/>
          </p:nvSpPr>
          <p:spPr>
            <a:xfrm rot="16200000">
              <a:off x="-489266" y="1554915"/>
              <a:ext cx="1312138" cy="307777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AEEBFC"/>
                  </a:solidFill>
                  <a:latin typeface="+mj-lt"/>
                </a:rPr>
                <a:t>Exemples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80149A0E-0E5B-4063-B049-F23743E3C914}"/>
              </a:ext>
            </a:extLst>
          </p:cNvPr>
          <p:cNvSpPr txBox="1">
            <a:spLocks/>
          </p:cNvSpPr>
          <p:nvPr/>
        </p:nvSpPr>
        <p:spPr>
          <a:xfrm>
            <a:off x="7092280" y="1"/>
            <a:ext cx="2051720" cy="4046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BUT 1 – Eln1</a:t>
            </a:r>
            <a:endParaRPr lang="fr-FR" sz="1200" dirty="0"/>
          </a:p>
        </p:txBody>
      </p:sp>
      <p:pic>
        <p:nvPicPr>
          <p:cNvPr id="14" name="Image 13" descr="Une image contenant table&#10;&#10;Description générée automatiquement">
            <a:extLst>
              <a:ext uri="{FF2B5EF4-FFF2-40B4-BE49-F238E27FC236}">
                <a16:creationId xmlns:a16="http://schemas.microsoft.com/office/drawing/2014/main" id="{52B097B8-CADD-4610-9286-E1E068EFA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7" y="1271554"/>
            <a:ext cx="7235631" cy="5532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00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64"/>
    </mc:Choice>
    <mc:Fallback xmlns="">
      <p:transition spd="slow" advTm="12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9.8|28.8|29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9540</TotalTime>
  <Words>1146</Words>
  <Application>Microsoft Office PowerPoint</Application>
  <PresentationFormat>Affichage à l'écran (4:3)</PresentationFormat>
  <Paragraphs>479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Constantia</vt:lpstr>
      <vt:lpstr>Symbol</vt:lpstr>
      <vt:lpstr>Wingdings</vt:lpstr>
      <vt:lpstr>Wingdings 2</vt:lpstr>
      <vt:lpstr>Débit</vt:lpstr>
      <vt:lpstr>Présentation PowerPoint</vt:lpstr>
      <vt:lpstr>Plan du cours</vt:lpstr>
      <vt:lpstr>Le composant condensateur</vt:lpstr>
      <vt:lpstr>Présentation PowerPoint</vt:lpstr>
      <vt:lpstr>Présentation PowerPoint</vt:lpstr>
      <vt:lpstr>Présentation PowerPoint</vt:lpstr>
      <vt:lpstr>Utilisations du condensateur</vt:lpstr>
      <vt:lpstr>Différentes technologies</vt:lpstr>
      <vt:lpstr>Présentation PowerPoint</vt:lpstr>
      <vt:lpstr>Présentation PowerPoint</vt:lpstr>
      <vt:lpstr>Charge et décharge du condensateur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Jean-François LIEBAUT Professeur agrégé Sciences industrielles de l'ingénieur option ingénierie électrique</dc:title>
  <dc:creator>Jean-François LIEBAUT</dc:creator>
  <cp:lastModifiedBy>Microsoft</cp:lastModifiedBy>
  <cp:revision>416</cp:revision>
  <cp:lastPrinted>2021-01-21T16:03:31Z</cp:lastPrinted>
  <dcterms:created xsi:type="dcterms:W3CDTF">2018-11-23T18:09:57Z</dcterms:created>
  <dcterms:modified xsi:type="dcterms:W3CDTF">2021-09-27T08:45:27Z</dcterms:modified>
</cp:coreProperties>
</file>