
<file path=[Content_Types].xml><?xml version="1.0" encoding="utf-8"?>
<Types xmlns="http://schemas.openxmlformats.org/package/2006/content-types">
  <Default Extension="png" ContentType="image/png"/>
  <Default Extension="jfif" ContentType="image/jpeg"/>
  <Default Extension="bin" ContentType="image/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handoutMasterIdLst>
    <p:handoutMasterId r:id="rId33"/>
  </p:handoutMasterIdLst>
  <p:sldIdLst>
    <p:sldId id="256" r:id="rId2"/>
    <p:sldId id="340" r:id="rId3"/>
    <p:sldId id="383"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Lst>
  <p:sldSz cx="9144000" cy="6858000" type="screen4x3"/>
  <p:notesSz cx="10234613" cy="71040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lan" id="{A0102BE8-59CB-47F2-A170-FCE0C5166AB7}">
          <p14:sldIdLst/>
        </p14:section>
        <p14:section name="Charge décharge RC" id="{3908F9C4-ACDF-45E5-86FD-41772AE52456}">
          <p14:sldIdLst>
            <p14:sldId id="256"/>
            <p14:sldId id="340"/>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DD320"/>
    <a:srgbClr val="009DD9"/>
    <a:srgbClr val="DA0000"/>
    <a:srgbClr val="10CF9B"/>
    <a:srgbClr val="FFFF00"/>
    <a:srgbClr val="A81859"/>
    <a:srgbClr val="04617B"/>
    <a:srgbClr val="FF9933"/>
    <a:srgbClr val="AEE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5" autoAdjust="0"/>
    <p:restoredTop sz="92674" autoAdjust="0"/>
  </p:normalViewPr>
  <p:slideViewPr>
    <p:cSldViewPr>
      <p:cViewPr varScale="1">
        <p:scale>
          <a:sx n="91" d="100"/>
          <a:sy n="91" d="100"/>
        </p:scale>
        <p:origin x="13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434999" cy="355203"/>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sz="quarter" idx="1"/>
          </p:nvPr>
        </p:nvSpPr>
        <p:spPr>
          <a:xfrm>
            <a:off x="5797246" y="1"/>
            <a:ext cx="4434999" cy="355203"/>
          </a:xfrm>
          <a:prstGeom prst="rect">
            <a:avLst/>
          </a:prstGeom>
        </p:spPr>
        <p:txBody>
          <a:bodyPr vert="horz" lIns="99075" tIns="49538" rIns="99075" bIns="49538" rtlCol="0"/>
          <a:lstStyle>
            <a:lvl1pPr algn="r">
              <a:defRPr sz="1300"/>
            </a:lvl1pPr>
          </a:lstStyle>
          <a:p>
            <a:endParaRPr lang="fr-FR"/>
          </a:p>
        </p:txBody>
      </p:sp>
      <p:sp>
        <p:nvSpPr>
          <p:cNvPr id="4" name="Espace réservé du pied de page 3"/>
          <p:cNvSpPr>
            <a:spLocks noGrp="1"/>
          </p:cNvSpPr>
          <p:nvPr>
            <p:ph type="ftr" sz="quarter" idx="2"/>
          </p:nvPr>
        </p:nvSpPr>
        <p:spPr>
          <a:xfrm>
            <a:off x="0" y="6747627"/>
            <a:ext cx="4434999" cy="355203"/>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5797246" y="6747627"/>
            <a:ext cx="4434999" cy="355203"/>
          </a:xfrm>
          <a:prstGeom prst="rect">
            <a:avLst/>
          </a:prstGeom>
        </p:spPr>
        <p:txBody>
          <a:bodyPr vert="horz" lIns="99075" tIns="49538" rIns="99075" bIns="49538" rtlCol="0" anchor="b"/>
          <a:lstStyle>
            <a:lvl1pPr algn="r">
              <a:defRPr sz="1300"/>
            </a:lvl1pPr>
          </a:lstStyle>
          <a:p>
            <a:fld id="{9AFE343A-08F5-4995-B54A-1363E23F812C}" type="slidenum">
              <a:rPr lang="fr-FR" smtClean="0"/>
              <a:t>‹N°›</a:t>
            </a:fld>
            <a:endParaRPr lang="fr-FR"/>
          </a:p>
        </p:txBody>
      </p:sp>
    </p:spTree>
    <p:extLst>
      <p:ext uri="{BB962C8B-B14F-4D97-AF65-F5344CB8AC3E}">
        <p14:creationId xmlns:p14="http://schemas.microsoft.com/office/powerpoint/2010/main" val="299199516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434999" cy="355203"/>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5797246" y="1"/>
            <a:ext cx="4434999" cy="355203"/>
          </a:xfrm>
          <a:prstGeom prst="rect">
            <a:avLst/>
          </a:prstGeom>
        </p:spPr>
        <p:txBody>
          <a:bodyPr vert="horz" lIns="99075" tIns="49538" rIns="99075" bIns="49538" rtlCol="0"/>
          <a:lstStyle>
            <a:lvl1pPr algn="r">
              <a:defRPr sz="1300"/>
            </a:lvl1pPr>
          </a:lstStyle>
          <a:p>
            <a:endParaRPr lang="fr-FR"/>
          </a:p>
        </p:txBody>
      </p:sp>
      <p:sp>
        <p:nvSpPr>
          <p:cNvPr id="4" name="Espace réservé de l'image des diapositives 3"/>
          <p:cNvSpPr>
            <a:spLocks noGrp="1" noRot="1" noChangeAspect="1"/>
          </p:cNvSpPr>
          <p:nvPr>
            <p:ph type="sldImg" idx="2"/>
          </p:nvPr>
        </p:nvSpPr>
        <p:spPr>
          <a:xfrm>
            <a:off x="3341688" y="533400"/>
            <a:ext cx="3551237" cy="2663825"/>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commentaires 4"/>
          <p:cNvSpPr>
            <a:spLocks noGrp="1"/>
          </p:cNvSpPr>
          <p:nvPr>
            <p:ph type="body" sz="quarter" idx="3"/>
          </p:nvPr>
        </p:nvSpPr>
        <p:spPr>
          <a:xfrm>
            <a:off x="1023462" y="3374430"/>
            <a:ext cx="8187690" cy="3196828"/>
          </a:xfrm>
          <a:prstGeom prst="rect">
            <a:avLst/>
          </a:prstGeom>
        </p:spPr>
        <p:txBody>
          <a:bodyPr vert="horz" lIns="99075" tIns="49538" rIns="99075" bIns="4953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747627"/>
            <a:ext cx="4434999" cy="355203"/>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5797246" y="6747627"/>
            <a:ext cx="4434999" cy="355203"/>
          </a:xfrm>
          <a:prstGeom prst="rect">
            <a:avLst/>
          </a:prstGeom>
        </p:spPr>
        <p:txBody>
          <a:bodyPr vert="horz" lIns="99075" tIns="49538" rIns="99075" bIns="49538" rtlCol="0" anchor="b"/>
          <a:lstStyle>
            <a:lvl1pPr algn="r">
              <a:defRPr sz="1300"/>
            </a:lvl1pPr>
          </a:lstStyle>
          <a:p>
            <a:fld id="{0E8981B6-FEAA-4A35-A42C-989D9D998F94}" type="slidenum">
              <a:rPr lang="fr-FR" smtClean="0"/>
              <a:t>‹N°›</a:t>
            </a:fld>
            <a:endParaRPr lang="fr-FR"/>
          </a:p>
        </p:txBody>
      </p:sp>
    </p:spTree>
    <p:extLst>
      <p:ext uri="{BB962C8B-B14F-4D97-AF65-F5344CB8AC3E}">
        <p14:creationId xmlns:p14="http://schemas.microsoft.com/office/powerpoint/2010/main" val="66675167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Mardi</a:t>
            </a:r>
          </a:p>
        </p:txBody>
      </p:sp>
      <p:sp>
        <p:nvSpPr>
          <p:cNvPr id="5" name="Espace réservé de la date 4">
            <a:extLst>
              <a:ext uri="{FF2B5EF4-FFF2-40B4-BE49-F238E27FC236}">
                <a16:creationId xmlns:a16="http://schemas.microsoft.com/office/drawing/2014/main" id="{5691FD18-740D-4BA7-A276-04D3411A3ADE}"/>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5183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471696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105299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15715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2284792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56511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551888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677956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2510037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1441845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298563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B80B2D8C-D58E-4F92-A1C4-05DCE78B106B}"/>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279859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639200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456869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4041856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1829549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266507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56762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112113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1569352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67183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01355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4272155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223110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59797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122709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252295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111513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193137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7553471D-CFE9-45C3-A4D8-A8828BC3837D}"/>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56192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30" name="Date Placeholder 29"/>
          <p:cNvSpPr>
            <a:spLocks noGrp="1"/>
          </p:cNvSpPr>
          <p:nvPr>
            <p:ph type="dt" sz="half" idx="10"/>
          </p:nvPr>
        </p:nvSpPr>
        <p:spPr/>
        <p:txBody>
          <a:bodyPr/>
          <a:lstStyle/>
          <a:p>
            <a:fld id="{262580BF-7F6E-482B-A4D0-298A9735F23F}" type="datetime1">
              <a:rPr lang="fr-FR" smtClean="0"/>
              <a:t>27/09/2021</a:t>
            </a:fld>
            <a:endParaRPr lang="fr-FR"/>
          </a:p>
        </p:txBody>
      </p:sp>
      <p:sp>
        <p:nvSpPr>
          <p:cNvPr id="19" name="Footer Placeholder 18"/>
          <p:cNvSpPr>
            <a:spLocks noGrp="1"/>
          </p:cNvSpPr>
          <p:nvPr>
            <p:ph type="ftr" sz="quarter" idx="11"/>
          </p:nvPr>
        </p:nvSpPr>
        <p:spPr/>
        <p:txBody>
          <a:bodyPr/>
          <a:lstStyle/>
          <a:p>
            <a:r>
              <a:rPr lang="fr-FR"/>
              <a:t>Les Diodes</a:t>
            </a:r>
          </a:p>
        </p:txBody>
      </p:sp>
      <p:sp>
        <p:nvSpPr>
          <p:cNvPr id="27" name="Slide Number Placeholder 26"/>
          <p:cNvSpPr>
            <a:spLocks noGrp="1"/>
          </p:cNvSpPr>
          <p:nvPr>
            <p:ph type="sldNum" sz="quarter" idx="12"/>
          </p:nvPr>
        </p:nvSpPr>
        <p:spPr/>
        <p:txBody>
          <a:bodyPr/>
          <a:lstStyle/>
          <a:p>
            <a:fld id="{43DCD3FE-1F5D-41A1-9518-C9328245E4E9}"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493896D3-0105-4680-A7E4-0CCF17132CA7}" type="datetime1">
              <a:rPr lang="fr-FR" smtClean="0"/>
              <a:t>27/09/2021</a:t>
            </a:fld>
            <a:endParaRPr lang="fr-FR"/>
          </a:p>
        </p:txBody>
      </p:sp>
      <p:sp>
        <p:nvSpPr>
          <p:cNvPr id="5" name="Footer Placeholder 4"/>
          <p:cNvSpPr>
            <a:spLocks noGrp="1"/>
          </p:cNvSpPr>
          <p:nvPr>
            <p:ph type="ftr" sz="quarter" idx="11"/>
          </p:nvPr>
        </p:nvSpPr>
        <p:spPr/>
        <p:txBody>
          <a:bodyPr/>
          <a:lstStyle/>
          <a:p>
            <a:r>
              <a:rPr lang="fr-FR"/>
              <a:t>Les Diodes</a:t>
            </a:r>
          </a:p>
        </p:txBody>
      </p:sp>
      <p:sp>
        <p:nvSpPr>
          <p:cNvPr id="6" name="Slide Number Placeholder 5"/>
          <p:cNvSpPr>
            <a:spLocks noGrp="1"/>
          </p:cNvSpPr>
          <p:nvPr>
            <p:ph type="sldNum" sz="quarter" idx="12"/>
          </p:nvPr>
        </p:nvSpPr>
        <p:spPr/>
        <p:txBody>
          <a:bodyPr/>
          <a:lstStyle/>
          <a:p>
            <a:fld id="{43DCD3FE-1F5D-41A1-9518-C9328245E4E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11CF5601-84E2-4C2A-8A5F-039C76D56810}" type="datetime1">
              <a:rPr lang="fr-FR" smtClean="0"/>
              <a:t>27/09/2021</a:t>
            </a:fld>
            <a:endParaRPr lang="fr-FR"/>
          </a:p>
        </p:txBody>
      </p:sp>
      <p:sp>
        <p:nvSpPr>
          <p:cNvPr id="5" name="Footer Placeholder 4"/>
          <p:cNvSpPr>
            <a:spLocks noGrp="1"/>
          </p:cNvSpPr>
          <p:nvPr>
            <p:ph type="ftr" sz="quarter" idx="11"/>
          </p:nvPr>
        </p:nvSpPr>
        <p:spPr/>
        <p:txBody>
          <a:bodyPr/>
          <a:lstStyle/>
          <a:p>
            <a:r>
              <a:rPr lang="fr-FR"/>
              <a:t>Les Diodes</a:t>
            </a:r>
          </a:p>
        </p:txBody>
      </p:sp>
      <p:sp>
        <p:nvSpPr>
          <p:cNvPr id="6" name="Slide Number Placeholder 5"/>
          <p:cNvSpPr>
            <a:spLocks noGrp="1"/>
          </p:cNvSpPr>
          <p:nvPr>
            <p:ph type="sldNum" sz="quarter" idx="12"/>
          </p:nvPr>
        </p:nvSpPr>
        <p:spPr/>
        <p:txBody>
          <a:bodyPr/>
          <a:lstStyle/>
          <a:p>
            <a:fld id="{43DCD3FE-1F5D-41A1-9518-C9328245E4E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9F44F208-1756-418C-BEAA-2181550EB054}" type="datetime1">
              <a:rPr lang="fr-FR" smtClean="0"/>
              <a:t>27/09/2021</a:t>
            </a:fld>
            <a:endParaRPr lang="fr-FR"/>
          </a:p>
        </p:txBody>
      </p:sp>
      <p:sp>
        <p:nvSpPr>
          <p:cNvPr id="5" name="Footer Placeholder 4"/>
          <p:cNvSpPr>
            <a:spLocks noGrp="1"/>
          </p:cNvSpPr>
          <p:nvPr>
            <p:ph type="ftr" sz="quarter" idx="11"/>
          </p:nvPr>
        </p:nvSpPr>
        <p:spPr/>
        <p:txBody>
          <a:bodyPr/>
          <a:lstStyle/>
          <a:p>
            <a:r>
              <a:rPr lang="fr-FR"/>
              <a:t>Les Diodes</a:t>
            </a:r>
          </a:p>
        </p:txBody>
      </p:sp>
      <p:sp>
        <p:nvSpPr>
          <p:cNvPr id="6" name="Slide Number Placeholder 5"/>
          <p:cNvSpPr>
            <a:spLocks noGrp="1"/>
          </p:cNvSpPr>
          <p:nvPr>
            <p:ph type="sldNum" sz="quarter" idx="12"/>
          </p:nvPr>
        </p:nvSpPr>
        <p:spPr/>
        <p:txBody>
          <a:bodyPr/>
          <a:lstStyle/>
          <a:p>
            <a:fld id="{43DCD3FE-1F5D-41A1-9518-C9328245E4E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Date Placeholder 3"/>
          <p:cNvSpPr>
            <a:spLocks noGrp="1"/>
          </p:cNvSpPr>
          <p:nvPr>
            <p:ph type="dt" sz="half" idx="10"/>
          </p:nvPr>
        </p:nvSpPr>
        <p:spPr/>
        <p:txBody>
          <a:bodyPr/>
          <a:lstStyle/>
          <a:p>
            <a:fld id="{9A653E07-9A54-4742-BBDD-96281ADD652E}" type="datetime1">
              <a:rPr lang="fr-FR" smtClean="0"/>
              <a:t>27/09/2021</a:t>
            </a:fld>
            <a:endParaRPr lang="fr-FR"/>
          </a:p>
        </p:txBody>
      </p:sp>
      <p:sp>
        <p:nvSpPr>
          <p:cNvPr id="5" name="Footer Placeholder 4"/>
          <p:cNvSpPr>
            <a:spLocks noGrp="1"/>
          </p:cNvSpPr>
          <p:nvPr>
            <p:ph type="ftr" sz="quarter" idx="11"/>
          </p:nvPr>
        </p:nvSpPr>
        <p:spPr/>
        <p:txBody>
          <a:bodyPr/>
          <a:lstStyle/>
          <a:p>
            <a:r>
              <a:rPr lang="fr-FR"/>
              <a:t>Les Diodes</a:t>
            </a:r>
          </a:p>
        </p:txBody>
      </p:sp>
      <p:sp>
        <p:nvSpPr>
          <p:cNvPr id="6" name="Slide Number Placeholder 5"/>
          <p:cNvSpPr>
            <a:spLocks noGrp="1"/>
          </p:cNvSpPr>
          <p:nvPr>
            <p:ph type="sldNum" sz="quarter" idx="12"/>
          </p:nvPr>
        </p:nvSpPr>
        <p:spPr/>
        <p:txBody>
          <a:bodyPr/>
          <a:lstStyle/>
          <a:p>
            <a:fld id="{43DCD3FE-1F5D-41A1-9518-C9328245E4E9}"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509C6FE1-FB86-473B-855F-244C8A4E16B2}" type="datetime1">
              <a:rPr lang="fr-FR" smtClean="0"/>
              <a:t>27/09/2021</a:t>
            </a:fld>
            <a:endParaRPr lang="fr-FR"/>
          </a:p>
        </p:txBody>
      </p:sp>
      <p:sp>
        <p:nvSpPr>
          <p:cNvPr id="6" name="Footer Placeholder 5"/>
          <p:cNvSpPr>
            <a:spLocks noGrp="1"/>
          </p:cNvSpPr>
          <p:nvPr>
            <p:ph type="ftr" sz="quarter" idx="11"/>
          </p:nvPr>
        </p:nvSpPr>
        <p:spPr/>
        <p:txBody>
          <a:bodyPr/>
          <a:lstStyle/>
          <a:p>
            <a:r>
              <a:rPr lang="fr-FR"/>
              <a:t>Les Diodes</a:t>
            </a:r>
          </a:p>
        </p:txBody>
      </p:sp>
      <p:sp>
        <p:nvSpPr>
          <p:cNvPr id="7" name="Slide Number Placeholder 6"/>
          <p:cNvSpPr>
            <a:spLocks noGrp="1"/>
          </p:cNvSpPr>
          <p:nvPr>
            <p:ph type="sldNum" sz="quarter" idx="12"/>
          </p:nvPr>
        </p:nvSpPr>
        <p:spPr/>
        <p:txBody>
          <a:bodyPr/>
          <a:lstStyle/>
          <a:p>
            <a:fld id="{43DCD3FE-1F5D-41A1-9518-C9328245E4E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Date Placeholder 6"/>
          <p:cNvSpPr>
            <a:spLocks noGrp="1"/>
          </p:cNvSpPr>
          <p:nvPr>
            <p:ph type="dt" sz="half" idx="10"/>
          </p:nvPr>
        </p:nvSpPr>
        <p:spPr/>
        <p:txBody>
          <a:bodyPr/>
          <a:lstStyle/>
          <a:p>
            <a:fld id="{90BCFC7C-4F4C-4929-96EA-72170F7F30C4}" type="datetime1">
              <a:rPr lang="fr-FR" smtClean="0"/>
              <a:t>27/09/2021</a:t>
            </a:fld>
            <a:endParaRPr lang="fr-FR"/>
          </a:p>
        </p:txBody>
      </p:sp>
      <p:sp>
        <p:nvSpPr>
          <p:cNvPr id="8" name="Footer Placeholder 7"/>
          <p:cNvSpPr>
            <a:spLocks noGrp="1"/>
          </p:cNvSpPr>
          <p:nvPr>
            <p:ph type="ftr" sz="quarter" idx="11"/>
          </p:nvPr>
        </p:nvSpPr>
        <p:spPr/>
        <p:txBody>
          <a:bodyPr/>
          <a:lstStyle/>
          <a:p>
            <a:r>
              <a:rPr lang="fr-FR"/>
              <a:t>Les Diodes</a:t>
            </a:r>
          </a:p>
        </p:txBody>
      </p:sp>
      <p:sp>
        <p:nvSpPr>
          <p:cNvPr id="9" name="Slide Number Placeholder 8"/>
          <p:cNvSpPr>
            <a:spLocks noGrp="1"/>
          </p:cNvSpPr>
          <p:nvPr>
            <p:ph type="sldNum" sz="quarter" idx="12"/>
          </p:nvPr>
        </p:nvSpPr>
        <p:spPr/>
        <p:txBody>
          <a:bodyPr/>
          <a:lstStyle/>
          <a:p>
            <a:fld id="{43DCD3FE-1F5D-41A1-9518-C9328245E4E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Date Placeholder 2"/>
          <p:cNvSpPr>
            <a:spLocks noGrp="1"/>
          </p:cNvSpPr>
          <p:nvPr>
            <p:ph type="dt" sz="half" idx="10"/>
          </p:nvPr>
        </p:nvSpPr>
        <p:spPr/>
        <p:txBody>
          <a:bodyPr/>
          <a:lstStyle/>
          <a:p>
            <a:fld id="{6787ED15-F4F4-4F55-88A0-AE513557070F}" type="datetime1">
              <a:rPr lang="fr-FR" smtClean="0"/>
              <a:t>27/09/2021</a:t>
            </a:fld>
            <a:endParaRPr lang="fr-FR"/>
          </a:p>
        </p:txBody>
      </p:sp>
      <p:sp>
        <p:nvSpPr>
          <p:cNvPr id="4" name="Footer Placeholder 3"/>
          <p:cNvSpPr>
            <a:spLocks noGrp="1"/>
          </p:cNvSpPr>
          <p:nvPr>
            <p:ph type="ftr" sz="quarter" idx="11"/>
          </p:nvPr>
        </p:nvSpPr>
        <p:spPr/>
        <p:txBody>
          <a:bodyPr/>
          <a:lstStyle/>
          <a:p>
            <a:r>
              <a:rPr lang="fr-FR"/>
              <a:t>Les Diodes</a:t>
            </a:r>
          </a:p>
        </p:txBody>
      </p:sp>
      <p:sp>
        <p:nvSpPr>
          <p:cNvPr id="5" name="Slide Number Placeholder 4"/>
          <p:cNvSpPr>
            <a:spLocks noGrp="1"/>
          </p:cNvSpPr>
          <p:nvPr>
            <p:ph type="sldNum" sz="quarter" idx="12"/>
          </p:nvPr>
        </p:nvSpPr>
        <p:spPr/>
        <p:txBody>
          <a:bodyPr/>
          <a:lstStyle/>
          <a:p>
            <a:fld id="{43DCD3FE-1F5D-41A1-9518-C9328245E4E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AF0E1-2490-41F2-ADC0-5EA4929A4C8F}" type="datetime1">
              <a:rPr lang="fr-FR" smtClean="0"/>
              <a:t>27/09/2021</a:t>
            </a:fld>
            <a:endParaRPr lang="fr-FR"/>
          </a:p>
        </p:txBody>
      </p:sp>
      <p:sp>
        <p:nvSpPr>
          <p:cNvPr id="3" name="Footer Placeholder 2"/>
          <p:cNvSpPr>
            <a:spLocks noGrp="1"/>
          </p:cNvSpPr>
          <p:nvPr>
            <p:ph type="ftr" sz="quarter" idx="11"/>
          </p:nvPr>
        </p:nvSpPr>
        <p:spPr/>
        <p:txBody>
          <a:bodyPr/>
          <a:lstStyle/>
          <a:p>
            <a:r>
              <a:rPr lang="fr-FR"/>
              <a:t>Les Diodes</a:t>
            </a:r>
          </a:p>
        </p:txBody>
      </p:sp>
      <p:sp>
        <p:nvSpPr>
          <p:cNvPr id="4" name="Slide Number Placeholder 3"/>
          <p:cNvSpPr>
            <a:spLocks noGrp="1"/>
          </p:cNvSpPr>
          <p:nvPr>
            <p:ph type="sldNum" sz="quarter" idx="12"/>
          </p:nvPr>
        </p:nvSpPr>
        <p:spPr/>
        <p:txBody>
          <a:bodyPr/>
          <a:lstStyle/>
          <a:p>
            <a:fld id="{43DCD3FE-1F5D-41A1-9518-C9328245E4E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584C2435-51C1-432B-860A-30723C930F52}" type="datetime1">
              <a:rPr lang="fr-FR" smtClean="0"/>
              <a:t>27/09/2021</a:t>
            </a:fld>
            <a:endParaRPr lang="fr-FR"/>
          </a:p>
        </p:txBody>
      </p:sp>
      <p:sp>
        <p:nvSpPr>
          <p:cNvPr id="6" name="Footer Placeholder 5"/>
          <p:cNvSpPr>
            <a:spLocks noGrp="1"/>
          </p:cNvSpPr>
          <p:nvPr>
            <p:ph type="ftr" sz="quarter" idx="11"/>
          </p:nvPr>
        </p:nvSpPr>
        <p:spPr/>
        <p:txBody>
          <a:bodyPr/>
          <a:lstStyle/>
          <a:p>
            <a:r>
              <a:rPr lang="fr-FR"/>
              <a:t>Les Diodes</a:t>
            </a:r>
          </a:p>
        </p:txBody>
      </p:sp>
      <p:sp>
        <p:nvSpPr>
          <p:cNvPr id="7" name="Slide Number Placeholder 6"/>
          <p:cNvSpPr>
            <a:spLocks noGrp="1"/>
          </p:cNvSpPr>
          <p:nvPr>
            <p:ph type="sldNum" sz="quarter" idx="12"/>
          </p:nvPr>
        </p:nvSpPr>
        <p:spPr/>
        <p:txBody>
          <a:bodyPr/>
          <a:lstStyle/>
          <a:p>
            <a:fld id="{43DCD3FE-1F5D-41A1-9518-C9328245E4E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Date Placeholder 4"/>
          <p:cNvSpPr>
            <a:spLocks noGrp="1"/>
          </p:cNvSpPr>
          <p:nvPr>
            <p:ph type="dt" sz="half" idx="10"/>
          </p:nvPr>
        </p:nvSpPr>
        <p:spPr/>
        <p:txBody>
          <a:bodyPr/>
          <a:lstStyle/>
          <a:p>
            <a:fld id="{334FC37C-9876-4B50-A759-CD80EE2B633A}" type="datetime1">
              <a:rPr lang="fr-FR" smtClean="0"/>
              <a:t>27/09/2021</a:t>
            </a:fld>
            <a:endParaRPr lang="fr-FR"/>
          </a:p>
        </p:txBody>
      </p:sp>
      <p:sp>
        <p:nvSpPr>
          <p:cNvPr id="6" name="Footer Placeholder 5"/>
          <p:cNvSpPr>
            <a:spLocks noGrp="1"/>
          </p:cNvSpPr>
          <p:nvPr>
            <p:ph type="ftr" sz="quarter" idx="11"/>
          </p:nvPr>
        </p:nvSpPr>
        <p:spPr/>
        <p:txBody>
          <a:bodyPr/>
          <a:lstStyle/>
          <a:p>
            <a:r>
              <a:rPr lang="fr-FR"/>
              <a:t>Les Diodes</a:t>
            </a:r>
          </a:p>
        </p:txBody>
      </p:sp>
      <p:sp>
        <p:nvSpPr>
          <p:cNvPr id="7" name="Slide Number Placeholder 6"/>
          <p:cNvSpPr>
            <a:spLocks noGrp="1"/>
          </p:cNvSpPr>
          <p:nvPr>
            <p:ph type="sldNum" sz="quarter" idx="12"/>
          </p:nvPr>
        </p:nvSpPr>
        <p:spPr>
          <a:xfrm>
            <a:off x="8077200" y="6356350"/>
            <a:ext cx="609600" cy="365125"/>
          </a:xfrm>
        </p:spPr>
        <p:txBody>
          <a:bodyPr/>
          <a:lstStyle/>
          <a:p>
            <a:fld id="{43DCD3FE-1F5D-41A1-9518-C9328245E4E9}" type="slidenum">
              <a:rPr lang="fr-FR" smtClean="0"/>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6A7D9E-FC2B-4952-A02D-358002BDF593}" type="datetime1">
              <a:rPr lang="fr-FR" smtClean="0"/>
              <a:t>27/09/2021</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a:t>Les Diodes</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3DCD3FE-1F5D-41A1-9518-C9328245E4E9}" type="slidenum">
              <a:rPr lang="fr-FR" smtClean="0"/>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notesSlide" Target="../notesSlides/notesSlide11.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8.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6.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jp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6.jfif"/><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44.png"/><Relationship Id="rId3" Type="http://schemas.openxmlformats.org/officeDocument/2006/relationships/notesSlide" Target="../notesSlides/notesSlide18.xml"/><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2.jpg"/><Relationship Id="rId9" Type="http://schemas.openxmlformats.org/officeDocument/2006/relationships/image" Target="../media/image40.png"/><Relationship Id="rId14" Type="http://schemas.openxmlformats.org/officeDocument/2006/relationships/image" Target="../media/image45.bin"/></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9.xml"/><Relationship Id="rId7" Type="http://schemas.openxmlformats.org/officeDocument/2006/relationships/image" Target="../media/image48.jfi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2.jp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0.xml"/><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2.jp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21.xml"/><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60.png"/><Relationship Id="rId5" Type="http://schemas.openxmlformats.org/officeDocument/2006/relationships/image" Target="../media/image2.jp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22.xml"/><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63.png"/><Relationship Id="rId5" Type="http://schemas.openxmlformats.org/officeDocument/2006/relationships/hyperlink" Target="http://ressources.univ-lemans.fr/AccesLibre/UM/Pedago/physique/02/electro/familleDRL.html" TargetMode="External"/><Relationship Id="rId4" Type="http://schemas.openxmlformats.org/officeDocument/2006/relationships/image" Target="../media/image2.jpg"/><Relationship Id="rId9"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24.xml"/><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2.jpg"/><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3.jpeg"/><Relationship Id="rId3" Type="http://schemas.openxmlformats.org/officeDocument/2006/relationships/notesSlide" Target="../notesSlides/notesSlide25.xml"/><Relationship Id="rId7" Type="http://schemas.openxmlformats.org/officeDocument/2006/relationships/image" Target="../media/image79.jpeg"/><Relationship Id="rId12" Type="http://schemas.openxmlformats.org/officeDocument/2006/relationships/image" Target="../media/image82.jpe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78.jpeg"/><Relationship Id="rId11" Type="http://schemas.openxmlformats.org/officeDocument/2006/relationships/image" Target="../media/image73.png"/><Relationship Id="rId5" Type="http://schemas.openxmlformats.org/officeDocument/2006/relationships/image" Target="../media/image77.jpeg"/><Relationship Id="rId10" Type="http://schemas.openxmlformats.org/officeDocument/2006/relationships/image" Target="../media/image81.jpeg"/><Relationship Id="rId4" Type="http://schemas.openxmlformats.org/officeDocument/2006/relationships/image" Target="../media/image2.jpg"/><Relationship Id="rId9" Type="http://schemas.openxmlformats.org/officeDocument/2006/relationships/image" Target="../media/image74.png"/><Relationship Id="rId14" Type="http://schemas.openxmlformats.org/officeDocument/2006/relationships/image" Target="../media/image84.jpeg"/></Relationships>
</file>

<file path=ppt/slides/_rels/slide2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26.xml"/><Relationship Id="rId7" Type="http://schemas.openxmlformats.org/officeDocument/2006/relationships/image" Target="../media/image86.jpe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2.jpg"/><Relationship Id="rId9" Type="http://schemas.openxmlformats.org/officeDocument/2006/relationships/image" Target="../media/image8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90.jp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89.png"/><Relationship Id="rId5" Type="http://schemas.openxmlformats.org/officeDocument/2006/relationships/image" Target="../media/image2.jpg"/><Relationship Id="rId4" Type="http://schemas.openxmlformats.org/officeDocument/2006/relationships/image" Target="../media/image8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91.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75.png"/><Relationship Id="rId5" Type="http://schemas.openxmlformats.org/officeDocument/2006/relationships/image" Target="../media/image89.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notesSlide" Target="../notesSlides/notesSlide29.xml"/><Relationship Id="rId7" Type="http://schemas.openxmlformats.org/officeDocument/2006/relationships/image" Target="../media/image94.jp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93.jpg"/><Relationship Id="rId5" Type="http://schemas.openxmlformats.org/officeDocument/2006/relationships/image" Target="../media/image92.jpg"/><Relationship Id="rId4" Type="http://schemas.openxmlformats.org/officeDocument/2006/relationships/image" Target="../media/image2.jpg"/><Relationship Id="rId9" Type="http://schemas.openxmlformats.org/officeDocument/2006/relationships/image" Target="../media/image96.jpe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5.jpg"/><Relationship Id="rId3" Type="http://schemas.openxmlformats.org/officeDocument/2006/relationships/notesSlide" Target="../notesSlides/notesSlide3.xml"/><Relationship Id="rId7" Type="http://schemas.openxmlformats.org/officeDocument/2006/relationships/image" Target="../media/image11.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jpg"/><Relationship Id="rId11" Type="http://schemas.openxmlformats.org/officeDocument/2006/relationships/image" Target="../media/image14.jpeg"/><Relationship Id="rId5" Type="http://schemas.openxmlformats.org/officeDocument/2006/relationships/image" Target="../media/image9.jpg"/><Relationship Id="rId15" Type="http://schemas.openxmlformats.org/officeDocument/2006/relationships/image" Target="../media/image17.png"/><Relationship Id="rId10" Type="http://schemas.openxmlformats.org/officeDocument/2006/relationships/image" Target="../media/image13.jpg"/><Relationship Id="rId4" Type="http://schemas.openxmlformats.org/officeDocument/2006/relationships/image" Target="../media/image2.jpg"/><Relationship Id="rId9" Type="http://schemas.openxmlformats.org/officeDocument/2006/relationships/image" Target="../media/image12.jp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notesSlide" Target="../notesSlides/notesSlide30.xml"/><Relationship Id="rId7"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00.png"/><Relationship Id="rId5" Type="http://schemas.openxmlformats.org/officeDocument/2006/relationships/image" Target="../media/image2.jpg"/><Relationship Id="rId10" Type="http://schemas.openxmlformats.org/officeDocument/2006/relationships/image" Target="../media/image101.png"/><Relationship Id="rId4" Type="http://schemas.openxmlformats.org/officeDocument/2006/relationships/image" Target="../media/image97.png"/><Relationship Id="rId9" Type="http://schemas.openxmlformats.org/officeDocument/2006/relationships/image" Target="../media/image9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5.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9.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39952" y="5543643"/>
            <a:ext cx="4714937" cy="1296144"/>
          </a:xfrm>
        </p:spPr>
        <p:txBody>
          <a:bodyPr>
            <a:normAutofit fontScale="77500" lnSpcReduction="20000"/>
          </a:bodyPr>
          <a:lstStyle/>
          <a:p>
            <a:pPr algn="ctr"/>
            <a:r>
              <a:rPr lang="fr-FR" dirty="0"/>
              <a:t>Jean-François LIEBAUT</a:t>
            </a:r>
          </a:p>
          <a:p>
            <a:pPr algn="ctr"/>
            <a:r>
              <a:rPr lang="fr-FR" dirty="0"/>
              <a:t>Juan BRAVO</a:t>
            </a:r>
          </a:p>
          <a:p>
            <a:pPr algn="ctr"/>
            <a:r>
              <a:rPr lang="fr-FR" dirty="0"/>
              <a:t>IUT GEII, université de Toulon</a:t>
            </a:r>
          </a:p>
          <a:p>
            <a:pPr algn="ctr"/>
            <a:r>
              <a:rPr lang="fr-FR" dirty="0">
                <a:sym typeface="Wingdings"/>
              </a:rPr>
              <a:t></a:t>
            </a:r>
            <a:r>
              <a:rPr lang="fr-FR" i="1" dirty="0"/>
              <a:t> : bravo@univ-tln.fr</a:t>
            </a:r>
            <a:endParaRPr lang="fr-FR" i="1"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940" y="1563"/>
            <a:ext cx="1837060" cy="775176"/>
          </a:xfrm>
          <a:prstGeom prst="rect">
            <a:avLst/>
          </a:prstGeom>
        </p:spPr>
      </p:pic>
      <p:sp>
        <p:nvSpPr>
          <p:cNvPr id="9" name="Titre 1">
            <a:extLst>
              <a:ext uri="{FF2B5EF4-FFF2-40B4-BE49-F238E27FC236}">
                <a16:creationId xmlns:a16="http://schemas.microsoft.com/office/drawing/2014/main" id="{A7D636A1-FA3A-4A94-A04A-66BFADCCDDB6}"/>
              </a:ext>
            </a:extLst>
          </p:cNvPr>
          <p:cNvSpPr txBox="1">
            <a:spLocks/>
          </p:cNvSpPr>
          <p:nvPr/>
        </p:nvSpPr>
        <p:spPr>
          <a:xfrm>
            <a:off x="0" y="2276872"/>
            <a:ext cx="9144000" cy="1512168"/>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4800" cap="small" dirty="0">
                <a:solidFill>
                  <a:schemeClr val="bg1"/>
                </a:solidFill>
              </a:rPr>
              <a:t>3. Les composants</a:t>
            </a:r>
          </a:p>
          <a:p>
            <a:pPr algn="ctr"/>
            <a:r>
              <a:rPr lang="fr-FR" sz="4800" cap="small" dirty="0">
                <a:solidFill>
                  <a:schemeClr val="bg1"/>
                </a:solidFill>
              </a:rPr>
              <a:t>Diodes et Transistors</a:t>
            </a:r>
            <a:endParaRPr lang="fr-FR" sz="2400" cap="small" dirty="0">
              <a:solidFill>
                <a:schemeClr val="bg1"/>
              </a:solidFill>
            </a:endParaRPr>
          </a:p>
        </p:txBody>
      </p:sp>
      <p:sp>
        <p:nvSpPr>
          <p:cNvPr id="20" name="Titre 1">
            <a:extLst>
              <a:ext uri="{FF2B5EF4-FFF2-40B4-BE49-F238E27FC236}">
                <a16:creationId xmlns:a16="http://schemas.microsoft.com/office/drawing/2014/main" id="{9C88C0DB-D973-4128-9B33-D3EFF99D9593}"/>
              </a:ext>
            </a:extLst>
          </p:cNvPr>
          <p:cNvSpPr txBox="1">
            <a:spLocks/>
          </p:cNvSpPr>
          <p:nvPr/>
        </p:nvSpPr>
        <p:spPr>
          <a:xfrm>
            <a:off x="0" y="18213"/>
            <a:ext cx="9144000" cy="2330667"/>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dirty="0"/>
              <a:t>Composants de l’électronique</a:t>
            </a:r>
            <a:br>
              <a:rPr lang="fr-FR" dirty="0"/>
            </a:br>
            <a:r>
              <a:rPr lang="fr-FR" dirty="0"/>
              <a:t>BUT 1 – Eln1 – Module R1-09</a:t>
            </a:r>
            <a:endParaRPr lang="fr-FR" sz="3100" dirty="0"/>
          </a:p>
        </p:txBody>
      </p:sp>
      <p:pic>
        <p:nvPicPr>
          <p:cNvPr id="10" name="Image 9">
            <a:extLst>
              <a:ext uri="{FF2B5EF4-FFF2-40B4-BE49-F238E27FC236}">
                <a16:creationId xmlns:a16="http://schemas.microsoft.com/office/drawing/2014/main" id="{A43AFFD2-8748-4750-B092-E789D7B0D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111" y="4968476"/>
            <a:ext cx="3769928" cy="1446495"/>
          </a:xfrm>
          <a:prstGeom prst="rect">
            <a:avLst/>
          </a:prstGeom>
        </p:spPr>
      </p:pic>
      <p:pic>
        <p:nvPicPr>
          <p:cNvPr id="11" name="Image 10">
            <a:extLst>
              <a:ext uri="{FF2B5EF4-FFF2-40B4-BE49-F238E27FC236}">
                <a16:creationId xmlns:a16="http://schemas.microsoft.com/office/drawing/2014/main" id="{76C2C1DA-6430-4755-ADD6-1A35D4B127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015" y="4301701"/>
            <a:ext cx="1064477" cy="596107"/>
          </a:xfrm>
          <a:prstGeom prst="rect">
            <a:avLst/>
          </a:prstGeom>
        </p:spPr>
      </p:pic>
      <p:pic>
        <p:nvPicPr>
          <p:cNvPr id="6" name="Image 5">
            <a:extLst>
              <a:ext uri="{FF2B5EF4-FFF2-40B4-BE49-F238E27FC236}">
                <a16:creationId xmlns:a16="http://schemas.microsoft.com/office/drawing/2014/main" id="{EE60CF95-DAC0-417F-A8A6-622942827E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9822" y="4018376"/>
            <a:ext cx="1246634" cy="1178325"/>
          </a:xfrm>
          <a:prstGeom prst="rect">
            <a:avLst/>
          </a:prstGeom>
        </p:spPr>
      </p:pic>
      <p:pic>
        <p:nvPicPr>
          <p:cNvPr id="12" name="Image 11" descr="Une image contenant outil&#10;&#10;Description générée automatiquement">
            <a:extLst>
              <a:ext uri="{FF2B5EF4-FFF2-40B4-BE49-F238E27FC236}">
                <a16:creationId xmlns:a16="http://schemas.microsoft.com/office/drawing/2014/main" id="{97CD2A0F-B635-454E-8CC4-181D00BA71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646" y="4135982"/>
            <a:ext cx="927547" cy="927547"/>
          </a:xfrm>
          <a:prstGeom prst="rect">
            <a:avLst/>
          </a:prstGeom>
        </p:spPr>
      </p:pic>
      <p:pic>
        <p:nvPicPr>
          <p:cNvPr id="14" name="Image 13" descr="Une image contenant équipement électronique&#10;&#10;Description générée automatiquement">
            <a:extLst>
              <a:ext uri="{FF2B5EF4-FFF2-40B4-BE49-F238E27FC236}">
                <a16:creationId xmlns:a16="http://schemas.microsoft.com/office/drawing/2014/main" id="{DA9D3F78-F763-4065-9D7C-0FFB2CF2E8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1165" y="4332653"/>
            <a:ext cx="653852" cy="549769"/>
          </a:xfrm>
          <a:prstGeom prst="rect">
            <a:avLst/>
          </a:prstGeom>
        </p:spPr>
      </p:pic>
    </p:spTree>
    <p:extLst>
      <p:ext uri="{BB962C8B-B14F-4D97-AF65-F5344CB8AC3E}">
        <p14:creationId xmlns:p14="http://schemas.microsoft.com/office/powerpoint/2010/main" val="2507623475"/>
      </p:ext>
    </p:extLst>
  </p:cSld>
  <p:clrMapOvr>
    <a:masterClrMapping/>
  </p:clrMapOvr>
  <mc:AlternateContent xmlns:mc="http://schemas.openxmlformats.org/markup-compatibility/2006" xmlns:p14="http://schemas.microsoft.com/office/powerpoint/2010/main">
    <mc:Choice Requires="p14">
      <p:transition spd="slow" p14:dur="2000" advTm="3632"/>
    </mc:Choice>
    <mc:Fallback xmlns="">
      <p:transition spd="slow" advTm="36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 88">
            <a:extLst>
              <a:ext uri="{FF2B5EF4-FFF2-40B4-BE49-F238E27FC236}">
                <a16:creationId xmlns:a16="http://schemas.microsoft.com/office/drawing/2014/main" id="{329A5F82-A54C-4BDA-95FD-2829DDB46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174" y="1462995"/>
            <a:ext cx="1633109" cy="1402251"/>
          </a:xfrm>
          <a:prstGeom prst="rect">
            <a:avLst/>
          </a:prstGeom>
        </p:spPr>
      </p:pic>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10</a:t>
            </a:fld>
            <a:endParaRPr lang="fr-F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6323" cy="5760378"/>
            <a:chOff x="-94807" y="1052735"/>
            <a:chExt cx="526323" cy="5760378"/>
          </a:xfrm>
        </p:grpSpPr>
        <p:grpSp>
          <p:nvGrpSpPr>
            <p:cNvPr id="12" name="Groupe 11"/>
            <p:cNvGrpSpPr/>
            <p:nvPr/>
          </p:nvGrpSpPr>
          <p:grpSpPr>
            <a:xfrm>
              <a:off x="-94806" y="2367702"/>
              <a:ext cx="526322" cy="4445411"/>
              <a:chOff x="-94806" y="2367702"/>
              <a:chExt cx="526322" cy="4445411"/>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128" y="5811469"/>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diode</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4" y="4331928"/>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mc:AlternateContent xmlns:mc="http://schemas.openxmlformats.org/markup-compatibility/2006" xmlns:a14="http://schemas.microsoft.com/office/drawing/2010/main">
        <mc:Choice Requires="a14">
          <p:sp>
            <p:nvSpPr>
              <p:cNvPr id="87" name="Espace réservé du contenu 2">
                <a:extLst>
                  <a:ext uri="{FF2B5EF4-FFF2-40B4-BE49-F238E27FC236}">
                    <a16:creationId xmlns:a16="http://schemas.microsoft.com/office/drawing/2014/main" id="{3063666B-C84B-4D61-A18E-3CEF3E5D9710}"/>
                  </a:ext>
                </a:extLst>
              </p:cNvPr>
              <p:cNvSpPr txBox="1">
                <a:spLocks/>
              </p:cNvSpPr>
              <p:nvPr/>
            </p:nvSpPr>
            <p:spPr>
              <a:xfrm>
                <a:off x="478142" y="925736"/>
                <a:ext cx="8126306" cy="6014640"/>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04617B"/>
                  </a:buClr>
                </a:pPr>
                <a:r>
                  <a:rPr lang="fr-FR" dirty="0">
                    <a:solidFill>
                      <a:srgbClr val="04617B"/>
                    </a:solidFill>
                  </a:rPr>
                  <a:t>Exemple de calcul du courant dans la diode</a:t>
                </a:r>
              </a:p>
              <a:p>
                <a:pPr lvl="1">
                  <a:buClr>
                    <a:schemeClr val="accent3">
                      <a:lumMod val="75000"/>
                    </a:schemeClr>
                  </a:buClr>
                  <a:buFont typeface="Wingdings" panose="05000000000000000000" pitchFamily="2" charset="2"/>
                  <a:buChar char="Ø"/>
                </a:pPr>
                <a:r>
                  <a:rPr lang="fr-FR" sz="1600" dirty="0"/>
                  <a:t>Montage et caractéristique de la diode:</a:t>
                </a:r>
              </a:p>
              <a:p>
                <a:pPr lvl="1">
                  <a:buClr>
                    <a:schemeClr val="accent3">
                      <a:lumMod val="75000"/>
                    </a:schemeClr>
                  </a:buClr>
                  <a:buFont typeface="Wingdings" panose="05000000000000000000" pitchFamily="2" charset="2"/>
                  <a:buChar char="Ø"/>
                </a:pPr>
                <a:endParaRPr lang="fr-FR" sz="1600" dirty="0"/>
              </a:p>
              <a:p>
                <a:pPr marL="393192" lvl="1" indent="0">
                  <a:buClr>
                    <a:schemeClr val="accent3">
                      <a:lumMod val="75000"/>
                    </a:schemeClr>
                  </a:buClr>
                  <a:buNone/>
                </a:pPr>
                <a:r>
                  <a:rPr lang="fr-FR" sz="1600" dirty="0"/>
                  <a:t>			E=12V ; R=40</a:t>
                </a:r>
                <a:r>
                  <a:rPr lang="el-GR" sz="1600" dirty="0">
                    <a:latin typeface="Times New Roman"/>
                    <a:cs typeface="Times New Roman"/>
                  </a:rPr>
                  <a:t>Ω</a:t>
                </a: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r>
                  <a:rPr lang="fr-FR" sz="1600" dirty="0"/>
                  <a:t>Déterminer graphiquement les éléments du </a:t>
                </a:r>
              </a:p>
              <a:p>
                <a:pPr marL="393192" lvl="1" indent="0">
                  <a:buClr>
                    <a:schemeClr val="accent3">
                      <a:lumMod val="75000"/>
                    </a:schemeClr>
                  </a:buClr>
                  <a:buNone/>
                </a:pPr>
                <a:r>
                  <a:rPr lang="fr-FR" sz="1600" dirty="0"/>
                  <a:t>	modèle de la diode  (V</a:t>
                </a:r>
                <a:r>
                  <a:rPr lang="fr-FR" sz="1600" baseline="-25000" dirty="0"/>
                  <a:t>0</a:t>
                </a:r>
                <a:r>
                  <a:rPr lang="fr-FR" sz="1600" dirty="0"/>
                  <a:t> et R</a:t>
                </a:r>
                <a:r>
                  <a:rPr lang="fr-FR" sz="1600" baseline="-25000" dirty="0"/>
                  <a:t>D)</a:t>
                </a:r>
                <a:endParaRPr lang="fr-FR" sz="1600" dirty="0"/>
              </a:p>
              <a:p>
                <a:pPr lvl="2">
                  <a:buClr>
                    <a:schemeClr val="accent3">
                      <a:lumMod val="75000"/>
                    </a:schemeClr>
                  </a:buClr>
                  <a:buFont typeface="Arial" panose="020B0604020202020204" pitchFamily="34" charset="0"/>
                  <a:buChar char="•"/>
                </a:pPr>
                <a:r>
                  <a:rPr lang="fr-FR" sz="1600" dirty="0">
                    <a:solidFill>
                      <a:srgbClr val="0070C0"/>
                    </a:solidFill>
                  </a:rPr>
                  <a:t>V</a:t>
                </a:r>
                <a:r>
                  <a:rPr lang="fr-FR" sz="1600" baseline="-25000" dirty="0">
                    <a:solidFill>
                      <a:srgbClr val="0070C0"/>
                    </a:solidFill>
                  </a:rPr>
                  <a:t>0</a:t>
                </a:r>
                <a:r>
                  <a:rPr lang="fr-FR" sz="1600" dirty="0">
                    <a:solidFill>
                      <a:srgbClr val="0070C0"/>
                    </a:solidFill>
                  </a:rPr>
                  <a:t>=0,65V ; </a:t>
                </a:r>
                <a14:m>
                  <m:oMath xmlns:m="http://schemas.openxmlformats.org/officeDocument/2006/math">
                    <m:sSub>
                      <m:sSubPr>
                        <m:ctrlPr>
                          <a:rPr lang="fr-FR" sz="1400" i="1" smtClean="0">
                            <a:solidFill>
                              <a:srgbClr val="0070C0"/>
                            </a:solidFill>
                            <a:latin typeface="Cambria Math" panose="02040503050406030204" pitchFamily="18" charset="0"/>
                          </a:rPr>
                        </m:ctrlPr>
                      </m:sSubPr>
                      <m:e>
                        <m:r>
                          <a:rPr lang="fr-FR" sz="1400" b="0" i="1" smtClean="0">
                            <a:solidFill>
                              <a:srgbClr val="0070C0"/>
                            </a:solidFill>
                            <a:latin typeface="Cambria Math"/>
                          </a:rPr>
                          <m:t>𝑅</m:t>
                        </m:r>
                      </m:e>
                      <m:sub>
                        <m:r>
                          <a:rPr lang="fr-FR" sz="1400" b="0" i="1" smtClean="0">
                            <a:solidFill>
                              <a:srgbClr val="0070C0"/>
                            </a:solidFill>
                            <a:latin typeface="Cambria Math"/>
                          </a:rPr>
                          <m:t>𝐷</m:t>
                        </m:r>
                      </m:sub>
                    </m:sSub>
                    <m:r>
                      <a:rPr lang="fr-FR" sz="1400" b="0" i="1" smtClean="0">
                        <a:solidFill>
                          <a:srgbClr val="0070C0"/>
                        </a:solidFill>
                        <a:latin typeface="Cambria Math"/>
                      </a:rPr>
                      <m:t>=</m:t>
                    </m:r>
                    <m:f>
                      <m:fPr>
                        <m:ctrlPr>
                          <a:rPr lang="fr-FR" sz="1400" b="0" i="1" smtClean="0">
                            <a:solidFill>
                              <a:srgbClr val="0070C0"/>
                            </a:solidFill>
                            <a:latin typeface="Cambria Math" panose="02040503050406030204" pitchFamily="18" charset="0"/>
                          </a:rPr>
                        </m:ctrlPr>
                      </m:fPr>
                      <m:num>
                        <m:r>
                          <a:rPr lang="fr-FR" sz="1400" b="0" i="1" smtClean="0">
                            <a:solidFill>
                              <a:srgbClr val="0070C0"/>
                            </a:solidFill>
                            <a:latin typeface="Cambria Math"/>
                            <a:ea typeface="Cambria Math"/>
                          </a:rPr>
                          <m:t>∆</m:t>
                        </m:r>
                        <m:r>
                          <a:rPr lang="fr-FR" sz="1400" b="0" i="1" smtClean="0">
                            <a:solidFill>
                              <a:srgbClr val="0070C0"/>
                            </a:solidFill>
                            <a:latin typeface="Cambria Math"/>
                            <a:ea typeface="Cambria Math"/>
                          </a:rPr>
                          <m:t>𝑈</m:t>
                        </m:r>
                      </m:num>
                      <m:den>
                        <m:r>
                          <a:rPr lang="fr-FR" sz="1400" b="0" i="1" smtClean="0">
                            <a:solidFill>
                              <a:srgbClr val="0070C0"/>
                            </a:solidFill>
                            <a:latin typeface="Cambria Math"/>
                            <a:ea typeface="Cambria Math"/>
                          </a:rPr>
                          <m:t>∆</m:t>
                        </m:r>
                        <m:r>
                          <a:rPr lang="fr-FR" sz="1400" b="0" i="1" smtClean="0">
                            <a:solidFill>
                              <a:srgbClr val="0070C0"/>
                            </a:solidFill>
                            <a:latin typeface="Cambria Math"/>
                            <a:ea typeface="Cambria Math"/>
                          </a:rPr>
                          <m:t>𝐼</m:t>
                        </m:r>
                      </m:den>
                    </m:f>
                    <m:r>
                      <a:rPr lang="fr-FR" sz="1400" b="0" i="1" smtClean="0">
                        <a:solidFill>
                          <a:srgbClr val="0070C0"/>
                        </a:solidFill>
                        <a:latin typeface="Cambria Math"/>
                      </a:rPr>
                      <m:t>=</m:t>
                    </m:r>
                    <m:f>
                      <m:fPr>
                        <m:ctrlPr>
                          <a:rPr lang="fr-FR" sz="1400" b="0" i="1" smtClean="0">
                            <a:solidFill>
                              <a:srgbClr val="0070C0"/>
                            </a:solidFill>
                            <a:latin typeface="Cambria Math" panose="02040503050406030204" pitchFamily="18" charset="0"/>
                          </a:rPr>
                        </m:ctrlPr>
                      </m:fPr>
                      <m:num>
                        <m:r>
                          <a:rPr lang="fr-FR" sz="1400" b="0" i="1" smtClean="0">
                            <a:solidFill>
                              <a:srgbClr val="0070C0"/>
                            </a:solidFill>
                            <a:latin typeface="Cambria Math"/>
                          </a:rPr>
                          <m:t>1,32−0,65</m:t>
                        </m:r>
                      </m:num>
                      <m:den>
                        <m:r>
                          <a:rPr lang="fr-FR" sz="1400" b="0" i="1" smtClean="0">
                            <a:solidFill>
                              <a:srgbClr val="0070C0"/>
                            </a:solidFill>
                            <a:latin typeface="Cambria Math"/>
                          </a:rPr>
                          <m:t>0,400−0</m:t>
                        </m:r>
                      </m:den>
                    </m:f>
                    <m:r>
                      <a:rPr lang="fr-FR" sz="1400" b="0" i="1" smtClean="0">
                        <a:solidFill>
                          <a:srgbClr val="0070C0"/>
                        </a:solidFill>
                        <a:latin typeface="Cambria Math"/>
                      </a:rPr>
                      <m:t>=</m:t>
                    </m:r>
                    <m:f>
                      <m:fPr>
                        <m:ctrlPr>
                          <a:rPr lang="fr-FR" sz="1400" b="0" i="1" smtClean="0">
                            <a:solidFill>
                              <a:srgbClr val="0070C0"/>
                            </a:solidFill>
                            <a:latin typeface="Cambria Math" panose="02040503050406030204" pitchFamily="18" charset="0"/>
                          </a:rPr>
                        </m:ctrlPr>
                      </m:fPr>
                      <m:num>
                        <m:r>
                          <a:rPr lang="fr-FR" sz="1400" b="0" i="1" smtClean="0">
                            <a:solidFill>
                              <a:srgbClr val="0070C0"/>
                            </a:solidFill>
                            <a:latin typeface="Cambria Math"/>
                          </a:rPr>
                          <m:t>0,67</m:t>
                        </m:r>
                      </m:num>
                      <m:den>
                        <m:r>
                          <a:rPr lang="fr-FR" sz="1400" b="0" i="1" smtClean="0">
                            <a:solidFill>
                              <a:srgbClr val="0070C0"/>
                            </a:solidFill>
                            <a:latin typeface="Cambria Math"/>
                          </a:rPr>
                          <m:t>0,4</m:t>
                        </m:r>
                      </m:den>
                    </m:f>
                    <m:r>
                      <a:rPr lang="fr-FR" sz="1400" b="0" i="1" smtClean="0">
                        <a:solidFill>
                          <a:srgbClr val="0070C0"/>
                        </a:solidFill>
                        <a:latin typeface="Cambria Math"/>
                      </a:rPr>
                      <m:t>=1,675</m:t>
                    </m:r>
                    <m:r>
                      <m:rPr>
                        <m:sty m:val="p"/>
                      </m:rPr>
                      <a:rPr lang="el-GR" sz="1400" b="0" i="1" smtClean="0">
                        <a:solidFill>
                          <a:srgbClr val="0070C0"/>
                        </a:solidFill>
                        <a:latin typeface="Cambria Math"/>
                      </a:rPr>
                      <m:t>Ω</m:t>
                    </m:r>
                  </m:oMath>
                </a14:m>
                <a:endParaRPr lang="fr-FR" sz="1600" baseline="-25000" dirty="0"/>
              </a:p>
              <a:p>
                <a:pPr lvl="1">
                  <a:buClr>
                    <a:schemeClr val="accent3">
                      <a:lumMod val="75000"/>
                    </a:schemeClr>
                  </a:buClr>
                  <a:buFont typeface="Wingdings" panose="05000000000000000000" pitchFamily="2" charset="2"/>
                  <a:buChar char="Ø"/>
                </a:pPr>
                <a:r>
                  <a:rPr lang="fr-FR" sz="1600" dirty="0"/>
                  <a:t>En déduire les trois modèles possibles de la diode</a:t>
                </a:r>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2">
                  <a:buClr>
                    <a:schemeClr val="accent3">
                      <a:lumMod val="75000"/>
                    </a:schemeClr>
                  </a:buClr>
                  <a:buFont typeface="Arial" panose="020B0604020202020204" pitchFamily="34" charset="0"/>
                  <a:buChar char="•"/>
                </a:pPr>
                <a:r>
                  <a:rPr lang="fr-FR" sz="1600" dirty="0">
                    <a:solidFill>
                      <a:srgbClr val="0070C0"/>
                    </a:solidFill>
                  </a:rPr>
                  <a:t>Idéal	Classique		Semi-réel</a:t>
                </a:r>
                <a:endParaRPr lang="fr-FR" sz="1600" dirty="0"/>
              </a:p>
              <a:p>
                <a:pPr lvl="1">
                  <a:buClr>
                    <a:schemeClr val="accent3">
                      <a:lumMod val="75000"/>
                    </a:schemeClr>
                  </a:buClr>
                  <a:buFont typeface="Wingdings" panose="05000000000000000000" pitchFamily="2" charset="2"/>
                  <a:buChar char="Ø"/>
                </a:pPr>
                <a:r>
                  <a:rPr lang="fr-FR" sz="1600" dirty="0"/>
                  <a:t>Avec chacun des 3 modèles, calculer le courant </a:t>
                </a:r>
              </a:p>
              <a:p>
                <a:pPr marL="393192" lvl="1" indent="0">
                  <a:buClr>
                    <a:schemeClr val="accent3">
                      <a:lumMod val="75000"/>
                    </a:schemeClr>
                  </a:buClr>
                  <a:buNone/>
                </a:pPr>
                <a:r>
                  <a:rPr lang="fr-FR" sz="1600" dirty="0"/>
                  <a:t>dans la diode. Comparer à la valeur trouvée </a:t>
                </a:r>
              </a:p>
              <a:p>
                <a:pPr marL="393192" lvl="1" indent="0">
                  <a:buClr>
                    <a:schemeClr val="accent3">
                      <a:lumMod val="75000"/>
                    </a:schemeClr>
                  </a:buClr>
                  <a:buNone/>
                </a:pPr>
                <a:r>
                  <a:rPr lang="fr-FR" sz="1600" dirty="0"/>
                  <a:t>graphiquement grâce à la droite de charge.</a:t>
                </a:r>
              </a:p>
              <a:p>
                <a:pPr lvl="2">
                  <a:buClr>
                    <a:schemeClr val="accent3">
                      <a:lumMod val="75000"/>
                    </a:schemeClr>
                  </a:buClr>
                  <a:buFont typeface="Arial" panose="020B0604020202020204" pitchFamily="34" charset="0"/>
                  <a:buChar char="•"/>
                </a:pPr>
                <a:r>
                  <a:rPr lang="fr-FR" sz="1600" dirty="0">
                    <a:solidFill>
                      <a:srgbClr val="0070C0"/>
                    </a:solidFill>
                  </a:rPr>
                  <a:t>Avec la droite de charge : U=1,11 V et I=272 mA</a:t>
                </a:r>
              </a:p>
              <a:p>
                <a:pPr lvl="2">
                  <a:buClr>
                    <a:schemeClr val="accent3">
                      <a:lumMod val="75000"/>
                    </a:schemeClr>
                  </a:buClr>
                  <a:buFont typeface="Arial" panose="020B0604020202020204" pitchFamily="34" charset="0"/>
                  <a:buChar char="•"/>
                </a:pPr>
                <a:r>
                  <a:rPr lang="fr-FR" sz="1600" dirty="0">
                    <a:solidFill>
                      <a:srgbClr val="0070C0"/>
                    </a:solidFill>
                  </a:rPr>
                  <a:t>Idéal : U=0 V et I=12/40=300 mA 	</a:t>
                </a:r>
                <a:r>
                  <a:rPr lang="fr-FR" sz="1600" dirty="0">
                    <a:solidFill>
                      <a:srgbClr val="FF0000"/>
                    </a:solidFill>
                  </a:rPr>
                  <a:t>erreur 10,3 %</a:t>
                </a:r>
              </a:p>
              <a:p>
                <a:pPr lvl="2">
                  <a:buClr>
                    <a:schemeClr val="accent3">
                      <a:lumMod val="75000"/>
                    </a:schemeClr>
                  </a:buClr>
                  <a:buFont typeface="Arial" panose="020B0604020202020204" pitchFamily="34" charset="0"/>
                  <a:buChar char="•"/>
                </a:pPr>
                <a:r>
                  <a:rPr lang="fr-FR" sz="1600" dirty="0">
                    <a:solidFill>
                      <a:srgbClr val="0070C0"/>
                    </a:solidFill>
                  </a:rPr>
                  <a:t>Classique : U= 0,65V et I=(12-0,65)/40=284 mA	</a:t>
                </a:r>
                <a:r>
                  <a:rPr lang="fr-FR" sz="1600" dirty="0">
                    <a:solidFill>
                      <a:srgbClr val="FF0000"/>
                    </a:solidFill>
                  </a:rPr>
                  <a:t>erreur 4,1 %</a:t>
                </a:r>
              </a:p>
              <a:p>
                <a:pPr lvl="2">
                  <a:buClr>
                    <a:schemeClr val="accent3">
                      <a:lumMod val="75000"/>
                    </a:schemeClr>
                  </a:buClr>
                  <a:buFont typeface="Arial" panose="020B0604020202020204" pitchFamily="34" charset="0"/>
                  <a:buChar char="•"/>
                </a:pPr>
                <a:r>
                  <a:rPr lang="fr-FR" sz="1600" dirty="0">
                    <a:solidFill>
                      <a:srgbClr val="0070C0"/>
                    </a:solidFill>
                  </a:rPr>
                  <a:t>Semi-réel : I=(12-0,65)/(40+1,675)= 273 mA et U=0,65+1,675.0,273=1,11 V </a:t>
                </a:r>
                <a:r>
                  <a:rPr lang="fr-FR" sz="1600" dirty="0">
                    <a:solidFill>
                      <a:srgbClr val="FF0000"/>
                    </a:solidFill>
                  </a:rPr>
                  <a:t>erreur 0,3 %</a:t>
                </a:r>
                <a:endParaRPr lang="fr-FR" sz="1600" dirty="0">
                  <a:solidFill>
                    <a:srgbClr val="0070C0"/>
                  </a:solidFill>
                </a:endParaRPr>
              </a:p>
              <a:p>
                <a:pPr lvl="2">
                  <a:buClr>
                    <a:schemeClr val="accent3">
                      <a:lumMod val="75000"/>
                    </a:schemeClr>
                  </a:buClr>
                  <a:buFont typeface="Arial" panose="020B0604020202020204" pitchFamily="34" charset="0"/>
                  <a:buChar char="•"/>
                </a:pPr>
                <a:endParaRPr lang="fr-FR" sz="1600" dirty="0"/>
              </a:p>
            </p:txBody>
          </p:sp>
        </mc:Choice>
        <mc:Fallback xmlns="">
          <p:sp>
            <p:nvSpPr>
              <p:cNvPr id="87" name="Espace réservé du contenu 2">
                <a:extLst>
                  <a:ext uri="{FF2B5EF4-FFF2-40B4-BE49-F238E27FC236}">
                    <a16:creationId xmlns:a16="http://schemas.microsoft.com/office/drawing/2014/main" id="{3063666B-C84B-4D61-A18E-3CEF3E5D9710}"/>
                  </a:ext>
                </a:extLst>
              </p:cNvPr>
              <p:cNvSpPr txBox="1">
                <a:spLocks noRot="1" noChangeAspect="1" noMove="1" noResize="1" noEditPoints="1" noAdjustHandles="1" noChangeArrowheads="1" noChangeShapeType="1" noTextEdit="1"/>
              </p:cNvSpPr>
              <p:nvPr/>
            </p:nvSpPr>
            <p:spPr>
              <a:xfrm>
                <a:off x="478142" y="925736"/>
                <a:ext cx="8126306" cy="6014640"/>
              </a:xfrm>
              <a:prstGeom prst="rect">
                <a:avLst/>
              </a:prstGeom>
              <a:blipFill>
                <a:blip r:embed="rId6"/>
                <a:stretch>
                  <a:fillRect l="-750" t="-1418"/>
                </a:stretch>
              </a:blipFill>
            </p:spPr>
            <p:txBody>
              <a:bodyPr/>
              <a:lstStyle/>
              <a:p>
                <a:r>
                  <a:rPr lang="fr-FR">
                    <a:noFill/>
                  </a:rPr>
                  <a:t> </a:t>
                </a:r>
              </a:p>
            </p:txBody>
          </p:sp>
        </mc:Fallback>
      </mc:AlternateContent>
      <p:pic>
        <p:nvPicPr>
          <p:cNvPr id="88" name="Image 87">
            <a:extLst>
              <a:ext uri="{FF2B5EF4-FFF2-40B4-BE49-F238E27FC236}">
                <a16:creationId xmlns:a16="http://schemas.microsoft.com/office/drawing/2014/main" id="{95EB0095-B864-4A14-896C-33034CAE14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3232" y="1258527"/>
            <a:ext cx="3549166" cy="4281182"/>
          </a:xfrm>
          <a:prstGeom prst="rect">
            <a:avLst/>
          </a:prstGeom>
        </p:spPr>
      </p:pic>
      <p:sp>
        <p:nvSpPr>
          <p:cNvPr id="90" name="Rectangle 1763">
            <a:extLst>
              <a:ext uri="{FF2B5EF4-FFF2-40B4-BE49-F238E27FC236}">
                <a16:creationId xmlns:a16="http://schemas.microsoft.com/office/drawing/2014/main" id="{6122E21F-FA90-44BE-A865-873669EF0E84}"/>
              </a:ext>
            </a:extLst>
          </p:cNvPr>
          <p:cNvSpPr>
            <a:spLocks noChangeArrowheads="1"/>
          </p:cNvSpPr>
          <p:nvPr/>
        </p:nvSpPr>
        <p:spPr bwMode="auto">
          <a:xfrm>
            <a:off x="4048125" y="2728913"/>
            <a:ext cx="3937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91" name="Rectangle 1218">
            <a:extLst>
              <a:ext uri="{FF2B5EF4-FFF2-40B4-BE49-F238E27FC236}">
                <a16:creationId xmlns:a16="http://schemas.microsoft.com/office/drawing/2014/main" id="{0E0CC07A-3BC0-4167-8711-FD6CB39D8EFD}"/>
              </a:ext>
            </a:extLst>
          </p:cNvPr>
          <p:cNvSpPr>
            <a:spLocks noChangeArrowheads="1"/>
          </p:cNvSpPr>
          <p:nvPr/>
        </p:nvSpPr>
        <p:spPr bwMode="auto">
          <a:xfrm>
            <a:off x="4456113" y="2927350"/>
            <a:ext cx="1254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92" name="Rectangle 1233">
            <a:extLst>
              <a:ext uri="{FF2B5EF4-FFF2-40B4-BE49-F238E27FC236}">
                <a16:creationId xmlns:a16="http://schemas.microsoft.com/office/drawing/2014/main" id="{FD034BD9-F0F5-4DE7-BD1E-16FE0CF3E49E}"/>
              </a:ext>
            </a:extLst>
          </p:cNvPr>
          <p:cNvSpPr>
            <a:spLocks noChangeArrowheads="1"/>
          </p:cNvSpPr>
          <p:nvPr/>
        </p:nvSpPr>
        <p:spPr bwMode="auto">
          <a:xfrm>
            <a:off x="4443413" y="2913063"/>
            <a:ext cx="12541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93" name="Rectangle 1234">
            <a:extLst>
              <a:ext uri="{FF2B5EF4-FFF2-40B4-BE49-F238E27FC236}">
                <a16:creationId xmlns:a16="http://schemas.microsoft.com/office/drawing/2014/main" id="{F0124C3D-25C8-4733-BACE-697DB1808968}"/>
              </a:ext>
            </a:extLst>
          </p:cNvPr>
          <p:cNvSpPr>
            <a:spLocks noChangeArrowheads="1"/>
          </p:cNvSpPr>
          <p:nvPr/>
        </p:nvSpPr>
        <p:spPr bwMode="auto">
          <a:xfrm>
            <a:off x="4271963" y="1995488"/>
            <a:ext cx="25082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94" name="Rectangle 1235">
            <a:extLst>
              <a:ext uri="{FF2B5EF4-FFF2-40B4-BE49-F238E27FC236}">
                <a16:creationId xmlns:a16="http://schemas.microsoft.com/office/drawing/2014/main" id="{D94819AF-CA46-4695-91C7-4E7A42E88E2C}"/>
              </a:ext>
            </a:extLst>
          </p:cNvPr>
          <p:cNvSpPr>
            <a:spLocks noChangeArrowheads="1"/>
          </p:cNvSpPr>
          <p:nvPr/>
        </p:nvSpPr>
        <p:spPr bwMode="auto">
          <a:xfrm>
            <a:off x="4670425" y="2913063"/>
            <a:ext cx="33178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95" name="Rectangle 1238">
            <a:extLst>
              <a:ext uri="{FF2B5EF4-FFF2-40B4-BE49-F238E27FC236}">
                <a16:creationId xmlns:a16="http://schemas.microsoft.com/office/drawing/2014/main" id="{4666A4AB-4781-46E5-8B2D-DB811EBACFA2}"/>
              </a:ext>
            </a:extLst>
          </p:cNvPr>
          <p:cNvSpPr>
            <a:spLocks noChangeArrowheads="1"/>
          </p:cNvSpPr>
          <p:nvPr/>
        </p:nvSpPr>
        <p:spPr bwMode="auto">
          <a:xfrm>
            <a:off x="5284788" y="2841625"/>
            <a:ext cx="250825"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cxnSp>
        <p:nvCxnSpPr>
          <p:cNvPr id="96" name="Connecteur droit 95">
            <a:extLst>
              <a:ext uri="{FF2B5EF4-FFF2-40B4-BE49-F238E27FC236}">
                <a16:creationId xmlns:a16="http://schemas.microsoft.com/office/drawing/2014/main" id="{5C8DC3BC-EAAD-45F5-8B96-91009CAC7F9A}"/>
              </a:ext>
            </a:extLst>
          </p:cNvPr>
          <p:cNvCxnSpPr/>
          <p:nvPr/>
        </p:nvCxnSpPr>
        <p:spPr>
          <a:xfrm flipH="1">
            <a:off x="6948264" y="1556792"/>
            <a:ext cx="1224136" cy="38222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EC54291D-DB04-4634-8B11-D6D5114D8FDE}"/>
              </a:ext>
            </a:extLst>
          </p:cNvPr>
          <p:cNvCxnSpPr/>
          <p:nvPr/>
        </p:nvCxnSpPr>
        <p:spPr>
          <a:xfrm>
            <a:off x="5652120" y="2505196"/>
            <a:ext cx="3168352" cy="40786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8" name="Groupe 97">
            <a:extLst>
              <a:ext uri="{FF2B5EF4-FFF2-40B4-BE49-F238E27FC236}">
                <a16:creationId xmlns:a16="http://schemas.microsoft.com/office/drawing/2014/main" id="{62BB8E38-5674-4AC5-8236-98B4D7AD0BC6}"/>
              </a:ext>
            </a:extLst>
          </p:cNvPr>
          <p:cNvGrpSpPr/>
          <p:nvPr/>
        </p:nvGrpSpPr>
        <p:grpSpPr>
          <a:xfrm>
            <a:off x="1275239" y="3925483"/>
            <a:ext cx="4009549" cy="711344"/>
            <a:chOff x="1293185" y="5023346"/>
            <a:chExt cx="4009549" cy="711344"/>
          </a:xfrm>
        </p:grpSpPr>
        <p:grpSp>
          <p:nvGrpSpPr>
            <p:cNvPr id="99" name="Group 1340">
              <a:extLst>
                <a:ext uri="{FF2B5EF4-FFF2-40B4-BE49-F238E27FC236}">
                  <a16:creationId xmlns:a16="http://schemas.microsoft.com/office/drawing/2014/main" id="{876821D5-DCE7-4502-B33A-CF908C51D5D2}"/>
                </a:ext>
              </a:extLst>
            </p:cNvPr>
            <p:cNvGrpSpPr>
              <a:grpSpLocks/>
            </p:cNvGrpSpPr>
            <p:nvPr/>
          </p:nvGrpSpPr>
          <p:grpSpPr bwMode="auto">
            <a:xfrm>
              <a:off x="1293185" y="5035365"/>
              <a:ext cx="831800" cy="455226"/>
              <a:chOff x="13220" y="8216"/>
              <a:chExt cx="1311" cy="719"/>
            </a:xfrm>
          </p:grpSpPr>
          <p:cxnSp>
            <p:nvCxnSpPr>
              <p:cNvPr id="125" name="Line 1293">
                <a:extLst>
                  <a:ext uri="{FF2B5EF4-FFF2-40B4-BE49-F238E27FC236}">
                    <a16:creationId xmlns:a16="http://schemas.microsoft.com/office/drawing/2014/main" id="{522E1C7B-D846-4205-B183-2C1C5CFFF8EB}"/>
                  </a:ext>
                </a:extLst>
              </p:cNvPr>
              <p:cNvCxnSpPr/>
              <p:nvPr/>
            </p:nvCxnSpPr>
            <p:spPr bwMode="auto">
              <a:xfrm flipV="1">
                <a:off x="14246" y="8542"/>
                <a:ext cx="114" cy="1"/>
              </a:xfrm>
              <a:prstGeom prst="line">
                <a:avLst/>
              </a:prstGeom>
              <a:noFill/>
              <a:ln w="6350">
                <a:solidFill>
                  <a:srgbClr val="000000"/>
                </a:solidFill>
                <a:round/>
                <a:headEnd type="oval" w="sm" len="sm"/>
                <a:tailEnd type="none" w="sm" len="sm"/>
              </a:ln>
              <a:extLst>
                <a:ext uri="{909E8E84-426E-40DD-AFC4-6F175D3DCCD1}">
                  <a14:hiddenFill xmlns:a14="http://schemas.microsoft.com/office/drawing/2010/main">
                    <a:noFill/>
                  </a14:hiddenFill>
                </a:ext>
              </a:extLst>
            </p:spPr>
          </p:cxnSp>
          <p:cxnSp>
            <p:nvCxnSpPr>
              <p:cNvPr id="126" name="Line 1295">
                <a:extLst>
                  <a:ext uri="{FF2B5EF4-FFF2-40B4-BE49-F238E27FC236}">
                    <a16:creationId xmlns:a16="http://schemas.microsoft.com/office/drawing/2014/main" id="{E98FD9CA-D563-4A99-BDA8-6DE89FB30B25}"/>
                  </a:ext>
                </a:extLst>
              </p:cNvPr>
              <p:cNvCxnSpPr/>
              <p:nvPr/>
            </p:nvCxnSpPr>
            <p:spPr bwMode="auto">
              <a:xfrm flipV="1">
                <a:off x="13396" y="8544"/>
                <a:ext cx="218" cy="1"/>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127" name="Rectangle 126">
                <a:extLst>
                  <a:ext uri="{FF2B5EF4-FFF2-40B4-BE49-F238E27FC236}">
                    <a16:creationId xmlns:a16="http://schemas.microsoft.com/office/drawing/2014/main" id="{E3D50272-CE9B-4CCA-A68D-0AB61CDC1364}"/>
                  </a:ext>
                </a:extLst>
              </p:cNvPr>
              <p:cNvSpPr>
                <a:spLocks noChangeArrowheads="1"/>
              </p:cNvSpPr>
              <p:nvPr/>
            </p:nvSpPr>
            <p:spPr bwMode="auto">
              <a:xfrm>
                <a:off x="13220" y="8216"/>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endParaRPr lang="fr-FR" sz="1000" dirty="0">
                  <a:effectLst/>
                  <a:latin typeface="Times New Roman"/>
                  <a:ea typeface="Times New Roman"/>
                </a:endParaRPr>
              </a:p>
            </p:txBody>
          </p:sp>
          <p:sp>
            <p:nvSpPr>
              <p:cNvPr id="128" name="Rectangle 127">
                <a:extLst>
                  <a:ext uri="{FF2B5EF4-FFF2-40B4-BE49-F238E27FC236}">
                    <a16:creationId xmlns:a16="http://schemas.microsoft.com/office/drawing/2014/main" id="{53553FD7-5E08-4F73-97E3-6E62C1F22E4B}"/>
                  </a:ext>
                </a:extLst>
              </p:cNvPr>
              <p:cNvSpPr>
                <a:spLocks noChangeArrowheads="1"/>
              </p:cNvSpPr>
              <p:nvPr/>
            </p:nvSpPr>
            <p:spPr bwMode="auto">
              <a:xfrm>
                <a:off x="13790" y="8657"/>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U</a:t>
                </a:r>
                <a:endParaRPr lang="fr-FR" sz="1000" dirty="0">
                  <a:effectLst/>
                  <a:latin typeface="Times New Roman"/>
                  <a:ea typeface="Times New Roman"/>
                </a:endParaRPr>
              </a:p>
            </p:txBody>
          </p:sp>
          <p:cxnSp>
            <p:nvCxnSpPr>
              <p:cNvPr id="129" name="Line 1298">
                <a:extLst>
                  <a:ext uri="{FF2B5EF4-FFF2-40B4-BE49-F238E27FC236}">
                    <a16:creationId xmlns:a16="http://schemas.microsoft.com/office/drawing/2014/main" id="{E9C193EE-692F-492A-80E1-13E8F924C810}"/>
                  </a:ext>
                </a:extLst>
              </p:cNvPr>
              <p:cNvCxnSpPr/>
              <p:nvPr/>
            </p:nvCxnSpPr>
            <p:spPr bwMode="auto">
              <a:xfrm flipH="1">
                <a:off x="13733" y="8657"/>
                <a:ext cx="513" cy="4"/>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30" name="Line 1301">
                <a:extLst>
                  <a:ext uri="{FF2B5EF4-FFF2-40B4-BE49-F238E27FC236}">
                    <a16:creationId xmlns:a16="http://schemas.microsoft.com/office/drawing/2014/main" id="{704DBE88-84EB-4978-BD98-60B9EDC4F3E5}"/>
                  </a:ext>
                </a:extLst>
              </p:cNvPr>
              <p:cNvCxnSpPr/>
              <p:nvPr/>
            </p:nvCxnSpPr>
            <p:spPr bwMode="auto">
              <a:xfrm flipH="1" flipV="1">
                <a:off x="13562" y="8542"/>
                <a:ext cx="171" cy="1"/>
              </a:xfrm>
              <a:prstGeom prst="line">
                <a:avLst/>
              </a:prstGeom>
              <a:noFill/>
              <a:ln w="6350">
                <a:solidFill>
                  <a:srgbClr val="000000"/>
                </a:solidFill>
                <a:round/>
                <a:headEnd type="oval" w="sm" len="sm"/>
                <a:tailEnd type="none" w="sm" len="sm"/>
              </a:ln>
              <a:extLst>
                <a:ext uri="{909E8E84-426E-40DD-AFC4-6F175D3DCCD1}">
                  <a14:hiddenFill xmlns:a14="http://schemas.microsoft.com/office/drawing/2010/main">
                    <a:noFill/>
                  </a14:hiddenFill>
                </a:ext>
              </a:extLst>
            </p:spPr>
          </p:cxnSp>
          <p:cxnSp>
            <p:nvCxnSpPr>
              <p:cNvPr id="131" name="Line 1302">
                <a:extLst>
                  <a:ext uri="{FF2B5EF4-FFF2-40B4-BE49-F238E27FC236}">
                    <a16:creationId xmlns:a16="http://schemas.microsoft.com/office/drawing/2014/main" id="{834D3BCB-111A-4587-BB14-249853EBE412}"/>
                  </a:ext>
                </a:extLst>
              </p:cNvPr>
              <p:cNvCxnSpPr/>
              <p:nvPr/>
            </p:nvCxnSpPr>
            <p:spPr bwMode="auto">
              <a:xfrm flipV="1">
                <a:off x="13904" y="8428"/>
                <a:ext cx="171"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2" name="Line 1303">
                <a:extLst>
                  <a:ext uri="{FF2B5EF4-FFF2-40B4-BE49-F238E27FC236}">
                    <a16:creationId xmlns:a16="http://schemas.microsoft.com/office/drawing/2014/main" id="{937AFF2B-6310-4BB5-9C13-1CCC77DA18BB}"/>
                  </a:ext>
                </a:extLst>
              </p:cNvPr>
              <p:cNvCxnSpPr/>
              <p:nvPr/>
            </p:nvCxnSpPr>
            <p:spPr bwMode="auto">
              <a:xfrm flipV="1">
                <a:off x="13733" y="8543"/>
                <a:ext cx="17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3" name="Line 1304">
                <a:extLst>
                  <a:ext uri="{FF2B5EF4-FFF2-40B4-BE49-F238E27FC236}">
                    <a16:creationId xmlns:a16="http://schemas.microsoft.com/office/drawing/2014/main" id="{C520BA71-5342-43F0-B2C8-83655C436F09}"/>
                  </a:ext>
                </a:extLst>
              </p:cNvPr>
              <p:cNvCxnSpPr/>
              <p:nvPr/>
            </p:nvCxnSpPr>
            <p:spPr bwMode="auto">
              <a:xfrm flipV="1">
                <a:off x="14075" y="8542"/>
                <a:ext cx="17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34" name="Text Box 1305">
                <a:extLst>
                  <a:ext uri="{FF2B5EF4-FFF2-40B4-BE49-F238E27FC236}">
                    <a16:creationId xmlns:a16="http://schemas.microsoft.com/office/drawing/2014/main" id="{A83EC594-125B-424F-9BAC-FD2BC63F7972}"/>
                  </a:ext>
                </a:extLst>
              </p:cNvPr>
              <p:cNvSpPr txBox="1">
                <a:spLocks noChangeArrowheads="1"/>
              </p:cNvSpPr>
              <p:nvPr/>
            </p:nvSpPr>
            <p:spPr bwMode="auto">
              <a:xfrm>
                <a:off x="13505" y="8257"/>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A</a:t>
                </a:r>
                <a:endParaRPr lang="fr-FR" sz="1000">
                  <a:effectLst/>
                  <a:latin typeface="Times New Roman"/>
                  <a:ea typeface="Times New Roman"/>
                </a:endParaRPr>
              </a:p>
            </p:txBody>
          </p:sp>
          <p:sp>
            <p:nvSpPr>
              <p:cNvPr id="135" name="Text Box 1306">
                <a:extLst>
                  <a:ext uri="{FF2B5EF4-FFF2-40B4-BE49-F238E27FC236}">
                    <a16:creationId xmlns:a16="http://schemas.microsoft.com/office/drawing/2014/main" id="{780E14B7-50A7-4FA4-BC00-F17515C646A3}"/>
                  </a:ext>
                </a:extLst>
              </p:cNvPr>
              <p:cNvSpPr txBox="1">
                <a:spLocks noChangeArrowheads="1"/>
              </p:cNvSpPr>
              <p:nvPr/>
            </p:nvSpPr>
            <p:spPr bwMode="auto">
              <a:xfrm>
                <a:off x="14018" y="8258"/>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K</a:t>
                </a:r>
                <a:endParaRPr lang="fr-FR" sz="1000">
                  <a:effectLst/>
                  <a:latin typeface="Times New Roman"/>
                  <a:ea typeface="Times New Roman"/>
                </a:endParaRPr>
              </a:p>
            </p:txBody>
          </p:sp>
        </p:grpSp>
        <p:grpSp>
          <p:nvGrpSpPr>
            <p:cNvPr id="100" name="Group 1288">
              <a:extLst>
                <a:ext uri="{FF2B5EF4-FFF2-40B4-BE49-F238E27FC236}">
                  <a16:creationId xmlns:a16="http://schemas.microsoft.com/office/drawing/2014/main" id="{7E29FC50-0D20-4071-ACB9-8D6C926FDCC9}"/>
                </a:ext>
              </a:extLst>
            </p:cNvPr>
            <p:cNvGrpSpPr>
              <a:grpSpLocks/>
            </p:cNvGrpSpPr>
            <p:nvPr/>
          </p:nvGrpSpPr>
          <p:grpSpPr bwMode="auto">
            <a:xfrm>
              <a:off x="2216327" y="5023346"/>
              <a:ext cx="1415526" cy="711344"/>
              <a:chOff x="13329" y="6710"/>
              <a:chExt cx="1482" cy="745"/>
            </a:xfrm>
          </p:grpSpPr>
          <p:sp>
            <p:nvSpPr>
              <p:cNvPr id="115" name="Oval 1263">
                <a:extLst>
                  <a:ext uri="{FF2B5EF4-FFF2-40B4-BE49-F238E27FC236}">
                    <a16:creationId xmlns:a16="http://schemas.microsoft.com/office/drawing/2014/main" id="{1212232D-16FF-4671-A05D-2BE8A9E48ED0}"/>
                  </a:ext>
                </a:extLst>
              </p:cNvPr>
              <p:cNvSpPr>
                <a:spLocks noChangeArrowheads="1"/>
              </p:cNvSpPr>
              <p:nvPr/>
            </p:nvSpPr>
            <p:spPr bwMode="auto">
              <a:xfrm>
                <a:off x="14194" y="6897"/>
                <a:ext cx="228" cy="228"/>
              </a:xfrm>
              <a:prstGeom prst="ellipse">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116" name="Line 1264">
                <a:extLst>
                  <a:ext uri="{FF2B5EF4-FFF2-40B4-BE49-F238E27FC236}">
                    <a16:creationId xmlns:a16="http://schemas.microsoft.com/office/drawing/2014/main" id="{CFBFE212-8F29-4DE4-8E52-A16967D51D20}"/>
                  </a:ext>
                </a:extLst>
              </p:cNvPr>
              <p:cNvCxnSpPr/>
              <p:nvPr/>
            </p:nvCxnSpPr>
            <p:spPr bwMode="auto">
              <a:xfrm>
                <a:off x="13391" y="7017"/>
                <a:ext cx="125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7" name="Line 1265">
                <a:extLst>
                  <a:ext uri="{FF2B5EF4-FFF2-40B4-BE49-F238E27FC236}">
                    <a16:creationId xmlns:a16="http://schemas.microsoft.com/office/drawing/2014/main" id="{50923C1D-2387-4753-A924-D6B257E8BDA5}"/>
                  </a:ext>
                </a:extLst>
              </p:cNvPr>
              <p:cNvCxnSpPr/>
              <p:nvPr/>
            </p:nvCxnSpPr>
            <p:spPr bwMode="auto">
              <a:xfrm>
                <a:off x="14018" y="7006"/>
                <a:ext cx="523" cy="10"/>
              </a:xfrm>
              <a:prstGeom prst="line">
                <a:avLst/>
              </a:prstGeom>
              <a:noFill/>
              <a:ln w="6350">
                <a:solidFill>
                  <a:srgbClr val="000000"/>
                </a:solidFill>
                <a:round/>
                <a:headEnd type="oval" w="sm" len="sm"/>
                <a:tailEnd type="oval" w="sm" len="sm"/>
              </a:ln>
              <a:extLst>
                <a:ext uri="{909E8E84-426E-40DD-AFC4-6F175D3DCCD1}">
                  <a14:hiddenFill xmlns:a14="http://schemas.microsoft.com/office/drawing/2010/main">
                    <a:noFill/>
                  </a14:hiddenFill>
                </a:ext>
              </a:extLst>
            </p:spPr>
          </p:cxnSp>
          <p:sp>
            <p:nvSpPr>
              <p:cNvPr id="118" name="Text Box 1267">
                <a:extLst>
                  <a:ext uri="{FF2B5EF4-FFF2-40B4-BE49-F238E27FC236}">
                    <a16:creationId xmlns:a16="http://schemas.microsoft.com/office/drawing/2014/main" id="{DC37F44A-BD0C-4216-B0A8-D4F04DF47188}"/>
                  </a:ext>
                </a:extLst>
              </p:cNvPr>
              <p:cNvSpPr txBox="1">
                <a:spLocks noChangeArrowheads="1"/>
              </p:cNvSpPr>
              <p:nvPr/>
            </p:nvSpPr>
            <p:spPr bwMode="auto">
              <a:xfrm>
                <a:off x="13733" y="6721"/>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A</a:t>
                </a:r>
                <a:endParaRPr lang="fr-FR" sz="1000">
                  <a:effectLst/>
                  <a:latin typeface="Times New Roman"/>
                  <a:ea typeface="Times New Roman"/>
                </a:endParaRPr>
              </a:p>
            </p:txBody>
          </p:sp>
          <p:cxnSp>
            <p:nvCxnSpPr>
              <p:cNvPr id="119" name="Line 1268">
                <a:extLst>
                  <a:ext uri="{FF2B5EF4-FFF2-40B4-BE49-F238E27FC236}">
                    <a16:creationId xmlns:a16="http://schemas.microsoft.com/office/drawing/2014/main" id="{FA8710C1-6632-418C-8AD8-1A5DA448CC5B}"/>
                  </a:ext>
                </a:extLst>
              </p:cNvPr>
              <p:cNvCxnSpPr/>
              <p:nvPr/>
            </p:nvCxnSpPr>
            <p:spPr bwMode="auto">
              <a:xfrm flipV="1">
                <a:off x="13505" y="7006"/>
                <a:ext cx="218" cy="1"/>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120" name="Rectangle 119">
                <a:extLst>
                  <a:ext uri="{FF2B5EF4-FFF2-40B4-BE49-F238E27FC236}">
                    <a16:creationId xmlns:a16="http://schemas.microsoft.com/office/drawing/2014/main" id="{8E7D264A-8B6E-4DB9-9BC7-06D893F6778D}"/>
                  </a:ext>
                </a:extLst>
              </p:cNvPr>
              <p:cNvSpPr>
                <a:spLocks noChangeArrowheads="1"/>
              </p:cNvSpPr>
              <p:nvPr/>
            </p:nvSpPr>
            <p:spPr bwMode="auto">
              <a:xfrm>
                <a:off x="13329" y="6716"/>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endParaRPr lang="fr-FR" sz="1000" dirty="0">
                  <a:effectLst/>
                  <a:latin typeface="Times New Roman"/>
                  <a:ea typeface="Times New Roman"/>
                </a:endParaRPr>
              </a:p>
            </p:txBody>
          </p:sp>
          <p:sp>
            <p:nvSpPr>
              <p:cNvPr id="121" name="Rectangle 120">
                <a:extLst>
                  <a:ext uri="{FF2B5EF4-FFF2-40B4-BE49-F238E27FC236}">
                    <a16:creationId xmlns:a16="http://schemas.microsoft.com/office/drawing/2014/main" id="{E3803824-11F2-44B9-97C8-C317C54DF5D0}"/>
                  </a:ext>
                </a:extLst>
              </p:cNvPr>
              <p:cNvSpPr>
                <a:spLocks noChangeArrowheads="1"/>
              </p:cNvSpPr>
              <p:nvPr/>
            </p:nvSpPr>
            <p:spPr bwMode="auto">
              <a:xfrm>
                <a:off x="14132" y="7177"/>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U</a:t>
                </a:r>
                <a:endParaRPr lang="fr-FR" sz="1100" dirty="0">
                  <a:effectLst/>
                  <a:latin typeface="Times New Roman"/>
                  <a:ea typeface="Times New Roman"/>
                </a:endParaRPr>
              </a:p>
            </p:txBody>
          </p:sp>
          <p:cxnSp>
            <p:nvCxnSpPr>
              <p:cNvPr id="122" name="Line 1271">
                <a:extLst>
                  <a:ext uri="{FF2B5EF4-FFF2-40B4-BE49-F238E27FC236}">
                    <a16:creationId xmlns:a16="http://schemas.microsoft.com/office/drawing/2014/main" id="{3750B16C-C05A-4F4A-BD12-7D99B5BC031F}"/>
                  </a:ext>
                </a:extLst>
              </p:cNvPr>
              <p:cNvCxnSpPr/>
              <p:nvPr/>
            </p:nvCxnSpPr>
            <p:spPr bwMode="auto">
              <a:xfrm flipH="1">
                <a:off x="14023" y="7177"/>
                <a:ext cx="508" cy="5"/>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123" name="Rectangle 122">
                <a:extLst>
                  <a:ext uri="{FF2B5EF4-FFF2-40B4-BE49-F238E27FC236}">
                    <a16:creationId xmlns:a16="http://schemas.microsoft.com/office/drawing/2014/main" id="{7C77F77B-37C0-483A-83AB-F2A6A4585BF5}"/>
                  </a:ext>
                </a:extLst>
              </p:cNvPr>
              <p:cNvSpPr>
                <a:spLocks noChangeArrowheads="1"/>
              </p:cNvSpPr>
              <p:nvPr/>
            </p:nvSpPr>
            <p:spPr bwMode="auto">
              <a:xfrm>
                <a:off x="14033" y="6710"/>
                <a:ext cx="513"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i="1" dirty="0">
                    <a:effectLst/>
                    <a:latin typeface="Arial"/>
                    <a:ea typeface="Times New Roman"/>
                  </a:rPr>
                  <a:t>V</a:t>
                </a:r>
                <a:r>
                  <a:rPr lang="fr-FR" sz="1000" i="1" baseline="-25000" dirty="0">
                    <a:effectLst/>
                    <a:latin typeface="Arial"/>
                    <a:ea typeface="Times New Roman"/>
                  </a:rPr>
                  <a:t>0</a:t>
                </a:r>
                <a:endParaRPr lang="fr-FR" sz="1400" dirty="0">
                  <a:effectLst/>
                  <a:latin typeface="Times New Roman"/>
                  <a:ea typeface="Times New Roman"/>
                </a:endParaRPr>
              </a:p>
            </p:txBody>
          </p:sp>
          <p:sp>
            <p:nvSpPr>
              <p:cNvPr id="124" name="Text Box 1274">
                <a:extLst>
                  <a:ext uri="{FF2B5EF4-FFF2-40B4-BE49-F238E27FC236}">
                    <a16:creationId xmlns:a16="http://schemas.microsoft.com/office/drawing/2014/main" id="{DC3262CB-1AE5-4B43-8641-BB36BA68056E}"/>
                  </a:ext>
                </a:extLst>
              </p:cNvPr>
              <p:cNvSpPr txBox="1">
                <a:spLocks noChangeArrowheads="1"/>
              </p:cNvSpPr>
              <p:nvPr/>
            </p:nvSpPr>
            <p:spPr bwMode="auto">
              <a:xfrm>
                <a:off x="14298" y="6716"/>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K</a:t>
                </a:r>
                <a:endParaRPr lang="fr-FR" sz="1000">
                  <a:effectLst/>
                  <a:latin typeface="Times New Roman"/>
                  <a:ea typeface="Times New Roman"/>
                </a:endParaRPr>
              </a:p>
            </p:txBody>
          </p:sp>
        </p:grpSp>
        <p:grpSp>
          <p:nvGrpSpPr>
            <p:cNvPr id="101" name="Group 1951">
              <a:extLst>
                <a:ext uri="{FF2B5EF4-FFF2-40B4-BE49-F238E27FC236}">
                  <a16:creationId xmlns:a16="http://schemas.microsoft.com/office/drawing/2014/main" id="{6C17FDF4-7A02-45F5-BC08-A72934F1D135}"/>
                </a:ext>
              </a:extLst>
            </p:cNvPr>
            <p:cNvGrpSpPr>
              <a:grpSpLocks/>
            </p:cNvGrpSpPr>
            <p:nvPr/>
          </p:nvGrpSpPr>
          <p:grpSpPr bwMode="auto">
            <a:xfrm>
              <a:off x="3862350" y="5023346"/>
              <a:ext cx="1440384" cy="654720"/>
              <a:chOff x="5462" y="4433"/>
              <a:chExt cx="1648" cy="750"/>
            </a:xfrm>
          </p:grpSpPr>
          <p:grpSp>
            <p:nvGrpSpPr>
              <p:cNvPr id="102" name="Group 1289">
                <a:extLst>
                  <a:ext uri="{FF2B5EF4-FFF2-40B4-BE49-F238E27FC236}">
                    <a16:creationId xmlns:a16="http://schemas.microsoft.com/office/drawing/2014/main" id="{BE64113C-4D84-454E-91DD-93588D9C93AF}"/>
                  </a:ext>
                </a:extLst>
              </p:cNvPr>
              <p:cNvGrpSpPr>
                <a:grpSpLocks/>
              </p:cNvGrpSpPr>
              <p:nvPr/>
            </p:nvGrpSpPr>
            <p:grpSpPr bwMode="auto">
              <a:xfrm>
                <a:off x="5462" y="4433"/>
                <a:ext cx="1648" cy="750"/>
                <a:chOff x="13101" y="4527"/>
                <a:chExt cx="1648" cy="750"/>
              </a:xfrm>
            </p:grpSpPr>
            <p:sp>
              <p:nvSpPr>
                <p:cNvPr id="104" name="Oval 1253">
                  <a:extLst>
                    <a:ext uri="{FF2B5EF4-FFF2-40B4-BE49-F238E27FC236}">
                      <a16:creationId xmlns:a16="http://schemas.microsoft.com/office/drawing/2014/main" id="{E170F1A6-B1D3-4BC1-80EC-2532583C037F}"/>
                    </a:ext>
                  </a:extLst>
                </p:cNvPr>
                <p:cNvSpPr>
                  <a:spLocks noChangeArrowheads="1"/>
                </p:cNvSpPr>
                <p:nvPr/>
              </p:nvSpPr>
              <p:spPr bwMode="auto">
                <a:xfrm>
                  <a:off x="14122" y="4714"/>
                  <a:ext cx="228" cy="228"/>
                </a:xfrm>
                <a:prstGeom prst="ellipse">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105" name="Line 1257">
                  <a:extLst>
                    <a:ext uri="{FF2B5EF4-FFF2-40B4-BE49-F238E27FC236}">
                      <a16:creationId xmlns:a16="http://schemas.microsoft.com/office/drawing/2014/main" id="{37593D05-ACA3-4A82-BBDD-766F278AB82D}"/>
                    </a:ext>
                  </a:extLst>
                </p:cNvPr>
                <p:cNvCxnSpPr/>
                <p:nvPr/>
              </p:nvCxnSpPr>
              <p:spPr bwMode="auto">
                <a:xfrm>
                  <a:off x="13319" y="4834"/>
                  <a:ext cx="125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6" name="Line 1254">
                  <a:extLst>
                    <a:ext uri="{FF2B5EF4-FFF2-40B4-BE49-F238E27FC236}">
                      <a16:creationId xmlns:a16="http://schemas.microsoft.com/office/drawing/2014/main" id="{16C59552-7B35-4D6A-8866-773A599AB151}"/>
                    </a:ext>
                  </a:extLst>
                </p:cNvPr>
                <p:cNvCxnSpPr/>
                <p:nvPr/>
              </p:nvCxnSpPr>
              <p:spPr bwMode="auto">
                <a:xfrm>
                  <a:off x="13609" y="4828"/>
                  <a:ext cx="855" cy="0"/>
                </a:xfrm>
                <a:prstGeom prst="line">
                  <a:avLst/>
                </a:prstGeom>
                <a:noFill/>
                <a:ln w="3175">
                  <a:solidFill>
                    <a:srgbClr val="000000"/>
                  </a:solidFill>
                  <a:round/>
                  <a:headEnd type="oval" w="sm" len="sm"/>
                  <a:tailEnd type="oval" w="sm" len="sm"/>
                </a:ln>
                <a:extLst>
                  <a:ext uri="{909E8E84-426E-40DD-AFC4-6F175D3DCCD1}">
                    <a14:hiddenFill xmlns:a14="http://schemas.microsoft.com/office/drawing/2010/main">
                      <a:noFill/>
                    </a14:hiddenFill>
                  </a:ext>
                </a:extLst>
              </p:spPr>
            </p:cxnSp>
            <p:sp>
              <p:nvSpPr>
                <p:cNvPr id="107" name="Rectangle 106">
                  <a:extLst>
                    <a:ext uri="{FF2B5EF4-FFF2-40B4-BE49-F238E27FC236}">
                      <a16:creationId xmlns:a16="http://schemas.microsoft.com/office/drawing/2014/main" id="{CA12F730-4AA1-4D90-8CC6-685B4C99167D}"/>
                    </a:ext>
                  </a:extLst>
                </p:cNvPr>
                <p:cNvSpPr>
                  <a:spLocks noChangeArrowheads="1"/>
                </p:cNvSpPr>
                <p:nvPr/>
              </p:nvSpPr>
              <p:spPr bwMode="auto">
                <a:xfrm>
                  <a:off x="13723" y="4771"/>
                  <a:ext cx="285" cy="114"/>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08" name="Text Box 1255">
                  <a:extLst>
                    <a:ext uri="{FF2B5EF4-FFF2-40B4-BE49-F238E27FC236}">
                      <a16:creationId xmlns:a16="http://schemas.microsoft.com/office/drawing/2014/main" id="{69C5F969-A9C9-4791-94EF-297DEB0FE442}"/>
                    </a:ext>
                  </a:extLst>
                </p:cNvPr>
                <p:cNvSpPr txBox="1">
                  <a:spLocks noChangeArrowheads="1"/>
                </p:cNvSpPr>
                <p:nvPr/>
              </p:nvSpPr>
              <p:spPr bwMode="auto">
                <a:xfrm>
                  <a:off x="13381" y="4543"/>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A</a:t>
                  </a:r>
                  <a:endParaRPr lang="fr-FR" sz="1000">
                    <a:effectLst/>
                    <a:latin typeface="Times New Roman"/>
                    <a:ea typeface="Times New Roman"/>
                  </a:endParaRPr>
                </a:p>
              </p:txBody>
            </p:sp>
            <p:sp>
              <p:nvSpPr>
                <p:cNvPr id="109" name="Text Box 1256">
                  <a:extLst>
                    <a:ext uri="{FF2B5EF4-FFF2-40B4-BE49-F238E27FC236}">
                      <a16:creationId xmlns:a16="http://schemas.microsoft.com/office/drawing/2014/main" id="{EF72F81C-191D-4F48-86C1-B5BF9AF6E696}"/>
                    </a:ext>
                  </a:extLst>
                </p:cNvPr>
                <p:cNvSpPr txBox="1">
                  <a:spLocks noChangeArrowheads="1"/>
                </p:cNvSpPr>
                <p:nvPr/>
              </p:nvSpPr>
              <p:spPr bwMode="auto">
                <a:xfrm>
                  <a:off x="14236" y="4543"/>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K</a:t>
                  </a:r>
                  <a:endParaRPr lang="fr-FR" sz="1000">
                    <a:effectLst/>
                    <a:latin typeface="Times New Roman"/>
                    <a:ea typeface="Times New Roman"/>
                  </a:endParaRPr>
                </a:p>
              </p:txBody>
            </p:sp>
            <p:cxnSp>
              <p:nvCxnSpPr>
                <p:cNvPr id="110" name="Line 1258">
                  <a:extLst>
                    <a:ext uri="{FF2B5EF4-FFF2-40B4-BE49-F238E27FC236}">
                      <a16:creationId xmlns:a16="http://schemas.microsoft.com/office/drawing/2014/main" id="{3D8961DA-241F-4CBB-B0AA-004ADBB62FB6}"/>
                    </a:ext>
                  </a:extLst>
                </p:cNvPr>
                <p:cNvCxnSpPr/>
                <p:nvPr/>
              </p:nvCxnSpPr>
              <p:spPr bwMode="auto">
                <a:xfrm flipV="1">
                  <a:off x="13220" y="4837"/>
                  <a:ext cx="218" cy="1"/>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111" name="Rectangle 110">
                  <a:extLst>
                    <a:ext uri="{FF2B5EF4-FFF2-40B4-BE49-F238E27FC236}">
                      <a16:creationId xmlns:a16="http://schemas.microsoft.com/office/drawing/2014/main" id="{FF3FBE6E-3F9D-4D19-9BDE-A896EB59CF0E}"/>
                    </a:ext>
                  </a:extLst>
                </p:cNvPr>
                <p:cNvSpPr>
                  <a:spLocks noChangeArrowheads="1"/>
                </p:cNvSpPr>
                <p:nvPr/>
              </p:nvSpPr>
              <p:spPr bwMode="auto">
                <a:xfrm>
                  <a:off x="13101" y="4550"/>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endParaRPr lang="fr-FR" sz="1400" dirty="0">
                    <a:effectLst/>
                    <a:latin typeface="Times New Roman"/>
                    <a:ea typeface="Times New Roman"/>
                  </a:endParaRPr>
                </a:p>
              </p:txBody>
            </p:sp>
            <p:sp>
              <p:nvSpPr>
                <p:cNvPr id="112" name="Rectangle 111">
                  <a:extLst>
                    <a:ext uri="{FF2B5EF4-FFF2-40B4-BE49-F238E27FC236}">
                      <a16:creationId xmlns:a16="http://schemas.microsoft.com/office/drawing/2014/main" id="{236B346C-E3BD-43E0-AD52-3A620C3C1963}"/>
                    </a:ext>
                  </a:extLst>
                </p:cNvPr>
                <p:cNvSpPr>
                  <a:spLocks noChangeArrowheads="1"/>
                </p:cNvSpPr>
                <p:nvPr/>
              </p:nvSpPr>
              <p:spPr bwMode="auto">
                <a:xfrm>
                  <a:off x="13894" y="4999"/>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U</a:t>
                  </a:r>
                  <a:endParaRPr lang="fr-FR" sz="1000" dirty="0">
                    <a:effectLst/>
                    <a:latin typeface="Times New Roman"/>
                    <a:ea typeface="Times New Roman"/>
                  </a:endParaRPr>
                </a:p>
              </p:txBody>
            </p:sp>
            <p:cxnSp>
              <p:nvCxnSpPr>
                <p:cNvPr id="113" name="Line 1261">
                  <a:extLst>
                    <a:ext uri="{FF2B5EF4-FFF2-40B4-BE49-F238E27FC236}">
                      <a16:creationId xmlns:a16="http://schemas.microsoft.com/office/drawing/2014/main" id="{0D0CA290-EA5F-46AC-AFC2-9B50AB0187C1}"/>
                    </a:ext>
                  </a:extLst>
                </p:cNvPr>
                <p:cNvCxnSpPr/>
                <p:nvPr/>
              </p:nvCxnSpPr>
              <p:spPr bwMode="auto">
                <a:xfrm flipH="1">
                  <a:off x="13604" y="5005"/>
                  <a:ext cx="855"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114" name="Rectangle 113">
                  <a:extLst>
                    <a:ext uri="{FF2B5EF4-FFF2-40B4-BE49-F238E27FC236}">
                      <a16:creationId xmlns:a16="http://schemas.microsoft.com/office/drawing/2014/main" id="{DF969A18-95D8-4E88-9942-ABC741A995A7}"/>
                    </a:ext>
                  </a:extLst>
                </p:cNvPr>
                <p:cNvSpPr>
                  <a:spLocks noChangeArrowheads="1"/>
                </p:cNvSpPr>
                <p:nvPr/>
              </p:nvSpPr>
              <p:spPr bwMode="auto">
                <a:xfrm>
                  <a:off x="13961" y="4527"/>
                  <a:ext cx="513"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i="1" dirty="0">
                      <a:effectLst/>
                      <a:latin typeface="Arial"/>
                      <a:ea typeface="Times New Roman"/>
                    </a:rPr>
                    <a:t>V</a:t>
                  </a:r>
                  <a:r>
                    <a:rPr lang="fr-FR" sz="1000" i="1" baseline="-25000" dirty="0">
                      <a:effectLst/>
                      <a:latin typeface="Arial"/>
                      <a:ea typeface="Times New Roman"/>
                    </a:rPr>
                    <a:t>0</a:t>
                  </a:r>
                  <a:endParaRPr lang="fr-FR" sz="1400" dirty="0">
                    <a:effectLst/>
                    <a:latin typeface="Times New Roman"/>
                    <a:ea typeface="Times New Roman"/>
                  </a:endParaRPr>
                </a:p>
              </p:txBody>
            </p:sp>
          </p:grpSp>
          <p:sp>
            <p:nvSpPr>
              <p:cNvPr id="103" name="Text Box 1950">
                <a:extLst>
                  <a:ext uri="{FF2B5EF4-FFF2-40B4-BE49-F238E27FC236}">
                    <a16:creationId xmlns:a16="http://schemas.microsoft.com/office/drawing/2014/main" id="{AF40A71D-DB32-4187-BB10-16C7C65087B6}"/>
                  </a:ext>
                </a:extLst>
              </p:cNvPr>
              <p:cNvSpPr txBox="1">
                <a:spLocks noChangeArrowheads="1"/>
              </p:cNvSpPr>
              <p:nvPr/>
            </p:nvSpPr>
            <p:spPr bwMode="auto">
              <a:xfrm>
                <a:off x="6033" y="4436"/>
                <a:ext cx="45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1000" i="1" dirty="0">
                    <a:effectLst/>
                    <a:latin typeface="Arial"/>
                    <a:ea typeface="Times New Roman"/>
                  </a:rPr>
                  <a:t>R</a:t>
                </a:r>
                <a:r>
                  <a:rPr lang="fr-FR" sz="1000" i="1" baseline="-25000" dirty="0">
                    <a:effectLst/>
                    <a:latin typeface="Arial"/>
                    <a:ea typeface="Times New Roman"/>
                  </a:rPr>
                  <a:t>D</a:t>
                </a:r>
                <a:endParaRPr lang="fr-FR" sz="1000" dirty="0">
                  <a:effectLst/>
                  <a:latin typeface="Times New Roman"/>
                  <a:ea typeface="Times New Roman"/>
                </a:endParaRPr>
              </a:p>
            </p:txBody>
          </p:sp>
        </p:grpSp>
      </p:grpSp>
    </p:spTree>
    <p:custDataLst>
      <p:tags r:id="rId1"/>
    </p:custDataLst>
    <p:extLst>
      <p:ext uri="{BB962C8B-B14F-4D97-AF65-F5344CB8AC3E}">
        <p14:creationId xmlns:p14="http://schemas.microsoft.com/office/powerpoint/2010/main" val="1173880399"/>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animEffect transition="in" filter="fade">
                                      <p:cBhvr>
                                        <p:cTn id="7" dur="1000"/>
                                        <p:tgtEl>
                                          <p:spTgt spid="87">
                                            <p:txEl>
                                              <p:pRg st="1" end="1"/>
                                            </p:txEl>
                                          </p:spTgt>
                                        </p:tgtEl>
                                      </p:cBhvr>
                                    </p:animEffect>
                                    <p:anim calcmode="lin" valueType="num">
                                      <p:cBhvr>
                                        <p:cTn id="8" dur="1000" fill="hold"/>
                                        <p:tgtEl>
                                          <p:spTgt spid="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7">
                                            <p:txEl>
                                              <p:pRg st="3" end="3"/>
                                            </p:txEl>
                                          </p:spTgt>
                                        </p:tgtEl>
                                        <p:attrNameLst>
                                          <p:attrName>style.visibility</p:attrName>
                                        </p:attrNameLst>
                                      </p:cBhvr>
                                      <p:to>
                                        <p:strVal val="visible"/>
                                      </p:to>
                                    </p:set>
                                    <p:animEffect transition="in" filter="fade">
                                      <p:cBhvr>
                                        <p:cTn id="12" dur="1000"/>
                                        <p:tgtEl>
                                          <p:spTgt spid="87">
                                            <p:txEl>
                                              <p:pRg st="3" end="3"/>
                                            </p:txEl>
                                          </p:spTgt>
                                        </p:tgtEl>
                                      </p:cBhvr>
                                    </p:animEffect>
                                    <p:anim calcmode="lin" valueType="num">
                                      <p:cBhvr>
                                        <p:cTn id="13" dur="1000" fill="hold"/>
                                        <p:tgtEl>
                                          <p:spTgt spid="8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7">
                                            <p:txEl>
                                              <p:pRg st="7" end="7"/>
                                            </p:txEl>
                                          </p:spTgt>
                                        </p:tgtEl>
                                        <p:attrNameLst>
                                          <p:attrName>style.visibility</p:attrName>
                                        </p:attrNameLst>
                                      </p:cBhvr>
                                      <p:to>
                                        <p:strVal val="visible"/>
                                      </p:to>
                                    </p:set>
                                    <p:animEffect transition="in" filter="fade">
                                      <p:cBhvr>
                                        <p:cTn id="19" dur="1000"/>
                                        <p:tgtEl>
                                          <p:spTgt spid="87">
                                            <p:txEl>
                                              <p:pRg st="7" end="7"/>
                                            </p:txEl>
                                          </p:spTgt>
                                        </p:tgtEl>
                                      </p:cBhvr>
                                    </p:animEffect>
                                    <p:anim calcmode="lin" valueType="num">
                                      <p:cBhvr>
                                        <p:cTn id="20" dur="1000" fill="hold"/>
                                        <p:tgtEl>
                                          <p:spTgt spid="87">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87">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7">
                                            <p:txEl>
                                              <p:pRg st="8" end="8"/>
                                            </p:txEl>
                                          </p:spTgt>
                                        </p:tgtEl>
                                        <p:attrNameLst>
                                          <p:attrName>style.visibility</p:attrName>
                                        </p:attrNameLst>
                                      </p:cBhvr>
                                      <p:to>
                                        <p:strVal val="visible"/>
                                      </p:to>
                                    </p:set>
                                    <p:animEffect transition="in" filter="fade">
                                      <p:cBhvr>
                                        <p:cTn id="24" dur="1000"/>
                                        <p:tgtEl>
                                          <p:spTgt spid="87">
                                            <p:txEl>
                                              <p:pRg st="8" end="8"/>
                                            </p:txEl>
                                          </p:spTgt>
                                        </p:tgtEl>
                                      </p:cBhvr>
                                    </p:animEffect>
                                    <p:anim calcmode="lin" valueType="num">
                                      <p:cBhvr>
                                        <p:cTn id="25" dur="1000" fill="hold"/>
                                        <p:tgtEl>
                                          <p:spTgt spid="87">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8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7">
                                            <p:txEl>
                                              <p:pRg st="9" end="9"/>
                                            </p:txEl>
                                          </p:spTgt>
                                        </p:tgtEl>
                                        <p:attrNameLst>
                                          <p:attrName>style.visibility</p:attrName>
                                        </p:attrNameLst>
                                      </p:cBhvr>
                                      <p:to>
                                        <p:strVal val="visible"/>
                                      </p:to>
                                    </p:set>
                                    <p:animEffect transition="in" filter="fade">
                                      <p:cBhvr>
                                        <p:cTn id="31" dur="1000"/>
                                        <p:tgtEl>
                                          <p:spTgt spid="87">
                                            <p:txEl>
                                              <p:pRg st="9" end="9"/>
                                            </p:txEl>
                                          </p:spTgt>
                                        </p:tgtEl>
                                      </p:cBhvr>
                                    </p:animEffect>
                                    <p:anim calcmode="lin" valueType="num">
                                      <p:cBhvr>
                                        <p:cTn id="32" dur="1000" fill="hold"/>
                                        <p:tgtEl>
                                          <p:spTgt spid="87">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8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7">
                                            <p:txEl>
                                              <p:pRg st="10" end="10"/>
                                            </p:txEl>
                                          </p:spTgt>
                                        </p:tgtEl>
                                        <p:attrNameLst>
                                          <p:attrName>style.visibility</p:attrName>
                                        </p:attrNameLst>
                                      </p:cBhvr>
                                      <p:to>
                                        <p:strVal val="visible"/>
                                      </p:to>
                                    </p:set>
                                    <p:animEffect transition="in" filter="fade">
                                      <p:cBhvr>
                                        <p:cTn id="38" dur="1000"/>
                                        <p:tgtEl>
                                          <p:spTgt spid="87">
                                            <p:txEl>
                                              <p:pRg st="10" end="10"/>
                                            </p:txEl>
                                          </p:spTgt>
                                        </p:tgtEl>
                                      </p:cBhvr>
                                    </p:animEffect>
                                    <p:anim calcmode="lin" valueType="num">
                                      <p:cBhvr>
                                        <p:cTn id="39" dur="1000" fill="hold"/>
                                        <p:tgtEl>
                                          <p:spTgt spid="87">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8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7">
                                            <p:txEl>
                                              <p:pRg st="13" end="13"/>
                                            </p:txEl>
                                          </p:spTgt>
                                        </p:tgtEl>
                                        <p:attrNameLst>
                                          <p:attrName>style.visibility</p:attrName>
                                        </p:attrNameLst>
                                      </p:cBhvr>
                                      <p:to>
                                        <p:strVal val="visible"/>
                                      </p:to>
                                    </p:set>
                                    <p:animEffect transition="in" filter="fade">
                                      <p:cBhvr>
                                        <p:cTn id="45" dur="1000"/>
                                        <p:tgtEl>
                                          <p:spTgt spid="87">
                                            <p:txEl>
                                              <p:pRg st="13" end="13"/>
                                            </p:txEl>
                                          </p:spTgt>
                                        </p:tgtEl>
                                      </p:cBhvr>
                                    </p:animEffect>
                                    <p:anim calcmode="lin" valueType="num">
                                      <p:cBhvr>
                                        <p:cTn id="46" dur="1000" fill="hold"/>
                                        <p:tgtEl>
                                          <p:spTgt spid="87">
                                            <p:txEl>
                                              <p:pRg st="13" end="13"/>
                                            </p:txEl>
                                          </p:spTgt>
                                        </p:tgtEl>
                                        <p:attrNameLst>
                                          <p:attrName>ppt_x</p:attrName>
                                        </p:attrNameLst>
                                      </p:cBhvr>
                                      <p:tavLst>
                                        <p:tav tm="0">
                                          <p:val>
                                            <p:strVal val="#ppt_x"/>
                                          </p:val>
                                        </p:tav>
                                        <p:tav tm="100000">
                                          <p:val>
                                            <p:strVal val="#ppt_x"/>
                                          </p:val>
                                        </p:tav>
                                      </p:tavLst>
                                    </p:anim>
                                    <p:anim calcmode="lin" valueType="num">
                                      <p:cBhvr>
                                        <p:cTn id="47" dur="1000" fill="hold"/>
                                        <p:tgtEl>
                                          <p:spTgt spid="8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7">
                                            <p:txEl>
                                              <p:pRg st="14" end="14"/>
                                            </p:txEl>
                                          </p:spTgt>
                                        </p:tgtEl>
                                        <p:attrNameLst>
                                          <p:attrName>style.visibility</p:attrName>
                                        </p:attrNameLst>
                                      </p:cBhvr>
                                      <p:to>
                                        <p:strVal val="visible"/>
                                      </p:to>
                                    </p:set>
                                    <p:animEffect transition="in" filter="fade">
                                      <p:cBhvr>
                                        <p:cTn id="52" dur="1000"/>
                                        <p:tgtEl>
                                          <p:spTgt spid="87">
                                            <p:txEl>
                                              <p:pRg st="14" end="14"/>
                                            </p:txEl>
                                          </p:spTgt>
                                        </p:tgtEl>
                                      </p:cBhvr>
                                    </p:animEffect>
                                    <p:anim calcmode="lin" valueType="num">
                                      <p:cBhvr>
                                        <p:cTn id="53" dur="1000" fill="hold"/>
                                        <p:tgtEl>
                                          <p:spTgt spid="87">
                                            <p:txEl>
                                              <p:pRg st="14" end="14"/>
                                            </p:txEl>
                                          </p:spTgt>
                                        </p:tgtEl>
                                        <p:attrNameLst>
                                          <p:attrName>ppt_x</p:attrName>
                                        </p:attrNameLst>
                                      </p:cBhvr>
                                      <p:tavLst>
                                        <p:tav tm="0">
                                          <p:val>
                                            <p:strVal val="#ppt_x"/>
                                          </p:val>
                                        </p:tav>
                                        <p:tav tm="100000">
                                          <p:val>
                                            <p:strVal val="#ppt_x"/>
                                          </p:val>
                                        </p:tav>
                                      </p:tavLst>
                                    </p:anim>
                                    <p:anim calcmode="lin" valueType="num">
                                      <p:cBhvr>
                                        <p:cTn id="54" dur="1000" fill="hold"/>
                                        <p:tgtEl>
                                          <p:spTgt spid="87">
                                            <p:txEl>
                                              <p:pRg st="14" end="14"/>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7">
                                            <p:txEl>
                                              <p:pRg st="15" end="15"/>
                                            </p:txEl>
                                          </p:spTgt>
                                        </p:tgtEl>
                                        <p:attrNameLst>
                                          <p:attrName>style.visibility</p:attrName>
                                        </p:attrNameLst>
                                      </p:cBhvr>
                                      <p:to>
                                        <p:strVal val="visible"/>
                                      </p:to>
                                    </p:set>
                                    <p:animEffect transition="in" filter="fade">
                                      <p:cBhvr>
                                        <p:cTn id="57" dur="1000"/>
                                        <p:tgtEl>
                                          <p:spTgt spid="87">
                                            <p:txEl>
                                              <p:pRg st="15" end="15"/>
                                            </p:txEl>
                                          </p:spTgt>
                                        </p:tgtEl>
                                      </p:cBhvr>
                                    </p:animEffect>
                                    <p:anim calcmode="lin" valueType="num">
                                      <p:cBhvr>
                                        <p:cTn id="58" dur="1000" fill="hold"/>
                                        <p:tgtEl>
                                          <p:spTgt spid="87">
                                            <p:txEl>
                                              <p:pRg st="15" end="15"/>
                                            </p:txEl>
                                          </p:spTgt>
                                        </p:tgtEl>
                                        <p:attrNameLst>
                                          <p:attrName>ppt_x</p:attrName>
                                        </p:attrNameLst>
                                      </p:cBhvr>
                                      <p:tavLst>
                                        <p:tav tm="0">
                                          <p:val>
                                            <p:strVal val="#ppt_x"/>
                                          </p:val>
                                        </p:tav>
                                        <p:tav tm="100000">
                                          <p:val>
                                            <p:strVal val="#ppt_x"/>
                                          </p:val>
                                        </p:tav>
                                      </p:tavLst>
                                    </p:anim>
                                    <p:anim calcmode="lin" valueType="num">
                                      <p:cBhvr>
                                        <p:cTn id="59" dur="1000" fill="hold"/>
                                        <p:tgtEl>
                                          <p:spTgt spid="87">
                                            <p:txEl>
                                              <p:pRg st="15" end="15"/>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7">
                                            <p:txEl>
                                              <p:pRg st="16" end="16"/>
                                            </p:txEl>
                                          </p:spTgt>
                                        </p:tgtEl>
                                        <p:attrNameLst>
                                          <p:attrName>style.visibility</p:attrName>
                                        </p:attrNameLst>
                                      </p:cBhvr>
                                      <p:to>
                                        <p:strVal val="visible"/>
                                      </p:to>
                                    </p:set>
                                    <p:animEffect transition="in" filter="fade">
                                      <p:cBhvr>
                                        <p:cTn id="62" dur="1000"/>
                                        <p:tgtEl>
                                          <p:spTgt spid="87">
                                            <p:txEl>
                                              <p:pRg st="16" end="16"/>
                                            </p:txEl>
                                          </p:spTgt>
                                        </p:tgtEl>
                                      </p:cBhvr>
                                    </p:animEffect>
                                    <p:anim calcmode="lin" valueType="num">
                                      <p:cBhvr>
                                        <p:cTn id="63" dur="1000" fill="hold"/>
                                        <p:tgtEl>
                                          <p:spTgt spid="87">
                                            <p:txEl>
                                              <p:pRg st="16" end="16"/>
                                            </p:txEl>
                                          </p:spTgt>
                                        </p:tgtEl>
                                        <p:attrNameLst>
                                          <p:attrName>ppt_x</p:attrName>
                                        </p:attrNameLst>
                                      </p:cBhvr>
                                      <p:tavLst>
                                        <p:tav tm="0">
                                          <p:val>
                                            <p:strVal val="#ppt_x"/>
                                          </p:val>
                                        </p:tav>
                                        <p:tav tm="100000">
                                          <p:val>
                                            <p:strVal val="#ppt_x"/>
                                          </p:val>
                                        </p:tav>
                                      </p:tavLst>
                                    </p:anim>
                                    <p:anim calcmode="lin" valueType="num">
                                      <p:cBhvr>
                                        <p:cTn id="64" dur="1000" fill="hold"/>
                                        <p:tgtEl>
                                          <p:spTgt spid="87">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87">
                                            <p:txEl>
                                              <p:pRg st="17" end="17"/>
                                            </p:txEl>
                                          </p:spTgt>
                                        </p:tgtEl>
                                        <p:attrNameLst>
                                          <p:attrName>style.visibility</p:attrName>
                                        </p:attrNameLst>
                                      </p:cBhvr>
                                      <p:to>
                                        <p:strVal val="visible"/>
                                      </p:to>
                                    </p:set>
                                    <p:animEffect transition="in" filter="fade">
                                      <p:cBhvr>
                                        <p:cTn id="69" dur="1000"/>
                                        <p:tgtEl>
                                          <p:spTgt spid="87">
                                            <p:txEl>
                                              <p:pRg st="17" end="17"/>
                                            </p:txEl>
                                          </p:spTgt>
                                        </p:tgtEl>
                                      </p:cBhvr>
                                    </p:animEffect>
                                    <p:anim calcmode="lin" valueType="num">
                                      <p:cBhvr>
                                        <p:cTn id="70" dur="1000" fill="hold"/>
                                        <p:tgtEl>
                                          <p:spTgt spid="87">
                                            <p:txEl>
                                              <p:pRg st="17" end="17"/>
                                            </p:txEl>
                                          </p:spTgt>
                                        </p:tgtEl>
                                        <p:attrNameLst>
                                          <p:attrName>ppt_x</p:attrName>
                                        </p:attrNameLst>
                                      </p:cBhvr>
                                      <p:tavLst>
                                        <p:tav tm="0">
                                          <p:val>
                                            <p:strVal val="#ppt_x"/>
                                          </p:val>
                                        </p:tav>
                                        <p:tav tm="100000">
                                          <p:val>
                                            <p:strVal val="#ppt_x"/>
                                          </p:val>
                                        </p:tav>
                                      </p:tavLst>
                                    </p:anim>
                                    <p:anim calcmode="lin" valueType="num">
                                      <p:cBhvr>
                                        <p:cTn id="71" dur="1000" fill="hold"/>
                                        <p:tgtEl>
                                          <p:spTgt spid="87">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87">
                                            <p:txEl>
                                              <p:pRg st="18" end="18"/>
                                            </p:txEl>
                                          </p:spTgt>
                                        </p:tgtEl>
                                        <p:attrNameLst>
                                          <p:attrName>style.visibility</p:attrName>
                                        </p:attrNameLst>
                                      </p:cBhvr>
                                      <p:to>
                                        <p:strVal val="visible"/>
                                      </p:to>
                                    </p:set>
                                    <p:animEffect transition="in" filter="fade">
                                      <p:cBhvr>
                                        <p:cTn id="76" dur="1000"/>
                                        <p:tgtEl>
                                          <p:spTgt spid="87">
                                            <p:txEl>
                                              <p:pRg st="18" end="18"/>
                                            </p:txEl>
                                          </p:spTgt>
                                        </p:tgtEl>
                                      </p:cBhvr>
                                    </p:animEffect>
                                    <p:anim calcmode="lin" valueType="num">
                                      <p:cBhvr>
                                        <p:cTn id="77" dur="1000" fill="hold"/>
                                        <p:tgtEl>
                                          <p:spTgt spid="87">
                                            <p:txEl>
                                              <p:pRg st="18" end="18"/>
                                            </p:txEl>
                                          </p:spTgt>
                                        </p:tgtEl>
                                        <p:attrNameLst>
                                          <p:attrName>ppt_x</p:attrName>
                                        </p:attrNameLst>
                                      </p:cBhvr>
                                      <p:tavLst>
                                        <p:tav tm="0">
                                          <p:val>
                                            <p:strVal val="#ppt_x"/>
                                          </p:val>
                                        </p:tav>
                                        <p:tav tm="100000">
                                          <p:val>
                                            <p:strVal val="#ppt_x"/>
                                          </p:val>
                                        </p:tav>
                                      </p:tavLst>
                                    </p:anim>
                                    <p:anim calcmode="lin" valueType="num">
                                      <p:cBhvr>
                                        <p:cTn id="78" dur="1000" fill="hold"/>
                                        <p:tgtEl>
                                          <p:spTgt spid="87">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87">
                                            <p:txEl>
                                              <p:pRg st="19" end="19"/>
                                            </p:txEl>
                                          </p:spTgt>
                                        </p:tgtEl>
                                        <p:attrNameLst>
                                          <p:attrName>style.visibility</p:attrName>
                                        </p:attrNameLst>
                                      </p:cBhvr>
                                      <p:to>
                                        <p:strVal val="visible"/>
                                      </p:to>
                                    </p:set>
                                    <p:animEffect transition="in" filter="fade">
                                      <p:cBhvr>
                                        <p:cTn id="83" dur="1000"/>
                                        <p:tgtEl>
                                          <p:spTgt spid="87">
                                            <p:txEl>
                                              <p:pRg st="19" end="19"/>
                                            </p:txEl>
                                          </p:spTgt>
                                        </p:tgtEl>
                                      </p:cBhvr>
                                    </p:animEffect>
                                    <p:anim calcmode="lin" valueType="num">
                                      <p:cBhvr>
                                        <p:cTn id="84" dur="1000" fill="hold"/>
                                        <p:tgtEl>
                                          <p:spTgt spid="87">
                                            <p:txEl>
                                              <p:pRg st="19" end="19"/>
                                            </p:txEl>
                                          </p:spTgt>
                                        </p:tgtEl>
                                        <p:attrNameLst>
                                          <p:attrName>ppt_x</p:attrName>
                                        </p:attrNameLst>
                                      </p:cBhvr>
                                      <p:tavLst>
                                        <p:tav tm="0">
                                          <p:val>
                                            <p:strVal val="#ppt_x"/>
                                          </p:val>
                                        </p:tav>
                                        <p:tav tm="100000">
                                          <p:val>
                                            <p:strVal val="#ppt_x"/>
                                          </p:val>
                                        </p:tav>
                                      </p:tavLst>
                                    </p:anim>
                                    <p:anim calcmode="lin" valueType="num">
                                      <p:cBhvr>
                                        <p:cTn id="85" dur="1000" fill="hold"/>
                                        <p:tgtEl>
                                          <p:spTgt spid="87">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87">
                                            <p:txEl>
                                              <p:pRg st="20" end="20"/>
                                            </p:txEl>
                                          </p:spTgt>
                                        </p:tgtEl>
                                        <p:attrNameLst>
                                          <p:attrName>style.visibility</p:attrName>
                                        </p:attrNameLst>
                                      </p:cBhvr>
                                      <p:to>
                                        <p:strVal val="visible"/>
                                      </p:to>
                                    </p:set>
                                    <p:animEffect transition="in" filter="fade">
                                      <p:cBhvr>
                                        <p:cTn id="90" dur="1000"/>
                                        <p:tgtEl>
                                          <p:spTgt spid="87">
                                            <p:txEl>
                                              <p:pRg st="20" end="20"/>
                                            </p:txEl>
                                          </p:spTgt>
                                        </p:tgtEl>
                                      </p:cBhvr>
                                    </p:animEffect>
                                    <p:anim calcmode="lin" valueType="num">
                                      <p:cBhvr>
                                        <p:cTn id="91" dur="1000" fill="hold"/>
                                        <p:tgtEl>
                                          <p:spTgt spid="87">
                                            <p:txEl>
                                              <p:pRg st="20" end="20"/>
                                            </p:txEl>
                                          </p:spTgt>
                                        </p:tgtEl>
                                        <p:attrNameLst>
                                          <p:attrName>ppt_x</p:attrName>
                                        </p:attrNameLst>
                                      </p:cBhvr>
                                      <p:tavLst>
                                        <p:tav tm="0">
                                          <p:val>
                                            <p:strVal val="#ppt_x"/>
                                          </p:val>
                                        </p:tav>
                                        <p:tav tm="100000">
                                          <p:val>
                                            <p:strVal val="#ppt_x"/>
                                          </p:val>
                                        </p:tav>
                                      </p:tavLst>
                                    </p:anim>
                                    <p:anim calcmode="lin" valueType="num">
                                      <p:cBhvr>
                                        <p:cTn id="92" dur="1000" fill="hold"/>
                                        <p:tgtEl>
                                          <p:spTgt spid="87">
                                            <p:txEl>
                                              <p:pRg st="20" end="20"/>
                                            </p:txEl>
                                          </p:spTgt>
                                        </p:tgtEl>
                                        <p:attrNameLst>
                                          <p:attrName>ppt_y</p:attrName>
                                        </p:attrNameLst>
                                      </p:cBhvr>
                                      <p:tavLst>
                                        <p:tav tm="0">
                                          <p:val>
                                            <p:strVal val="#ppt_y+.1"/>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89"/>
                                        </p:tgtEl>
                                        <p:attrNameLst>
                                          <p:attrName>style.visibility</p:attrName>
                                        </p:attrNameLst>
                                      </p:cBhvr>
                                      <p:to>
                                        <p:strVal val="visible"/>
                                      </p:to>
                                    </p:set>
                                    <p:anim calcmode="lin" valueType="num">
                                      <p:cBhvr additive="base">
                                        <p:cTn id="95" dur="500" fill="hold"/>
                                        <p:tgtEl>
                                          <p:spTgt spid="89"/>
                                        </p:tgtEl>
                                        <p:attrNameLst>
                                          <p:attrName>ppt_x</p:attrName>
                                        </p:attrNameLst>
                                      </p:cBhvr>
                                      <p:tavLst>
                                        <p:tav tm="0">
                                          <p:val>
                                            <p:strVal val="#ppt_x"/>
                                          </p:val>
                                        </p:tav>
                                        <p:tav tm="100000">
                                          <p:val>
                                            <p:strVal val="#ppt_x"/>
                                          </p:val>
                                        </p:tav>
                                      </p:tavLst>
                                    </p:anim>
                                    <p:anim calcmode="lin" valueType="num">
                                      <p:cBhvr additive="base">
                                        <p:cTn id="96" dur="500" fill="hold"/>
                                        <p:tgtEl>
                                          <p:spTgt spid="8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88"/>
                                        </p:tgtEl>
                                        <p:attrNameLst>
                                          <p:attrName>style.visibility</p:attrName>
                                        </p:attrNameLst>
                                      </p:cBhvr>
                                      <p:to>
                                        <p:strVal val="visible"/>
                                      </p:to>
                                    </p:set>
                                    <p:anim calcmode="lin" valueType="num">
                                      <p:cBhvr additive="base">
                                        <p:cTn id="99" dur="500" fill="hold"/>
                                        <p:tgtEl>
                                          <p:spTgt spid="88"/>
                                        </p:tgtEl>
                                        <p:attrNameLst>
                                          <p:attrName>ppt_x</p:attrName>
                                        </p:attrNameLst>
                                      </p:cBhvr>
                                      <p:tavLst>
                                        <p:tav tm="0">
                                          <p:val>
                                            <p:strVal val="#ppt_x"/>
                                          </p:val>
                                        </p:tav>
                                        <p:tav tm="100000">
                                          <p:val>
                                            <p:strVal val="#ppt_x"/>
                                          </p:val>
                                        </p:tav>
                                      </p:tavLst>
                                    </p:anim>
                                    <p:anim calcmode="lin" valueType="num">
                                      <p:cBhvr additive="base">
                                        <p:cTn id="100" dur="500" fill="hold"/>
                                        <p:tgtEl>
                                          <p:spTgt spid="88"/>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96"/>
                                        </p:tgtEl>
                                        <p:attrNameLst>
                                          <p:attrName>style.visibility</p:attrName>
                                        </p:attrNameLst>
                                      </p:cBhvr>
                                      <p:to>
                                        <p:strVal val="visible"/>
                                      </p:to>
                                    </p:set>
                                    <p:anim calcmode="lin" valueType="num">
                                      <p:cBhvr additive="base">
                                        <p:cTn id="103" dur="500" fill="hold"/>
                                        <p:tgtEl>
                                          <p:spTgt spid="96"/>
                                        </p:tgtEl>
                                        <p:attrNameLst>
                                          <p:attrName>ppt_x</p:attrName>
                                        </p:attrNameLst>
                                      </p:cBhvr>
                                      <p:tavLst>
                                        <p:tav tm="0">
                                          <p:val>
                                            <p:strVal val="#ppt_x"/>
                                          </p:val>
                                        </p:tav>
                                        <p:tav tm="100000">
                                          <p:val>
                                            <p:strVal val="#ppt_x"/>
                                          </p:val>
                                        </p:tav>
                                      </p:tavLst>
                                    </p:anim>
                                    <p:anim calcmode="lin" valueType="num">
                                      <p:cBhvr additive="base">
                                        <p:cTn id="104" dur="500" fill="hold"/>
                                        <p:tgtEl>
                                          <p:spTgt spid="96"/>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98"/>
                                        </p:tgtEl>
                                        <p:attrNameLst>
                                          <p:attrName>style.visibility</p:attrName>
                                        </p:attrNameLst>
                                      </p:cBhvr>
                                      <p:to>
                                        <p:strVal val="visible"/>
                                      </p:to>
                                    </p:set>
                                    <p:anim calcmode="lin" valueType="num">
                                      <p:cBhvr additive="base">
                                        <p:cTn id="107" dur="500" fill="hold"/>
                                        <p:tgtEl>
                                          <p:spTgt spid="98"/>
                                        </p:tgtEl>
                                        <p:attrNameLst>
                                          <p:attrName>ppt_x</p:attrName>
                                        </p:attrNameLst>
                                      </p:cBhvr>
                                      <p:tavLst>
                                        <p:tav tm="0">
                                          <p:val>
                                            <p:strVal val="#ppt_x"/>
                                          </p:val>
                                        </p:tav>
                                        <p:tav tm="100000">
                                          <p:val>
                                            <p:strVal val="#ppt_x"/>
                                          </p:val>
                                        </p:tav>
                                      </p:tavLst>
                                    </p:anim>
                                    <p:anim calcmode="lin" valueType="num">
                                      <p:cBhvr additive="base">
                                        <p:cTn id="108" dur="500" fill="hold"/>
                                        <p:tgtEl>
                                          <p:spTgt spid="98"/>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97"/>
                                        </p:tgtEl>
                                        <p:attrNameLst>
                                          <p:attrName>style.visibility</p:attrName>
                                        </p:attrNameLst>
                                      </p:cBhvr>
                                      <p:to>
                                        <p:strVal val="visible"/>
                                      </p:to>
                                    </p:set>
                                    <p:anim calcmode="lin" valueType="num">
                                      <p:cBhvr additive="base">
                                        <p:cTn id="111" dur="500" fill="hold"/>
                                        <p:tgtEl>
                                          <p:spTgt spid="97"/>
                                        </p:tgtEl>
                                        <p:attrNameLst>
                                          <p:attrName>ppt_x</p:attrName>
                                        </p:attrNameLst>
                                      </p:cBhvr>
                                      <p:tavLst>
                                        <p:tav tm="0">
                                          <p:val>
                                            <p:strVal val="#ppt_x"/>
                                          </p:val>
                                        </p:tav>
                                        <p:tav tm="100000">
                                          <p:val>
                                            <p:strVal val="#ppt_x"/>
                                          </p:val>
                                        </p:tav>
                                      </p:tavLst>
                                    </p:anim>
                                    <p:anim calcmode="lin" valueType="num">
                                      <p:cBhvr additive="base">
                                        <p:cTn id="11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11</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6323" cy="5760378"/>
            <a:chOff x="-94807" y="1052735"/>
            <a:chExt cx="526323" cy="5760378"/>
          </a:xfrm>
        </p:grpSpPr>
        <p:grpSp>
          <p:nvGrpSpPr>
            <p:cNvPr id="12" name="Groupe 11"/>
            <p:cNvGrpSpPr/>
            <p:nvPr/>
          </p:nvGrpSpPr>
          <p:grpSpPr>
            <a:xfrm>
              <a:off x="-94806" y="2367702"/>
              <a:ext cx="526322" cy="4445411"/>
              <a:chOff x="-94806" y="2367702"/>
              <a:chExt cx="526322" cy="4445411"/>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128" y="5811469"/>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diode</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4" y="4331928"/>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Espace réservé du contenu 2">
            <a:extLst>
              <a:ext uri="{FF2B5EF4-FFF2-40B4-BE49-F238E27FC236}">
                <a16:creationId xmlns:a16="http://schemas.microsoft.com/office/drawing/2014/main" id="{C6012814-FD92-4131-A7A9-9DD57B89E559}"/>
              </a:ext>
            </a:extLst>
          </p:cNvPr>
          <p:cNvSpPr txBox="1">
            <a:spLocks/>
          </p:cNvSpPr>
          <p:nvPr/>
        </p:nvSpPr>
        <p:spPr>
          <a:xfrm>
            <a:off x="467544" y="764704"/>
            <a:ext cx="8676456" cy="6093296"/>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04617B"/>
              </a:buClr>
            </a:pPr>
            <a:r>
              <a:rPr lang="fr-FR" dirty="0">
                <a:solidFill>
                  <a:srgbClr val="04617B"/>
                </a:solidFill>
              </a:rPr>
              <a:t>Exemple de détermination de la valeur de la résistance associée à la diode (ex en ER)</a:t>
            </a:r>
          </a:p>
          <a:p>
            <a:pPr lvl="1">
              <a:buClr>
                <a:schemeClr val="accent3">
                  <a:lumMod val="75000"/>
                </a:schemeClr>
              </a:buClr>
              <a:buFont typeface="Wingdings" panose="05000000000000000000" pitchFamily="2" charset="2"/>
              <a:buChar char="Ø"/>
            </a:pPr>
            <a:r>
              <a:rPr lang="fr-FR" sz="1600" dirty="0"/>
              <a:t>Déterminer la valeur du courant dans la led</a:t>
            </a:r>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2">
              <a:buClr>
                <a:schemeClr val="accent3">
                  <a:lumMod val="75000"/>
                </a:schemeClr>
              </a:buClr>
              <a:buFont typeface="Arial" panose="020B0604020202020204" pitchFamily="34" charset="0"/>
              <a:buChar char="•"/>
            </a:pPr>
            <a:r>
              <a:rPr lang="fr-FR" sz="1600" dirty="0">
                <a:solidFill>
                  <a:srgbClr val="0070C0"/>
                </a:solidFill>
              </a:rPr>
              <a:t>Pour l’éclairement recommandé par le constructeur I</a:t>
            </a:r>
            <a:r>
              <a:rPr lang="fr-FR" sz="1600" baseline="-25000" dirty="0">
                <a:solidFill>
                  <a:srgbClr val="0070C0"/>
                </a:solidFill>
              </a:rPr>
              <a:t>F</a:t>
            </a:r>
            <a:r>
              <a:rPr lang="fr-FR" sz="1600" dirty="0">
                <a:solidFill>
                  <a:srgbClr val="0070C0"/>
                </a:solidFill>
              </a:rPr>
              <a:t>=20mA</a:t>
            </a:r>
          </a:p>
          <a:p>
            <a:pPr lvl="2">
              <a:buClr>
                <a:schemeClr val="accent3">
                  <a:lumMod val="75000"/>
                </a:schemeClr>
              </a:buClr>
              <a:buFont typeface="Arial" panose="020B0604020202020204" pitchFamily="34" charset="0"/>
              <a:buChar char="•"/>
            </a:pPr>
            <a:r>
              <a:rPr lang="fr-FR" sz="1600" dirty="0">
                <a:solidFill>
                  <a:srgbClr val="0070C0"/>
                </a:solidFill>
              </a:rPr>
              <a:t>Pour un autre éclairement, modifier le courant</a:t>
            </a:r>
          </a:p>
          <a:p>
            <a:pPr marL="978408" lvl="3" indent="0">
              <a:buClr>
                <a:schemeClr val="accent3">
                  <a:lumMod val="75000"/>
                </a:schemeClr>
              </a:buClr>
              <a:buNone/>
            </a:pPr>
            <a:r>
              <a:rPr lang="fr-FR" sz="1600" dirty="0">
                <a:solidFill>
                  <a:srgbClr val="0070C0"/>
                </a:solidFill>
              </a:rPr>
              <a:t>Exemple ici pour moitié d’éclairement I</a:t>
            </a:r>
            <a:r>
              <a:rPr lang="fr-FR" sz="1600" baseline="-25000" dirty="0">
                <a:solidFill>
                  <a:srgbClr val="0070C0"/>
                </a:solidFill>
              </a:rPr>
              <a:t>F</a:t>
            </a:r>
            <a:r>
              <a:rPr lang="fr-FR" sz="1600" dirty="0">
                <a:solidFill>
                  <a:srgbClr val="0070C0"/>
                </a:solidFill>
              </a:rPr>
              <a:t>=10mA</a:t>
            </a:r>
          </a:p>
          <a:p>
            <a:pPr lvl="1">
              <a:buClr>
                <a:schemeClr val="accent3">
                  <a:lumMod val="75000"/>
                </a:schemeClr>
              </a:buClr>
              <a:buFont typeface="Wingdings" panose="05000000000000000000" pitchFamily="2" charset="2"/>
              <a:buChar char="Ø"/>
            </a:pPr>
            <a:r>
              <a:rPr lang="fr-FR" sz="1600" dirty="0"/>
              <a:t>Déterminer la valeur de la tension aux bornes de la diode</a:t>
            </a:r>
          </a:p>
          <a:p>
            <a:pPr lvl="2">
              <a:buClr>
                <a:schemeClr val="accent3">
                  <a:lumMod val="75000"/>
                </a:schemeClr>
              </a:buClr>
              <a:buFont typeface="Arial" panose="020B0604020202020204" pitchFamily="34" charset="0"/>
              <a:buChar char="•"/>
            </a:pPr>
            <a:r>
              <a:rPr lang="fr-FR" sz="1600" dirty="0">
                <a:solidFill>
                  <a:srgbClr val="0070C0"/>
                </a:solidFill>
              </a:rPr>
              <a:t>Pour l’éclairement recommandé par le constructeur </a:t>
            </a:r>
          </a:p>
          <a:p>
            <a:pPr marL="667512" lvl="2" indent="0">
              <a:buClr>
                <a:schemeClr val="accent3">
                  <a:lumMod val="75000"/>
                </a:schemeClr>
              </a:buClr>
              <a:buNone/>
            </a:pPr>
            <a:r>
              <a:rPr lang="fr-FR" sz="1600" dirty="0">
                <a:solidFill>
                  <a:srgbClr val="0070C0"/>
                </a:solidFill>
              </a:rPr>
              <a:t>	V</a:t>
            </a:r>
            <a:r>
              <a:rPr lang="fr-FR" sz="1600" baseline="-25000" dirty="0">
                <a:solidFill>
                  <a:srgbClr val="0070C0"/>
                </a:solidFill>
              </a:rPr>
              <a:t>F</a:t>
            </a:r>
            <a:r>
              <a:rPr lang="fr-FR" sz="1600" dirty="0">
                <a:solidFill>
                  <a:srgbClr val="0070C0"/>
                </a:solidFill>
              </a:rPr>
              <a:t> donné (typique) ici V</a:t>
            </a:r>
            <a:r>
              <a:rPr lang="fr-FR" sz="1600" baseline="-25000" dirty="0">
                <a:solidFill>
                  <a:srgbClr val="0070C0"/>
                </a:solidFill>
              </a:rPr>
              <a:t>F</a:t>
            </a:r>
            <a:r>
              <a:rPr lang="fr-FR" sz="1600" dirty="0">
                <a:solidFill>
                  <a:srgbClr val="0070C0"/>
                </a:solidFill>
              </a:rPr>
              <a:t>=1,95V</a:t>
            </a:r>
          </a:p>
          <a:p>
            <a:pPr lvl="2">
              <a:buClr>
                <a:schemeClr val="accent3">
                  <a:lumMod val="75000"/>
                </a:schemeClr>
              </a:buClr>
              <a:buFont typeface="Arial" panose="020B0604020202020204" pitchFamily="34" charset="0"/>
              <a:buChar char="•"/>
            </a:pPr>
            <a:r>
              <a:rPr lang="fr-FR" sz="1600" dirty="0">
                <a:solidFill>
                  <a:srgbClr val="0070C0"/>
                </a:solidFill>
              </a:rPr>
              <a:t>Pour un autre courant, il faut utiliser la</a:t>
            </a:r>
          </a:p>
          <a:p>
            <a:pPr marL="667512" lvl="2" indent="0">
              <a:buClr>
                <a:schemeClr val="accent3">
                  <a:lumMod val="75000"/>
                </a:schemeClr>
              </a:buClr>
              <a:buNone/>
            </a:pPr>
            <a:r>
              <a:rPr lang="fr-FR" sz="1600" dirty="0">
                <a:solidFill>
                  <a:srgbClr val="0070C0"/>
                </a:solidFill>
              </a:rPr>
              <a:t>	caractéristique de la diode. Ici pour I</a:t>
            </a:r>
            <a:r>
              <a:rPr lang="fr-FR" sz="1600" baseline="-25000" dirty="0">
                <a:solidFill>
                  <a:srgbClr val="0070C0"/>
                </a:solidFill>
              </a:rPr>
              <a:t>F</a:t>
            </a:r>
            <a:r>
              <a:rPr lang="fr-FR" sz="1600" dirty="0">
                <a:solidFill>
                  <a:srgbClr val="0070C0"/>
                </a:solidFill>
              </a:rPr>
              <a:t>=10mA</a:t>
            </a:r>
          </a:p>
          <a:p>
            <a:pPr marL="667512" lvl="2" indent="0">
              <a:buClr>
                <a:schemeClr val="accent3">
                  <a:lumMod val="75000"/>
                </a:schemeClr>
              </a:buClr>
              <a:buNone/>
            </a:pPr>
            <a:r>
              <a:rPr lang="fr-FR" sz="1500" dirty="0">
                <a:solidFill>
                  <a:srgbClr val="0070C0"/>
                </a:solidFill>
              </a:rPr>
              <a:t>	on trouve </a:t>
            </a:r>
            <a:r>
              <a:rPr lang="fr-FR" sz="1400" dirty="0">
                <a:solidFill>
                  <a:srgbClr val="0070C0"/>
                </a:solidFill>
              </a:rPr>
              <a:t>V</a:t>
            </a:r>
            <a:r>
              <a:rPr lang="fr-FR" sz="1400" baseline="-25000" dirty="0">
                <a:solidFill>
                  <a:srgbClr val="0070C0"/>
                </a:solidFill>
              </a:rPr>
              <a:t>F</a:t>
            </a:r>
            <a:r>
              <a:rPr lang="fr-FR" sz="1400" dirty="0">
                <a:solidFill>
                  <a:srgbClr val="0070C0"/>
                </a:solidFill>
              </a:rPr>
              <a:t>=1,9V.</a:t>
            </a:r>
          </a:p>
          <a:p>
            <a:pPr lvl="1">
              <a:buClr>
                <a:schemeClr val="accent3">
                  <a:lumMod val="75000"/>
                </a:schemeClr>
              </a:buClr>
              <a:buFont typeface="Wingdings" panose="05000000000000000000" pitchFamily="2" charset="2"/>
              <a:buChar char="Ø"/>
            </a:pPr>
            <a:r>
              <a:rPr lang="fr-FR" sz="1600" dirty="0"/>
              <a:t>Déterminer la valeur de la résistance</a:t>
            </a:r>
          </a:p>
          <a:p>
            <a:pPr lvl="2">
              <a:buClr>
                <a:schemeClr val="accent3">
                  <a:lumMod val="75000"/>
                </a:schemeClr>
              </a:buClr>
              <a:buFont typeface="Arial" panose="020B0604020202020204" pitchFamily="34" charset="0"/>
              <a:buChar char="•"/>
            </a:pPr>
            <a:r>
              <a:rPr lang="fr-FR" sz="1600" dirty="0">
                <a:solidFill>
                  <a:srgbClr val="0070C0"/>
                </a:solidFill>
              </a:rPr>
              <a:t>Pour  I</a:t>
            </a:r>
            <a:r>
              <a:rPr lang="fr-FR" sz="1600" baseline="-25000" dirty="0">
                <a:solidFill>
                  <a:srgbClr val="0070C0"/>
                </a:solidFill>
              </a:rPr>
              <a:t>F</a:t>
            </a:r>
            <a:r>
              <a:rPr lang="fr-FR" sz="1600" dirty="0">
                <a:solidFill>
                  <a:srgbClr val="0070C0"/>
                </a:solidFill>
              </a:rPr>
              <a:t>=20mA, R=(5-1,95)/0,02= 152 </a:t>
            </a:r>
            <a:r>
              <a:rPr lang="el-GR" sz="1600" dirty="0">
                <a:solidFill>
                  <a:srgbClr val="0070C0"/>
                </a:solidFill>
                <a:latin typeface="Times New Roman"/>
                <a:cs typeface="Times New Roman"/>
              </a:rPr>
              <a:t>Ω</a:t>
            </a:r>
            <a:endParaRPr lang="fr-FR" sz="1600" dirty="0">
              <a:solidFill>
                <a:srgbClr val="0070C0"/>
              </a:solidFill>
              <a:latin typeface="Times New Roman"/>
              <a:cs typeface="Times New Roman"/>
            </a:endParaRPr>
          </a:p>
          <a:p>
            <a:pPr lvl="2">
              <a:buClr>
                <a:schemeClr val="accent3">
                  <a:lumMod val="75000"/>
                </a:schemeClr>
              </a:buClr>
              <a:buFont typeface="Arial" panose="020B0604020202020204" pitchFamily="34" charset="0"/>
              <a:buChar char="•"/>
            </a:pPr>
            <a:r>
              <a:rPr lang="fr-FR" sz="1600" dirty="0">
                <a:solidFill>
                  <a:srgbClr val="0070C0"/>
                </a:solidFill>
              </a:rPr>
              <a:t>Pour  I</a:t>
            </a:r>
            <a:r>
              <a:rPr lang="fr-FR" sz="1600" baseline="-25000" dirty="0">
                <a:solidFill>
                  <a:srgbClr val="0070C0"/>
                </a:solidFill>
              </a:rPr>
              <a:t>F</a:t>
            </a:r>
            <a:r>
              <a:rPr lang="fr-FR" sz="1600" dirty="0">
                <a:solidFill>
                  <a:srgbClr val="0070C0"/>
                </a:solidFill>
              </a:rPr>
              <a:t>=10mA, R=(5-1,90)/0,01= 310 </a:t>
            </a:r>
            <a:r>
              <a:rPr lang="el-GR" sz="1600" dirty="0">
                <a:solidFill>
                  <a:srgbClr val="0070C0"/>
                </a:solidFill>
                <a:latin typeface="Times New Roman"/>
                <a:cs typeface="Times New Roman"/>
              </a:rPr>
              <a:t>Ω</a:t>
            </a:r>
            <a:endParaRPr lang="fr-FR" sz="1600" dirty="0">
              <a:solidFill>
                <a:srgbClr val="0070C0"/>
              </a:solidFill>
            </a:endParaRPr>
          </a:p>
        </p:txBody>
      </p:sp>
      <p:sp>
        <p:nvSpPr>
          <p:cNvPr id="14" name="Rectangle 1763">
            <a:extLst>
              <a:ext uri="{FF2B5EF4-FFF2-40B4-BE49-F238E27FC236}">
                <a16:creationId xmlns:a16="http://schemas.microsoft.com/office/drawing/2014/main" id="{559B4A9F-4198-4626-8B95-B8E93FCA1CA3}"/>
              </a:ext>
            </a:extLst>
          </p:cNvPr>
          <p:cNvSpPr>
            <a:spLocks noChangeArrowheads="1"/>
          </p:cNvSpPr>
          <p:nvPr/>
        </p:nvSpPr>
        <p:spPr bwMode="auto">
          <a:xfrm>
            <a:off x="4048125" y="2728913"/>
            <a:ext cx="3937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218">
            <a:extLst>
              <a:ext uri="{FF2B5EF4-FFF2-40B4-BE49-F238E27FC236}">
                <a16:creationId xmlns:a16="http://schemas.microsoft.com/office/drawing/2014/main" id="{3E5FFE56-C639-4DC0-9460-9E975C481C78}"/>
              </a:ext>
            </a:extLst>
          </p:cNvPr>
          <p:cNvSpPr>
            <a:spLocks noChangeArrowheads="1"/>
          </p:cNvSpPr>
          <p:nvPr/>
        </p:nvSpPr>
        <p:spPr bwMode="auto">
          <a:xfrm>
            <a:off x="4456113" y="2927350"/>
            <a:ext cx="1254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233">
            <a:extLst>
              <a:ext uri="{FF2B5EF4-FFF2-40B4-BE49-F238E27FC236}">
                <a16:creationId xmlns:a16="http://schemas.microsoft.com/office/drawing/2014/main" id="{F3EB05C0-C07C-4BDD-8F0F-41A69CA14343}"/>
              </a:ext>
            </a:extLst>
          </p:cNvPr>
          <p:cNvSpPr>
            <a:spLocks noChangeArrowheads="1"/>
          </p:cNvSpPr>
          <p:nvPr/>
        </p:nvSpPr>
        <p:spPr bwMode="auto">
          <a:xfrm>
            <a:off x="4443413" y="2913063"/>
            <a:ext cx="12541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234">
            <a:extLst>
              <a:ext uri="{FF2B5EF4-FFF2-40B4-BE49-F238E27FC236}">
                <a16:creationId xmlns:a16="http://schemas.microsoft.com/office/drawing/2014/main" id="{02C58EBC-FA30-4FA1-B82D-A30A751038F0}"/>
              </a:ext>
            </a:extLst>
          </p:cNvPr>
          <p:cNvSpPr>
            <a:spLocks noChangeArrowheads="1"/>
          </p:cNvSpPr>
          <p:nvPr/>
        </p:nvSpPr>
        <p:spPr bwMode="auto">
          <a:xfrm>
            <a:off x="4271963" y="1995488"/>
            <a:ext cx="25082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235">
            <a:extLst>
              <a:ext uri="{FF2B5EF4-FFF2-40B4-BE49-F238E27FC236}">
                <a16:creationId xmlns:a16="http://schemas.microsoft.com/office/drawing/2014/main" id="{5F13B38A-EF2E-4B16-8CA7-157592288B4B}"/>
              </a:ext>
            </a:extLst>
          </p:cNvPr>
          <p:cNvSpPr>
            <a:spLocks noChangeArrowheads="1"/>
          </p:cNvSpPr>
          <p:nvPr/>
        </p:nvSpPr>
        <p:spPr bwMode="auto">
          <a:xfrm>
            <a:off x="4670425" y="2913063"/>
            <a:ext cx="33178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238">
            <a:extLst>
              <a:ext uri="{FF2B5EF4-FFF2-40B4-BE49-F238E27FC236}">
                <a16:creationId xmlns:a16="http://schemas.microsoft.com/office/drawing/2014/main" id="{4DDAA1CA-9896-4946-B5DF-0CE0E8696030}"/>
              </a:ext>
            </a:extLst>
          </p:cNvPr>
          <p:cNvSpPr>
            <a:spLocks noChangeArrowheads="1"/>
          </p:cNvSpPr>
          <p:nvPr/>
        </p:nvSpPr>
        <p:spPr bwMode="auto">
          <a:xfrm>
            <a:off x="5284788" y="2841625"/>
            <a:ext cx="250825"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pic>
        <p:nvPicPr>
          <p:cNvPr id="20" name="Image 19">
            <a:extLst>
              <a:ext uri="{FF2B5EF4-FFF2-40B4-BE49-F238E27FC236}">
                <a16:creationId xmlns:a16="http://schemas.microsoft.com/office/drawing/2014/main" id="{F34C221B-E284-4291-8CAE-BF805D5402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8930" y="1405583"/>
            <a:ext cx="661573" cy="2079228"/>
          </a:xfrm>
          <a:prstGeom prst="rect">
            <a:avLst/>
          </a:prstGeom>
        </p:spPr>
      </p:pic>
      <p:pic>
        <p:nvPicPr>
          <p:cNvPr id="21" name="Image 20">
            <a:extLst>
              <a:ext uri="{FF2B5EF4-FFF2-40B4-BE49-F238E27FC236}">
                <a16:creationId xmlns:a16="http://schemas.microsoft.com/office/drawing/2014/main" id="{6345FBAB-7E80-4941-BF12-3973B5EE48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632" y="1826073"/>
            <a:ext cx="5184576" cy="1510108"/>
          </a:xfrm>
          <a:prstGeom prst="rect">
            <a:avLst/>
          </a:prstGeom>
        </p:spPr>
      </p:pic>
      <p:pic>
        <p:nvPicPr>
          <p:cNvPr id="22" name="Image 21">
            <a:extLst>
              <a:ext uri="{FF2B5EF4-FFF2-40B4-BE49-F238E27FC236}">
                <a16:creationId xmlns:a16="http://schemas.microsoft.com/office/drawing/2014/main" id="{77BF261B-9963-4ED3-90AA-D83CDCD498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0200" y="4941169"/>
            <a:ext cx="1706086" cy="1820888"/>
          </a:xfrm>
          <a:prstGeom prst="rect">
            <a:avLst/>
          </a:prstGeom>
        </p:spPr>
      </p:pic>
      <p:sp>
        <p:nvSpPr>
          <p:cNvPr id="23" name="Ellipse 22">
            <a:extLst>
              <a:ext uri="{FF2B5EF4-FFF2-40B4-BE49-F238E27FC236}">
                <a16:creationId xmlns:a16="http://schemas.microsoft.com/office/drawing/2014/main" id="{31B8107A-18EC-4D51-84B5-F95930541E8F}"/>
              </a:ext>
            </a:extLst>
          </p:cNvPr>
          <p:cNvSpPr/>
          <p:nvPr/>
        </p:nvSpPr>
        <p:spPr>
          <a:xfrm>
            <a:off x="5524277" y="1744503"/>
            <a:ext cx="1029252" cy="17403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1FB274C9-40F3-4FFA-BCF7-69BF30F9AC8A}"/>
              </a:ext>
            </a:extLst>
          </p:cNvPr>
          <p:cNvSpPr/>
          <p:nvPr/>
        </p:nvSpPr>
        <p:spPr>
          <a:xfrm>
            <a:off x="4090193" y="2934147"/>
            <a:ext cx="614363"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E725B619-7761-44D1-997B-CFE8BC8DF0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280" y="3429000"/>
            <a:ext cx="1728415" cy="1740308"/>
          </a:xfrm>
          <a:prstGeom prst="rect">
            <a:avLst/>
          </a:prstGeom>
        </p:spPr>
      </p:pic>
      <p:sp>
        <p:nvSpPr>
          <p:cNvPr id="29" name="Ellipse 28">
            <a:extLst>
              <a:ext uri="{FF2B5EF4-FFF2-40B4-BE49-F238E27FC236}">
                <a16:creationId xmlns:a16="http://schemas.microsoft.com/office/drawing/2014/main" id="{C26D014E-DE36-4840-AF58-ECA84F0E9BC1}"/>
              </a:ext>
            </a:extLst>
          </p:cNvPr>
          <p:cNvSpPr/>
          <p:nvPr/>
        </p:nvSpPr>
        <p:spPr>
          <a:xfrm>
            <a:off x="7715710" y="4383664"/>
            <a:ext cx="108012" cy="1080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custDataLst>
      <p:tags r:id="rId1"/>
    </p:custDataLst>
    <p:extLst>
      <p:ext uri="{BB962C8B-B14F-4D97-AF65-F5344CB8AC3E}">
        <p14:creationId xmlns:p14="http://schemas.microsoft.com/office/powerpoint/2010/main" val="2121439972"/>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8" end="8"/>
                                            </p:txEl>
                                          </p:spTgt>
                                        </p:tgtEl>
                                        <p:attrNameLst>
                                          <p:attrName>style.visibility</p:attrName>
                                        </p:attrNameLst>
                                      </p:cBhvr>
                                      <p:to>
                                        <p:strVal val="visible"/>
                                      </p:to>
                                    </p:set>
                                    <p:animEffect transition="in" filter="fade">
                                      <p:cBhvr>
                                        <p:cTn id="14" dur="1000"/>
                                        <p:tgtEl>
                                          <p:spTgt spid="13">
                                            <p:txEl>
                                              <p:pRg st="8" end="8"/>
                                            </p:txEl>
                                          </p:spTgt>
                                        </p:tgtEl>
                                      </p:cBhvr>
                                    </p:animEffect>
                                    <p:anim calcmode="lin" valueType="num">
                                      <p:cBhvr>
                                        <p:cTn id="15"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9" end="9"/>
                                            </p:txEl>
                                          </p:spTgt>
                                        </p:tgtEl>
                                        <p:attrNameLst>
                                          <p:attrName>style.visibility</p:attrName>
                                        </p:attrNameLst>
                                      </p:cBhvr>
                                      <p:to>
                                        <p:strVal val="visible"/>
                                      </p:to>
                                    </p:set>
                                    <p:animEffect transition="in" filter="fade">
                                      <p:cBhvr>
                                        <p:cTn id="21" dur="1000"/>
                                        <p:tgtEl>
                                          <p:spTgt spid="13">
                                            <p:txEl>
                                              <p:pRg st="9" end="9"/>
                                            </p:txEl>
                                          </p:spTgt>
                                        </p:tgtEl>
                                      </p:cBhvr>
                                    </p:animEffect>
                                    <p:anim calcmode="lin" valueType="num">
                                      <p:cBhvr>
                                        <p:cTn id="22"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0" end="10"/>
                                            </p:txEl>
                                          </p:spTgt>
                                        </p:tgtEl>
                                        <p:attrNameLst>
                                          <p:attrName>style.visibility</p:attrName>
                                        </p:attrNameLst>
                                      </p:cBhvr>
                                      <p:to>
                                        <p:strVal val="visible"/>
                                      </p:to>
                                    </p:set>
                                    <p:animEffect transition="in" filter="fade">
                                      <p:cBhvr>
                                        <p:cTn id="26" dur="1000"/>
                                        <p:tgtEl>
                                          <p:spTgt spid="13">
                                            <p:txEl>
                                              <p:pRg st="10" end="10"/>
                                            </p:txEl>
                                          </p:spTgt>
                                        </p:tgtEl>
                                      </p:cBhvr>
                                    </p:animEffect>
                                    <p:anim calcmode="lin" valueType="num">
                                      <p:cBhvr>
                                        <p:cTn id="27"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animEffect transition="in" filter="fade">
                                      <p:cBhvr>
                                        <p:cTn id="33" dur="1000"/>
                                        <p:tgtEl>
                                          <p:spTgt spid="13">
                                            <p:txEl>
                                              <p:pRg st="11" end="11"/>
                                            </p:txEl>
                                          </p:spTgt>
                                        </p:tgtEl>
                                      </p:cBhvr>
                                    </p:animEffect>
                                    <p:anim calcmode="lin" valueType="num">
                                      <p:cBhvr>
                                        <p:cTn id="34"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12" end="12"/>
                                            </p:txEl>
                                          </p:spTgt>
                                        </p:tgtEl>
                                        <p:attrNameLst>
                                          <p:attrName>style.visibility</p:attrName>
                                        </p:attrNameLst>
                                      </p:cBhvr>
                                      <p:to>
                                        <p:strVal val="visible"/>
                                      </p:to>
                                    </p:set>
                                    <p:animEffect transition="in" filter="fade">
                                      <p:cBhvr>
                                        <p:cTn id="40" dur="1000"/>
                                        <p:tgtEl>
                                          <p:spTgt spid="13">
                                            <p:txEl>
                                              <p:pRg st="12" end="12"/>
                                            </p:txEl>
                                          </p:spTgt>
                                        </p:tgtEl>
                                      </p:cBhvr>
                                    </p:animEffect>
                                    <p:anim calcmode="lin" valueType="num">
                                      <p:cBhvr>
                                        <p:cTn id="41"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12" end="12"/>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xEl>
                                              <p:pRg st="13" end="13"/>
                                            </p:txEl>
                                          </p:spTgt>
                                        </p:tgtEl>
                                        <p:attrNameLst>
                                          <p:attrName>style.visibility</p:attrName>
                                        </p:attrNameLst>
                                      </p:cBhvr>
                                      <p:to>
                                        <p:strVal val="visible"/>
                                      </p:to>
                                    </p:set>
                                    <p:animEffect transition="in" filter="fade">
                                      <p:cBhvr>
                                        <p:cTn id="45" dur="1000"/>
                                        <p:tgtEl>
                                          <p:spTgt spid="13">
                                            <p:txEl>
                                              <p:pRg st="13" end="13"/>
                                            </p:txEl>
                                          </p:spTgt>
                                        </p:tgtEl>
                                      </p:cBhvr>
                                    </p:animEffect>
                                    <p:anim calcmode="lin" valueType="num">
                                      <p:cBhvr>
                                        <p:cTn id="46" dur="1000" fill="hold"/>
                                        <p:tgtEl>
                                          <p:spTgt spid="13">
                                            <p:txEl>
                                              <p:pRg st="13" end="13"/>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
                                            <p:txEl>
                                              <p:pRg st="14" end="14"/>
                                            </p:txEl>
                                          </p:spTgt>
                                        </p:tgtEl>
                                        <p:attrNameLst>
                                          <p:attrName>style.visibility</p:attrName>
                                        </p:attrNameLst>
                                      </p:cBhvr>
                                      <p:to>
                                        <p:strVal val="visible"/>
                                      </p:to>
                                    </p:set>
                                    <p:animEffect transition="in" filter="fade">
                                      <p:cBhvr>
                                        <p:cTn id="52" dur="1000"/>
                                        <p:tgtEl>
                                          <p:spTgt spid="13">
                                            <p:txEl>
                                              <p:pRg st="14" end="14"/>
                                            </p:txEl>
                                          </p:spTgt>
                                        </p:tgtEl>
                                      </p:cBhvr>
                                    </p:animEffect>
                                    <p:anim calcmode="lin" valueType="num">
                                      <p:cBhvr>
                                        <p:cTn id="53" dur="1000" fill="hold"/>
                                        <p:tgtEl>
                                          <p:spTgt spid="13">
                                            <p:txEl>
                                              <p:pRg st="14" end="1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4" end="14"/>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
                                            <p:txEl>
                                              <p:pRg st="15" end="15"/>
                                            </p:txEl>
                                          </p:spTgt>
                                        </p:tgtEl>
                                        <p:attrNameLst>
                                          <p:attrName>style.visibility</p:attrName>
                                        </p:attrNameLst>
                                      </p:cBhvr>
                                      <p:to>
                                        <p:strVal val="visible"/>
                                      </p:to>
                                    </p:set>
                                    <p:animEffect transition="in" filter="fade">
                                      <p:cBhvr>
                                        <p:cTn id="57" dur="1000"/>
                                        <p:tgtEl>
                                          <p:spTgt spid="13">
                                            <p:txEl>
                                              <p:pRg st="15" end="15"/>
                                            </p:txEl>
                                          </p:spTgt>
                                        </p:tgtEl>
                                      </p:cBhvr>
                                    </p:animEffect>
                                    <p:anim calcmode="lin" valueType="num">
                                      <p:cBhvr>
                                        <p:cTn id="58" dur="1000" fill="hold"/>
                                        <p:tgtEl>
                                          <p:spTgt spid="13">
                                            <p:txEl>
                                              <p:pRg st="15" end="15"/>
                                            </p:txEl>
                                          </p:spTgt>
                                        </p:tgtEl>
                                        <p:attrNameLst>
                                          <p:attrName>ppt_x</p:attrName>
                                        </p:attrNameLst>
                                      </p:cBhvr>
                                      <p:tavLst>
                                        <p:tav tm="0">
                                          <p:val>
                                            <p:strVal val="#ppt_x"/>
                                          </p:val>
                                        </p:tav>
                                        <p:tav tm="100000">
                                          <p:val>
                                            <p:strVal val="#ppt_x"/>
                                          </p:val>
                                        </p:tav>
                                      </p:tavLst>
                                    </p:anim>
                                    <p:anim calcmode="lin" valueType="num">
                                      <p:cBhvr>
                                        <p:cTn id="59" dur="1000" fill="hold"/>
                                        <p:tgtEl>
                                          <p:spTgt spid="13">
                                            <p:txEl>
                                              <p:pRg st="15" end="15"/>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3">
                                            <p:txEl>
                                              <p:pRg st="16" end="16"/>
                                            </p:txEl>
                                          </p:spTgt>
                                        </p:tgtEl>
                                        <p:attrNameLst>
                                          <p:attrName>style.visibility</p:attrName>
                                        </p:attrNameLst>
                                      </p:cBhvr>
                                      <p:to>
                                        <p:strVal val="visible"/>
                                      </p:to>
                                    </p:set>
                                    <p:animEffect transition="in" filter="fade">
                                      <p:cBhvr>
                                        <p:cTn id="62" dur="1000"/>
                                        <p:tgtEl>
                                          <p:spTgt spid="13">
                                            <p:txEl>
                                              <p:pRg st="16" end="16"/>
                                            </p:txEl>
                                          </p:spTgt>
                                        </p:tgtEl>
                                      </p:cBhvr>
                                    </p:animEffect>
                                    <p:anim calcmode="lin" valueType="num">
                                      <p:cBhvr>
                                        <p:cTn id="63" dur="1000" fill="hold"/>
                                        <p:tgtEl>
                                          <p:spTgt spid="13">
                                            <p:txEl>
                                              <p:pRg st="16" end="1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3">
                                            <p:txEl>
                                              <p:pRg st="17" end="17"/>
                                            </p:txEl>
                                          </p:spTgt>
                                        </p:tgtEl>
                                        <p:attrNameLst>
                                          <p:attrName>style.visibility</p:attrName>
                                        </p:attrNameLst>
                                      </p:cBhvr>
                                      <p:to>
                                        <p:strVal val="visible"/>
                                      </p:to>
                                    </p:set>
                                    <p:animEffect transition="in" filter="fade">
                                      <p:cBhvr>
                                        <p:cTn id="69" dur="1000"/>
                                        <p:tgtEl>
                                          <p:spTgt spid="13">
                                            <p:txEl>
                                              <p:pRg st="17" end="17"/>
                                            </p:txEl>
                                          </p:spTgt>
                                        </p:tgtEl>
                                      </p:cBhvr>
                                    </p:animEffect>
                                    <p:anim calcmode="lin" valueType="num">
                                      <p:cBhvr>
                                        <p:cTn id="70" dur="1000" fill="hold"/>
                                        <p:tgtEl>
                                          <p:spTgt spid="13">
                                            <p:txEl>
                                              <p:pRg st="17" end="17"/>
                                            </p:txEl>
                                          </p:spTgt>
                                        </p:tgtEl>
                                        <p:attrNameLst>
                                          <p:attrName>ppt_x</p:attrName>
                                        </p:attrNameLst>
                                      </p:cBhvr>
                                      <p:tavLst>
                                        <p:tav tm="0">
                                          <p:val>
                                            <p:strVal val="#ppt_x"/>
                                          </p:val>
                                        </p:tav>
                                        <p:tav tm="100000">
                                          <p:val>
                                            <p:strVal val="#ppt_x"/>
                                          </p:val>
                                        </p:tav>
                                      </p:tavLst>
                                    </p:anim>
                                    <p:anim calcmode="lin" valueType="num">
                                      <p:cBhvr>
                                        <p:cTn id="71" dur="1000" fill="hold"/>
                                        <p:tgtEl>
                                          <p:spTgt spid="13">
                                            <p:txEl>
                                              <p:pRg st="17" end="17"/>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3">
                                            <p:txEl>
                                              <p:pRg st="18" end="18"/>
                                            </p:txEl>
                                          </p:spTgt>
                                        </p:tgtEl>
                                        <p:attrNameLst>
                                          <p:attrName>style.visibility</p:attrName>
                                        </p:attrNameLst>
                                      </p:cBhvr>
                                      <p:to>
                                        <p:strVal val="visible"/>
                                      </p:to>
                                    </p:set>
                                    <p:animEffect transition="in" filter="fade">
                                      <p:cBhvr>
                                        <p:cTn id="74" dur="1000"/>
                                        <p:tgtEl>
                                          <p:spTgt spid="13">
                                            <p:txEl>
                                              <p:pRg st="18" end="18"/>
                                            </p:txEl>
                                          </p:spTgt>
                                        </p:tgtEl>
                                      </p:cBhvr>
                                    </p:animEffect>
                                    <p:anim calcmode="lin" valueType="num">
                                      <p:cBhvr>
                                        <p:cTn id="75" dur="1000" fill="hold"/>
                                        <p:tgtEl>
                                          <p:spTgt spid="13">
                                            <p:txEl>
                                              <p:pRg st="18" end="18"/>
                                            </p:txEl>
                                          </p:spTgt>
                                        </p:tgtEl>
                                        <p:attrNameLst>
                                          <p:attrName>ppt_x</p:attrName>
                                        </p:attrNameLst>
                                      </p:cBhvr>
                                      <p:tavLst>
                                        <p:tav tm="0">
                                          <p:val>
                                            <p:strVal val="#ppt_x"/>
                                          </p:val>
                                        </p:tav>
                                        <p:tav tm="100000">
                                          <p:val>
                                            <p:strVal val="#ppt_x"/>
                                          </p:val>
                                        </p:tav>
                                      </p:tavLst>
                                    </p:anim>
                                    <p:anim calcmode="lin" valueType="num">
                                      <p:cBhvr>
                                        <p:cTn id="76" dur="1000" fill="hold"/>
                                        <p:tgtEl>
                                          <p:spTgt spid="13">
                                            <p:txEl>
                                              <p:pRg st="18" end="18"/>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3">
                                            <p:txEl>
                                              <p:pRg st="19" end="19"/>
                                            </p:txEl>
                                          </p:spTgt>
                                        </p:tgtEl>
                                        <p:attrNameLst>
                                          <p:attrName>style.visibility</p:attrName>
                                        </p:attrNameLst>
                                      </p:cBhvr>
                                      <p:to>
                                        <p:strVal val="visible"/>
                                      </p:to>
                                    </p:set>
                                    <p:animEffect transition="in" filter="fade">
                                      <p:cBhvr>
                                        <p:cTn id="79" dur="1000"/>
                                        <p:tgtEl>
                                          <p:spTgt spid="13">
                                            <p:txEl>
                                              <p:pRg st="19" end="19"/>
                                            </p:txEl>
                                          </p:spTgt>
                                        </p:tgtEl>
                                      </p:cBhvr>
                                    </p:animEffect>
                                    <p:anim calcmode="lin" valueType="num">
                                      <p:cBhvr>
                                        <p:cTn id="80" dur="1000" fill="hold"/>
                                        <p:tgtEl>
                                          <p:spTgt spid="13">
                                            <p:txEl>
                                              <p:pRg st="19" end="19"/>
                                            </p:txEl>
                                          </p:spTgt>
                                        </p:tgtEl>
                                        <p:attrNameLst>
                                          <p:attrName>ppt_x</p:attrName>
                                        </p:attrNameLst>
                                      </p:cBhvr>
                                      <p:tavLst>
                                        <p:tav tm="0">
                                          <p:val>
                                            <p:strVal val="#ppt_x"/>
                                          </p:val>
                                        </p:tav>
                                        <p:tav tm="100000">
                                          <p:val>
                                            <p:strVal val="#ppt_x"/>
                                          </p:val>
                                        </p:tav>
                                      </p:tavLst>
                                    </p:anim>
                                    <p:anim calcmode="lin" valueType="num">
                                      <p:cBhvr>
                                        <p:cTn id="81" dur="1000" fill="hold"/>
                                        <p:tgtEl>
                                          <p:spTgt spid="13">
                                            <p:txEl>
                                              <p:pRg st="19" end="19"/>
                                            </p:txEl>
                                          </p:spTgt>
                                        </p:tgtEl>
                                        <p:attrNameLst>
                                          <p:attrName>ppt_y</p:attrName>
                                        </p:attrNameLst>
                                      </p:cBhvr>
                                      <p:tavLst>
                                        <p:tav tm="0">
                                          <p:val>
                                            <p:strVal val="#ppt_y+.1"/>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ppt_x"/>
                                          </p:val>
                                        </p:tav>
                                        <p:tav tm="100000">
                                          <p:val>
                                            <p:strVal val="#ppt_x"/>
                                          </p:val>
                                        </p:tav>
                                      </p:tavLst>
                                    </p:anim>
                                    <p:anim calcmode="lin" valueType="num">
                                      <p:cBhvr additive="base">
                                        <p:cTn id="85" dur="500" fill="hold"/>
                                        <p:tgtEl>
                                          <p:spTgt spid="21"/>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fill="hold"/>
                                        <p:tgtEl>
                                          <p:spTgt spid="23"/>
                                        </p:tgtEl>
                                        <p:attrNameLst>
                                          <p:attrName>ppt_x</p:attrName>
                                        </p:attrNameLst>
                                      </p:cBhvr>
                                      <p:tavLst>
                                        <p:tav tm="0">
                                          <p:val>
                                            <p:strVal val="#ppt_x"/>
                                          </p:val>
                                        </p:tav>
                                        <p:tav tm="100000">
                                          <p:val>
                                            <p:strVal val="#ppt_x"/>
                                          </p:val>
                                        </p:tav>
                                      </p:tavLst>
                                    </p:anim>
                                    <p:anim calcmode="lin" valueType="num">
                                      <p:cBhvr additive="base">
                                        <p:cTn id="89" dur="500" fill="hold"/>
                                        <p:tgtEl>
                                          <p:spTgt spid="23"/>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500" fill="hold"/>
                                        <p:tgtEl>
                                          <p:spTgt spid="25"/>
                                        </p:tgtEl>
                                        <p:attrNameLst>
                                          <p:attrName>ppt_x</p:attrName>
                                        </p:attrNameLst>
                                      </p:cBhvr>
                                      <p:tavLst>
                                        <p:tav tm="0">
                                          <p:val>
                                            <p:strVal val="#ppt_x"/>
                                          </p:val>
                                        </p:tav>
                                        <p:tav tm="100000">
                                          <p:val>
                                            <p:strVal val="#ppt_x"/>
                                          </p:val>
                                        </p:tav>
                                      </p:tavLst>
                                    </p:anim>
                                    <p:anim calcmode="lin" valueType="num">
                                      <p:cBhvr additive="base">
                                        <p:cTn id="93" dur="500" fill="hold"/>
                                        <p:tgtEl>
                                          <p:spTgt spid="2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fill="hold"/>
                                        <p:tgtEl>
                                          <p:spTgt spid="29"/>
                                        </p:tgtEl>
                                        <p:attrNameLst>
                                          <p:attrName>ppt_x</p:attrName>
                                        </p:attrNameLst>
                                      </p:cBhvr>
                                      <p:tavLst>
                                        <p:tav tm="0">
                                          <p:val>
                                            <p:strVal val="#ppt_x"/>
                                          </p:val>
                                        </p:tav>
                                        <p:tav tm="100000">
                                          <p:val>
                                            <p:strVal val="#ppt_x"/>
                                          </p:val>
                                        </p:tav>
                                      </p:tavLst>
                                    </p:anim>
                                    <p:anim calcmode="lin" valueType="num">
                                      <p:cBhvr additive="base">
                                        <p:cTn id="97" dur="500" fill="hold"/>
                                        <p:tgtEl>
                                          <p:spTgt spid="29"/>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additive="base">
                                        <p:cTn id="100" dur="500" fill="hold"/>
                                        <p:tgtEl>
                                          <p:spTgt spid="24"/>
                                        </p:tgtEl>
                                        <p:attrNameLst>
                                          <p:attrName>ppt_x</p:attrName>
                                        </p:attrNameLst>
                                      </p:cBhvr>
                                      <p:tavLst>
                                        <p:tav tm="0">
                                          <p:val>
                                            <p:strVal val="#ppt_x"/>
                                          </p:val>
                                        </p:tav>
                                        <p:tav tm="100000">
                                          <p:val>
                                            <p:strVal val="#ppt_x"/>
                                          </p:val>
                                        </p:tav>
                                      </p:tavLst>
                                    </p:anim>
                                    <p:anim calcmode="lin" valueType="num">
                                      <p:cBhvr additive="base">
                                        <p:cTn id="101" dur="500" fill="hold"/>
                                        <p:tgtEl>
                                          <p:spTgt spid="24"/>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additive="base">
                                        <p:cTn id="104" dur="500" fill="hold"/>
                                        <p:tgtEl>
                                          <p:spTgt spid="22"/>
                                        </p:tgtEl>
                                        <p:attrNameLst>
                                          <p:attrName>ppt_x</p:attrName>
                                        </p:attrNameLst>
                                      </p:cBhvr>
                                      <p:tavLst>
                                        <p:tav tm="0">
                                          <p:val>
                                            <p:strVal val="#ppt_x"/>
                                          </p:val>
                                        </p:tav>
                                        <p:tav tm="100000">
                                          <p:val>
                                            <p:strVal val="#ppt_x"/>
                                          </p:val>
                                        </p:tav>
                                      </p:tavLst>
                                    </p:anim>
                                    <p:anim calcmode="lin" valueType="num">
                                      <p:cBhvr additive="base">
                                        <p:cTn id="10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12</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5847" cy="5755268"/>
            <a:chOff x="-94807" y="1052735"/>
            <a:chExt cx="525847" cy="5755268"/>
          </a:xfrm>
        </p:grpSpPr>
        <p:grpSp>
          <p:nvGrpSpPr>
            <p:cNvPr id="12" name="Groupe 11"/>
            <p:cNvGrpSpPr/>
            <p:nvPr/>
          </p:nvGrpSpPr>
          <p:grpSpPr>
            <a:xfrm>
              <a:off x="-94806" y="2367702"/>
              <a:ext cx="525846" cy="2960186"/>
              <a:chOff x="-94806" y="2367702"/>
              <a:chExt cx="525846" cy="2960186"/>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604" y="4326244"/>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Montages à  diodes</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Titre 1">
            <a:extLst>
              <a:ext uri="{FF2B5EF4-FFF2-40B4-BE49-F238E27FC236}">
                <a16:creationId xmlns:a16="http://schemas.microsoft.com/office/drawing/2014/main" id="{72777CA3-B588-4462-A4B6-0D8276C5297F}"/>
              </a:ext>
            </a:extLst>
          </p:cNvPr>
          <p:cNvSpPr>
            <a:spLocks noGrp="1"/>
          </p:cNvSpPr>
          <p:nvPr>
            <p:ph type="title"/>
          </p:nvPr>
        </p:nvSpPr>
        <p:spPr>
          <a:xfrm>
            <a:off x="457200" y="580159"/>
            <a:ext cx="8686800" cy="708688"/>
          </a:xfrm>
        </p:spPr>
        <p:txBody>
          <a:bodyPr>
            <a:noAutofit/>
          </a:bodyPr>
          <a:lstStyle/>
          <a:p>
            <a:pPr algn="ctr"/>
            <a:r>
              <a:rPr lang="fr-FR" sz="4000" b="1" u="sng" dirty="0">
                <a:solidFill>
                  <a:srgbClr val="04617B"/>
                </a:solidFill>
              </a:rPr>
              <a:t>Différentes diodes, utilisation</a:t>
            </a:r>
          </a:p>
        </p:txBody>
      </p:sp>
      <p:sp>
        <p:nvSpPr>
          <p:cNvPr id="14" name="Espace réservé du contenu 2">
            <a:extLst>
              <a:ext uri="{FF2B5EF4-FFF2-40B4-BE49-F238E27FC236}">
                <a16:creationId xmlns:a16="http://schemas.microsoft.com/office/drawing/2014/main" id="{445C2969-3A49-49E8-8174-E09D38F3431E}"/>
              </a:ext>
            </a:extLst>
          </p:cNvPr>
          <p:cNvSpPr>
            <a:spLocks noGrp="1"/>
          </p:cNvSpPr>
          <p:nvPr>
            <p:ph idx="1"/>
          </p:nvPr>
        </p:nvSpPr>
        <p:spPr>
          <a:xfrm>
            <a:off x="457200" y="1412776"/>
            <a:ext cx="8229600" cy="5256584"/>
          </a:xfrm>
        </p:spPr>
        <p:txBody>
          <a:bodyPr>
            <a:normAutofit lnSpcReduction="10000"/>
          </a:bodyPr>
          <a:lstStyle/>
          <a:p>
            <a:pPr>
              <a:buClr>
                <a:srgbClr val="04617B"/>
              </a:buClr>
            </a:pPr>
            <a:r>
              <a:rPr lang="fr-FR" dirty="0">
                <a:solidFill>
                  <a:srgbClr val="04617B"/>
                </a:solidFill>
              </a:rPr>
              <a:t>Diode de signal</a:t>
            </a:r>
          </a:p>
          <a:p>
            <a:pPr lvl="1">
              <a:buClr>
                <a:schemeClr val="accent3">
                  <a:lumMod val="75000"/>
                </a:schemeClr>
              </a:buClr>
              <a:buFont typeface="Wingdings" panose="05000000000000000000" pitchFamily="2" charset="2"/>
              <a:buChar char="Ø"/>
            </a:pPr>
            <a:r>
              <a:rPr lang="fr-FR" sz="1600" dirty="0"/>
              <a:t>Utilisée dans des usages courants en électronique (basse tension), par exemple pour faire un « et » câblé.</a:t>
            </a:r>
          </a:p>
          <a:p>
            <a:pPr lvl="1">
              <a:buClr>
                <a:schemeClr val="accent3">
                  <a:lumMod val="75000"/>
                </a:schemeClr>
              </a:buClr>
              <a:buFont typeface="Wingdings" panose="05000000000000000000" pitchFamily="2" charset="2"/>
              <a:buChar char="Ø"/>
            </a:pPr>
            <a:r>
              <a:rPr lang="fr-FR" sz="1600" dirty="0"/>
              <a:t>Ordre de grandeur des caractéristiques (1N4148) : </a:t>
            </a:r>
          </a:p>
          <a:p>
            <a:pPr lvl="2">
              <a:buClr>
                <a:schemeClr val="accent3">
                  <a:lumMod val="75000"/>
                </a:schemeClr>
              </a:buClr>
              <a:buFont typeface="Arial" panose="020B0604020202020204" pitchFamily="34" charset="0"/>
              <a:buChar char="•"/>
            </a:pPr>
            <a:r>
              <a:rPr lang="fr-FR" sz="1400" dirty="0"/>
              <a:t>V</a:t>
            </a:r>
            <a:r>
              <a:rPr lang="fr-FR" sz="1400" baseline="-25000" dirty="0"/>
              <a:t>F</a:t>
            </a:r>
            <a:r>
              <a:rPr lang="fr-FR" sz="1400" dirty="0"/>
              <a:t>=0,73V typique pour un courant de 10mA ;</a:t>
            </a:r>
          </a:p>
          <a:p>
            <a:pPr lvl="2">
              <a:buClr>
                <a:schemeClr val="accent3">
                  <a:lumMod val="75000"/>
                </a:schemeClr>
              </a:buClr>
              <a:buFont typeface="Arial" panose="020B0604020202020204" pitchFamily="34" charset="0"/>
              <a:buChar char="•"/>
            </a:pPr>
            <a:r>
              <a:rPr lang="fr-FR" sz="1400" dirty="0"/>
              <a:t>V</a:t>
            </a:r>
            <a:r>
              <a:rPr lang="fr-FR" sz="1400" baseline="-25000" dirty="0"/>
              <a:t>R</a:t>
            </a:r>
            <a:r>
              <a:rPr lang="fr-FR" sz="1400" dirty="0"/>
              <a:t>=75V (tension inverse) ; </a:t>
            </a:r>
          </a:p>
          <a:p>
            <a:pPr lvl="2">
              <a:buClr>
                <a:schemeClr val="accent3">
                  <a:lumMod val="75000"/>
                </a:schemeClr>
              </a:buClr>
              <a:buFont typeface="Arial" panose="020B0604020202020204" pitchFamily="34" charset="0"/>
              <a:buChar char="•"/>
            </a:pPr>
            <a:r>
              <a:rPr lang="fr-FR" sz="1400" dirty="0"/>
              <a:t>I</a:t>
            </a:r>
            <a:r>
              <a:rPr lang="fr-FR" sz="1400" baseline="-25000" dirty="0"/>
              <a:t>F</a:t>
            </a:r>
            <a:r>
              <a:rPr lang="fr-FR" sz="1400" dirty="0"/>
              <a:t> 300mA maxi et 200mA moyen maxi</a:t>
            </a:r>
          </a:p>
          <a:p>
            <a:pPr lvl="2">
              <a:buClr>
                <a:schemeClr val="accent3">
                  <a:lumMod val="75000"/>
                </a:schemeClr>
              </a:buClr>
              <a:buFont typeface="Arial" panose="020B0604020202020204" pitchFamily="34" charset="0"/>
              <a:buChar char="•"/>
            </a:pPr>
            <a:r>
              <a:rPr lang="fr-FR" sz="1400" dirty="0" err="1"/>
              <a:t>t</a:t>
            </a:r>
            <a:r>
              <a:rPr lang="fr-FR" sz="1400" baseline="-25000" dirty="0" err="1"/>
              <a:t>RR</a:t>
            </a:r>
            <a:r>
              <a:rPr lang="fr-FR" sz="1400" dirty="0"/>
              <a:t>=4ns (Reverse </a:t>
            </a:r>
            <a:r>
              <a:rPr lang="fr-FR" sz="1400" dirty="0" err="1"/>
              <a:t>Recovery</a:t>
            </a:r>
            <a:r>
              <a:rPr lang="fr-FR" sz="1400" dirty="0"/>
              <a:t> Time)</a:t>
            </a:r>
          </a:p>
          <a:p>
            <a:pPr>
              <a:buClr>
                <a:srgbClr val="04617B"/>
              </a:buClr>
            </a:pPr>
            <a:r>
              <a:rPr lang="fr-FR" dirty="0">
                <a:solidFill>
                  <a:srgbClr val="04617B"/>
                </a:solidFill>
              </a:rPr>
              <a:t>Diode de redressement</a:t>
            </a:r>
          </a:p>
          <a:p>
            <a:pPr lvl="1">
              <a:buClr>
                <a:schemeClr val="accent3">
                  <a:lumMod val="75000"/>
                </a:schemeClr>
              </a:buClr>
              <a:buFont typeface="Wingdings" panose="05000000000000000000" pitchFamily="2" charset="2"/>
              <a:buChar char="Ø"/>
            </a:pPr>
            <a:r>
              <a:rPr lang="fr-FR" sz="1600" dirty="0"/>
              <a:t>Diode de redressement standard (1N4007) : </a:t>
            </a:r>
          </a:p>
          <a:p>
            <a:pPr lvl="2">
              <a:buClr>
                <a:schemeClr val="accent3">
                  <a:lumMod val="75000"/>
                </a:schemeClr>
              </a:buClr>
              <a:buFont typeface="Arial" panose="020B0604020202020204" pitchFamily="34" charset="0"/>
              <a:buChar char="•"/>
            </a:pPr>
            <a:r>
              <a:rPr lang="fr-FR" sz="1400" dirty="0"/>
              <a:t>V</a:t>
            </a:r>
            <a:r>
              <a:rPr lang="fr-FR" sz="1400" baseline="-25000" dirty="0"/>
              <a:t>F</a:t>
            </a:r>
            <a:r>
              <a:rPr lang="fr-FR" sz="1400" dirty="0"/>
              <a:t>=0,93V typique pour un courant de 1A ;</a:t>
            </a:r>
          </a:p>
          <a:p>
            <a:pPr lvl="2">
              <a:buClr>
                <a:schemeClr val="accent3">
                  <a:lumMod val="75000"/>
                </a:schemeClr>
              </a:buClr>
              <a:buFont typeface="Arial" panose="020B0604020202020204" pitchFamily="34" charset="0"/>
              <a:buChar char="•"/>
            </a:pPr>
            <a:r>
              <a:rPr lang="fr-FR" sz="1400" dirty="0"/>
              <a:t>V</a:t>
            </a:r>
            <a:r>
              <a:rPr lang="fr-FR" sz="1400" baseline="-25000" dirty="0"/>
              <a:t>R</a:t>
            </a:r>
            <a:r>
              <a:rPr lang="fr-FR" sz="1400" dirty="0"/>
              <a:t>=1000V (tension inverse) ; </a:t>
            </a:r>
          </a:p>
          <a:p>
            <a:pPr lvl="2">
              <a:buClr>
                <a:schemeClr val="accent3">
                  <a:lumMod val="75000"/>
                </a:schemeClr>
              </a:buClr>
              <a:buFont typeface="Arial" panose="020B0604020202020204" pitchFamily="34" charset="0"/>
              <a:buChar char="•"/>
            </a:pPr>
            <a:r>
              <a:rPr lang="fr-FR" sz="1400" dirty="0"/>
              <a:t>I</a:t>
            </a:r>
            <a:r>
              <a:rPr lang="fr-FR" sz="1400" baseline="-25000" dirty="0"/>
              <a:t>F</a:t>
            </a:r>
            <a:r>
              <a:rPr lang="fr-FR" sz="1400" dirty="0"/>
              <a:t> 1A moyen maxi</a:t>
            </a:r>
          </a:p>
          <a:p>
            <a:pPr lvl="2">
              <a:buClr>
                <a:schemeClr val="accent3">
                  <a:lumMod val="75000"/>
                </a:schemeClr>
              </a:buClr>
              <a:buFont typeface="Arial" panose="020B0604020202020204" pitchFamily="34" charset="0"/>
              <a:buChar char="•"/>
            </a:pPr>
            <a:r>
              <a:rPr lang="fr-FR" sz="1400" dirty="0" err="1"/>
              <a:t>t</a:t>
            </a:r>
            <a:r>
              <a:rPr lang="fr-FR" sz="1400" baseline="-25000" dirty="0" err="1"/>
              <a:t>RR</a:t>
            </a:r>
            <a:r>
              <a:rPr lang="fr-FR" sz="1400" dirty="0"/>
              <a:t>=NC</a:t>
            </a:r>
          </a:p>
          <a:p>
            <a:pPr lvl="1">
              <a:buClr>
                <a:schemeClr val="accent3">
                  <a:lumMod val="75000"/>
                </a:schemeClr>
              </a:buClr>
              <a:buFont typeface="Wingdings" panose="05000000000000000000" pitchFamily="2" charset="2"/>
              <a:buChar char="Ø"/>
            </a:pPr>
            <a:r>
              <a:rPr lang="fr-FR" sz="1600" dirty="0"/>
              <a:t>Diode de redressement rapide (STTH20003TV) : </a:t>
            </a:r>
          </a:p>
          <a:p>
            <a:pPr lvl="2">
              <a:buClr>
                <a:schemeClr val="accent3">
                  <a:lumMod val="75000"/>
                </a:schemeClr>
              </a:buClr>
              <a:buFont typeface="Arial" panose="020B0604020202020204" pitchFamily="34" charset="0"/>
              <a:buChar char="•"/>
            </a:pPr>
            <a:r>
              <a:rPr lang="fr-FR" sz="1400" dirty="0"/>
              <a:t>V</a:t>
            </a:r>
            <a:r>
              <a:rPr lang="fr-FR" sz="1400" baseline="-25000" dirty="0"/>
              <a:t>F</a:t>
            </a:r>
            <a:r>
              <a:rPr lang="fr-FR" sz="1400" dirty="0"/>
              <a:t>=1,25V maxi pour un courant de 100A à 25°C ;</a:t>
            </a:r>
          </a:p>
          <a:p>
            <a:pPr lvl="2">
              <a:buClr>
                <a:schemeClr val="accent3">
                  <a:lumMod val="75000"/>
                </a:schemeClr>
              </a:buClr>
              <a:buFont typeface="Arial" panose="020B0604020202020204" pitchFamily="34" charset="0"/>
              <a:buChar char="•"/>
            </a:pPr>
            <a:r>
              <a:rPr lang="fr-FR" sz="1400" dirty="0"/>
              <a:t>V</a:t>
            </a:r>
            <a:r>
              <a:rPr lang="fr-FR" sz="1400" baseline="-25000" dirty="0"/>
              <a:t>R</a:t>
            </a:r>
            <a:r>
              <a:rPr lang="fr-FR" sz="1400" dirty="0"/>
              <a:t>=1000V (tension inverse) ; </a:t>
            </a:r>
          </a:p>
          <a:p>
            <a:pPr lvl="2">
              <a:buClr>
                <a:schemeClr val="accent3">
                  <a:lumMod val="75000"/>
                </a:schemeClr>
              </a:buClr>
              <a:buFont typeface="Arial" panose="020B0604020202020204" pitchFamily="34" charset="0"/>
              <a:buChar char="•"/>
            </a:pPr>
            <a:r>
              <a:rPr lang="fr-FR" sz="1400" dirty="0"/>
              <a:t>I</a:t>
            </a:r>
            <a:r>
              <a:rPr lang="fr-FR" sz="1400" baseline="-25000" dirty="0"/>
              <a:t>F</a:t>
            </a:r>
            <a:r>
              <a:rPr lang="fr-FR" sz="1400" dirty="0"/>
              <a:t> 100A moyen maxi</a:t>
            </a:r>
          </a:p>
          <a:p>
            <a:pPr lvl="2">
              <a:buClr>
                <a:schemeClr val="accent3">
                  <a:lumMod val="75000"/>
                </a:schemeClr>
              </a:buClr>
              <a:buFont typeface="Arial" panose="020B0604020202020204" pitchFamily="34" charset="0"/>
              <a:buChar char="•"/>
            </a:pPr>
            <a:r>
              <a:rPr lang="fr-FR" sz="1400" dirty="0" err="1"/>
              <a:t>t</a:t>
            </a:r>
            <a:r>
              <a:rPr lang="fr-FR" sz="1400" baseline="-25000" dirty="0" err="1"/>
              <a:t>RR</a:t>
            </a:r>
            <a:r>
              <a:rPr lang="fr-FR" sz="1400" dirty="0"/>
              <a:t>=90ns maxi</a:t>
            </a:r>
          </a:p>
          <a:p>
            <a:pPr lvl="2">
              <a:buClr>
                <a:schemeClr val="accent3">
                  <a:lumMod val="75000"/>
                </a:schemeClr>
              </a:buClr>
              <a:buFont typeface="Arial" panose="020B0604020202020204" pitchFamily="34" charset="0"/>
              <a:buChar char="•"/>
            </a:pPr>
            <a:endParaRPr lang="fr-FR" sz="1400" dirty="0"/>
          </a:p>
        </p:txBody>
      </p:sp>
    </p:spTree>
    <p:custDataLst>
      <p:tags r:id="rId1"/>
    </p:custDataLst>
    <p:extLst>
      <p:ext uri="{BB962C8B-B14F-4D97-AF65-F5344CB8AC3E}">
        <p14:creationId xmlns:p14="http://schemas.microsoft.com/office/powerpoint/2010/main" val="2243267169"/>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1000"/>
                                        <p:tgtEl>
                                          <p:spTgt spid="14">
                                            <p:txEl>
                                              <p:pRg st="3" end="3"/>
                                            </p:txEl>
                                          </p:spTgt>
                                        </p:tgtEl>
                                      </p:cBhvr>
                                    </p:animEffect>
                                    <p:anim calcmode="lin" valueType="num">
                                      <p:cBhvr>
                                        <p:cTn id="2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Effect transition="in" filter="fade">
                                      <p:cBhvr>
                                        <p:cTn id="31" dur="1000"/>
                                        <p:tgtEl>
                                          <p:spTgt spid="14">
                                            <p:txEl>
                                              <p:pRg st="4" end="4"/>
                                            </p:txEl>
                                          </p:spTgt>
                                        </p:tgtEl>
                                      </p:cBhvr>
                                    </p:animEffect>
                                    <p:anim calcmode="lin" valueType="num">
                                      <p:cBhvr>
                                        <p:cTn id="32"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xEl>
                                              <p:pRg st="5" end="5"/>
                                            </p:txEl>
                                          </p:spTgt>
                                        </p:tgtEl>
                                        <p:attrNameLst>
                                          <p:attrName>style.visibility</p:attrName>
                                        </p:attrNameLst>
                                      </p:cBhvr>
                                      <p:to>
                                        <p:strVal val="visible"/>
                                      </p:to>
                                    </p:set>
                                    <p:animEffect transition="in" filter="fade">
                                      <p:cBhvr>
                                        <p:cTn id="36" dur="1000"/>
                                        <p:tgtEl>
                                          <p:spTgt spid="14">
                                            <p:txEl>
                                              <p:pRg st="5" end="5"/>
                                            </p:txEl>
                                          </p:spTgt>
                                        </p:tgtEl>
                                      </p:cBhvr>
                                    </p:animEffect>
                                    <p:anim calcmode="lin" valueType="num">
                                      <p:cBhvr>
                                        <p:cTn id="37"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
                                            <p:txEl>
                                              <p:pRg st="6" end="6"/>
                                            </p:txEl>
                                          </p:spTgt>
                                        </p:tgtEl>
                                        <p:attrNameLst>
                                          <p:attrName>style.visibility</p:attrName>
                                        </p:attrNameLst>
                                      </p:cBhvr>
                                      <p:to>
                                        <p:strVal val="visible"/>
                                      </p:to>
                                    </p:set>
                                    <p:animEffect transition="in" filter="fade">
                                      <p:cBhvr>
                                        <p:cTn id="41" dur="1000"/>
                                        <p:tgtEl>
                                          <p:spTgt spid="14">
                                            <p:txEl>
                                              <p:pRg st="6" end="6"/>
                                            </p:txEl>
                                          </p:spTgt>
                                        </p:tgtEl>
                                      </p:cBhvr>
                                    </p:animEffect>
                                    <p:anim calcmode="lin" valueType="num">
                                      <p:cBhvr>
                                        <p:cTn id="42"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4">
                                            <p:txEl>
                                              <p:pRg st="7" end="7"/>
                                            </p:txEl>
                                          </p:spTgt>
                                        </p:tgtEl>
                                        <p:attrNameLst>
                                          <p:attrName>style.visibility</p:attrName>
                                        </p:attrNameLst>
                                      </p:cBhvr>
                                      <p:to>
                                        <p:strVal val="visible"/>
                                      </p:to>
                                    </p:set>
                                    <p:animEffect transition="in" filter="fade">
                                      <p:cBhvr>
                                        <p:cTn id="48" dur="1000"/>
                                        <p:tgtEl>
                                          <p:spTgt spid="14">
                                            <p:txEl>
                                              <p:pRg st="7" end="7"/>
                                            </p:txEl>
                                          </p:spTgt>
                                        </p:tgtEl>
                                      </p:cBhvr>
                                    </p:animEffect>
                                    <p:anim calcmode="lin" valueType="num">
                                      <p:cBhvr>
                                        <p:cTn id="49"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xEl>
                                              <p:pRg st="9" end="9"/>
                                            </p:txEl>
                                          </p:spTgt>
                                        </p:tgtEl>
                                        <p:attrNameLst>
                                          <p:attrName>style.visibility</p:attrName>
                                        </p:attrNameLst>
                                      </p:cBhvr>
                                      <p:to>
                                        <p:strVal val="visible"/>
                                      </p:to>
                                    </p:set>
                                    <p:animEffect transition="in" filter="fade">
                                      <p:cBhvr>
                                        <p:cTn id="53" dur="1000"/>
                                        <p:tgtEl>
                                          <p:spTgt spid="14">
                                            <p:txEl>
                                              <p:pRg st="9" end="9"/>
                                            </p:txEl>
                                          </p:spTgt>
                                        </p:tgtEl>
                                      </p:cBhvr>
                                    </p:animEffect>
                                    <p:anim calcmode="lin" valueType="num">
                                      <p:cBhvr>
                                        <p:cTn id="54"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4">
                                            <p:txEl>
                                              <p:pRg st="10" end="10"/>
                                            </p:txEl>
                                          </p:spTgt>
                                        </p:tgtEl>
                                        <p:attrNameLst>
                                          <p:attrName>style.visibility</p:attrName>
                                        </p:attrNameLst>
                                      </p:cBhvr>
                                      <p:to>
                                        <p:strVal val="visible"/>
                                      </p:to>
                                    </p:set>
                                    <p:animEffect transition="in" filter="fade">
                                      <p:cBhvr>
                                        <p:cTn id="58" dur="1000"/>
                                        <p:tgtEl>
                                          <p:spTgt spid="14">
                                            <p:txEl>
                                              <p:pRg st="10" end="10"/>
                                            </p:txEl>
                                          </p:spTgt>
                                        </p:tgtEl>
                                      </p:cBhvr>
                                    </p:animEffect>
                                    <p:anim calcmode="lin" valueType="num">
                                      <p:cBhvr>
                                        <p:cTn id="59"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14">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4">
                                            <p:txEl>
                                              <p:pRg st="11" end="11"/>
                                            </p:txEl>
                                          </p:spTgt>
                                        </p:tgtEl>
                                        <p:attrNameLst>
                                          <p:attrName>style.visibility</p:attrName>
                                        </p:attrNameLst>
                                      </p:cBhvr>
                                      <p:to>
                                        <p:strVal val="visible"/>
                                      </p:to>
                                    </p:set>
                                    <p:animEffect transition="in" filter="fade">
                                      <p:cBhvr>
                                        <p:cTn id="63" dur="1000"/>
                                        <p:tgtEl>
                                          <p:spTgt spid="14">
                                            <p:txEl>
                                              <p:pRg st="11" end="11"/>
                                            </p:txEl>
                                          </p:spTgt>
                                        </p:tgtEl>
                                      </p:cBhvr>
                                    </p:animEffect>
                                    <p:anim calcmode="lin" valueType="num">
                                      <p:cBhvr>
                                        <p:cTn id="64" dur="1000" fill="hold"/>
                                        <p:tgtEl>
                                          <p:spTgt spid="14">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11" end="11"/>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4">
                                            <p:txEl>
                                              <p:pRg st="12" end="12"/>
                                            </p:txEl>
                                          </p:spTgt>
                                        </p:tgtEl>
                                        <p:attrNameLst>
                                          <p:attrName>style.visibility</p:attrName>
                                        </p:attrNameLst>
                                      </p:cBhvr>
                                      <p:to>
                                        <p:strVal val="visible"/>
                                      </p:to>
                                    </p:set>
                                    <p:animEffect transition="in" filter="fade">
                                      <p:cBhvr>
                                        <p:cTn id="68" dur="1000"/>
                                        <p:tgtEl>
                                          <p:spTgt spid="14">
                                            <p:txEl>
                                              <p:pRg st="12" end="12"/>
                                            </p:txEl>
                                          </p:spTgt>
                                        </p:tgtEl>
                                      </p:cBhvr>
                                    </p:animEffect>
                                    <p:anim calcmode="lin" valueType="num">
                                      <p:cBhvr>
                                        <p:cTn id="69" dur="1000" fill="hold"/>
                                        <p:tgtEl>
                                          <p:spTgt spid="14">
                                            <p:txEl>
                                              <p:pRg st="12" end="12"/>
                                            </p:txEl>
                                          </p:spTgt>
                                        </p:tgtEl>
                                        <p:attrNameLst>
                                          <p:attrName>ppt_x</p:attrName>
                                        </p:attrNameLst>
                                      </p:cBhvr>
                                      <p:tavLst>
                                        <p:tav tm="0">
                                          <p:val>
                                            <p:strVal val="#ppt_x"/>
                                          </p:val>
                                        </p:tav>
                                        <p:tav tm="100000">
                                          <p:val>
                                            <p:strVal val="#ppt_x"/>
                                          </p:val>
                                        </p:tav>
                                      </p:tavLst>
                                    </p:anim>
                                    <p:anim calcmode="lin" valueType="num">
                                      <p:cBhvr>
                                        <p:cTn id="70" dur="1000" fill="hold"/>
                                        <p:tgtEl>
                                          <p:spTgt spid="1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4">
                                            <p:txEl>
                                              <p:pRg st="8" end="8"/>
                                            </p:txEl>
                                          </p:spTgt>
                                        </p:tgtEl>
                                        <p:attrNameLst>
                                          <p:attrName>style.visibility</p:attrName>
                                        </p:attrNameLst>
                                      </p:cBhvr>
                                      <p:to>
                                        <p:strVal val="visible"/>
                                      </p:to>
                                    </p:set>
                                    <p:animEffect transition="in" filter="fade">
                                      <p:cBhvr>
                                        <p:cTn id="75" dur="1000"/>
                                        <p:tgtEl>
                                          <p:spTgt spid="14">
                                            <p:txEl>
                                              <p:pRg st="8" end="8"/>
                                            </p:txEl>
                                          </p:spTgt>
                                        </p:tgtEl>
                                      </p:cBhvr>
                                    </p:animEffect>
                                    <p:anim calcmode="lin" valueType="num">
                                      <p:cBhvr>
                                        <p:cTn id="76"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4">
                                            <p:txEl>
                                              <p:pRg st="13" end="13"/>
                                            </p:txEl>
                                          </p:spTgt>
                                        </p:tgtEl>
                                        <p:attrNameLst>
                                          <p:attrName>style.visibility</p:attrName>
                                        </p:attrNameLst>
                                      </p:cBhvr>
                                      <p:to>
                                        <p:strVal val="visible"/>
                                      </p:to>
                                    </p:set>
                                    <p:animEffect transition="in" filter="fade">
                                      <p:cBhvr>
                                        <p:cTn id="82" dur="1000"/>
                                        <p:tgtEl>
                                          <p:spTgt spid="14">
                                            <p:txEl>
                                              <p:pRg st="13" end="13"/>
                                            </p:txEl>
                                          </p:spTgt>
                                        </p:tgtEl>
                                      </p:cBhvr>
                                    </p:animEffect>
                                    <p:anim calcmode="lin" valueType="num">
                                      <p:cBhvr>
                                        <p:cTn id="83" dur="1000" fill="hold"/>
                                        <p:tgtEl>
                                          <p:spTgt spid="14">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13" end="13"/>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4">
                                            <p:txEl>
                                              <p:pRg st="14" end="14"/>
                                            </p:txEl>
                                          </p:spTgt>
                                        </p:tgtEl>
                                        <p:attrNameLst>
                                          <p:attrName>style.visibility</p:attrName>
                                        </p:attrNameLst>
                                      </p:cBhvr>
                                      <p:to>
                                        <p:strVal val="visible"/>
                                      </p:to>
                                    </p:set>
                                    <p:animEffect transition="in" filter="fade">
                                      <p:cBhvr>
                                        <p:cTn id="87" dur="1000"/>
                                        <p:tgtEl>
                                          <p:spTgt spid="14">
                                            <p:txEl>
                                              <p:pRg st="14" end="14"/>
                                            </p:txEl>
                                          </p:spTgt>
                                        </p:tgtEl>
                                      </p:cBhvr>
                                    </p:animEffect>
                                    <p:anim calcmode="lin" valueType="num">
                                      <p:cBhvr>
                                        <p:cTn id="88" dur="1000" fill="hold"/>
                                        <p:tgtEl>
                                          <p:spTgt spid="14">
                                            <p:txEl>
                                              <p:pRg st="14" end="14"/>
                                            </p:txEl>
                                          </p:spTgt>
                                        </p:tgtEl>
                                        <p:attrNameLst>
                                          <p:attrName>ppt_x</p:attrName>
                                        </p:attrNameLst>
                                      </p:cBhvr>
                                      <p:tavLst>
                                        <p:tav tm="0">
                                          <p:val>
                                            <p:strVal val="#ppt_x"/>
                                          </p:val>
                                        </p:tav>
                                        <p:tav tm="100000">
                                          <p:val>
                                            <p:strVal val="#ppt_x"/>
                                          </p:val>
                                        </p:tav>
                                      </p:tavLst>
                                    </p:anim>
                                    <p:anim calcmode="lin" valueType="num">
                                      <p:cBhvr>
                                        <p:cTn id="89" dur="1000" fill="hold"/>
                                        <p:tgtEl>
                                          <p:spTgt spid="14">
                                            <p:txEl>
                                              <p:pRg st="14" end="14"/>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xEl>
                                              <p:pRg st="15" end="15"/>
                                            </p:txEl>
                                          </p:spTgt>
                                        </p:tgtEl>
                                        <p:attrNameLst>
                                          <p:attrName>style.visibility</p:attrName>
                                        </p:attrNameLst>
                                      </p:cBhvr>
                                      <p:to>
                                        <p:strVal val="visible"/>
                                      </p:to>
                                    </p:set>
                                    <p:animEffect transition="in" filter="fade">
                                      <p:cBhvr>
                                        <p:cTn id="92" dur="1000"/>
                                        <p:tgtEl>
                                          <p:spTgt spid="14">
                                            <p:txEl>
                                              <p:pRg st="15" end="15"/>
                                            </p:txEl>
                                          </p:spTgt>
                                        </p:tgtEl>
                                      </p:cBhvr>
                                    </p:animEffect>
                                    <p:anim calcmode="lin" valueType="num">
                                      <p:cBhvr>
                                        <p:cTn id="93" dur="1000" fill="hold"/>
                                        <p:tgtEl>
                                          <p:spTgt spid="14">
                                            <p:txEl>
                                              <p:pRg st="15" end="15"/>
                                            </p:txEl>
                                          </p:spTgt>
                                        </p:tgtEl>
                                        <p:attrNameLst>
                                          <p:attrName>ppt_x</p:attrName>
                                        </p:attrNameLst>
                                      </p:cBhvr>
                                      <p:tavLst>
                                        <p:tav tm="0">
                                          <p:val>
                                            <p:strVal val="#ppt_x"/>
                                          </p:val>
                                        </p:tav>
                                        <p:tav tm="100000">
                                          <p:val>
                                            <p:strVal val="#ppt_x"/>
                                          </p:val>
                                        </p:tav>
                                      </p:tavLst>
                                    </p:anim>
                                    <p:anim calcmode="lin" valueType="num">
                                      <p:cBhvr>
                                        <p:cTn id="94" dur="1000" fill="hold"/>
                                        <p:tgtEl>
                                          <p:spTgt spid="14">
                                            <p:txEl>
                                              <p:pRg st="15" end="15"/>
                                            </p:txEl>
                                          </p:spTgt>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4">
                                            <p:txEl>
                                              <p:pRg st="16" end="16"/>
                                            </p:txEl>
                                          </p:spTgt>
                                        </p:tgtEl>
                                        <p:attrNameLst>
                                          <p:attrName>style.visibility</p:attrName>
                                        </p:attrNameLst>
                                      </p:cBhvr>
                                      <p:to>
                                        <p:strVal val="visible"/>
                                      </p:to>
                                    </p:set>
                                    <p:animEffect transition="in" filter="fade">
                                      <p:cBhvr>
                                        <p:cTn id="97" dur="1000"/>
                                        <p:tgtEl>
                                          <p:spTgt spid="14">
                                            <p:txEl>
                                              <p:pRg st="16" end="16"/>
                                            </p:txEl>
                                          </p:spTgt>
                                        </p:tgtEl>
                                      </p:cBhvr>
                                    </p:animEffect>
                                    <p:anim calcmode="lin" valueType="num">
                                      <p:cBhvr>
                                        <p:cTn id="98" dur="1000" fill="hold"/>
                                        <p:tgtEl>
                                          <p:spTgt spid="14">
                                            <p:txEl>
                                              <p:pRg st="16" end="16"/>
                                            </p:txEl>
                                          </p:spTgt>
                                        </p:tgtEl>
                                        <p:attrNameLst>
                                          <p:attrName>ppt_x</p:attrName>
                                        </p:attrNameLst>
                                      </p:cBhvr>
                                      <p:tavLst>
                                        <p:tav tm="0">
                                          <p:val>
                                            <p:strVal val="#ppt_x"/>
                                          </p:val>
                                        </p:tav>
                                        <p:tav tm="100000">
                                          <p:val>
                                            <p:strVal val="#ppt_x"/>
                                          </p:val>
                                        </p:tav>
                                      </p:tavLst>
                                    </p:anim>
                                    <p:anim calcmode="lin" valueType="num">
                                      <p:cBhvr>
                                        <p:cTn id="99" dur="1000" fill="hold"/>
                                        <p:tgtEl>
                                          <p:spTgt spid="14">
                                            <p:txEl>
                                              <p:pRg st="16" end="16"/>
                                            </p:txEl>
                                          </p:spTgt>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4">
                                            <p:txEl>
                                              <p:pRg st="17" end="17"/>
                                            </p:txEl>
                                          </p:spTgt>
                                        </p:tgtEl>
                                        <p:attrNameLst>
                                          <p:attrName>style.visibility</p:attrName>
                                        </p:attrNameLst>
                                      </p:cBhvr>
                                      <p:to>
                                        <p:strVal val="visible"/>
                                      </p:to>
                                    </p:set>
                                    <p:animEffect transition="in" filter="fade">
                                      <p:cBhvr>
                                        <p:cTn id="102" dur="1000"/>
                                        <p:tgtEl>
                                          <p:spTgt spid="14">
                                            <p:txEl>
                                              <p:pRg st="17" end="17"/>
                                            </p:txEl>
                                          </p:spTgt>
                                        </p:tgtEl>
                                      </p:cBhvr>
                                    </p:animEffect>
                                    <p:anim calcmode="lin" valueType="num">
                                      <p:cBhvr>
                                        <p:cTn id="103" dur="1000" fill="hold"/>
                                        <p:tgtEl>
                                          <p:spTgt spid="14">
                                            <p:txEl>
                                              <p:pRg st="17" end="17"/>
                                            </p:txEl>
                                          </p:spTgt>
                                        </p:tgtEl>
                                        <p:attrNameLst>
                                          <p:attrName>ppt_x</p:attrName>
                                        </p:attrNameLst>
                                      </p:cBhvr>
                                      <p:tavLst>
                                        <p:tav tm="0">
                                          <p:val>
                                            <p:strVal val="#ppt_x"/>
                                          </p:val>
                                        </p:tav>
                                        <p:tav tm="100000">
                                          <p:val>
                                            <p:strVal val="#ppt_x"/>
                                          </p:val>
                                        </p:tav>
                                      </p:tavLst>
                                    </p:anim>
                                    <p:anim calcmode="lin" valueType="num">
                                      <p:cBhvr>
                                        <p:cTn id="104" dur="1000" fill="hold"/>
                                        <p:tgtEl>
                                          <p:spTgt spid="14">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13</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5847" cy="5755268"/>
            <a:chOff x="-94807" y="1052735"/>
            <a:chExt cx="525847" cy="5755268"/>
          </a:xfrm>
        </p:grpSpPr>
        <p:grpSp>
          <p:nvGrpSpPr>
            <p:cNvPr id="12" name="Groupe 11"/>
            <p:cNvGrpSpPr/>
            <p:nvPr/>
          </p:nvGrpSpPr>
          <p:grpSpPr>
            <a:xfrm>
              <a:off x="-94806" y="2367702"/>
              <a:ext cx="525846" cy="2960186"/>
              <a:chOff x="-94806" y="2367702"/>
              <a:chExt cx="525846" cy="2960186"/>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604" y="4326244"/>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Montages à  diodes</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Espace réservé du contenu 2">
            <a:extLst>
              <a:ext uri="{FF2B5EF4-FFF2-40B4-BE49-F238E27FC236}">
                <a16:creationId xmlns:a16="http://schemas.microsoft.com/office/drawing/2014/main" id="{7C2E3BCB-BDC8-4616-9B13-97E0CE9A4255}"/>
              </a:ext>
            </a:extLst>
          </p:cNvPr>
          <p:cNvSpPr>
            <a:spLocks noGrp="1"/>
          </p:cNvSpPr>
          <p:nvPr>
            <p:ph idx="1"/>
          </p:nvPr>
        </p:nvSpPr>
        <p:spPr>
          <a:xfrm>
            <a:off x="457200" y="836712"/>
            <a:ext cx="8579296" cy="5904656"/>
          </a:xfrm>
        </p:spPr>
        <p:txBody>
          <a:bodyPr>
            <a:normAutofit lnSpcReduction="10000"/>
          </a:bodyPr>
          <a:lstStyle/>
          <a:p>
            <a:pPr>
              <a:buClr>
                <a:srgbClr val="04617B"/>
              </a:buClr>
            </a:pPr>
            <a:r>
              <a:rPr lang="fr-FR" dirty="0">
                <a:solidFill>
                  <a:srgbClr val="04617B"/>
                </a:solidFill>
              </a:rPr>
              <a:t>Diode SCHOTTKY</a:t>
            </a:r>
          </a:p>
          <a:p>
            <a:pPr lvl="1">
              <a:buClr>
                <a:schemeClr val="accent3">
                  <a:lumMod val="75000"/>
                </a:schemeClr>
              </a:buClr>
              <a:buFont typeface="Wingdings" panose="05000000000000000000" pitchFamily="2" charset="2"/>
              <a:buChar char="Ø"/>
            </a:pPr>
            <a:r>
              <a:rPr lang="fr-FR" sz="1600" b="1" u="sng" dirty="0"/>
              <a:t>Avantages :</a:t>
            </a:r>
            <a:r>
              <a:rPr lang="fr-FR" sz="1600" dirty="0"/>
              <a:t> Tension de seuil moins importante et temps de commutation plus rapide. Ces diodes sont utilisées en haute fréquence. </a:t>
            </a:r>
          </a:p>
          <a:p>
            <a:pPr lvl="1">
              <a:buClr>
                <a:schemeClr val="accent3">
                  <a:lumMod val="75000"/>
                </a:schemeClr>
              </a:buClr>
              <a:buFont typeface="Wingdings" panose="05000000000000000000" pitchFamily="2" charset="2"/>
              <a:buChar char="Ø"/>
            </a:pPr>
            <a:r>
              <a:rPr lang="fr-FR" sz="1600" b="1" u="sng" dirty="0"/>
              <a:t>Symbole :</a:t>
            </a:r>
            <a:r>
              <a:rPr lang="fr-FR" sz="1600" dirty="0"/>
              <a:t> </a:t>
            </a:r>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r>
              <a:rPr lang="fr-FR" sz="1600" dirty="0"/>
              <a:t>Ordre de grandeur des caractéristiques (BAS40) : </a:t>
            </a:r>
          </a:p>
          <a:p>
            <a:pPr lvl="2">
              <a:buClr>
                <a:schemeClr val="accent3">
                  <a:lumMod val="75000"/>
                </a:schemeClr>
              </a:buClr>
              <a:buFont typeface="Arial" panose="020B0604020202020204" pitchFamily="34" charset="0"/>
              <a:buChar char="•"/>
            </a:pPr>
            <a:r>
              <a:rPr lang="fr-FR" sz="1400" dirty="0"/>
              <a:t>V</a:t>
            </a:r>
            <a:r>
              <a:rPr lang="fr-FR" sz="1400" baseline="-25000" dirty="0"/>
              <a:t>F</a:t>
            </a:r>
            <a:r>
              <a:rPr lang="fr-FR" sz="1400" dirty="0"/>
              <a:t>=0,45V typique pour un courant de 10mA ; V</a:t>
            </a:r>
            <a:r>
              <a:rPr lang="fr-FR" sz="1400" baseline="-25000" dirty="0"/>
              <a:t>R</a:t>
            </a:r>
            <a:r>
              <a:rPr lang="fr-FR" sz="1400" dirty="0"/>
              <a:t>=40V (tension inverse) ; I</a:t>
            </a:r>
            <a:r>
              <a:rPr lang="fr-FR" sz="1400" baseline="-25000" dirty="0"/>
              <a:t>F</a:t>
            </a:r>
            <a:r>
              <a:rPr lang="fr-FR" sz="1400" dirty="0"/>
              <a:t> 200mA moyen maxi ; </a:t>
            </a:r>
            <a:r>
              <a:rPr lang="fr-FR" sz="1400" dirty="0" err="1"/>
              <a:t>t</a:t>
            </a:r>
            <a:r>
              <a:rPr lang="fr-FR" sz="1400" baseline="-25000" dirty="0" err="1"/>
              <a:t>RR</a:t>
            </a:r>
            <a:r>
              <a:rPr lang="fr-FR" sz="1400" dirty="0"/>
              <a:t>=4ns (Reverse </a:t>
            </a:r>
            <a:r>
              <a:rPr lang="fr-FR" sz="1400" dirty="0" err="1"/>
              <a:t>Recovery</a:t>
            </a:r>
            <a:r>
              <a:rPr lang="fr-FR" sz="1400" dirty="0"/>
              <a:t> Time)</a:t>
            </a:r>
          </a:p>
          <a:p>
            <a:pPr>
              <a:buClr>
                <a:srgbClr val="04617B"/>
              </a:buClr>
            </a:pPr>
            <a:r>
              <a:rPr lang="fr-FR" dirty="0">
                <a:solidFill>
                  <a:srgbClr val="04617B"/>
                </a:solidFill>
              </a:rPr>
              <a:t>Diode électroluminescente (LED ou DEL)</a:t>
            </a:r>
          </a:p>
          <a:p>
            <a:pPr lvl="1">
              <a:buClr>
                <a:schemeClr val="accent3">
                  <a:lumMod val="75000"/>
                </a:schemeClr>
              </a:buClr>
              <a:buFont typeface="Wingdings" panose="05000000000000000000" pitchFamily="2" charset="2"/>
              <a:buChar char="Ø"/>
            </a:pPr>
            <a:r>
              <a:rPr lang="fr-FR" sz="1600" b="1" u="sng" dirty="0"/>
              <a:t>Mécanisme :</a:t>
            </a:r>
            <a:r>
              <a:rPr lang="fr-FR" sz="1600" dirty="0"/>
              <a:t> La recombinaison d'un électron et d'un trou d'électron dans un semi-conducteur conduit à l'émission d'un photon. Une diode électroluminescente est une jonction P-N qui doit être polarisée en sens direct lorsqu’on veut émettre de la lumière. </a:t>
            </a:r>
          </a:p>
          <a:p>
            <a:pPr lvl="1">
              <a:buClr>
                <a:schemeClr val="accent3">
                  <a:lumMod val="75000"/>
                </a:schemeClr>
              </a:buClr>
              <a:buFont typeface="Wingdings" panose="05000000000000000000" pitchFamily="2" charset="2"/>
              <a:buChar char="Ø"/>
            </a:pPr>
            <a:r>
              <a:rPr lang="fr-FR" sz="1600" b="1" u="sng" dirty="0"/>
              <a:t>Symbole :</a:t>
            </a:r>
            <a:r>
              <a:rPr lang="fr-FR" sz="1600" dirty="0"/>
              <a:t> </a:t>
            </a:r>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r>
              <a:rPr lang="fr-FR" sz="1600" b="1" u="sng" dirty="0"/>
              <a:t>Différentes Leds :</a:t>
            </a:r>
            <a:r>
              <a:rPr lang="fr-FR" sz="1600" dirty="0"/>
              <a:t> De nombreuses familles de leds en fonction de l’utilisation.</a:t>
            </a:r>
          </a:p>
          <a:p>
            <a:pPr lvl="2">
              <a:buClr>
                <a:schemeClr val="accent3">
                  <a:lumMod val="75000"/>
                </a:schemeClr>
              </a:buClr>
              <a:buFont typeface="Arial" panose="020B0604020202020204" pitchFamily="34" charset="0"/>
              <a:buChar char="•"/>
            </a:pPr>
            <a:r>
              <a:rPr lang="fr-FR" sz="1400" dirty="0"/>
              <a:t>Utilisation pour signaler (fonctionnement, activité, …) choix en fonction de la couleur et la consommation de courant (led standard </a:t>
            </a:r>
            <a:r>
              <a:rPr lang="fr-FR" sz="1400" dirty="0">
                <a:sym typeface="Wingdings" panose="05000000000000000000" pitchFamily="2" charset="2"/>
              </a:rPr>
              <a:t> 20mA environ, led faible consommation  1 ou 2 mA).</a:t>
            </a:r>
          </a:p>
          <a:p>
            <a:pPr lvl="2">
              <a:buClr>
                <a:schemeClr val="accent3">
                  <a:lumMod val="75000"/>
                </a:schemeClr>
              </a:buClr>
              <a:buFont typeface="Arial" panose="020B0604020202020204" pitchFamily="34" charset="0"/>
              <a:buChar char="•"/>
            </a:pPr>
            <a:r>
              <a:rPr lang="fr-FR" sz="1400" dirty="0">
                <a:sym typeface="Wingdings" panose="05000000000000000000" pitchFamily="2" charset="2"/>
              </a:rPr>
              <a:t>Utilisation en éclairage (130 lumens/watts contre 15 pour des ampoule à filament), choix en fonction de la couleur (ou température de couleur pour le blanc) et en fonction de la luminosité ou éclairement (lux ou lumens).</a:t>
            </a:r>
          </a:p>
          <a:p>
            <a:pPr lvl="2">
              <a:buClr>
                <a:schemeClr val="accent3">
                  <a:lumMod val="75000"/>
                </a:schemeClr>
              </a:buClr>
              <a:buFont typeface="Arial" panose="020B0604020202020204" pitchFamily="34" charset="0"/>
              <a:buChar char="•"/>
            </a:pPr>
            <a:r>
              <a:rPr lang="fr-FR" sz="1400" dirty="0">
                <a:sym typeface="Wingdings" panose="05000000000000000000" pitchFamily="2" charset="2"/>
              </a:rPr>
              <a:t>Tension de seuil différente en fonction de la couleur. V</a:t>
            </a:r>
            <a:r>
              <a:rPr lang="fr-FR" sz="1400" baseline="-25000" dirty="0">
                <a:sym typeface="Wingdings" panose="05000000000000000000" pitchFamily="2" charset="2"/>
              </a:rPr>
              <a:t>F</a:t>
            </a:r>
            <a:r>
              <a:rPr lang="fr-FR" sz="1400" dirty="0">
                <a:sym typeface="Wingdings" panose="05000000000000000000" pitchFamily="2" charset="2"/>
              </a:rPr>
              <a:t> vaut environ 1,6V pour des Leds Infra rouge et jusqu’à 3,5V pour du blanc (de 1,8V à 2,4V pour les couleurs utilisée en signalement).</a:t>
            </a:r>
            <a:endParaRPr lang="fr-FR" sz="1400" dirty="0"/>
          </a:p>
        </p:txBody>
      </p:sp>
      <p:pic>
        <p:nvPicPr>
          <p:cNvPr id="14" name="Image 13">
            <a:extLst>
              <a:ext uri="{FF2B5EF4-FFF2-40B4-BE49-F238E27FC236}">
                <a16:creationId xmlns:a16="http://schemas.microsoft.com/office/drawing/2014/main" id="{75EFB9EC-1B35-4732-AD89-0C55AC17A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1628800"/>
            <a:ext cx="1409700" cy="666750"/>
          </a:xfrm>
          <a:prstGeom prst="rect">
            <a:avLst/>
          </a:prstGeom>
        </p:spPr>
      </p:pic>
      <p:pic>
        <p:nvPicPr>
          <p:cNvPr id="15" name="Image 14">
            <a:extLst>
              <a:ext uri="{FF2B5EF4-FFF2-40B4-BE49-F238E27FC236}">
                <a16:creationId xmlns:a16="http://schemas.microsoft.com/office/drawing/2014/main" id="{D12F24ED-83C1-4C9D-9159-387D19BCE4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5338" y="4149080"/>
            <a:ext cx="1273175" cy="400050"/>
          </a:xfrm>
          <a:prstGeom prst="rect">
            <a:avLst/>
          </a:prstGeom>
        </p:spPr>
      </p:pic>
    </p:spTree>
    <p:custDataLst>
      <p:tags r:id="rId1"/>
    </p:custDataLst>
    <p:extLst>
      <p:ext uri="{BB962C8B-B14F-4D97-AF65-F5344CB8AC3E}">
        <p14:creationId xmlns:p14="http://schemas.microsoft.com/office/powerpoint/2010/main" val="4274138459"/>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animEffect transition="in" filter="fade">
                                      <p:cBhvr>
                                        <p:cTn id="7" dur="1000"/>
                                        <p:tgtEl>
                                          <p:spTgt spid="13">
                                            <p:txEl>
                                              <p:pRg st="6" end="6"/>
                                            </p:txEl>
                                          </p:spTgt>
                                        </p:tgtEl>
                                      </p:cBhvr>
                                    </p:animEffect>
                                    <p:anim calcmode="lin" valueType="num">
                                      <p:cBhvr>
                                        <p:cTn id="8"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7" end="7"/>
                                            </p:txEl>
                                          </p:spTgt>
                                        </p:tgtEl>
                                        <p:attrNameLst>
                                          <p:attrName>style.visibility</p:attrName>
                                        </p:attrNameLst>
                                      </p:cBhvr>
                                      <p:to>
                                        <p:strVal val="visible"/>
                                      </p:to>
                                    </p:set>
                                    <p:animEffect transition="in" filter="fade">
                                      <p:cBhvr>
                                        <p:cTn id="12" dur="1000"/>
                                        <p:tgtEl>
                                          <p:spTgt spid="13">
                                            <p:txEl>
                                              <p:pRg st="7" end="7"/>
                                            </p:txEl>
                                          </p:spTgt>
                                        </p:tgtEl>
                                      </p:cBhvr>
                                    </p:animEffect>
                                    <p:anim calcmode="lin" valueType="num">
                                      <p:cBhvr>
                                        <p:cTn id="13"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8" end="8"/>
                                            </p:txEl>
                                          </p:spTgt>
                                        </p:tgtEl>
                                        <p:attrNameLst>
                                          <p:attrName>style.visibility</p:attrName>
                                        </p:attrNameLst>
                                      </p:cBhvr>
                                      <p:to>
                                        <p:strVal val="visible"/>
                                      </p:to>
                                    </p:set>
                                    <p:animEffect transition="in" filter="fade">
                                      <p:cBhvr>
                                        <p:cTn id="17" dur="1000"/>
                                        <p:tgtEl>
                                          <p:spTgt spid="13">
                                            <p:txEl>
                                              <p:pRg st="8" end="8"/>
                                            </p:txEl>
                                          </p:spTgt>
                                        </p:tgtEl>
                                      </p:cBhvr>
                                    </p:animEffect>
                                    <p:anim calcmode="lin" valueType="num">
                                      <p:cBhvr>
                                        <p:cTn id="18"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xEl>
                                              <p:pRg st="10" end="10"/>
                                            </p:txEl>
                                          </p:spTgt>
                                        </p:tgtEl>
                                        <p:attrNameLst>
                                          <p:attrName>style.visibility</p:attrName>
                                        </p:attrNameLst>
                                      </p:cBhvr>
                                      <p:to>
                                        <p:strVal val="visible"/>
                                      </p:to>
                                    </p:set>
                                    <p:animEffect transition="in" filter="fade">
                                      <p:cBhvr>
                                        <p:cTn id="22" dur="1000"/>
                                        <p:tgtEl>
                                          <p:spTgt spid="13">
                                            <p:txEl>
                                              <p:pRg st="10" end="10"/>
                                            </p:txEl>
                                          </p:spTgt>
                                        </p:tgtEl>
                                      </p:cBhvr>
                                    </p:animEffect>
                                    <p:anim calcmode="lin" valueType="num">
                                      <p:cBhvr>
                                        <p:cTn id="23"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xEl>
                                              <p:pRg st="11" end="11"/>
                                            </p:txEl>
                                          </p:spTgt>
                                        </p:tgtEl>
                                        <p:attrNameLst>
                                          <p:attrName>style.visibility</p:attrName>
                                        </p:attrNameLst>
                                      </p:cBhvr>
                                      <p:to>
                                        <p:strVal val="visible"/>
                                      </p:to>
                                    </p:set>
                                    <p:animEffect transition="in" filter="fade">
                                      <p:cBhvr>
                                        <p:cTn id="27" dur="1000"/>
                                        <p:tgtEl>
                                          <p:spTgt spid="13">
                                            <p:txEl>
                                              <p:pRg st="11" end="11"/>
                                            </p:txEl>
                                          </p:spTgt>
                                        </p:tgtEl>
                                      </p:cBhvr>
                                    </p:animEffect>
                                    <p:anim calcmode="lin" valueType="num">
                                      <p:cBhvr>
                                        <p:cTn id="28"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1" end="1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xEl>
                                              <p:pRg st="12" end="12"/>
                                            </p:txEl>
                                          </p:spTgt>
                                        </p:tgtEl>
                                        <p:attrNameLst>
                                          <p:attrName>style.visibility</p:attrName>
                                        </p:attrNameLst>
                                      </p:cBhvr>
                                      <p:to>
                                        <p:strVal val="visible"/>
                                      </p:to>
                                    </p:set>
                                    <p:animEffect transition="in" filter="fade">
                                      <p:cBhvr>
                                        <p:cTn id="32" dur="1000"/>
                                        <p:tgtEl>
                                          <p:spTgt spid="13">
                                            <p:txEl>
                                              <p:pRg st="12" end="12"/>
                                            </p:txEl>
                                          </p:spTgt>
                                        </p:tgtEl>
                                      </p:cBhvr>
                                    </p:animEffect>
                                    <p:anim calcmode="lin" valueType="num">
                                      <p:cBhvr>
                                        <p:cTn id="33"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12" end="1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xEl>
                                              <p:pRg st="13" end="13"/>
                                            </p:txEl>
                                          </p:spTgt>
                                        </p:tgtEl>
                                        <p:attrNameLst>
                                          <p:attrName>style.visibility</p:attrName>
                                        </p:attrNameLst>
                                      </p:cBhvr>
                                      <p:to>
                                        <p:strVal val="visible"/>
                                      </p:to>
                                    </p:set>
                                    <p:animEffect transition="in" filter="fade">
                                      <p:cBhvr>
                                        <p:cTn id="37" dur="1000"/>
                                        <p:tgtEl>
                                          <p:spTgt spid="13">
                                            <p:txEl>
                                              <p:pRg st="13" end="13"/>
                                            </p:txEl>
                                          </p:spTgt>
                                        </p:tgtEl>
                                      </p:cBhvr>
                                    </p:animEffect>
                                    <p:anim calcmode="lin" valueType="num">
                                      <p:cBhvr>
                                        <p:cTn id="38" dur="1000" fill="hold"/>
                                        <p:tgtEl>
                                          <p:spTgt spid="13">
                                            <p:txEl>
                                              <p:pRg st="13" end="13"/>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13" end="13"/>
                                            </p:txEl>
                                          </p:spTgt>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14</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5847" cy="5755268"/>
            <a:chOff x="-94807" y="1052735"/>
            <a:chExt cx="525847" cy="5755268"/>
          </a:xfrm>
        </p:grpSpPr>
        <p:grpSp>
          <p:nvGrpSpPr>
            <p:cNvPr id="12" name="Groupe 11"/>
            <p:cNvGrpSpPr/>
            <p:nvPr/>
          </p:nvGrpSpPr>
          <p:grpSpPr>
            <a:xfrm>
              <a:off x="-94806" y="2367702"/>
              <a:ext cx="525846" cy="2960186"/>
              <a:chOff x="-94806" y="2367702"/>
              <a:chExt cx="525846" cy="2960186"/>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604" y="4326244"/>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Montages à  diodes</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Espace réservé du contenu 2">
            <a:extLst>
              <a:ext uri="{FF2B5EF4-FFF2-40B4-BE49-F238E27FC236}">
                <a16:creationId xmlns:a16="http://schemas.microsoft.com/office/drawing/2014/main" id="{4B7F4A01-6079-4B60-ADC1-D4CD9809B251}"/>
              </a:ext>
            </a:extLst>
          </p:cNvPr>
          <p:cNvSpPr>
            <a:spLocks noGrp="1"/>
          </p:cNvSpPr>
          <p:nvPr>
            <p:ph idx="1"/>
          </p:nvPr>
        </p:nvSpPr>
        <p:spPr>
          <a:xfrm>
            <a:off x="457200" y="836712"/>
            <a:ext cx="8579296" cy="1512168"/>
          </a:xfrm>
        </p:spPr>
        <p:txBody>
          <a:bodyPr>
            <a:normAutofit/>
          </a:bodyPr>
          <a:lstStyle/>
          <a:p>
            <a:pPr>
              <a:buClr>
                <a:srgbClr val="04617B"/>
              </a:buClr>
            </a:pPr>
            <a:r>
              <a:rPr lang="fr-FR" dirty="0" err="1">
                <a:solidFill>
                  <a:srgbClr val="04617B"/>
                </a:solidFill>
              </a:rPr>
              <a:t>Photo-diode</a:t>
            </a:r>
            <a:endParaRPr lang="fr-FR" dirty="0">
              <a:solidFill>
                <a:srgbClr val="04617B"/>
              </a:solidFill>
            </a:endParaRPr>
          </a:p>
          <a:p>
            <a:pPr lvl="1">
              <a:buClr>
                <a:schemeClr val="accent3">
                  <a:lumMod val="75000"/>
                </a:schemeClr>
              </a:buClr>
              <a:buFont typeface="Wingdings" panose="05000000000000000000" pitchFamily="2" charset="2"/>
              <a:buChar char="Ø"/>
            </a:pPr>
            <a:r>
              <a:rPr lang="fr-FR" sz="1600" b="1" u="sng" dirty="0"/>
              <a:t>Utilisation :</a:t>
            </a:r>
            <a:r>
              <a:rPr lang="fr-FR" sz="1600" dirty="0"/>
              <a:t> Fonctionnement en mode inverse, courant faible et petites variations de courant dues aux changements de lumière.</a:t>
            </a:r>
          </a:p>
        </p:txBody>
      </p:sp>
      <p:pic>
        <p:nvPicPr>
          <p:cNvPr id="14" name="Image 13" descr="http://etronics.free.fr/dossiers/analog/analog14/images/image08.gif">
            <a:extLst>
              <a:ext uri="{FF2B5EF4-FFF2-40B4-BE49-F238E27FC236}">
                <a16:creationId xmlns:a16="http://schemas.microsoft.com/office/drawing/2014/main" id="{861FC171-568F-43DD-A4BB-8CC845A52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1" y="1700808"/>
            <a:ext cx="2296829" cy="194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ce réservé du contenu 2">
            <a:extLst>
              <a:ext uri="{FF2B5EF4-FFF2-40B4-BE49-F238E27FC236}">
                <a16:creationId xmlns:a16="http://schemas.microsoft.com/office/drawing/2014/main" id="{BCD3817C-0FF9-4DBB-B9DD-3AFB7747247B}"/>
              </a:ext>
            </a:extLst>
          </p:cNvPr>
          <p:cNvSpPr txBox="1">
            <a:spLocks/>
          </p:cNvSpPr>
          <p:nvPr/>
        </p:nvSpPr>
        <p:spPr>
          <a:xfrm>
            <a:off x="458043" y="3573016"/>
            <a:ext cx="8579296" cy="3168352"/>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04617B"/>
              </a:buClr>
            </a:pPr>
            <a:r>
              <a:rPr lang="fr-FR" dirty="0">
                <a:solidFill>
                  <a:srgbClr val="04617B"/>
                </a:solidFill>
              </a:rPr>
              <a:t>Diode </a:t>
            </a:r>
            <a:r>
              <a:rPr lang="fr-FR" dirty="0" err="1">
                <a:solidFill>
                  <a:srgbClr val="04617B"/>
                </a:solidFill>
              </a:rPr>
              <a:t>Zener</a:t>
            </a:r>
            <a:endParaRPr lang="fr-FR" dirty="0">
              <a:solidFill>
                <a:srgbClr val="04617B"/>
              </a:solidFill>
            </a:endParaRPr>
          </a:p>
          <a:p>
            <a:pPr lvl="1">
              <a:buClr>
                <a:schemeClr val="accent3">
                  <a:lumMod val="75000"/>
                </a:schemeClr>
              </a:buClr>
              <a:buFont typeface="Wingdings" panose="05000000000000000000" pitchFamily="2" charset="2"/>
              <a:buChar char="Ø"/>
            </a:pPr>
            <a:r>
              <a:rPr lang="fr-FR" sz="1600" b="1" u="sng" dirty="0"/>
              <a:t>Utilisation :</a:t>
            </a:r>
            <a:r>
              <a:rPr lang="fr-FR" sz="1600" dirty="0"/>
              <a:t> Elle s’utilise dans la polarisation inverse où les notations changent et deviennent V</a:t>
            </a:r>
            <a:r>
              <a:rPr lang="fr-FR" sz="1600" baseline="-25000" dirty="0"/>
              <a:t>KA</a:t>
            </a:r>
            <a:r>
              <a:rPr lang="fr-FR" sz="1600" dirty="0"/>
              <a:t> = - V</a:t>
            </a:r>
            <a:r>
              <a:rPr lang="fr-FR" sz="1600" baseline="-25000" dirty="0"/>
              <a:t>D</a:t>
            </a:r>
            <a:r>
              <a:rPr lang="fr-FR" sz="1600" dirty="0"/>
              <a:t> et I</a:t>
            </a:r>
            <a:r>
              <a:rPr lang="fr-FR" sz="1600" baseline="-25000" dirty="0"/>
              <a:t>Z</a:t>
            </a:r>
            <a:r>
              <a:rPr lang="fr-FR" sz="1600" dirty="0"/>
              <a:t> = - I</a:t>
            </a:r>
            <a:r>
              <a:rPr lang="fr-FR" sz="1600" baseline="-25000" dirty="0"/>
              <a:t>D</a:t>
            </a:r>
            <a:r>
              <a:rPr lang="fr-FR" sz="1600" dirty="0"/>
              <a:t>. Dans ce sens, cette diode ne présente pas de zone de claquage :</a:t>
            </a:r>
          </a:p>
          <a:p>
            <a:pPr lvl="2">
              <a:buClr>
                <a:schemeClr val="accent3">
                  <a:lumMod val="75000"/>
                </a:schemeClr>
              </a:buClr>
              <a:buFont typeface="Arial" panose="020B0604020202020204" pitchFamily="34" charset="0"/>
              <a:buChar char="•"/>
            </a:pPr>
            <a:r>
              <a:rPr lang="fr-FR" sz="1400" dirty="0"/>
              <a:t>Si V</a:t>
            </a:r>
            <a:r>
              <a:rPr lang="fr-FR" sz="1400" baseline="-25000" dirty="0"/>
              <a:t>KA</a:t>
            </a:r>
            <a:r>
              <a:rPr lang="fr-FR" sz="1400" dirty="0"/>
              <a:t> &lt; V</a:t>
            </a:r>
            <a:r>
              <a:rPr lang="fr-FR" sz="1400" baseline="-25000" dirty="0"/>
              <a:t>Z</a:t>
            </a:r>
            <a:r>
              <a:rPr lang="fr-FR" sz="1400" dirty="0"/>
              <a:t> , alors I</a:t>
            </a:r>
            <a:r>
              <a:rPr lang="fr-FR" sz="1400" baseline="-25000" dirty="0"/>
              <a:t>Z</a:t>
            </a:r>
            <a:r>
              <a:rPr lang="fr-FR" sz="1400" dirty="0"/>
              <a:t> = 0 ( interrupteur ouvert ).</a:t>
            </a:r>
          </a:p>
          <a:p>
            <a:pPr lvl="2">
              <a:buClr>
                <a:schemeClr val="accent3">
                  <a:lumMod val="75000"/>
                </a:schemeClr>
              </a:buClr>
              <a:buFont typeface="Arial" panose="020B0604020202020204" pitchFamily="34" charset="0"/>
              <a:buChar char="•"/>
            </a:pPr>
            <a:r>
              <a:rPr lang="fr-FR" sz="1400" dirty="0"/>
              <a:t>Sinon V</a:t>
            </a:r>
            <a:r>
              <a:rPr lang="fr-FR" sz="1400" baseline="-25000" dirty="0"/>
              <a:t>KA</a:t>
            </a:r>
            <a:r>
              <a:rPr lang="fr-FR" sz="1400" dirty="0"/>
              <a:t> = V</a:t>
            </a:r>
            <a:r>
              <a:rPr lang="fr-FR" sz="1400" baseline="-25000" dirty="0"/>
              <a:t>Z</a:t>
            </a:r>
            <a:r>
              <a:rPr lang="fr-FR" sz="1400" dirty="0"/>
              <a:t> , quel que soit le courant I</a:t>
            </a:r>
            <a:r>
              <a:rPr lang="fr-FR" sz="1400" baseline="-25000" dirty="0"/>
              <a:t>Z</a:t>
            </a:r>
            <a:r>
              <a:rPr lang="fr-FR" sz="1400" dirty="0"/>
              <a:t> le traversant.</a:t>
            </a:r>
          </a:p>
          <a:p>
            <a:pPr lvl="2">
              <a:buClr>
                <a:schemeClr val="accent3">
                  <a:lumMod val="75000"/>
                </a:schemeClr>
              </a:buClr>
              <a:buFont typeface="Arial" panose="020B0604020202020204" pitchFamily="34" charset="0"/>
              <a:buChar char="•"/>
            </a:pPr>
            <a:r>
              <a:rPr lang="fr-FR" sz="1400" dirty="0"/>
              <a:t>V</a:t>
            </a:r>
            <a:r>
              <a:rPr lang="fr-FR" sz="1400" baseline="-25000" dirty="0"/>
              <a:t>Z</a:t>
            </a:r>
            <a:r>
              <a:rPr lang="fr-FR" sz="1400" dirty="0"/>
              <a:t> s’appelle la tension </a:t>
            </a:r>
            <a:r>
              <a:rPr lang="fr-FR" sz="1400" dirty="0" err="1"/>
              <a:t>zener</a:t>
            </a:r>
            <a:r>
              <a:rPr lang="fr-FR" sz="1400" dirty="0"/>
              <a:t>.</a:t>
            </a:r>
          </a:p>
          <a:p>
            <a:pPr lvl="1">
              <a:buClr>
                <a:schemeClr val="accent3">
                  <a:lumMod val="75000"/>
                </a:schemeClr>
              </a:buClr>
              <a:buFont typeface="Wingdings" panose="05000000000000000000" pitchFamily="2" charset="2"/>
              <a:buChar char="Ø"/>
            </a:pPr>
            <a:r>
              <a:rPr lang="fr-FR" sz="1600" b="1" u="sng" dirty="0"/>
              <a:t>Symbole :</a:t>
            </a:r>
            <a:r>
              <a:rPr lang="fr-FR" sz="1600" dirty="0"/>
              <a:t> </a:t>
            </a:r>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r>
              <a:rPr lang="fr-FR" sz="1600" b="1" u="sng" dirty="0"/>
              <a:t>Utilisation :</a:t>
            </a:r>
            <a:r>
              <a:rPr lang="fr-FR" sz="1600" dirty="0"/>
              <a:t> Principalement pour écrêter des tensions ou pour créer des références de tension. Mais attention, La valeur de </a:t>
            </a:r>
            <a:r>
              <a:rPr lang="fr-FR" sz="1600" dirty="0" err="1"/>
              <a:t>Vz</a:t>
            </a:r>
            <a:r>
              <a:rPr lang="fr-FR" sz="1600" dirty="0"/>
              <a:t> est fortement dépendante de la température de la diode. </a:t>
            </a:r>
          </a:p>
        </p:txBody>
      </p:sp>
      <p:grpSp>
        <p:nvGrpSpPr>
          <p:cNvPr id="16" name="Group 1605">
            <a:extLst>
              <a:ext uri="{FF2B5EF4-FFF2-40B4-BE49-F238E27FC236}">
                <a16:creationId xmlns:a16="http://schemas.microsoft.com/office/drawing/2014/main" id="{501919B5-CB96-47B2-B6DF-A500AB3DCE24}"/>
              </a:ext>
            </a:extLst>
          </p:cNvPr>
          <p:cNvGrpSpPr>
            <a:grpSpLocks/>
          </p:cNvGrpSpPr>
          <p:nvPr/>
        </p:nvGrpSpPr>
        <p:grpSpPr bwMode="auto">
          <a:xfrm>
            <a:off x="2156162" y="5387563"/>
            <a:ext cx="1336675" cy="796290"/>
            <a:chOff x="1359" y="6135"/>
            <a:chExt cx="2105" cy="1254"/>
          </a:xfrm>
        </p:grpSpPr>
        <p:sp>
          <p:nvSpPr>
            <p:cNvPr id="17" name="AutoShape 1575">
              <a:extLst>
                <a:ext uri="{FF2B5EF4-FFF2-40B4-BE49-F238E27FC236}">
                  <a16:creationId xmlns:a16="http://schemas.microsoft.com/office/drawing/2014/main" id="{C9C81C9B-43AF-4070-B83E-19423F4DA4E2}"/>
                </a:ext>
              </a:extLst>
            </p:cNvPr>
            <p:cNvSpPr>
              <a:spLocks noChangeArrowheads="1"/>
            </p:cNvSpPr>
            <p:nvPr/>
          </p:nvSpPr>
          <p:spPr bwMode="auto">
            <a:xfrm rot="5400000">
              <a:off x="2328" y="6705"/>
              <a:ext cx="228" cy="228"/>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18" name="Line 1576">
              <a:extLst>
                <a:ext uri="{FF2B5EF4-FFF2-40B4-BE49-F238E27FC236}">
                  <a16:creationId xmlns:a16="http://schemas.microsoft.com/office/drawing/2014/main" id="{8A966A15-7FFB-4AEA-A147-4456A8978F18}"/>
                </a:ext>
              </a:extLst>
            </p:cNvPr>
            <p:cNvCxnSpPr/>
            <p:nvPr/>
          </p:nvCxnSpPr>
          <p:spPr bwMode="auto">
            <a:xfrm>
              <a:off x="1587" y="6819"/>
              <a:ext cx="1650" cy="0"/>
            </a:xfrm>
            <a:prstGeom prst="line">
              <a:avLst/>
            </a:prstGeom>
            <a:noFill/>
            <a:ln w="9525">
              <a:solidFill>
                <a:srgbClr val="000000"/>
              </a:solidFill>
              <a:round/>
              <a:headEnd type="oval" w="sm" len="sm"/>
              <a:tailEnd type="oval" w="sm" len="sm"/>
            </a:ln>
            <a:extLst>
              <a:ext uri="{909E8E84-426E-40DD-AFC4-6F175D3DCCD1}">
                <a14:hiddenFill xmlns:a14="http://schemas.microsoft.com/office/drawing/2010/main">
                  <a:noFill/>
                </a14:hiddenFill>
              </a:ext>
            </a:extLst>
          </p:spPr>
        </p:cxnSp>
        <p:cxnSp>
          <p:nvCxnSpPr>
            <p:cNvPr id="19" name="Line 1577">
              <a:extLst>
                <a:ext uri="{FF2B5EF4-FFF2-40B4-BE49-F238E27FC236}">
                  <a16:creationId xmlns:a16="http://schemas.microsoft.com/office/drawing/2014/main" id="{7EE3ECA8-9355-41F3-A871-4A2D5B64176A}"/>
                </a:ext>
              </a:extLst>
            </p:cNvPr>
            <p:cNvCxnSpPr/>
            <p:nvPr/>
          </p:nvCxnSpPr>
          <p:spPr bwMode="auto">
            <a:xfrm>
              <a:off x="2556" y="6705"/>
              <a:ext cx="0"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B8014A13-2E1D-40D1-B7D8-83F727B37A2F}"/>
                </a:ext>
              </a:extLst>
            </p:cNvPr>
            <p:cNvSpPr>
              <a:spLocks noChangeArrowheads="1"/>
            </p:cNvSpPr>
            <p:nvPr/>
          </p:nvSpPr>
          <p:spPr bwMode="auto">
            <a:xfrm>
              <a:off x="1359" y="6534"/>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a:effectLst/>
                  <a:latin typeface="Arial"/>
                </a:rPr>
                <a:t>A</a:t>
              </a:r>
              <a:endParaRPr lang="fr-FR" sz="1000" b="1">
                <a:effectLst/>
                <a:latin typeface="Arial"/>
              </a:endParaRPr>
            </a:p>
          </p:txBody>
        </p:sp>
        <p:sp>
          <p:nvSpPr>
            <p:cNvPr id="21" name="Rectangle 20">
              <a:extLst>
                <a:ext uri="{FF2B5EF4-FFF2-40B4-BE49-F238E27FC236}">
                  <a16:creationId xmlns:a16="http://schemas.microsoft.com/office/drawing/2014/main" id="{3487C235-023F-4F91-BA79-3FE5BF0C118C}"/>
                </a:ext>
              </a:extLst>
            </p:cNvPr>
            <p:cNvSpPr>
              <a:spLocks noChangeArrowheads="1"/>
            </p:cNvSpPr>
            <p:nvPr/>
          </p:nvSpPr>
          <p:spPr bwMode="auto">
            <a:xfrm>
              <a:off x="3069" y="6534"/>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a:effectLst/>
                  <a:latin typeface="Arial"/>
                </a:rPr>
                <a:t>K</a:t>
              </a:r>
              <a:endParaRPr lang="fr-FR" sz="1000" b="1">
                <a:effectLst/>
                <a:latin typeface="Arial"/>
              </a:endParaRPr>
            </a:p>
          </p:txBody>
        </p:sp>
        <p:sp>
          <p:nvSpPr>
            <p:cNvPr id="22" name="Rectangle 21">
              <a:extLst>
                <a:ext uri="{FF2B5EF4-FFF2-40B4-BE49-F238E27FC236}">
                  <a16:creationId xmlns:a16="http://schemas.microsoft.com/office/drawing/2014/main" id="{617BBFE8-DC40-4762-8856-1ABA9E9AB5DE}"/>
                </a:ext>
              </a:extLst>
            </p:cNvPr>
            <p:cNvSpPr>
              <a:spLocks noChangeArrowheads="1"/>
            </p:cNvSpPr>
            <p:nvPr/>
          </p:nvSpPr>
          <p:spPr bwMode="auto">
            <a:xfrm>
              <a:off x="2214" y="6420"/>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D</a:t>
              </a:r>
              <a:endParaRPr lang="fr-FR" sz="1000" b="1">
                <a:effectLst/>
                <a:latin typeface="Arial"/>
              </a:endParaRPr>
            </a:p>
          </p:txBody>
        </p:sp>
        <p:cxnSp>
          <p:nvCxnSpPr>
            <p:cNvPr id="23" name="Line 1583">
              <a:extLst>
                <a:ext uri="{FF2B5EF4-FFF2-40B4-BE49-F238E27FC236}">
                  <a16:creationId xmlns:a16="http://schemas.microsoft.com/office/drawing/2014/main" id="{4870E244-C53B-4363-9C05-E2B771BF9AB4}"/>
                </a:ext>
              </a:extLst>
            </p:cNvPr>
            <p:cNvCxnSpPr/>
            <p:nvPr/>
          </p:nvCxnSpPr>
          <p:spPr bwMode="auto">
            <a:xfrm flipH="1">
              <a:off x="1758" y="7047"/>
              <a:ext cx="1311"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24" name="Rectangle 23">
              <a:extLst>
                <a:ext uri="{FF2B5EF4-FFF2-40B4-BE49-F238E27FC236}">
                  <a16:creationId xmlns:a16="http://schemas.microsoft.com/office/drawing/2014/main" id="{38EE1DC6-1964-498A-835B-DA307F337A4B}"/>
                </a:ext>
              </a:extLst>
            </p:cNvPr>
            <p:cNvSpPr>
              <a:spLocks noChangeArrowheads="1"/>
            </p:cNvSpPr>
            <p:nvPr/>
          </p:nvSpPr>
          <p:spPr bwMode="auto">
            <a:xfrm>
              <a:off x="1758" y="7047"/>
              <a:ext cx="1425"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V</a:t>
              </a:r>
              <a:r>
                <a:rPr lang="fr-FR" sz="1000" b="0" i="1" baseline="-25000">
                  <a:effectLst/>
                  <a:latin typeface="Arial"/>
                </a:rPr>
                <a:t>D</a:t>
              </a:r>
              <a:endParaRPr lang="fr-FR" sz="1000" b="1">
                <a:effectLst/>
                <a:latin typeface="Arial"/>
              </a:endParaRPr>
            </a:p>
          </p:txBody>
        </p:sp>
        <p:cxnSp>
          <p:nvCxnSpPr>
            <p:cNvPr id="25" name="Line 1597">
              <a:extLst>
                <a:ext uri="{FF2B5EF4-FFF2-40B4-BE49-F238E27FC236}">
                  <a16:creationId xmlns:a16="http://schemas.microsoft.com/office/drawing/2014/main" id="{886556A7-3867-4ED0-93EB-F933B66213A1}"/>
                </a:ext>
              </a:extLst>
            </p:cNvPr>
            <p:cNvCxnSpPr/>
            <p:nvPr/>
          </p:nvCxnSpPr>
          <p:spPr bwMode="auto">
            <a:xfrm flipH="1">
              <a:off x="2499" y="6933"/>
              <a:ext cx="5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9" name="Line 1601">
              <a:extLst>
                <a:ext uri="{FF2B5EF4-FFF2-40B4-BE49-F238E27FC236}">
                  <a16:creationId xmlns:a16="http://schemas.microsoft.com/office/drawing/2014/main" id="{74252B19-448E-4E1E-8244-05C229F0D3A3}"/>
                </a:ext>
              </a:extLst>
            </p:cNvPr>
            <p:cNvCxnSpPr/>
            <p:nvPr/>
          </p:nvCxnSpPr>
          <p:spPr bwMode="auto">
            <a:xfrm flipH="1">
              <a:off x="2784" y="6819"/>
              <a:ext cx="228"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31" name="Rectangle 30">
              <a:extLst>
                <a:ext uri="{FF2B5EF4-FFF2-40B4-BE49-F238E27FC236}">
                  <a16:creationId xmlns:a16="http://schemas.microsoft.com/office/drawing/2014/main" id="{E6C4BE9B-52C4-4971-B1C5-C6326BA6810F}"/>
                </a:ext>
              </a:extLst>
            </p:cNvPr>
            <p:cNvSpPr>
              <a:spLocks noChangeArrowheads="1"/>
            </p:cNvSpPr>
            <p:nvPr/>
          </p:nvSpPr>
          <p:spPr bwMode="auto">
            <a:xfrm>
              <a:off x="2727" y="6477"/>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I</a:t>
              </a:r>
              <a:r>
                <a:rPr lang="fr-FR" sz="1000" b="0" i="1" baseline="-25000">
                  <a:effectLst/>
                  <a:latin typeface="Arial"/>
                </a:rPr>
                <a:t>Z</a:t>
              </a:r>
              <a:endParaRPr lang="fr-FR" sz="1000" b="1">
                <a:effectLst/>
                <a:latin typeface="Arial"/>
              </a:endParaRPr>
            </a:p>
          </p:txBody>
        </p:sp>
        <p:sp>
          <p:nvSpPr>
            <p:cNvPr id="32" name="Rectangle 31">
              <a:extLst>
                <a:ext uri="{FF2B5EF4-FFF2-40B4-BE49-F238E27FC236}">
                  <a16:creationId xmlns:a16="http://schemas.microsoft.com/office/drawing/2014/main" id="{8D181C30-45F8-4853-B021-1339CA77290B}"/>
                </a:ext>
              </a:extLst>
            </p:cNvPr>
            <p:cNvSpPr>
              <a:spLocks noChangeArrowheads="1"/>
            </p:cNvSpPr>
            <p:nvPr/>
          </p:nvSpPr>
          <p:spPr bwMode="auto">
            <a:xfrm>
              <a:off x="1701" y="6135"/>
              <a:ext cx="1425"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V</a:t>
              </a:r>
              <a:r>
                <a:rPr lang="fr-FR" sz="1000" b="0" i="1" baseline="-25000">
                  <a:effectLst/>
                  <a:latin typeface="Arial"/>
                </a:rPr>
                <a:t>KA</a:t>
              </a:r>
              <a:endParaRPr lang="fr-FR" sz="1000" b="1">
                <a:effectLst/>
                <a:latin typeface="Arial"/>
              </a:endParaRPr>
            </a:p>
          </p:txBody>
        </p:sp>
        <p:cxnSp>
          <p:nvCxnSpPr>
            <p:cNvPr id="33" name="Line 1604">
              <a:extLst>
                <a:ext uri="{FF2B5EF4-FFF2-40B4-BE49-F238E27FC236}">
                  <a16:creationId xmlns:a16="http://schemas.microsoft.com/office/drawing/2014/main" id="{E0BB3544-47CF-40E5-B421-8175326EF419}"/>
                </a:ext>
              </a:extLst>
            </p:cNvPr>
            <p:cNvCxnSpPr/>
            <p:nvPr/>
          </p:nvCxnSpPr>
          <p:spPr bwMode="auto">
            <a:xfrm>
              <a:off x="1929" y="6420"/>
              <a:ext cx="912"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grpSp>
      <p:grpSp>
        <p:nvGrpSpPr>
          <p:cNvPr id="34" name="Group 1647">
            <a:extLst>
              <a:ext uri="{FF2B5EF4-FFF2-40B4-BE49-F238E27FC236}">
                <a16:creationId xmlns:a16="http://schemas.microsoft.com/office/drawing/2014/main" id="{8EA21299-595F-4DB3-A6A5-45A5C8DE990B}"/>
              </a:ext>
            </a:extLst>
          </p:cNvPr>
          <p:cNvGrpSpPr>
            <a:grpSpLocks/>
          </p:cNvGrpSpPr>
          <p:nvPr/>
        </p:nvGrpSpPr>
        <p:grpSpPr bwMode="auto">
          <a:xfrm>
            <a:off x="5916267" y="4454655"/>
            <a:ext cx="2856230" cy="1666240"/>
            <a:chOff x="3986" y="1529"/>
            <a:chExt cx="4498" cy="2624"/>
          </a:xfrm>
        </p:grpSpPr>
        <p:sp>
          <p:nvSpPr>
            <p:cNvPr id="35" name="Rectangle 34">
              <a:extLst>
                <a:ext uri="{FF2B5EF4-FFF2-40B4-BE49-F238E27FC236}">
                  <a16:creationId xmlns:a16="http://schemas.microsoft.com/office/drawing/2014/main" id="{84E9B1CC-5F5D-4FA0-B835-8D73B62D7FC3}"/>
                </a:ext>
              </a:extLst>
            </p:cNvPr>
            <p:cNvSpPr>
              <a:spLocks noChangeArrowheads="1"/>
            </p:cNvSpPr>
            <p:nvPr/>
          </p:nvSpPr>
          <p:spPr bwMode="auto">
            <a:xfrm>
              <a:off x="6976" y="3003"/>
              <a:ext cx="197"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800" b="1">
                  <a:effectLst/>
                  <a:latin typeface="Arial"/>
                  <a:ea typeface="Times New Roman"/>
                </a:rPr>
                <a:t>0</a:t>
              </a:r>
              <a:endParaRPr lang="fr-FR" sz="1000">
                <a:effectLst/>
                <a:latin typeface="Times New Roman"/>
                <a:ea typeface="Times New Roman"/>
              </a:endParaRPr>
            </a:p>
          </p:txBody>
        </p:sp>
        <p:cxnSp>
          <p:nvCxnSpPr>
            <p:cNvPr id="36" name="Line 1611">
              <a:extLst>
                <a:ext uri="{FF2B5EF4-FFF2-40B4-BE49-F238E27FC236}">
                  <a16:creationId xmlns:a16="http://schemas.microsoft.com/office/drawing/2014/main" id="{047F365D-39DA-48CC-ADB5-9D0A3AE7BC37}"/>
                </a:ext>
              </a:extLst>
            </p:cNvPr>
            <p:cNvCxnSpPr/>
            <p:nvPr/>
          </p:nvCxnSpPr>
          <p:spPr bwMode="auto">
            <a:xfrm flipH="1">
              <a:off x="7012" y="1703"/>
              <a:ext cx="0" cy="1938"/>
            </a:xfrm>
            <a:prstGeom prst="line">
              <a:avLst/>
            </a:prstGeom>
            <a:noFill/>
            <a:ln w="3175">
              <a:solidFill>
                <a:srgbClr val="000000"/>
              </a:solidFill>
              <a:round/>
              <a:headEnd type="triangle" w="sm"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Line 1612">
              <a:extLst>
                <a:ext uri="{FF2B5EF4-FFF2-40B4-BE49-F238E27FC236}">
                  <a16:creationId xmlns:a16="http://schemas.microsoft.com/office/drawing/2014/main" id="{D1B3CE02-18CA-4ABF-880B-680AF64B1A5A}"/>
                </a:ext>
              </a:extLst>
            </p:cNvPr>
            <p:cNvCxnSpPr/>
            <p:nvPr/>
          </p:nvCxnSpPr>
          <p:spPr bwMode="auto">
            <a:xfrm flipV="1">
              <a:off x="4385" y="3013"/>
              <a:ext cx="3586" cy="0"/>
            </a:xfrm>
            <a:prstGeom prst="line">
              <a:avLst/>
            </a:prstGeom>
            <a:noFill/>
            <a:ln w="31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8" name="Rectangle 37">
              <a:extLst>
                <a:ext uri="{FF2B5EF4-FFF2-40B4-BE49-F238E27FC236}">
                  <a16:creationId xmlns:a16="http://schemas.microsoft.com/office/drawing/2014/main" id="{2E3FFC77-5343-4CF6-B9EB-E86B836DE39B}"/>
                </a:ext>
              </a:extLst>
            </p:cNvPr>
            <p:cNvSpPr>
              <a:spLocks noChangeArrowheads="1"/>
            </p:cNvSpPr>
            <p:nvPr/>
          </p:nvSpPr>
          <p:spPr bwMode="auto">
            <a:xfrm>
              <a:off x="7919" y="2899"/>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a:effectLst/>
                  <a:latin typeface="Arial"/>
                  <a:ea typeface="Times New Roman"/>
                </a:rPr>
                <a:t>V</a:t>
              </a:r>
              <a:r>
                <a:rPr lang="fr-FR" sz="1000" b="1" i="1" baseline="-25000">
                  <a:effectLst/>
                  <a:latin typeface="Arial"/>
                  <a:ea typeface="Times New Roman"/>
                </a:rPr>
                <a:t>D</a:t>
              </a:r>
              <a:endParaRPr lang="fr-FR" sz="1000">
                <a:effectLst/>
                <a:latin typeface="Times New Roman"/>
                <a:ea typeface="Times New Roman"/>
              </a:endParaRPr>
            </a:p>
          </p:txBody>
        </p:sp>
        <p:cxnSp>
          <p:nvCxnSpPr>
            <p:cNvPr id="39" name="Line 1614">
              <a:extLst>
                <a:ext uri="{FF2B5EF4-FFF2-40B4-BE49-F238E27FC236}">
                  <a16:creationId xmlns:a16="http://schemas.microsoft.com/office/drawing/2014/main" id="{7B5AFCA1-D479-420C-8670-A8CEB404C1A1}"/>
                </a:ext>
              </a:extLst>
            </p:cNvPr>
            <p:cNvCxnSpPr/>
            <p:nvPr/>
          </p:nvCxnSpPr>
          <p:spPr bwMode="auto">
            <a:xfrm flipH="1">
              <a:off x="7519" y="1930"/>
              <a:ext cx="187" cy="8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40" name="Arc 1615">
              <a:extLst>
                <a:ext uri="{FF2B5EF4-FFF2-40B4-BE49-F238E27FC236}">
                  <a16:creationId xmlns:a16="http://schemas.microsoft.com/office/drawing/2014/main" id="{5770DDC5-55C0-4DDD-96EE-FFEC5FE8C28F}"/>
                </a:ext>
              </a:extLst>
            </p:cNvPr>
            <p:cNvSpPr>
              <a:spLocks/>
            </p:cNvSpPr>
            <p:nvPr/>
          </p:nvSpPr>
          <p:spPr bwMode="auto">
            <a:xfrm flipV="1">
              <a:off x="7183" y="2669"/>
              <a:ext cx="339" cy="345"/>
            </a:xfrm>
            <a:custGeom>
              <a:avLst/>
              <a:gdLst>
                <a:gd name="G0" fmla="+- 0 0 0"/>
                <a:gd name="G1" fmla="+- 21600 0 0"/>
                <a:gd name="G2" fmla="+- 21600 0 0"/>
                <a:gd name="T0" fmla="*/ 0 w 21180"/>
                <a:gd name="T1" fmla="*/ 0 h 21600"/>
                <a:gd name="T2" fmla="*/ 21180 w 21180"/>
                <a:gd name="T3" fmla="*/ 17361 h 21600"/>
                <a:gd name="T4" fmla="*/ 0 w 21180"/>
                <a:gd name="T5" fmla="*/ 21600 h 21600"/>
              </a:gdLst>
              <a:ahLst/>
              <a:cxnLst>
                <a:cxn ang="0">
                  <a:pos x="T0" y="T1"/>
                </a:cxn>
                <a:cxn ang="0">
                  <a:pos x="T2" y="T3"/>
                </a:cxn>
                <a:cxn ang="0">
                  <a:pos x="T4" y="T5"/>
                </a:cxn>
              </a:cxnLst>
              <a:rect l="0" t="0" r="r" b="b"/>
              <a:pathLst>
                <a:path w="21180" h="21600" fill="none" extrusionOk="0">
                  <a:moveTo>
                    <a:pt x="-1" y="0"/>
                  </a:moveTo>
                  <a:cubicBezTo>
                    <a:pt x="10295" y="0"/>
                    <a:pt x="19159" y="7266"/>
                    <a:pt x="21179" y="17361"/>
                  </a:cubicBezTo>
                </a:path>
                <a:path w="21180" h="21600" stroke="0" extrusionOk="0">
                  <a:moveTo>
                    <a:pt x="-1" y="0"/>
                  </a:moveTo>
                  <a:cubicBezTo>
                    <a:pt x="10295" y="0"/>
                    <a:pt x="19159" y="7266"/>
                    <a:pt x="21179" y="17361"/>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1" name="Line 1616">
              <a:extLst>
                <a:ext uri="{FF2B5EF4-FFF2-40B4-BE49-F238E27FC236}">
                  <a16:creationId xmlns:a16="http://schemas.microsoft.com/office/drawing/2014/main" id="{A7F5095B-B674-47B8-A39C-AC559D7E10E8}"/>
                </a:ext>
              </a:extLst>
            </p:cNvPr>
            <p:cNvCxnSpPr/>
            <p:nvPr/>
          </p:nvCxnSpPr>
          <p:spPr bwMode="auto">
            <a:xfrm flipH="1">
              <a:off x="5530" y="3013"/>
              <a:ext cx="165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42" name="Arc 1617">
              <a:extLst>
                <a:ext uri="{FF2B5EF4-FFF2-40B4-BE49-F238E27FC236}">
                  <a16:creationId xmlns:a16="http://schemas.microsoft.com/office/drawing/2014/main" id="{4E3F5A61-E3F5-449C-8457-0345DDF47373}"/>
                </a:ext>
              </a:extLst>
            </p:cNvPr>
            <p:cNvSpPr>
              <a:spLocks/>
            </p:cNvSpPr>
            <p:nvPr/>
          </p:nvSpPr>
          <p:spPr bwMode="auto">
            <a:xfrm flipH="1">
              <a:off x="5416" y="3014"/>
              <a:ext cx="159" cy="342"/>
            </a:xfrm>
            <a:custGeom>
              <a:avLst/>
              <a:gdLst>
                <a:gd name="G0" fmla="+- 0 0 0"/>
                <a:gd name="G1" fmla="+- 21600 0 0"/>
                <a:gd name="G2" fmla="+- 21600 0 0"/>
                <a:gd name="T0" fmla="*/ 0 w 15535"/>
                <a:gd name="T1" fmla="*/ 0 h 21600"/>
                <a:gd name="T2" fmla="*/ 15535 w 15535"/>
                <a:gd name="T3" fmla="*/ 6593 h 21600"/>
                <a:gd name="T4" fmla="*/ 0 w 15535"/>
                <a:gd name="T5" fmla="*/ 21600 h 21600"/>
              </a:gdLst>
              <a:ahLst/>
              <a:cxnLst>
                <a:cxn ang="0">
                  <a:pos x="T0" y="T1"/>
                </a:cxn>
                <a:cxn ang="0">
                  <a:pos x="T2" y="T3"/>
                </a:cxn>
                <a:cxn ang="0">
                  <a:pos x="T4" y="T5"/>
                </a:cxn>
              </a:cxnLst>
              <a:rect l="0" t="0" r="r" b="b"/>
              <a:pathLst>
                <a:path w="15535" h="21600" fill="none" extrusionOk="0">
                  <a:moveTo>
                    <a:pt x="-1" y="0"/>
                  </a:moveTo>
                  <a:cubicBezTo>
                    <a:pt x="5858" y="0"/>
                    <a:pt x="11465" y="2379"/>
                    <a:pt x="15535" y="6592"/>
                  </a:cubicBezTo>
                </a:path>
                <a:path w="15535" h="21600" stroke="0" extrusionOk="0">
                  <a:moveTo>
                    <a:pt x="-1" y="0"/>
                  </a:moveTo>
                  <a:cubicBezTo>
                    <a:pt x="5858" y="0"/>
                    <a:pt x="11465" y="2379"/>
                    <a:pt x="15535" y="6592"/>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3" name="Line 1618">
              <a:extLst>
                <a:ext uri="{FF2B5EF4-FFF2-40B4-BE49-F238E27FC236}">
                  <a16:creationId xmlns:a16="http://schemas.microsoft.com/office/drawing/2014/main" id="{632CA7C0-D831-45E4-8956-8B668528A944}"/>
                </a:ext>
              </a:extLst>
            </p:cNvPr>
            <p:cNvCxnSpPr/>
            <p:nvPr/>
          </p:nvCxnSpPr>
          <p:spPr bwMode="auto">
            <a:xfrm flipH="1">
              <a:off x="5411" y="3127"/>
              <a:ext cx="0" cy="8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44" name="Line 1619">
              <a:extLst>
                <a:ext uri="{FF2B5EF4-FFF2-40B4-BE49-F238E27FC236}">
                  <a16:creationId xmlns:a16="http://schemas.microsoft.com/office/drawing/2014/main" id="{96DFFB11-4039-4D8D-8369-BDC144EF2025}"/>
                </a:ext>
              </a:extLst>
            </p:cNvPr>
            <p:cNvCxnSpPr/>
            <p:nvPr/>
          </p:nvCxnSpPr>
          <p:spPr bwMode="auto">
            <a:xfrm>
              <a:off x="5411" y="2956"/>
              <a:ext cx="5" cy="513"/>
            </a:xfrm>
            <a:prstGeom prst="line">
              <a:avLst/>
            </a:prstGeom>
            <a:noFill/>
            <a:ln w="3175"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45" name="Text Box 1623">
              <a:extLst>
                <a:ext uri="{FF2B5EF4-FFF2-40B4-BE49-F238E27FC236}">
                  <a16:creationId xmlns:a16="http://schemas.microsoft.com/office/drawing/2014/main" id="{E40F1D38-26CB-4CE9-B90B-8816AE770D18}"/>
                </a:ext>
              </a:extLst>
            </p:cNvPr>
            <p:cNvSpPr txBox="1">
              <a:spLocks noChangeArrowheads="1"/>
            </p:cNvSpPr>
            <p:nvPr/>
          </p:nvSpPr>
          <p:spPr bwMode="auto">
            <a:xfrm>
              <a:off x="5696" y="2614"/>
              <a:ext cx="102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prstDash val="sysDot"/>
                  <a:miter lim="800000"/>
                  <a:headEnd/>
                  <a:tailEnd/>
                </a14:hiddenLine>
              </a:ext>
            </a:extLst>
          </p:spPr>
          <p:txBody>
            <a:bodyPr rot="0" vert="horz" wrap="square" lIns="3600" tIns="18000" rIns="18000" bIns="18000" anchor="t" anchorCtr="0" upright="1">
              <a:noAutofit/>
            </a:bodyPr>
            <a:lstStyle/>
            <a:p>
              <a:pPr algn="ctr">
                <a:spcAft>
                  <a:spcPts val="0"/>
                </a:spcAft>
              </a:pPr>
              <a:r>
                <a:rPr lang="fr-FR" sz="600">
                  <a:effectLst/>
                  <a:latin typeface="Arial"/>
                  <a:ea typeface="Times New Roman"/>
                </a:rPr>
                <a:t>Diode</a:t>
              </a:r>
              <a:endParaRPr lang="fr-FR" sz="1000">
                <a:effectLst/>
                <a:latin typeface="Times New Roman"/>
                <a:ea typeface="Times New Roman"/>
              </a:endParaRPr>
            </a:p>
            <a:p>
              <a:pPr algn="ctr">
                <a:spcAft>
                  <a:spcPts val="0"/>
                </a:spcAft>
              </a:pPr>
              <a:r>
                <a:rPr lang="fr-FR" sz="600">
                  <a:effectLst/>
                  <a:latin typeface="Arial"/>
                  <a:ea typeface="Times New Roman"/>
                </a:rPr>
                <a:t>bloquée</a:t>
              </a:r>
              <a:endParaRPr lang="fr-FR" sz="1000">
                <a:effectLst/>
                <a:latin typeface="Times New Roman"/>
                <a:ea typeface="Times New Roman"/>
              </a:endParaRPr>
            </a:p>
          </p:txBody>
        </p:sp>
        <p:sp>
          <p:nvSpPr>
            <p:cNvPr id="46" name="Text Box 1628">
              <a:extLst>
                <a:ext uri="{FF2B5EF4-FFF2-40B4-BE49-F238E27FC236}">
                  <a16:creationId xmlns:a16="http://schemas.microsoft.com/office/drawing/2014/main" id="{4AEC20BA-E5FB-445C-B503-E483AF555CB8}"/>
                </a:ext>
              </a:extLst>
            </p:cNvPr>
            <p:cNvSpPr txBox="1">
              <a:spLocks noChangeArrowheads="1"/>
            </p:cNvSpPr>
            <p:nvPr/>
          </p:nvSpPr>
          <p:spPr bwMode="auto">
            <a:xfrm>
              <a:off x="5188" y="2728"/>
              <a:ext cx="57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prstDash val="sysDot"/>
                  <a:miter lim="800000"/>
                  <a:headEnd/>
                  <a:tailEnd/>
                </a14:hiddenLine>
              </a:ext>
            </a:extLst>
          </p:spPr>
          <p:txBody>
            <a:bodyPr rot="0" vert="horz" wrap="square" lIns="3600" tIns="18000" rIns="18000" bIns="18000" anchor="t" anchorCtr="0" upright="1">
              <a:noAutofit/>
            </a:bodyPr>
            <a:lstStyle/>
            <a:p>
              <a:pPr algn="ctr">
                <a:spcAft>
                  <a:spcPts val="0"/>
                </a:spcAft>
              </a:pPr>
              <a:r>
                <a:rPr lang="fr-FR" sz="800" b="1">
                  <a:effectLst/>
                  <a:latin typeface="Arial"/>
                  <a:ea typeface="Times New Roman"/>
                </a:rPr>
                <a:t>V</a:t>
              </a:r>
              <a:r>
                <a:rPr lang="fr-FR" sz="800" b="1" baseline="-25000">
                  <a:effectLst/>
                  <a:latin typeface="Arial"/>
                  <a:ea typeface="Times New Roman"/>
                </a:rPr>
                <a:t>Z</a:t>
              </a:r>
              <a:r>
                <a:rPr lang="fr-FR" sz="800">
                  <a:effectLst/>
                  <a:latin typeface="Arial"/>
                  <a:ea typeface="Times New Roman"/>
                </a:rPr>
                <a:t> </a:t>
              </a:r>
              <a:endParaRPr lang="fr-FR" sz="1000">
                <a:effectLst/>
                <a:latin typeface="Times New Roman"/>
                <a:ea typeface="Times New Roman"/>
              </a:endParaRPr>
            </a:p>
          </p:txBody>
        </p:sp>
        <p:sp>
          <p:nvSpPr>
            <p:cNvPr id="47" name="Rectangle 46">
              <a:extLst>
                <a:ext uri="{FF2B5EF4-FFF2-40B4-BE49-F238E27FC236}">
                  <a16:creationId xmlns:a16="http://schemas.microsoft.com/office/drawing/2014/main" id="{248BABDD-B10E-4F55-8A77-481C5EFD70F5}"/>
                </a:ext>
              </a:extLst>
            </p:cNvPr>
            <p:cNvSpPr>
              <a:spLocks noChangeArrowheads="1"/>
            </p:cNvSpPr>
            <p:nvPr/>
          </p:nvSpPr>
          <p:spPr bwMode="auto">
            <a:xfrm>
              <a:off x="6603" y="1529"/>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a:effectLst/>
                  <a:latin typeface="Arial"/>
                  <a:ea typeface="Times New Roman"/>
                </a:rPr>
                <a:t>I</a:t>
              </a:r>
              <a:r>
                <a:rPr lang="fr-FR" sz="1000" b="1" i="1" baseline="-25000">
                  <a:effectLst/>
                  <a:latin typeface="Arial"/>
                  <a:ea typeface="Times New Roman"/>
                </a:rPr>
                <a:t>D</a:t>
              </a:r>
              <a:endParaRPr lang="fr-FR" sz="1000">
                <a:effectLst/>
                <a:latin typeface="Times New Roman"/>
                <a:ea typeface="Times New Roman"/>
              </a:endParaRPr>
            </a:p>
          </p:txBody>
        </p:sp>
        <p:sp>
          <p:nvSpPr>
            <p:cNvPr id="48" name="Rectangle 47">
              <a:extLst>
                <a:ext uri="{FF2B5EF4-FFF2-40B4-BE49-F238E27FC236}">
                  <a16:creationId xmlns:a16="http://schemas.microsoft.com/office/drawing/2014/main" id="{E101C6B2-93D2-42FF-91C1-BA0B95CAADE7}"/>
                </a:ext>
              </a:extLst>
            </p:cNvPr>
            <p:cNvSpPr>
              <a:spLocks noChangeArrowheads="1"/>
            </p:cNvSpPr>
            <p:nvPr/>
          </p:nvSpPr>
          <p:spPr bwMode="auto">
            <a:xfrm>
              <a:off x="3986" y="2899"/>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a:effectLst/>
                  <a:latin typeface="Arial"/>
                  <a:ea typeface="Times New Roman"/>
                </a:rPr>
                <a:t>V</a:t>
              </a:r>
              <a:r>
                <a:rPr lang="fr-FR" sz="1000" b="1" i="1" baseline="-25000">
                  <a:effectLst/>
                  <a:latin typeface="Arial"/>
                  <a:ea typeface="Times New Roman"/>
                </a:rPr>
                <a:t>KA</a:t>
              </a:r>
              <a:endParaRPr lang="fr-FR" sz="1000">
                <a:effectLst/>
                <a:latin typeface="Times New Roman"/>
                <a:ea typeface="Times New Roman"/>
              </a:endParaRPr>
            </a:p>
          </p:txBody>
        </p:sp>
        <p:sp>
          <p:nvSpPr>
            <p:cNvPr id="49" name="Text Box 1633">
              <a:extLst>
                <a:ext uri="{FF2B5EF4-FFF2-40B4-BE49-F238E27FC236}">
                  <a16:creationId xmlns:a16="http://schemas.microsoft.com/office/drawing/2014/main" id="{5DD55B90-0D3C-43FC-9FBA-CA450BE08F46}"/>
                </a:ext>
              </a:extLst>
            </p:cNvPr>
            <p:cNvSpPr txBox="1">
              <a:spLocks noChangeArrowheads="1"/>
            </p:cNvSpPr>
            <p:nvPr/>
          </p:nvSpPr>
          <p:spPr bwMode="auto">
            <a:xfrm>
              <a:off x="7458" y="2329"/>
              <a:ext cx="102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prstDash val="sysDot"/>
                  <a:miter lim="800000"/>
                  <a:headEnd/>
                  <a:tailEnd/>
                </a14:hiddenLine>
              </a:ext>
            </a:extLst>
          </p:spPr>
          <p:txBody>
            <a:bodyPr rot="0" vert="horz" wrap="square" lIns="3600" tIns="18000" rIns="18000" bIns="18000" anchor="t" anchorCtr="0" upright="1">
              <a:noAutofit/>
            </a:bodyPr>
            <a:lstStyle/>
            <a:p>
              <a:pPr algn="ctr">
                <a:spcAft>
                  <a:spcPts val="0"/>
                </a:spcAft>
              </a:pPr>
              <a:r>
                <a:rPr lang="fr-FR" sz="600">
                  <a:effectLst/>
                  <a:latin typeface="Arial"/>
                  <a:ea typeface="Times New Roman"/>
                </a:rPr>
                <a:t>Diode</a:t>
              </a:r>
              <a:endParaRPr lang="fr-FR" sz="1000">
                <a:effectLst/>
                <a:latin typeface="Times New Roman"/>
                <a:ea typeface="Times New Roman"/>
              </a:endParaRPr>
            </a:p>
            <a:p>
              <a:pPr algn="ctr">
                <a:spcAft>
                  <a:spcPts val="0"/>
                </a:spcAft>
              </a:pPr>
              <a:r>
                <a:rPr lang="fr-FR" sz="600">
                  <a:effectLst/>
                  <a:latin typeface="Arial"/>
                  <a:ea typeface="Times New Roman"/>
                </a:rPr>
                <a:t>passante</a:t>
              </a:r>
              <a:endParaRPr lang="fr-FR" sz="1000">
                <a:effectLst/>
                <a:latin typeface="Times New Roman"/>
                <a:ea typeface="Times New Roman"/>
              </a:endParaRPr>
            </a:p>
          </p:txBody>
        </p:sp>
        <p:sp>
          <p:nvSpPr>
            <p:cNvPr id="50" name="Text Box 1634">
              <a:extLst>
                <a:ext uri="{FF2B5EF4-FFF2-40B4-BE49-F238E27FC236}">
                  <a16:creationId xmlns:a16="http://schemas.microsoft.com/office/drawing/2014/main" id="{B8F8D1BC-C3C2-4542-AE61-940AFC66A957}"/>
                </a:ext>
              </a:extLst>
            </p:cNvPr>
            <p:cNvSpPr txBox="1">
              <a:spLocks noChangeArrowheads="1"/>
            </p:cNvSpPr>
            <p:nvPr/>
          </p:nvSpPr>
          <p:spPr bwMode="auto">
            <a:xfrm>
              <a:off x="4100" y="3184"/>
              <a:ext cx="1254" cy="969"/>
            </a:xfrm>
            <a:prstGeom prst="rect">
              <a:avLst/>
            </a:prstGeom>
            <a:noFill/>
            <a:ln w="3175" cap="rnd">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spcAft>
                  <a:spcPts val="0"/>
                </a:spcAft>
              </a:pPr>
              <a:r>
                <a:rPr lang="fr-FR" sz="600">
                  <a:effectLst/>
                  <a:latin typeface="Arial"/>
                  <a:ea typeface="Times New Roman"/>
                </a:rPr>
                <a:t>Utilisation en zone Zener.</a:t>
              </a:r>
              <a:endParaRPr lang="fr-FR" sz="1000">
                <a:effectLst/>
                <a:latin typeface="Times New Roman"/>
                <a:ea typeface="Times New Roman"/>
              </a:endParaRPr>
            </a:p>
          </p:txBody>
        </p:sp>
        <p:grpSp>
          <p:nvGrpSpPr>
            <p:cNvPr id="51" name="Group 1646">
              <a:extLst>
                <a:ext uri="{FF2B5EF4-FFF2-40B4-BE49-F238E27FC236}">
                  <a16:creationId xmlns:a16="http://schemas.microsoft.com/office/drawing/2014/main" id="{C2217C6C-EB9B-4F68-98EE-6F1DE156B145}"/>
                </a:ext>
              </a:extLst>
            </p:cNvPr>
            <p:cNvGrpSpPr>
              <a:grpSpLocks/>
            </p:cNvGrpSpPr>
            <p:nvPr/>
          </p:nvGrpSpPr>
          <p:grpSpPr bwMode="auto">
            <a:xfrm>
              <a:off x="4100" y="3526"/>
              <a:ext cx="1297" cy="586"/>
              <a:chOff x="6043" y="3580"/>
              <a:chExt cx="1297" cy="586"/>
            </a:xfrm>
          </p:grpSpPr>
          <p:sp>
            <p:nvSpPr>
              <p:cNvPr id="52" name="Oval 1636">
                <a:extLst>
                  <a:ext uri="{FF2B5EF4-FFF2-40B4-BE49-F238E27FC236}">
                    <a16:creationId xmlns:a16="http://schemas.microsoft.com/office/drawing/2014/main" id="{4C48477E-1FD2-456E-AF55-78BBEB7DD37B}"/>
                  </a:ext>
                </a:extLst>
              </p:cNvPr>
              <p:cNvSpPr>
                <a:spLocks noChangeArrowheads="1"/>
              </p:cNvSpPr>
              <p:nvPr/>
            </p:nvSpPr>
            <p:spPr bwMode="auto">
              <a:xfrm>
                <a:off x="6504" y="3938"/>
                <a:ext cx="228" cy="228"/>
              </a:xfrm>
              <a:prstGeom prst="ellipse">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53" name="Line 1637">
                <a:extLst>
                  <a:ext uri="{FF2B5EF4-FFF2-40B4-BE49-F238E27FC236}">
                    <a16:creationId xmlns:a16="http://schemas.microsoft.com/office/drawing/2014/main" id="{674F5317-68B6-44B9-AB2E-3DDDB64B84AD}"/>
                  </a:ext>
                </a:extLst>
              </p:cNvPr>
              <p:cNvCxnSpPr/>
              <p:nvPr/>
            </p:nvCxnSpPr>
            <p:spPr bwMode="auto">
              <a:xfrm>
                <a:off x="6204" y="4037"/>
                <a:ext cx="102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 name="Line 1638">
                <a:extLst>
                  <a:ext uri="{FF2B5EF4-FFF2-40B4-BE49-F238E27FC236}">
                    <a16:creationId xmlns:a16="http://schemas.microsoft.com/office/drawing/2014/main" id="{288B7253-7606-433E-B217-1484FA5C9E5C}"/>
                  </a:ext>
                </a:extLst>
              </p:cNvPr>
              <p:cNvCxnSpPr/>
              <p:nvPr/>
            </p:nvCxnSpPr>
            <p:spPr bwMode="auto">
              <a:xfrm>
                <a:off x="6318" y="4037"/>
                <a:ext cx="570" cy="0"/>
              </a:xfrm>
              <a:prstGeom prst="line">
                <a:avLst/>
              </a:prstGeom>
              <a:noFill/>
              <a:ln w="6350">
                <a:solidFill>
                  <a:srgbClr val="000000"/>
                </a:solidFill>
                <a:round/>
                <a:headEnd type="oval" w="sm" len="sm"/>
                <a:tailEnd type="oval" w="sm" len="sm"/>
              </a:ln>
              <a:extLst>
                <a:ext uri="{909E8E84-426E-40DD-AFC4-6F175D3DCCD1}">
                  <a14:hiddenFill xmlns:a14="http://schemas.microsoft.com/office/drawing/2010/main">
                    <a:noFill/>
                  </a14:hiddenFill>
                </a:ext>
              </a:extLst>
            </p:spPr>
          </p:cxnSp>
          <p:sp>
            <p:nvSpPr>
              <p:cNvPr id="55" name="Text Box 1639">
                <a:extLst>
                  <a:ext uri="{FF2B5EF4-FFF2-40B4-BE49-F238E27FC236}">
                    <a16:creationId xmlns:a16="http://schemas.microsoft.com/office/drawing/2014/main" id="{A68C395C-5AF0-4B2A-9DD2-41CCF699334A}"/>
                  </a:ext>
                </a:extLst>
              </p:cNvPr>
              <p:cNvSpPr txBox="1">
                <a:spLocks noChangeArrowheads="1"/>
              </p:cNvSpPr>
              <p:nvPr/>
            </p:nvSpPr>
            <p:spPr bwMode="auto">
              <a:xfrm>
                <a:off x="6043" y="3762"/>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A</a:t>
                </a:r>
                <a:endParaRPr lang="fr-FR" sz="1000">
                  <a:effectLst/>
                  <a:latin typeface="Times New Roman"/>
                  <a:ea typeface="Times New Roman"/>
                </a:endParaRPr>
              </a:p>
            </p:txBody>
          </p:sp>
          <p:cxnSp>
            <p:nvCxnSpPr>
              <p:cNvPr id="56" name="Line 1640">
                <a:extLst>
                  <a:ext uri="{FF2B5EF4-FFF2-40B4-BE49-F238E27FC236}">
                    <a16:creationId xmlns:a16="http://schemas.microsoft.com/office/drawing/2014/main" id="{62B5D46D-B494-4DA1-A9A5-BD56A0080E2E}"/>
                  </a:ext>
                </a:extLst>
              </p:cNvPr>
              <p:cNvCxnSpPr/>
              <p:nvPr/>
            </p:nvCxnSpPr>
            <p:spPr bwMode="auto">
              <a:xfrm flipH="1" flipV="1">
                <a:off x="7002" y="4037"/>
                <a:ext cx="171" cy="0"/>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7" name="Rectangle 56">
                <a:extLst>
                  <a:ext uri="{FF2B5EF4-FFF2-40B4-BE49-F238E27FC236}">
                    <a16:creationId xmlns:a16="http://schemas.microsoft.com/office/drawing/2014/main" id="{AFC756D9-A28E-483D-AF5D-F193FBE4E7F8}"/>
                  </a:ext>
                </a:extLst>
              </p:cNvPr>
              <p:cNvSpPr>
                <a:spLocks noChangeArrowheads="1"/>
              </p:cNvSpPr>
              <p:nvPr/>
            </p:nvSpPr>
            <p:spPr bwMode="auto">
              <a:xfrm>
                <a:off x="6945" y="3808"/>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800" b="1" i="1">
                    <a:effectLst/>
                    <a:latin typeface="Arial"/>
                    <a:ea typeface="Times New Roman"/>
                  </a:rPr>
                  <a:t>I</a:t>
                </a:r>
                <a:r>
                  <a:rPr lang="fr-FR" sz="800" b="1" i="1" baseline="-25000">
                    <a:effectLst/>
                    <a:latin typeface="Arial"/>
                    <a:ea typeface="Times New Roman"/>
                  </a:rPr>
                  <a:t>Z</a:t>
                </a:r>
                <a:endParaRPr lang="fr-FR" sz="1000">
                  <a:effectLst/>
                  <a:latin typeface="Times New Roman"/>
                  <a:ea typeface="Times New Roman"/>
                </a:endParaRPr>
              </a:p>
            </p:txBody>
          </p:sp>
          <p:sp>
            <p:nvSpPr>
              <p:cNvPr id="58" name="Rectangle 57">
                <a:extLst>
                  <a:ext uri="{FF2B5EF4-FFF2-40B4-BE49-F238E27FC236}">
                    <a16:creationId xmlns:a16="http://schemas.microsoft.com/office/drawing/2014/main" id="{F172044A-4883-440A-9B23-B06370FD31E8}"/>
                  </a:ext>
                </a:extLst>
              </p:cNvPr>
              <p:cNvSpPr>
                <a:spLocks noChangeArrowheads="1"/>
              </p:cNvSpPr>
              <p:nvPr/>
            </p:nvSpPr>
            <p:spPr bwMode="auto">
              <a:xfrm>
                <a:off x="6090" y="3580"/>
                <a:ext cx="959"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800" b="1" i="1">
                    <a:effectLst/>
                    <a:latin typeface="Arial"/>
                    <a:ea typeface="Times New Roman"/>
                  </a:rPr>
                  <a:t>V</a:t>
                </a:r>
                <a:r>
                  <a:rPr lang="fr-FR" sz="800" b="1" i="1" baseline="-25000">
                    <a:effectLst/>
                    <a:latin typeface="Arial"/>
                    <a:ea typeface="Times New Roman"/>
                  </a:rPr>
                  <a:t>KA</a:t>
                </a:r>
                <a:r>
                  <a:rPr lang="fr-FR" sz="800" b="1" i="1">
                    <a:effectLst/>
                    <a:latin typeface="Arial"/>
                    <a:ea typeface="Times New Roman"/>
                  </a:rPr>
                  <a:t> = V</a:t>
                </a:r>
                <a:r>
                  <a:rPr lang="fr-FR" sz="800" b="1" i="1" baseline="-25000">
                    <a:effectLst/>
                    <a:latin typeface="Arial"/>
                    <a:ea typeface="Times New Roman"/>
                  </a:rPr>
                  <a:t>Z</a:t>
                </a:r>
                <a:endParaRPr lang="fr-FR" sz="1000">
                  <a:effectLst/>
                  <a:latin typeface="Times New Roman"/>
                  <a:ea typeface="Times New Roman"/>
                </a:endParaRPr>
              </a:p>
            </p:txBody>
          </p:sp>
          <p:cxnSp>
            <p:nvCxnSpPr>
              <p:cNvPr id="59" name="Line 1643">
                <a:extLst>
                  <a:ext uri="{FF2B5EF4-FFF2-40B4-BE49-F238E27FC236}">
                    <a16:creationId xmlns:a16="http://schemas.microsoft.com/office/drawing/2014/main" id="{617AD9DB-D9EB-4747-B03C-67168D93D725}"/>
                  </a:ext>
                </a:extLst>
              </p:cNvPr>
              <p:cNvCxnSpPr/>
              <p:nvPr/>
            </p:nvCxnSpPr>
            <p:spPr bwMode="auto">
              <a:xfrm>
                <a:off x="6375" y="3808"/>
                <a:ext cx="456"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60" name="Text Box 1645">
                <a:extLst>
                  <a:ext uri="{FF2B5EF4-FFF2-40B4-BE49-F238E27FC236}">
                    <a16:creationId xmlns:a16="http://schemas.microsoft.com/office/drawing/2014/main" id="{DE94E7CC-32EF-4DE8-B86F-FCFC6434D551}"/>
                  </a:ext>
                </a:extLst>
              </p:cNvPr>
              <p:cNvSpPr txBox="1">
                <a:spLocks noChangeArrowheads="1"/>
              </p:cNvSpPr>
              <p:nvPr/>
            </p:nvSpPr>
            <p:spPr bwMode="auto">
              <a:xfrm>
                <a:off x="6608" y="3757"/>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K</a:t>
                </a:r>
                <a:endParaRPr lang="fr-FR" sz="1000">
                  <a:effectLst/>
                  <a:latin typeface="Times New Roman"/>
                  <a:ea typeface="Times New Roman"/>
                </a:endParaRPr>
              </a:p>
            </p:txBody>
          </p:sp>
        </p:grpSp>
      </p:grpSp>
      <p:sp>
        <p:nvSpPr>
          <p:cNvPr id="105" name="Espace réservé du contenu 2">
            <a:extLst>
              <a:ext uri="{FF2B5EF4-FFF2-40B4-BE49-F238E27FC236}">
                <a16:creationId xmlns:a16="http://schemas.microsoft.com/office/drawing/2014/main" id="{AA4A7DB8-2EAD-4404-83B6-109356109FE6}"/>
              </a:ext>
            </a:extLst>
          </p:cNvPr>
          <p:cNvSpPr txBox="1">
            <a:spLocks/>
          </p:cNvSpPr>
          <p:nvPr/>
        </p:nvSpPr>
        <p:spPr>
          <a:xfrm>
            <a:off x="457001" y="1778713"/>
            <a:ext cx="5843189" cy="1938319"/>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buClr>
                <a:schemeClr val="accent3">
                  <a:lumMod val="75000"/>
                </a:schemeClr>
              </a:buClr>
              <a:buFont typeface="Wingdings" panose="05000000000000000000" pitchFamily="2" charset="2"/>
              <a:buChar char="Ø"/>
            </a:pPr>
            <a:r>
              <a:rPr lang="fr-FR" sz="1600" b="1" u="sng" dirty="0"/>
              <a:t>Mécanisme :</a:t>
            </a:r>
            <a:r>
              <a:rPr lang="fr-FR" sz="1600" dirty="0"/>
              <a:t> Les photons lumineux contribuent à augmenter le courant inverse I</a:t>
            </a:r>
            <a:r>
              <a:rPr lang="fr-FR" sz="1600" baseline="-25000" dirty="0"/>
              <a:t>S</a:t>
            </a:r>
            <a:r>
              <a:rPr lang="fr-FR" sz="1600" dirty="0"/>
              <a:t>.</a:t>
            </a:r>
            <a:endParaRPr lang="fr-FR" sz="1400" dirty="0"/>
          </a:p>
          <a:p>
            <a:pPr lvl="1">
              <a:buClr>
                <a:schemeClr val="accent3">
                  <a:lumMod val="75000"/>
                </a:schemeClr>
              </a:buClr>
              <a:buFont typeface="Wingdings" panose="05000000000000000000" pitchFamily="2" charset="2"/>
              <a:buChar char="Ø"/>
            </a:pPr>
            <a:r>
              <a:rPr lang="fr-FR" sz="1600" b="1" u="sng" dirty="0"/>
              <a:t>Utilisation :</a:t>
            </a:r>
            <a:r>
              <a:rPr lang="fr-FR" sz="1600" dirty="0"/>
              <a:t> Les photodiodes sont d’excellents détecteurs de lumière. Elles trouvent leur application dans la mesure quantitative de la lumière, la télécommande ou la transmission de données à distance (exemple le </a:t>
            </a:r>
            <a:r>
              <a:rPr lang="fr-FR" sz="1600" dirty="0" err="1"/>
              <a:t>Lifi</a:t>
            </a:r>
            <a:r>
              <a:rPr lang="fr-FR" sz="1600" dirty="0"/>
              <a:t>).</a:t>
            </a:r>
          </a:p>
        </p:txBody>
      </p:sp>
    </p:spTree>
    <p:custDataLst>
      <p:tags r:id="rId1"/>
    </p:custDataLst>
    <p:extLst>
      <p:ext uri="{BB962C8B-B14F-4D97-AF65-F5344CB8AC3E}">
        <p14:creationId xmlns:p14="http://schemas.microsoft.com/office/powerpoint/2010/main" val="1531266675"/>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1000"/>
                                        <p:tgtEl>
                                          <p:spTgt spid="15">
                                            <p:txEl>
                                              <p:pRg st="2" end="2"/>
                                            </p:txEl>
                                          </p:spTgt>
                                        </p:tgtEl>
                                      </p:cBhvr>
                                    </p:animEffect>
                                    <p:anim calcmode="lin" valueType="num">
                                      <p:cBhvr>
                                        <p:cTn id="1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1000"/>
                                        <p:tgtEl>
                                          <p:spTgt spid="15">
                                            <p:txEl>
                                              <p:pRg st="3" end="3"/>
                                            </p:txEl>
                                          </p:spTgt>
                                        </p:tgtEl>
                                      </p:cBhvr>
                                    </p:animEffect>
                                    <p:anim calcmode="lin" valueType="num">
                                      <p:cBhvr>
                                        <p:cTn id="2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1000"/>
                                        <p:tgtEl>
                                          <p:spTgt spid="15">
                                            <p:txEl>
                                              <p:pRg st="4" end="4"/>
                                            </p:txEl>
                                          </p:spTgt>
                                        </p:tgtEl>
                                      </p:cBhvr>
                                    </p:animEffect>
                                    <p:anim calcmode="lin" valueType="num">
                                      <p:cBhvr>
                                        <p:cTn id="28"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1000"/>
                                        <p:tgtEl>
                                          <p:spTgt spid="15">
                                            <p:txEl>
                                              <p:pRg st="5" end="5"/>
                                            </p:txEl>
                                          </p:spTgt>
                                        </p:tgtEl>
                                      </p:cBhvr>
                                    </p:animEffect>
                                    <p:anim calcmode="lin" valueType="num">
                                      <p:cBhvr>
                                        <p:cTn id="33"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xEl>
                                              <p:pRg st="8" end="8"/>
                                            </p:txEl>
                                          </p:spTgt>
                                        </p:tgtEl>
                                        <p:attrNameLst>
                                          <p:attrName>style.visibility</p:attrName>
                                        </p:attrNameLst>
                                      </p:cBhvr>
                                      <p:to>
                                        <p:strVal val="visible"/>
                                      </p:to>
                                    </p:set>
                                    <p:animEffect transition="in" filter="fade">
                                      <p:cBhvr>
                                        <p:cTn id="37" dur="1000"/>
                                        <p:tgtEl>
                                          <p:spTgt spid="15">
                                            <p:txEl>
                                              <p:pRg st="8" end="8"/>
                                            </p:txEl>
                                          </p:spTgt>
                                        </p:tgtEl>
                                      </p:cBhvr>
                                    </p:animEffect>
                                    <p:anim calcmode="lin" valueType="num">
                                      <p:cBhvr>
                                        <p:cTn id="38"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15">
                                            <p:txEl>
                                              <p:pRg st="8" end="8"/>
                                            </p:txEl>
                                          </p:spTgt>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15</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5847" cy="5755268"/>
            <a:chOff x="-94807" y="1052735"/>
            <a:chExt cx="525847" cy="5755268"/>
          </a:xfrm>
        </p:grpSpPr>
        <p:grpSp>
          <p:nvGrpSpPr>
            <p:cNvPr id="12" name="Groupe 11"/>
            <p:cNvGrpSpPr/>
            <p:nvPr/>
          </p:nvGrpSpPr>
          <p:grpSpPr>
            <a:xfrm>
              <a:off x="-94806" y="2367702"/>
              <a:ext cx="525846" cy="2960186"/>
              <a:chOff x="-94806" y="2367702"/>
              <a:chExt cx="525846" cy="2960186"/>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604" y="4326244"/>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Montages à  diodes</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Titre 1">
            <a:extLst>
              <a:ext uri="{FF2B5EF4-FFF2-40B4-BE49-F238E27FC236}">
                <a16:creationId xmlns:a16="http://schemas.microsoft.com/office/drawing/2014/main" id="{998A0E70-0A89-4FAF-B59D-04C2DA73589A}"/>
              </a:ext>
            </a:extLst>
          </p:cNvPr>
          <p:cNvSpPr>
            <a:spLocks noGrp="1"/>
          </p:cNvSpPr>
          <p:nvPr>
            <p:ph type="title"/>
          </p:nvPr>
        </p:nvSpPr>
        <p:spPr>
          <a:xfrm>
            <a:off x="457200" y="580159"/>
            <a:ext cx="8686800" cy="708688"/>
          </a:xfrm>
        </p:spPr>
        <p:txBody>
          <a:bodyPr>
            <a:noAutofit/>
          </a:bodyPr>
          <a:lstStyle/>
          <a:p>
            <a:pPr algn="ctr"/>
            <a:r>
              <a:rPr lang="fr-FR" sz="4000" b="1" u="sng" dirty="0">
                <a:solidFill>
                  <a:srgbClr val="04617B"/>
                </a:solidFill>
              </a:rPr>
              <a:t>Principaux montages à diode</a:t>
            </a:r>
          </a:p>
        </p:txBody>
      </p:sp>
      <p:sp>
        <p:nvSpPr>
          <p:cNvPr id="14" name="Espace réservé du contenu 2">
            <a:extLst>
              <a:ext uri="{FF2B5EF4-FFF2-40B4-BE49-F238E27FC236}">
                <a16:creationId xmlns:a16="http://schemas.microsoft.com/office/drawing/2014/main" id="{66E90C2A-EFC7-46BF-A813-968023F2B610}"/>
              </a:ext>
            </a:extLst>
          </p:cNvPr>
          <p:cNvSpPr>
            <a:spLocks noGrp="1"/>
          </p:cNvSpPr>
          <p:nvPr>
            <p:ph idx="1"/>
          </p:nvPr>
        </p:nvSpPr>
        <p:spPr>
          <a:xfrm>
            <a:off x="590872" y="1412776"/>
            <a:ext cx="8229600" cy="5256584"/>
          </a:xfrm>
        </p:spPr>
        <p:txBody>
          <a:bodyPr>
            <a:normAutofit fontScale="92500" lnSpcReduction="10000"/>
          </a:bodyPr>
          <a:lstStyle/>
          <a:p>
            <a:pPr>
              <a:buClr>
                <a:srgbClr val="04617B"/>
              </a:buClr>
            </a:pPr>
            <a:r>
              <a:rPr lang="fr-FR" dirty="0">
                <a:solidFill>
                  <a:srgbClr val="04617B"/>
                </a:solidFill>
              </a:rPr>
              <a:t>Redressement</a:t>
            </a:r>
          </a:p>
          <a:p>
            <a:pPr lvl="1">
              <a:buClr>
                <a:schemeClr val="accent3">
                  <a:lumMod val="75000"/>
                </a:schemeClr>
              </a:buClr>
              <a:buFont typeface="Wingdings" panose="05000000000000000000" pitchFamily="2" charset="2"/>
              <a:buChar char="Ø"/>
            </a:pPr>
            <a:r>
              <a:rPr lang="fr-FR" sz="1600" dirty="0"/>
              <a:t>Conversion alternatif -&gt; continu.</a:t>
            </a:r>
          </a:p>
          <a:p>
            <a:pPr lvl="1">
              <a:buClr>
                <a:schemeClr val="accent3">
                  <a:lumMod val="75000"/>
                </a:schemeClr>
              </a:buClr>
              <a:buFont typeface="Wingdings" panose="05000000000000000000" pitchFamily="2" charset="2"/>
              <a:buChar char="Ø"/>
            </a:pPr>
            <a:r>
              <a:rPr lang="fr-FR" sz="1600" dirty="0"/>
              <a:t>Alimentations linéaires, alimentations à découpage</a:t>
            </a:r>
          </a:p>
          <a:p>
            <a:pPr>
              <a:buClr>
                <a:srgbClr val="04617B"/>
              </a:buClr>
            </a:pPr>
            <a:r>
              <a:rPr lang="fr-FR" dirty="0">
                <a:solidFill>
                  <a:srgbClr val="04617B"/>
                </a:solidFill>
              </a:rPr>
              <a:t>Affichage ou éclairage</a:t>
            </a:r>
          </a:p>
          <a:p>
            <a:pPr lvl="1">
              <a:buClr>
                <a:schemeClr val="accent3">
                  <a:lumMod val="75000"/>
                </a:schemeClr>
              </a:buClr>
              <a:buFont typeface="Wingdings" panose="05000000000000000000" pitchFamily="2" charset="2"/>
              <a:buChar char="Ø"/>
            </a:pPr>
            <a:r>
              <a:rPr lang="fr-FR" sz="1600" dirty="0"/>
              <a:t>Utilisations de </a:t>
            </a:r>
            <a:r>
              <a:rPr lang="fr-FR" sz="1600" dirty="0" err="1"/>
              <a:t>leds</a:t>
            </a:r>
            <a:endParaRPr lang="fr-FR" sz="1600" dirty="0"/>
          </a:p>
          <a:p>
            <a:pPr lvl="1">
              <a:buClr>
                <a:schemeClr val="accent3">
                  <a:lumMod val="75000"/>
                </a:schemeClr>
              </a:buClr>
              <a:buFont typeface="Wingdings" panose="05000000000000000000" pitchFamily="2" charset="2"/>
              <a:buChar char="Ø"/>
            </a:pPr>
            <a:r>
              <a:rPr lang="fr-FR" sz="1600" dirty="0"/>
              <a:t>Critères : intensité lumineuse, couleur, courant, …</a:t>
            </a:r>
            <a:endParaRPr lang="fr-FR" sz="1400" dirty="0"/>
          </a:p>
          <a:p>
            <a:pPr>
              <a:buClr>
                <a:srgbClr val="04617B"/>
              </a:buClr>
            </a:pPr>
            <a:r>
              <a:rPr lang="fr-FR" dirty="0">
                <a:solidFill>
                  <a:srgbClr val="04617B"/>
                </a:solidFill>
              </a:rPr>
              <a:t>Protection</a:t>
            </a:r>
          </a:p>
          <a:p>
            <a:pPr lvl="1">
              <a:buClr>
                <a:schemeClr val="accent3">
                  <a:lumMod val="75000"/>
                </a:schemeClr>
              </a:buClr>
              <a:buFont typeface="Wingdings" panose="05000000000000000000" pitchFamily="2" charset="2"/>
              <a:buChar char="Ø"/>
            </a:pPr>
            <a:r>
              <a:rPr lang="fr-FR" sz="1600" dirty="0"/>
              <a:t>Inversion de polarité</a:t>
            </a:r>
            <a:endParaRPr lang="fr-FR" sz="1400" dirty="0"/>
          </a:p>
          <a:p>
            <a:pPr lvl="1">
              <a:buClr>
                <a:schemeClr val="accent3">
                  <a:lumMod val="75000"/>
                </a:schemeClr>
              </a:buClr>
              <a:buFont typeface="Wingdings" panose="05000000000000000000" pitchFamily="2" charset="2"/>
              <a:buChar char="Ø"/>
            </a:pPr>
            <a:r>
              <a:rPr lang="fr-FR" sz="1600" dirty="0"/>
              <a:t>Diode de roue libre</a:t>
            </a:r>
          </a:p>
          <a:p>
            <a:pPr lvl="1">
              <a:buClr>
                <a:schemeClr val="accent3">
                  <a:lumMod val="75000"/>
                </a:schemeClr>
              </a:buClr>
              <a:buFont typeface="Wingdings" panose="05000000000000000000" pitchFamily="2" charset="2"/>
              <a:buChar char="Ø"/>
            </a:pPr>
            <a:r>
              <a:rPr lang="fr-FR" sz="1600" dirty="0"/>
              <a:t>Ecrêteur (surtensions)</a:t>
            </a:r>
          </a:p>
          <a:p>
            <a:pPr>
              <a:buClr>
                <a:srgbClr val="04617B"/>
              </a:buClr>
            </a:pPr>
            <a:r>
              <a:rPr lang="fr-FR" dirty="0">
                <a:solidFill>
                  <a:srgbClr val="04617B"/>
                </a:solidFill>
              </a:rPr>
              <a:t>Référence de tension</a:t>
            </a:r>
          </a:p>
          <a:p>
            <a:pPr lvl="1">
              <a:buClr>
                <a:schemeClr val="accent3">
                  <a:lumMod val="75000"/>
                </a:schemeClr>
              </a:buClr>
              <a:buFont typeface="Wingdings" panose="05000000000000000000" pitchFamily="2" charset="2"/>
              <a:buChar char="Ø"/>
            </a:pPr>
            <a:r>
              <a:rPr lang="fr-FR" sz="1600" dirty="0"/>
              <a:t>Diode Zener utilisée en inverse</a:t>
            </a:r>
          </a:p>
          <a:p>
            <a:pPr>
              <a:buClr>
                <a:srgbClr val="04617B"/>
              </a:buClr>
            </a:pPr>
            <a:r>
              <a:rPr lang="fr-FR" dirty="0">
                <a:solidFill>
                  <a:srgbClr val="04617B"/>
                </a:solidFill>
              </a:rPr>
              <a:t>Détection de tension</a:t>
            </a:r>
          </a:p>
          <a:p>
            <a:pPr lvl="1">
              <a:buClr>
                <a:schemeClr val="accent3">
                  <a:lumMod val="75000"/>
                </a:schemeClr>
              </a:buClr>
              <a:buFont typeface="Wingdings" panose="05000000000000000000" pitchFamily="2" charset="2"/>
              <a:buChar char="Ø"/>
            </a:pPr>
            <a:r>
              <a:rPr lang="fr-FR" sz="1600" dirty="0"/>
              <a:t>Détecteur de crête de tension</a:t>
            </a:r>
          </a:p>
          <a:p>
            <a:pPr>
              <a:buClr>
                <a:srgbClr val="04617B"/>
              </a:buClr>
            </a:pPr>
            <a:r>
              <a:rPr lang="fr-FR" dirty="0">
                <a:solidFill>
                  <a:srgbClr val="04617B"/>
                </a:solidFill>
              </a:rPr>
              <a:t>Porte logique ou « aiguillage »</a:t>
            </a:r>
          </a:p>
          <a:p>
            <a:pPr lvl="1">
              <a:buClr>
                <a:schemeClr val="accent3">
                  <a:lumMod val="75000"/>
                </a:schemeClr>
              </a:buClr>
              <a:buFont typeface="Wingdings" panose="05000000000000000000" pitchFamily="2" charset="2"/>
              <a:buChar char="Ø"/>
            </a:pPr>
            <a:r>
              <a:rPr lang="fr-FR" sz="1600" dirty="0"/>
              <a:t>Economie d’un CI</a:t>
            </a:r>
          </a:p>
          <a:p>
            <a:pPr lvl="1">
              <a:buClr>
                <a:schemeClr val="accent3">
                  <a:lumMod val="75000"/>
                </a:schemeClr>
              </a:buClr>
              <a:buFont typeface="Wingdings" panose="05000000000000000000" pitchFamily="2" charset="2"/>
              <a:buChar char="Ø"/>
            </a:pPr>
            <a:r>
              <a:rPr lang="fr-FR" sz="1600" dirty="0"/>
              <a:t>Plusieurs sources d’alimentation sur une carte électronique</a:t>
            </a:r>
            <a:endParaRPr lang="fr-FR" sz="1400" dirty="0"/>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endParaRPr lang="fr-FR" sz="1400" dirty="0"/>
          </a:p>
          <a:p>
            <a:pPr lvl="2">
              <a:buClr>
                <a:schemeClr val="accent3">
                  <a:lumMod val="75000"/>
                </a:schemeClr>
              </a:buClr>
              <a:buFont typeface="Arial" panose="020B0604020202020204" pitchFamily="34" charset="0"/>
              <a:buChar char="•"/>
            </a:pPr>
            <a:endParaRPr lang="fr-FR" sz="1400" dirty="0"/>
          </a:p>
        </p:txBody>
      </p:sp>
    </p:spTree>
    <p:custDataLst>
      <p:tags r:id="rId1"/>
    </p:custDataLst>
    <p:extLst>
      <p:ext uri="{BB962C8B-B14F-4D97-AF65-F5344CB8AC3E}">
        <p14:creationId xmlns:p14="http://schemas.microsoft.com/office/powerpoint/2010/main" val="2703373148"/>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anim calcmode="lin" valueType="num">
                                      <p:cBhvr>
                                        <p:cTn id="1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animEffect transition="in" filter="fade">
                                      <p:cBhvr>
                                        <p:cTn id="24" dur="1000"/>
                                        <p:tgtEl>
                                          <p:spTgt spid="14">
                                            <p:txEl>
                                              <p:pRg st="3" end="3"/>
                                            </p:txEl>
                                          </p:spTgt>
                                        </p:tgtEl>
                                      </p:cBhvr>
                                    </p:animEffect>
                                    <p:anim calcmode="lin" valueType="num">
                                      <p:cBhvr>
                                        <p:cTn id="2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animEffect transition="in" filter="fade">
                                      <p:cBhvr>
                                        <p:cTn id="29" dur="1000"/>
                                        <p:tgtEl>
                                          <p:spTgt spid="14">
                                            <p:txEl>
                                              <p:pRg st="4" end="4"/>
                                            </p:txEl>
                                          </p:spTgt>
                                        </p:tgtEl>
                                      </p:cBhvr>
                                    </p:animEffect>
                                    <p:anim calcmode="lin" valueType="num">
                                      <p:cBhvr>
                                        <p:cTn id="30"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xEl>
                                              <p:pRg st="5" end="5"/>
                                            </p:txEl>
                                          </p:spTgt>
                                        </p:tgtEl>
                                        <p:attrNameLst>
                                          <p:attrName>style.visibility</p:attrName>
                                        </p:attrNameLst>
                                      </p:cBhvr>
                                      <p:to>
                                        <p:strVal val="visible"/>
                                      </p:to>
                                    </p:set>
                                    <p:animEffect transition="in" filter="fade">
                                      <p:cBhvr>
                                        <p:cTn id="34" dur="1000"/>
                                        <p:tgtEl>
                                          <p:spTgt spid="14">
                                            <p:txEl>
                                              <p:pRg st="5" end="5"/>
                                            </p:txEl>
                                          </p:spTgt>
                                        </p:tgtEl>
                                      </p:cBhvr>
                                    </p:animEffect>
                                    <p:anim calcmode="lin" valueType="num">
                                      <p:cBhvr>
                                        <p:cTn id="35"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xEl>
                                              <p:pRg st="6" end="6"/>
                                            </p:txEl>
                                          </p:spTgt>
                                        </p:tgtEl>
                                        <p:attrNameLst>
                                          <p:attrName>style.visibility</p:attrName>
                                        </p:attrNameLst>
                                      </p:cBhvr>
                                      <p:to>
                                        <p:strVal val="visible"/>
                                      </p:to>
                                    </p:set>
                                    <p:animEffect transition="in" filter="fade">
                                      <p:cBhvr>
                                        <p:cTn id="41" dur="1000"/>
                                        <p:tgtEl>
                                          <p:spTgt spid="14">
                                            <p:txEl>
                                              <p:pRg st="6" end="6"/>
                                            </p:txEl>
                                          </p:spTgt>
                                        </p:tgtEl>
                                      </p:cBhvr>
                                    </p:animEffect>
                                    <p:anim calcmode="lin" valueType="num">
                                      <p:cBhvr>
                                        <p:cTn id="42"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
                                            <p:txEl>
                                              <p:pRg st="7" end="7"/>
                                            </p:txEl>
                                          </p:spTgt>
                                        </p:tgtEl>
                                        <p:attrNameLst>
                                          <p:attrName>style.visibility</p:attrName>
                                        </p:attrNameLst>
                                      </p:cBhvr>
                                      <p:to>
                                        <p:strVal val="visible"/>
                                      </p:to>
                                    </p:set>
                                    <p:animEffect transition="in" filter="fade">
                                      <p:cBhvr>
                                        <p:cTn id="46" dur="1000"/>
                                        <p:tgtEl>
                                          <p:spTgt spid="14">
                                            <p:txEl>
                                              <p:pRg st="7" end="7"/>
                                            </p:txEl>
                                          </p:spTgt>
                                        </p:tgtEl>
                                      </p:cBhvr>
                                    </p:animEffect>
                                    <p:anim calcmode="lin" valueType="num">
                                      <p:cBhvr>
                                        <p:cTn id="47"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4">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
                                            <p:txEl>
                                              <p:pRg st="8" end="8"/>
                                            </p:txEl>
                                          </p:spTgt>
                                        </p:tgtEl>
                                        <p:attrNameLst>
                                          <p:attrName>style.visibility</p:attrName>
                                        </p:attrNameLst>
                                      </p:cBhvr>
                                      <p:to>
                                        <p:strVal val="visible"/>
                                      </p:to>
                                    </p:set>
                                    <p:animEffect transition="in" filter="fade">
                                      <p:cBhvr>
                                        <p:cTn id="51" dur="1000"/>
                                        <p:tgtEl>
                                          <p:spTgt spid="14">
                                            <p:txEl>
                                              <p:pRg st="8" end="8"/>
                                            </p:txEl>
                                          </p:spTgt>
                                        </p:tgtEl>
                                      </p:cBhvr>
                                    </p:animEffect>
                                    <p:anim calcmode="lin" valueType="num">
                                      <p:cBhvr>
                                        <p:cTn id="52"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4">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
                                            <p:txEl>
                                              <p:pRg st="9" end="9"/>
                                            </p:txEl>
                                          </p:spTgt>
                                        </p:tgtEl>
                                        <p:attrNameLst>
                                          <p:attrName>style.visibility</p:attrName>
                                        </p:attrNameLst>
                                      </p:cBhvr>
                                      <p:to>
                                        <p:strVal val="visible"/>
                                      </p:to>
                                    </p:set>
                                    <p:animEffect transition="in" filter="fade">
                                      <p:cBhvr>
                                        <p:cTn id="56" dur="1000"/>
                                        <p:tgtEl>
                                          <p:spTgt spid="14">
                                            <p:txEl>
                                              <p:pRg st="9" end="9"/>
                                            </p:txEl>
                                          </p:spTgt>
                                        </p:tgtEl>
                                      </p:cBhvr>
                                    </p:animEffect>
                                    <p:anim calcmode="lin" valueType="num">
                                      <p:cBhvr>
                                        <p:cTn id="57"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10" end="10"/>
                                            </p:txEl>
                                          </p:spTgt>
                                        </p:tgtEl>
                                        <p:attrNameLst>
                                          <p:attrName>style.visibility</p:attrName>
                                        </p:attrNameLst>
                                      </p:cBhvr>
                                      <p:to>
                                        <p:strVal val="visible"/>
                                      </p:to>
                                    </p:set>
                                    <p:animEffect transition="in" filter="fade">
                                      <p:cBhvr>
                                        <p:cTn id="63" dur="1000"/>
                                        <p:tgtEl>
                                          <p:spTgt spid="14">
                                            <p:txEl>
                                              <p:pRg st="10" end="10"/>
                                            </p:txEl>
                                          </p:spTgt>
                                        </p:tgtEl>
                                      </p:cBhvr>
                                    </p:animEffect>
                                    <p:anim calcmode="lin" valueType="num">
                                      <p:cBhvr>
                                        <p:cTn id="64"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4">
                                            <p:txEl>
                                              <p:pRg st="11" end="11"/>
                                            </p:txEl>
                                          </p:spTgt>
                                        </p:tgtEl>
                                        <p:attrNameLst>
                                          <p:attrName>style.visibility</p:attrName>
                                        </p:attrNameLst>
                                      </p:cBhvr>
                                      <p:to>
                                        <p:strVal val="visible"/>
                                      </p:to>
                                    </p:set>
                                    <p:animEffect transition="in" filter="fade">
                                      <p:cBhvr>
                                        <p:cTn id="68" dur="1000"/>
                                        <p:tgtEl>
                                          <p:spTgt spid="14">
                                            <p:txEl>
                                              <p:pRg st="11" end="11"/>
                                            </p:txEl>
                                          </p:spTgt>
                                        </p:tgtEl>
                                      </p:cBhvr>
                                    </p:animEffect>
                                    <p:anim calcmode="lin" valueType="num">
                                      <p:cBhvr>
                                        <p:cTn id="69" dur="1000" fill="hold"/>
                                        <p:tgtEl>
                                          <p:spTgt spid="14">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1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4">
                                            <p:txEl>
                                              <p:pRg st="12" end="12"/>
                                            </p:txEl>
                                          </p:spTgt>
                                        </p:tgtEl>
                                        <p:attrNameLst>
                                          <p:attrName>style.visibility</p:attrName>
                                        </p:attrNameLst>
                                      </p:cBhvr>
                                      <p:to>
                                        <p:strVal val="visible"/>
                                      </p:to>
                                    </p:set>
                                    <p:animEffect transition="in" filter="fade">
                                      <p:cBhvr>
                                        <p:cTn id="75" dur="1000"/>
                                        <p:tgtEl>
                                          <p:spTgt spid="14">
                                            <p:txEl>
                                              <p:pRg st="12" end="12"/>
                                            </p:txEl>
                                          </p:spTgt>
                                        </p:tgtEl>
                                      </p:cBhvr>
                                    </p:animEffect>
                                    <p:anim calcmode="lin" valueType="num">
                                      <p:cBhvr>
                                        <p:cTn id="76" dur="1000" fill="hold"/>
                                        <p:tgtEl>
                                          <p:spTgt spid="14">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14">
                                            <p:txEl>
                                              <p:pRg st="12" end="12"/>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4">
                                            <p:txEl>
                                              <p:pRg st="13" end="13"/>
                                            </p:txEl>
                                          </p:spTgt>
                                        </p:tgtEl>
                                        <p:attrNameLst>
                                          <p:attrName>style.visibility</p:attrName>
                                        </p:attrNameLst>
                                      </p:cBhvr>
                                      <p:to>
                                        <p:strVal val="visible"/>
                                      </p:to>
                                    </p:set>
                                    <p:animEffect transition="in" filter="fade">
                                      <p:cBhvr>
                                        <p:cTn id="80" dur="1000"/>
                                        <p:tgtEl>
                                          <p:spTgt spid="14">
                                            <p:txEl>
                                              <p:pRg st="13" end="13"/>
                                            </p:txEl>
                                          </p:spTgt>
                                        </p:tgtEl>
                                      </p:cBhvr>
                                    </p:animEffect>
                                    <p:anim calcmode="lin" valueType="num">
                                      <p:cBhvr>
                                        <p:cTn id="81" dur="1000" fill="hold"/>
                                        <p:tgtEl>
                                          <p:spTgt spid="14">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1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4">
                                            <p:txEl>
                                              <p:pRg st="14" end="14"/>
                                            </p:txEl>
                                          </p:spTgt>
                                        </p:tgtEl>
                                        <p:attrNameLst>
                                          <p:attrName>style.visibility</p:attrName>
                                        </p:attrNameLst>
                                      </p:cBhvr>
                                      <p:to>
                                        <p:strVal val="visible"/>
                                      </p:to>
                                    </p:set>
                                    <p:animEffect transition="in" filter="fade">
                                      <p:cBhvr>
                                        <p:cTn id="87" dur="1000"/>
                                        <p:tgtEl>
                                          <p:spTgt spid="14">
                                            <p:txEl>
                                              <p:pRg st="14" end="14"/>
                                            </p:txEl>
                                          </p:spTgt>
                                        </p:tgtEl>
                                      </p:cBhvr>
                                    </p:animEffect>
                                    <p:anim calcmode="lin" valueType="num">
                                      <p:cBhvr>
                                        <p:cTn id="88" dur="1000" fill="hold"/>
                                        <p:tgtEl>
                                          <p:spTgt spid="14">
                                            <p:txEl>
                                              <p:pRg st="14" end="14"/>
                                            </p:txEl>
                                          </p:spTgt>
                                        </p:tgtEl>
                                        <p:attrNameLst>
                                          <p:attrName>ppt_x</p:attrName>
                                        </p:attrNameLst>
                                      </p:cBhvr>
                                      <p:tavLst>
                                        <p:tav tm="0">
                                          <p:val>
                                            <p:strVal val="#ppt_x"/>
                                          </p:val>
                                        </p:tav>
                                        <p:tav tm="100000">
                                          <p:val>
                                            <p:strVal val="#ppt_x"/>
                                          </p:val>
                                        </p:tav>
                                      </p:tavLst>
                                    </p:anim>
                                    <p:anim calcmode="lin" valueType="num">
                                      <p:cBhvr>
                                        <p:cTn id="89" dur="1000" fill="hold"/>
                                        <p:tgtEl>
                                          <p:spTgt spid="14">
                                            <p:txEl>
                                              <p:pRg st="14" end="14"/>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xEl>
                                              <p:pRg st="15" end="15"/>
                                            </p:txEl>
                                          </p:spTgt>
                                        </p:tgtEl>
                                        <p:attrNameLst>
                                          <p:attrName>style.visibility</p:attrName>
                                        </p:attrNameLst>
                                      </p:cBhvr>
                                      <p:to>
                                        <p:strVal val="visible"/>
                                      </p:to>
                                    </p:set>
                                    <p:animEffect transition="in" filter="fade">
                                      <p:cBhvr>
                                        <p:cTn id="92" dur="1000"/>
                                        <p:tgtEl>
                                          <p:spTgt spid="14">
                                            <p:txEl>
                                              <p:pRg st="15" end="15"/>
                                            </p:txEl>
                                          </p:spTgt>
                                        </p:tgtEl>
                                      </p:cBhvr>
                                    </p:animEffect>
                                    <p:anim calcmode="lin" valueType="num">
                                      <p:cBhvr>
                                        <p:cTn id="93" dur="1000" fill="hold"/>
                                        <p:tgtEl>
                                          <p:spTgt spid="14">
                                            <p:txEl>
                                              <p:pRg st="15" end="15"/>
                                            </p:txEl>
                                          </p:spTgt>
                                        </p:tgtEl>
                                        <p:attrNameLst>
                                          <p:attrName>ppt_x</p:attrName>
                                        </p:attrNameLst>
                                      </p:cBhvr>
                                      <p:tavLst>
                                        <p:tav tm="0">
                                          <p:val>
                                            <p:strVal val="#ppt_x"/>
                                          </p:val>
                                        </p:tav>
                                        <p:tav tm="100000">
                                          <p:val>
                                            <p:strVal val="#ppt_x"/>
                                          </p:val>
                                        </p:tav>
                                      </p:tavLst>
                                    </p:anim>
                                    <p:anim calcmode="lin" valueType="num">
                                      <p:cBhvr>
                                        <p:cTn id="94" dur="1000" fill="hold"/>
                                        <p:tgtEl>
                                          <p:spTgt spid="14">
                                            <p:txEl>
                                              <p:pRg st="15" end="15"/>
                                            </p:txEl>
                                          </p:spTgt>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4">
                                            <p:txEl>
                                              <p:pRg st="16" end="16"/>
                                            </p:txEl>
                                          </p:spTgt>
                                        </p:tgtEl>
                                        <p:attrNameLst>
                                          <p:attrName>style.visibility</p:attrName>
                                        </p:attrNameLst>
                                      </p:cBhvr>
                                      <p:to>
                                        <p:strVal val="visible"/>
                                      </p:to>
                                    </p:set>
                                    <p:animEffect transition="in" filter="fade">
                                      <p:cBhvr>
                                        <p:cTn id="97" dur="1000"/>
                                        <p:tgtEl>
                                          <p:spTgt spid="14">
                                            <p:txEl>
                                              <p:pRg st="16" end="16"/>
                                            </p:txEl>
                                          </p:spTgt>
                                        </p:tgtEl>
                                      </p:cBhvr>
                                    </p:animEffect>
                                    <p:anim calcmode="lin" valueType="num">
                                      <p:cBhvr>
                                        <p:cTn id="98" dur="1000" fill="hold"/>
                                        <p:tgtEl>
                                          <p:spTgt spid="14">
                                            <p:txEl>
                                              <p:pRg st="16" end="16"/>
                                            </p:txEl>
                                          </p:spTgt>
                                        </p:tgtEl>
                                        <p:attrNameLst>
                                          <p:attrName>ppt_x</p:attrName>
                                        </p:attrNameLst>
                                      </p:cBhvr>
                                      <p:tavLst>
                                        <p:tav tm="0">
                                          <p:val>
                                            <p:strVal val="#ppt_x"/>
                                          </p:val>
                                        </p:tav>
                                        <p:tav tm="100000">
                                          <p:val>
                                            <p:strVal val="#ppt_x"/>
                                          </p:val>
                                        </p:tav>
                                      </p:tavLst>
                                    </p:anim>
                                    <p:anim calcmode="lin" valueType="num">
                                      <p:cBhvr>
                                        <p:cTn id="99" dur="1000" fill="hold"/>
                                        <p:tgtEl>
                                          <p:spTgt spid="14">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16</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5847" cy="5755268"/>
            <a:chOff x="-94807" y="1052735"/>
            <a:chExt cx="525847" cy="5755268"/>
          </a:xfrm>
        </p:grpSpPr>
        <p:grpSp>
          <p:nvGrpSpPr>
            <p:cNvPr id="12" name="Groupe 11"/>
            <p:cNvGrpSpPr/>
            <p:nvPr/>
          </p:nvGrpSpPr>
          <p:grpSpPr>
            <a:xfrm>
              <a:off x="-94806" y="2367702"/>
              <a:ext cx="525846" cy="2960186"/>
              <a:chOff x="-94806" y="2367702"/>
              <a:chExt cx="525846" cy="2960186"/>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604" y="4326244"/>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Montages à  diodes</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pic>
        <p:nvPicPr>
          <p:cNvPr id="13" name="Image 12">
            <a:extLst>
              <a:ext uri="{FF2B5EF4-FFF2-40B4-BE49-F238E27FC236}">
                <a16:creationId xmlns:a16="http://schemas.microsoft.com/office/drawing/2014/main" id="{9DA0C9A2-A46B-4BBF-95E6-42F68ADDD0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1892" y="4183136"/>
            <a:ext cx="3253020" cy="2602416"/>
          </a:xfrm>
          <a:prstGeom prst="rect">
            <a:avLst/>
          </a:prstGeom>
        </p:spPr>
      </p:pic>
      <p:sp>
        <p:nvSpPr>
          <p:cNvPr id="14" name="Espace réservé du contenu 2">
            <a:extLst>
              <a:ext uri="{FF2B5EF4-FFF2-40B4-BE49-F238E27FC236}">
                <a16:creationId xmlns:a16="http://schemas.microsoft.com/office/drawing/2014/main" id="{2ED2192B-DC5B-4FCE-BE64-6191593ED504}"/>
              </a:ext>
            </a:extLst>
          </p:cNvPr>
          <p:cNvSpPr>
            <a:spLocks noGrp="1"/>
          </p:cNvSpPr>
          <p:nvPr>
            <p:ph idx="1"/>
          </p:nvPr>
        </p:nvSpPr>
        <p:spPr>
          <a:xfrm>
            <a:off x="457200" y="908720"/>
            <a:ext cx="8229600" cy="5760640"/>
          </a:xfrm>
        </p:spPr>
        <p:txBody>
          <a:bodyPr>
            <a:normAutofit/>
          </a:bodyPr>
          <a:lstStyle/>
          <a:p>
            <a:pPr>
              <a:buClr>
                <a:srgbClr val="04617B"/>
              </a:buClr>
            </a:pPr>
            <a:r>
              <a:rPr lang="fr-FR" dirty="0">
                <a:solidFill>
                  <a:srgbClr val="04617B"/>
                </a:solidFill>
              </a:rPr>
              <a:t>Redressement (détaillé dans la partie de cours énergie)</a:t>
            </a:r>
          </a:p>
          <a:p>
            <a:pPr lvl="1">
              <a:buClr>
                <a:schemeClr val="accent3">
                  <a:lumMod val="75000"/>
                </a:schemeClr>
              </a:buClr>
              <a:buFont typeface="Wingdings" panose="05000000000000000000" pitchFamily="2" charset="2"/>
              <a:buChar char="Ø"/>
            </a:pPr>
            <a:r>
              <a:rPr lang="fr-FR" sz="1600" dirty="0"/>
              <a:t>Redressement simple alternance  :</a:t>
            </a:r>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r>
              <a:rPr lang="fr-FR" sz="1600" dirty="0"/>
              <a:t>Redressement double alternance avec transformateur à point milieu :</a:t>
            </a:r>
          </a:p>
          <a:p>
            <a:pPr lvl="1">
              <a:buClr>
                <a:schemeClr val="accent3">
                  <a:lumMod val="75000"/>
                </a:schemeClr>
              </a:buClr>
              <a:buFont typeface="Wingdings" panose="05000000000000000000" pitchFamily="2" charset="2"/>
              <a:buChar char="Ø"/>
            </a:pPr>
            <a:r>
              <a:rPr lang="fr-FR" sz="1600" dirty="0"/>
              <a:t>Redressement double alternance par pont de Graetz :</a:t>
            </a:r>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endParaRPr lang="fr-FR" sz="1400" dirty="0"/>
          </a:p>
          <a:p>
            <a:pPr lvl="2">
              <a:buClr>
                <a:schemeClr val="accent3">
                  <a:lumMod val="75000"/>
                </a:schemeClr>
              </a:buClr>
              <a:buFont typeface="Arial" panose="020B0604020202020204" pitchFamily="34" charset="0"/>
              <a:buChar char="•"/>
            </a:pPr>
            <a:endParaRPr lang="fr-FR" sz="1400" dirty="0"/>
          </a:p>
        </p:txBody>
      </p:sp>
      <p:pic>
        <p:nvPicPr>
          <p:cNvPr id="16" name="Image 15">
            <a:extLst>
              <a:ext uri="{FF2B5EF4-FFF2-40B4-BE49-F238E27FC236}">
                <a16:creationId xmlns:a16="http://schemas.microsoft.com/office/drawing/2014/main" id="{E942C465-4DE1-4A94-8D24-D881E5C7AC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616" y="2132856"/>
            <a:ext cx="2007356" cy="1506989"/>
          </a:xfrm>
          <a:prstGeom prst="rect">
            <a:avLst/>
          </a:prstGeom>
        </p:spPr>
      </p:pic>
      <p:pic>
        <p:nvPicPr>
          <p:cNvPr id="17" name="Image 16">
            <a:extLst>
              <a:ext uri="{FF2B5EF4-FFF2-40B4-BE49-F238E27FC236}">
                <a16:creationId xmlns:a16="http://schemas.microsoft.com/office/drawing/2014/main" id="{14BA83D7-136B-40CE-AF88-B5DFF6C25B5A}"/>
              </a:ext>
            </a:extLst>
          </p:cNvPr>
          <p:cNvPicPr>
            <a:picLocks noChangeAspect="1"/>
          </p:cNvPicPr>
          <p:nvPr/>
        </p:nvPicPr>
        <p:blipFill rotWithShape="1">
          <a:blip r:embed="rId7">
            <a:extLst>
              <a:ext uri="{28A0092B-C50C-407E-A947-70E740481C1C}">
                <a14:useLocalDpi xmlns:a14="http://schemas.microsoft.com/office/drawing/2010/main" val="0"/>
              </a:ext>
            </a:extLst>
          </a:blip>
          <a:srcRect l="17713" t="16251" r="24801" b="52294"/>
          <a:stretch/>
        </p:blipFill>
        <p:spPr>
          <a:xfrm>
            <a:off x="1121901" y="5510908"/>
            <a:ext cx="3437854" cy="1316770"/>
          </a:xfrm>
          <a:prstGeom prst="rect">
            <a:avLst/>
          </a:prstGeom>
        </p:spPr>
      </p:pic>
      <p:pic>
        <p:nvPicPr>
          <p:cNvPr id="18" name="Image 17">
            <a:extLst>
              <a:ext uri="{FF2B5EF4-FFF2-40B4-BE49-F238E27FC236}">
                <a16:creationId xmlns:a16="http://schemas.microsoft.com/office/drawing/2014/main" id="{39894231-6A35-4F16-88CD-A630BAF3998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645" t="15635" r="14844" b="52910"/>
          <a:stretch/>
        </p:blipFill>
        <p:spPr>
          <a:xfrm>
            <a:off x="1065619" y="4427320"/>
            <a:ext cx="3437854" cy="1104876"/>
          </a:xfrm>
          <a:prstGeom prst="rect">
            <a:avLst/>
          </a:prstGeom>
        </p:spPr>
      </p:pic>
      <p:pic>
        <p:nvPicPr>
          <p:cNvPr id="19" name="Image 18">
            <a:extLst>
              <a:ext uri="{FF2B5EF4-FFF2-40B4-BE49-F238E27FC236}">
                <a16:creationId xmlns:a16="http://schemas.microsoft.com/office/drawing/2014/main" id="{988495BD-6B41-4FBE-8685-44DDB2C224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40355" y="1567963"/>
            <a:ext cx="2788029" cy="2230423"/>
          </a:xfrm>
          <a:prstGeom prst="rect">
            <a:avLst/>
          </a:prstGeom>
        </p:spPr>
      </p:pic>
      <p:sp>
        <p:nvSpPr>
          <p:cNvPr id="20" name="Légende : double flèche courbée 19">
            <a:extLst>
              <a:ext uri="{FF2B5EF4-FFF2-40B4-BE49-F238E27FC236}">
                <a16:creationId xmlns:a16="http://schemas.microsoft.com/office/drawing/2014/main" id="{FE12628D-AF9F-4C4E-B452-F0596B3BAAC7}"/>
              </a:ext>
            </a:extLst>
          </p:cNvPr>
          <p:cNvSpPr/>
          <p:nvPr/>
        </p:nvSpPr>
        <p:spPr>
          <a:xfrm>
            <a:off x="3657481" y="2367702"/>
            <a:ext cx="1080120" cy="470932"/>
          </a:xfrm>
          <a:prstGeom prst="borderCallout3">
            <a:avLst>
              <a:gd name="adj1" fmla="val 44507"/>
              <a:gd name="adj2" fmla="val 100513"/>
              <a:gd name="adj3" fmla="val 99984"/>
              <a:gd name="adj4" fmla="val 129323"/>
              <a:gd name="adj5" fmla="val 100922"/>
              <a:gd name="adj6" fmla="val 180291"/>
              <a:gd name="adj7" fmla="val 21690"/>
              <a:gd name="adj8" fmla="val 188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Diode passante</a:t>
            </a:r>
          </a:p>
        </p:txBody>
      </p:sp>
      <p:sp>
        <p:nvSpPr>
          <p:cNvPr id="21" name="Légende : double flèche courbée 20">
            <a:extLst>
              <a:ext uri="{FF2B5EF4-FFF2-40B4-BE49-F238E27FC236}">
                <a16:creationId xmlns:a16="http://schemas.microsoft.com/office/drawing/2014/main" id="{A607308D-66B4-42E3-9CB7-442D87081C65}"/>
              </a:ext>
            </a:extLst>
          </p:cNvPr>
          <p:cNvSpPr/>
          <p:nvPr/>
        </p:nvSpPr>
        <p:spPr>
          <a:xfrm>
            <a:off x="3659036" y="3039933"/>
            <a:ext cx="1080120" cy="470932"/>
          </a:xfrm>
          <a:prstGeom prst="borderCallout3">
            <a:avLst>
              <a:gd name="adj1" fmla="val 44507"/>
              <a:gd name="adj2" fmla="val 100513"/>
              <a:gd name="adj3" fmla="val 44507"/>
              <a:gd name="adj4" fmla="val 134506"/>
              <a:gd name="adj5" fmla="val 43464"/>
              <a:gd name="adj6" fmla="val 181155"/>
              <a:gd name="adj7" fmla="val -47656"/>
              <a:gd name="adj8" fmla="val 248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Diode bloquée</a:t>
            </a:r>
          </a:p>
        </p:txBody>
      </p:sp>
      <p:sp>
        <p:nvSpPr>
          <p:cNvPr id="22" name="Rectangle 21">
            <a:extLst>
              <a:ext uri="{FF2B5EF4-FFF2-40B4-BE49-F238E27FC236}">
                <a16:creationId xmlns:a16="http://schemas.microsoft.com/office/drawing/2014/main" id="{6DF24647-F6BD-4D7B-8FBC-0912513F43CD}"/>
              </a:ext>
            </a:extLst>
          </p:cNvPr>
          <p:cNvSpPr/>
          <p:nvPr/>
        </p:nvSpPr>
        <p:spPr>
          <a:xfrm>
            <a:off x="5361062" y="5537530"/>
            <a:ext cx="549775"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D1 </a:t>
            </a:r>
          </a:p>
          <a:p>
            <a:pPr algn="ctr"/>
            <a:r>
              <a:rPr lang="fr-FR" sz="1400" dirty="0"/>
              <a:t>D3</a:t>
            </a:r>
          </a:p>
        </p:txBody>
      </p:sp>
      <p:sp>
        <p:nvSpPr>
          <p:cNvPr id="23" name="Rectangle 22">
            <a:extLst>
              <a:ext uri="{FF2B5EF4-FFF2-40B4-BE49-F238E27FC236}">
                <a16:creationId xmlns:a16="http://schemas.microsoft.com/office/drawing/2014/main" id="{6E530FDD-81A6-459F-948A-45EC983114B1}"/>
              </a:ext>
            </a:extLst>
          </p:cNvPr>
          <p:cNvSpPr/>
          <p:nvPr/>
        </p:nvSpPr>
        <p:spPr>
          <a:xfrm>
            <a:off x="6132319" y="5537530"/>
            <a:ext cx="549775"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D2 </a:t>
            </a:r>
          </a:p>
          <a:p>
            <a:pPr algn="ctr"/>
            <a:r>
              <a:rPr lang="fr-FR" sz="1400" dirty="0"/>
              <a:t>D4</a:t>
            </a:r>
          </a:p>
        </p:txBody>
      </p:sp>
    </p:spTree>
    <p:custDataLst>
      <p:tags r:id="rId1"/>
    </p:custDataLst>
    <p:extLst>
      <p:ext uri="{BB962C8B-B14F-4D97-AF65-F5344CB8AC3E}">
        <p14:creationId xmlns:p14="http://schemas.microsoft.com/office/powerpoint/2010/main" val="31217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Effect transition="in" filter="fade">
                                      <p:cBhvr>
                                        <p:cTn id="47" dur="1000"/>
                                        <p:tgtEl>
                                          <p:spTgt spid="14">
                                            <p:txEl>
                                              <p:pRg st="9" end="9"/>
                                            </p:txEl>
                                          </p:spTgt>
                                        </p:tgtEl>
                                      </p:cBhvr>
                                    </p:animEffect>
                                    <p:anim calcmode="lin" valueType="num">
                                      <p:cBhvr>
                                        <p:cTn id="48"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4">
                                            <p:txEl>
                                              <p:pRg st="10" end="10"/>
                                            </p:txEl>
                                          </p:spTgt>
                                        </p:tgtEl>
                                        <p:attrNameLst>
                                          <p:attrName>style.visibility</p:attrName>
                                        </p:attrNameLst>
                                      </p:cBhvr>
                                      <p:to>
                                        <p:strVal val="visible"/>
                                      </p:to>
                                    </p:set>
                                    <p:animEffect transition="in" filter="fade">
                                      <p:cBhvr>
                                        <p:cTn id="59" dur="1000"/>
                                        <p:tgtEl>
                                          <p:spTgt spid="14">
                                            <p:txEl>
                                              <p:pRg st="10" end="10"/>
                                            </p:txEl>
                                          </p:spTgt>
                                        </p:tgtEl>
                                      </p:cBhvr>
                                    </p:animEffect>
                                    <p:anim calcmode="lin" valueType="num">
                                      <p:cBhvr>
                                        <p:cTn id="60"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17</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5847" cy="5755268"/>
            <a:chOff x="-94807" y="1052735"/>
            <a:chExt cx="525847" cy="5755268"/>
          </a:xfrm>
        </p:grpSpPr>
        <p:grpSp>
          <p:nvGrpSpPr>
            <p:cNvPr id="12" name="Groupe 11"/>
            <p:cNvGrpSpPr/>
            <p:nvPr/>
          </p:nvGrpSpPr>
          <p:grpSpPr>
            <a:xfrm>
              <a:off x="-94806" y="2367702"/>
              <a:ext cx="525846" cy="2960186"/>
              <a:chOff x="-94806" y="2367702"/>
              <a:chExt cx="525846" cy="2960186"/>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604" y="4326244"/>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Montages à  diodes</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Espace réservé du contenu 2">
            <a:extLst>
              <a:ext uri="{FF2B5EF4-FFF2-40B4-BE49-F238E27FC236}">
                <a16:creationId xmlns:a16="http://schemas.microsoft.com/office/drawing/2014/main" id="{7DA524B4-5662-4578-8FC7-568F86D9280E}"/>
              </a:ext>
            </a:extLst>
          </p:cNvPr>
          <p:cNvSpPr>
            <a:spLocks noGrp="1"/>
          </p:cNvSpPr>
          <p:nvPr>
            <p:ph idx="1"/>
          </p:nvPr>
        </p:nvSpPr>
        <p:spPr>
          <a:xfrm>
            <a:off x="590872" y="908720"/>
            <a:ext cx="8229600" cy="5760640"/>
          </a:xfrm>
        </p:spPr>
        <p:txBody>
          <a:bodyPr>
            <a:normAutofit/>
          </a:bodyPr>
          <a:lstStyle/>
          <a:p>
            <a:pPr>
              <a:buClr>
                <a:srgbClr val="04617B"/>
              </a:buClr>
            </a:pPr>
            <a:r>
              <a:rPr lang="fr-FR" dirty="0">
                <a:solidFill>
                  <a:srgbClr val="04617B"/>
                </a:solidFill>
              </a:rPr>
              <a:t>Redressement , attention au blocage des diodes</a:t>
            </a:r>
            <a:endParaRPr lang="fr-FR" sz="1600" dirty="0"/>
          </a:p>
          <a:p>
            <a:pPr lvl="1">
              <a:buClr>
                <a:schemeClr val="accent3">
                  <a:lumMod val="75000"/>
                </a:schemeClr>
              </a:buClr>
              <a:buFont typeface="Wingdings" panose="05000000000000000000" pitchFamily="2" charset="2"/>
              <a:buChar char="Ø"/>
            </a:pPr>
            <a:endParaRPr lang="fr-FR" sz="1600" dirty="0"/>
          </a:p>
        </p:txBody>
      </p:sp>
      <p:pic>
        <p:nvPicPr>
          <p:cNvPr id="14" name="Image 13">
            <a:extLst>
              <a:ext uri="{FF2B5EF4-FFF2-40B4-BE49-F238E27FC236}">
                <a16:creationId xmlns:a16="http://schemas.microsoft.com/office/drawing/2014/main" id="{8882201D-749A-4674-8F2A-1F2248D831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1723" y="1460240"/>
            <a:ext cx="5982866" cy="4786293"/>
          </a:xfrm>
          <a:prstGeom prst="rect">
            <a:avLst/>
          </a:prstGeom>
        </p:spPr>
      </p:pic>
      <p:pic>
        <p:nvPicPr>
          <p:cNvPr id="15" name="Image 14">
            <a:extLst>
              <a:ext uri="{FF2B5EF4-FFF2-40B4-BE49-F238E27FC236}">
                <a16:creationId xmlns:a16="http://schemas.microsoft.com/office/drawing/2014/main" id="{FC4EBEBF-BF0C-4EB0-9433-3368AC86D4DB}"/>
              </a:ext>
            </a:extLst>
          </p:cNvPr>
          <p:cNvPicPr>
            <a:picLocks noChangeAspect="1"/>
          </p:cNvPicPr>
          <p:nvPr/>
        </p:nvPicPr>
        <p:blipFill rotWithShape="1">
          <a:blip r:embed="rId6">
            <a:extLst>
              <a:ext uri="{28A0092B-C50C-407E-A947-70E740481C1C}">
                <a14:useLocalDpi xmlns:a14="http://schemas.microsoft.com/office/drawing/2010/main" val="0"/>
              </a:ext>
            </a:extLst>
          </a:blip>
          <a:srcRect l="23947" t="36407" r="54003" b="26469"/>
          <a:stretch/>
        </p:blipFill>
        <p:spPr>
          <a:xfrm>
            <a:off x="750166" y="1460240"/>
            <a:ext cx="2016224" cy="2376264"/>
          </a:xfrm>
          <a:prstGeom prst="rect">
            <a:avLst/>
          </a:prstGeom>
        </p:spPr>
      </p:pic>
      <p:sp>
        <p:nvSpPr>
          <p:cNvPr id="16" name="Légende : double flèche courbée 15">
            <a:extLst>
              <a:ext uri="{FF2B5EF4-FFF2-40B4-BE49-F238E27FC236}">
                <a16:creationId xmlns:a16="http://schemas.microsoft.com/office/drawing/2014/main" id="{CC30EE3E-31DE-4102-8A37-FFC967F87A41}"/>
              </a:ext>
            </a:extLst>
          </p:cNvPr>
          <p:cNvSpPr/>
          <p:nvPr/>
        </p:nvSpPr>
        <p:spPr>
          <a:xfrm>
            <a:off x="611560" y="4019477"/>
            <a:ext cx="2176682" cy="840694"/>
          </a:xfrm>
          <a:prstGeom prst="borderCallout3">
            <a:avLst>
              <a:gd name="adj1" fmla="val 44507"/>
              <a:gd name="adj2" fmla="val 100513"/>
              <a:gd name="adj3" fmla="val 44507"/>
              <a:gd name="adj4" fmla="val 107071"/>
              <a:gd name="adj5" fmla="val 44574"/>
              <a:gd name="adj6" fmla="val 116004"/>
              <a:gd name="adj7" fmla="val -16580"/>
              <a:gd name="adj8" fmla="val 134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V1 &gt; </a:t>
            </a:r>
            <a:r>
              <a:rPr lang="fr-FR" sz="1600" dirty="0" err="1"/>
              <a:t>Vseuil</a:t>
            </a:r>
            <a:endParaRPr lang="fr-FR" sz="1600" dirty="0"/>
          </a:p>
          <a:p>
            <a:pPr algn="ctr"/>
            <a:r>
              <a:rPr lang="fr-FR" sz="1600" dirty="0"/>
              <a:t>Mise en conduction de la diode</a:t>
            </a:r>
          </a:p>
        </p:txBody>
      </p:sp>
      <p:sp>
        <p:nvSpPr>
          <p:cNvPr id="17" name="Légende : double flèche courbée 16">
            <a:extLst>
              <a:ext uri="{FF2B5EF4-FFF2-40B4-BE49-F238E27FC236}">
                <a16:creationId xmlns:a16="http://schemas.microsoft.com/office/drawing/2014/main" id="{9AD56D97-695B-4EAE-95B3-80B9E64B5E4F}"/>
              </a:ext>
            </a:extLst>
          </p:cNvPr>
          <p:cNvSpPr/>
          <p:nvPr/>
        </p:nvSpPr>
        <p:spPr>
          <a:xfrm>
            <a:off x="646651" y="5278356"/>
            <a:ext cx="2176682" cy="840694"/>
          </a:xfrm>
          <a:prstGeom prst="borderCallout3">
            <a:avLst>
              <a:gd name="adj1" fmla="val 44507"/>
              <a:gd name="adj2" fmla="val 100513"/>
              <a:gd name="adj3" fmla="val 44507"/>
              <a:gd name="adj4" fmla="val 107071"/>
              <a:gd name="adj5" fmla="val 44574"/>
              <a:gd name="adj6" fmla="val 116004"/>
              <a:gd name="adj7" fmla="val 33364"/>
              <a:gd name="adj8" fmla="val 219798"/>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I dans la diode=0</a:t>
            </a:r>
          </a:p>
          <a:p>
            <a:pPr algn="ctr"/>
            <a:r>
              <a:rPr lang="fr-FR" sz="1600" dirty="0"/>
              <a:t>Blocage de la diode</a:t>
            </a:r>
          </a:p>
        </p:txBody>
      </p:sp>
      <p:sp>
        <p:nvSpPr>
          <p:cNvPr id="18" name="Bulle narrative : rectangle à coins arrondis 17">
            <a:extLst>
              <a:ext uri="{FF2B5EF4-FFF2-40B4-BE49-F238E27FC236}">
                <a16:creationId xmlns:a16="http://schemas.microsoft.com/office/drawing/2014/main" id="{E2505214-294C-48AB-8FB9-BCAB0EB4E364}"/>
              </a:ext>
            </a:extLst>
          </p:cNvPr>
          <p:cNvSpPr/>
          <p:nvPr/>
        </p:nvSpPr>
        <p:spPr>
          <a:xfrm>
            <a:off x="5480616" y="1460240"/>
            <a:ext cx="1132249" cy="744624"/>
          </a:xfrm>
          <a:prstGeom prst="wedgeRoundRectCallout">
            <a:avLst>
              <a:gd name="adj1" fmla="val -51041"/>
              <a:gd name="adj2" fmla="val 7977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a:t>Tension sur la charge RL</a:t>
            </a:r>
          </a:p>
        </p:txBody>
      </p:sp>
      <p:sp>
        <p:nvSpPr>
          <p:cNvPr id="19" name="Bulle narrative : rectangle à coins arrondis 18">
            <a:extLst>
              <a:ext uri="{FF2B5EF4-FFF2-40B4-BE49-F238E27FC236}">
                <a16:creationId xmlns:a16="http://schemas.microsoft.com/office/drawing/2014/main" id="{85815FE3-D8DB-44F3-B181-60D05C493206}"/>
              </a:ext>
            </a:extLst>
          </p:cNvPr>
          <p:cNvSpPr/>
          <p:nvPr/>
        </p:nvSpPr>
        <p:spPr>
          <a:xfrm>
            <a:off x="7620977" y="1460240"/>
            <a:ext cx="1008112" cy="744624"/>
          </a:xfrm>
          <a:prstGeom prst="wedgeRoundRectCallout">
            <a:avLst>
              <a:gd name="adj1" fmla="val -51460"/>
              <a:gd name="adj2" fmla="val 10385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b="1" dirty="0"/>
              <a:t>Courant dans le circuit</a:t>
            </a:r>
          </a:p>
        </p:txBody>
      </p:sp>
      <p:pic>
        <p:nvPicPr>
          <p:cNvPr id="20" name="Image 19">
            <a:extLst>
              <a:ext uri="{FF2B5EF4-FFF2-40B4-BE49-F238E27FC236}">
                <a16:creationId xmlns:a16="http://schemas.microsoft.com/office/drawing/2014/main" id="{F9823373-DF94-406B-8B5F-04560251C0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9835" y="6037447"/>
            <a:ext cx="800589" cy="800589"/>
          </a:xfrm>
          <a:prstGeom prst="rect">
            <a:avLst/>
          </a:prstGeom>
        </p:spPr>
      </p:pic>
      <p:sp>
        <p:nvSpPr>
          <p:cNvPr id="21" name="Ellipse 20">
            <a:extLst>
              <a:ext uri="{FF2B5EF4-FFF2-40B4-BE49-F238E27FC236}">
                <a16:creationId xmlns:a16="http://schemas.microsoft.com/office/drawing/2014/main" id="{7B2D14F3-A7FA-471A-A886-2F49E4D993C3}"/>
              </a:ext>
            </a:extLst>
          </p:cNvPr>
          <p:cNvSpPr/>
          <p:nvPr/>
        </p:nvSpPr>
        <p:spPr>
          <a:xfrm>
            <a:off x="5244713" y="5445224"/>
            <a:ext cx="360040" cy="288032"/>
          </a:xfrm>
          <a:prstGeom prst="ellipse">
            <a:avLst/>
          </a:prstGeom>
          <a:noFill/>
          <a:ln w="28575" cap="flat" cmpd="sng" algn="ctr">
            <a:solidFill>
              <a:srgbClr val="DA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dirty="0"/>
          </a:p>
        </p:txBody>
      </p:sp>
      <p:cxnSp>
        <p:nvCxnSpPr>
          <p:cNvPr id="22" name="Connecteur droit 21">
            <a:extLst>
              <a:ext uri="{FF2B5EF4-FFF2-40B4-BE49-F238E27FC236}">
                <a16:creationId xmlns:a16="http://schemas.microsoft.com/office/drawing/2014/main" id="{03590538-3A66-464E-8DE8-3B3FB0272727}"/>
              </a:ext>
            </a:extLst>
          </p:cNvPr>
          <p:cNvCxnSpPr>
            <a:stCxn id="21" idx="3"/>
          </p:cNvCxnSpPr>
          <p:nvPr/>
        </p:nvCxnSpPr>
        <p:spPr>
          <a:xfrm flipH="1">
            <a:off x="4596641" y="5691075"/>
            <a:ext cx="700799" cy="665275"/>
          </a:xfrm>
          <a:prstGeom prst="line">
            <a:avLst/>
          </a:prstGeom>
          <a:ln w="19050">
            <a:solidFill>
              <a:srgbClr val="DA0000"/>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507356A-7276-46AF-A97E-CA8BB562CEDA}"/>
              </a:ext>
            </a:extLst>
          </p:cNvPr>
          <p:cNvSpPr txBox="1"/>
          <p:nvPr/>
        </p:nvSpPr>
        <p:spPr>
          <a:xfrm>
            <a:off x="3656726" y="6372000"/>
            <a:ext cx="3175973" cy="369332"/>
          </a:xfrm>
          <a:prstGeom prst="rect">
            <a:avLst/>
          </a:prstGeom>
          <a:noFill/>
        </p:spPr>
        <p:txBody>
          <a:bodyPr wrap="square" rtlCol="0">
            <a:spAutoFit/>
          </a:bodyPr>
          <a:lstStyle/>
          <a:p>
            <a:r>
              <a:rPr lang="fr-FR" b="1" dirty="0">
                <a:solidFill>
                  <a:srgbClr val="DA0000"/>
                </a:solidFill>
              </a:rPr>
              <a:t>Il faut chercher quand Id=0</a:t>
            </a:r>
          </a:p>
        </p:txBody>
      </p:sp>
    </p:spTree>
    <p:custDataLst>
      <p:tags r:id="rId1"/>
    </p:custDataLst>
    <p:extLst>
      <p:ext uri="{BB962C8B-B14F-4D97-AF65-F5344CB8AC3E}">
        <p14:creationId xmlns:p14="http://schemas.microsoft.com/office/powerpoint/2010/main" val="2083380376"/>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18</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5847" cy="5755268"/>
            <a:chOff x="-94807" y="1052735"/>
            <a:chExt cx="525847" cy="5755268"/>
          </a:xfrm>
        </p:grpSpPr>
        <p:grpSp>
          <p:nvGrpSpPr>
            <p:cNvPr id="12" name="Groupe 11"/>
            <p:cNvGrpSpPr/>
            <p:nvPr/>
          </p:nvGrpSpPr>
          <p:grpSpPr>
            <a:xfrm>
              <a:off x="-94806" y="2367702"/>
              <a:ext cx="525846" cy="2960186"/>
              <a:chOff x="-94806" y="2367702"/>
              <a:chExt cx="525846" cy="2960186"/>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604" y="4326244"/>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Montages à  diodes</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Espace réservé du contenu 2">
            <a:extLst>
              <a:ext uri="{FF2B5EF4-FFF2-40B4-BE49-F238E27FC236}">
                <a16:creationId xmlns:a16="http://schemas.microsoft.com/office/drawing/2014/main" id="{6049790E-B12E-40C6-B586-00AE883E57E1}"/>
              </a:ext>
            </a:extLst>
          </p:cNvPr>
          <p:cNvSpPr>
            <a:spLocks noGrp="1"/>
          </p:cNvSpPr>
          <p:nvPr>
            <p:ph idx="1"/>
          </p:nvPr>
        </p:nvSpPr>
        <p:spPr>
          <a:xfrm>
            <a:off x="457200" y="908720"/>
            <a:ext cx="8229600" cy="5760640"/>
          </a:xfrm>
        </p:spPr>
        <p:txBody>
          <a:bodyPr>
            <a:normAutofit/>
          </a:bodyPr>
          <a:lstStyle/>
          <a:p>
            <a:pPr>
              <a:buClr>
                <a:srgbClr val="04617B"/>
              </a:buClr>
            </a:pPr>
            <a:r>
              <a:rPr lang="fr-FR" dirty="0">
                <a:solidFill>
                  <a:srgbClr val="04617B"/>
                </a:solidFill>
              </a:rPr>
              <a:t>Exemples de diodes de redressement</a:t>
            </a:r>
          </a:p>
          <a:p>
            <a:pPr lvl="1">
              <a:buClr>
                <a:schemeClr val="accent3">
                  <a:lumMod val="75000"/>
                </a:schemeClr>
              </a:buClr>
              <a:buFont typeface="Wingdings" panose="05000000000000000000" pitchFamily="2" charset="2"/>
              <a:buChar char="Ø"/>
            </a:pPr>
            <a:r>
              <a:rPr lang="fr-FR" sz="1600" dirty="0"/>
              <a:t>Diodes  :</a:t>
            </a:r>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r>
              <a:rPr lang="fr-FR" sz="1600" dirty="0"/>
              <a:t>Pont de diodes intégré :</a:t>
            </a:r>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endParaRPr lang="fr-FR" sz="1400" dirty="0"/>
          </a:p>
          <a:p>
            <a:pPr lvl="2">
              <a:buClr>
                <a:schemeClr val="accent3">
                  <a:lumMod val="75000"/>
                </a:schemeClr>
              </a:buClr>
              <a:buFont typeface="Arial" panose="020B0604020202020204" pitchFamily="34" charset="0"/>
              <a:buChar char="•"/>
            </a:pPr>
            <a:endParaRPr lang="fr-FR" sz="1400" dirty="0"/>
          </a:p>
        </p:txBody>
      </p:sp>
      <p:pic>
        <p:nvPicPr>
          <p:cNvPr id="14" name="Image 13" descr="Une image contenant table&#10;&#10;Description générée automatiquement">
            <a:extLst>
              <a:ext uri="{FF2B5EF4-FFF2-40B4-BE49-F238E27FC236}">
                <a16:creationId xmlns:a16="http://schemas.microsoft.com/office/drawing/2014/main" id="{CADA703C-75D4-4BB2-8D70-F4320318A7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1674519"/>
            <a:ext cx="4664085" cy="1538667"/>
          </a:xfrm>
          <a:prstGeom prst="rect">
            <a:avLst/>
          </a:prstGeom>
        </p:spPr>
      </p:pic>
      <p:pic>
        <p:nvPicPr>
          <p:cNvPr id="15" name="Image 14" descr="Une image contenant texte, sombre, lumière&#10;&#10;Description générée automatiquement">
            <a:extLst>
              <a:ext uri="{FF2B5EF4-FFF2-40B4-BE49-F238E27FC236}">
                <a16:creationId xmlns:a16="http://schemas.microsoft.com/office/drawing/2014/main" id="{93F4B8BE-5CC3-4176-9D2D-4C1E3356A568}"/>
              </a:ext>
            </a:extLst>
          </p:cNvPr>
          <p:cNvPicPr>
            <a:picLocks noChangeAspect="1"/>
          </p:cNvPicPr>
          <p:nvPr/>
        </p:nvPicPr>
        <p:blipFill rotWithShape="1">
          <a:blip r:embed="rId6">
            <a:extLst>
              <a:ext uri="{28A0092B-C50C-407E-A947-70E740481C1C}">
                <a14:useLocalDpi xmlns:a14="http://schemas.microsoft.com/office/drawing/2010/main" val="0"/>
              </a:ext>
            </a:extLst>
          </a:blip>
          <a:srcRect t="30173"/>
          <a:stretch/>
        </p:blipFill>
        <p:spPr>
          <a:xfrm>
            <a:off x="6844817" y="2132855"/>
            <a:ext cx="1943100" cy="1356801"/>
          </a:xfrm>
          <a:prstGeom prst="rect">
            <a:avLst/>
          </a:prstGeom>
        </p:spPr>
      </p:pic>
      <p:pic>
        <p:nvPicPr>
          <p:cNvPr id="16" name="Image 15" descr="Une image contenant sombre&#10;&#10;Description générée automatiquement">
            <a:extLst>
              <a:ext uri="{FF2B5EF4-FFF2-40B4-BE49-F238E27FC236}">
                <a16:creationId xmlns:a16="http://schemas.microsoft.com/office/drawing/2014/main" id="{537A704F-4357-448D-92CF-D16755003A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7623" y="1514922"/>
            <a:ext cx="977881" cy="565818"/>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62DC499A-42E4-485A-AE7F-5314C84A16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0523" y="1916759"/>
            <a:ext cx="1059456" cy="1054185"/>
          </a:xfrm>
          <a:prstGeom prst="rect">
            <a:avLst/>
          </a:prstGeom>
        </p:spPr>
      </p:pic>
      <p:pic>
        <p:nvPicPr>
          <p:cNvPr id="18" name="Image 17">
            <a:extLst>
              <a:ext uri="{FF2B5EF4-FFF2-40B4-BE49-F238E27FC236}">
                <a16:creationId xmlns:a16="http://schemas.microsoft.com/office/drawing/2014/main" id="{26484ABD-FC98-4A60-BD2A-7D3ECE1D2E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3176" y="3884932"/>
            <a:ext cx="1231794" cy="984228"/>
          </a:xfrm>
          <a:prstGeom prst="rect">
            <a:avLst/>
          </a:prstGeom>
        </p:spPr>
      </p:pic>
      <p:pic>
        <p:nvPicPr>
          <p:cNvPr id="19" name="Image 18">
            <a:extLst>
              <a:ext uri="{FF2B5EF4-FFF2-40B4-BE49-F238E27FC236}">
                <a16:creationId xmlns:a16="http://schemas.microsoft.com/office/drawing/2014/main" id="{2D5EAF13-8F5C-4975-BBB6-19C364F301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1807" y="3304875"/>
            <a:ext cx="2791033" cy="3471772"/>
          </a:xfrm>
          <a:prstGeom prst="rect">
            <a:avLst/>
          </a:prstGeom>
        </p:spPr>
      </p:pic>
      <p:pic>
        <p:nvPicPr>
          <p:cNvPr id="20" name="Image 19" descr="Une image contenant texte, équipement électronique&#10;&#10;Description générée automatiquement">
            <a:extLst>
              <a:ext uri="{FF2B5EF4-FFF2-40B4-BE49-F238E27FC236}">
                <a16:creationId xmlns:a16="http://schemas.microsoft.com/office/drawing/2014/main" id="{76155BF0-94A5-43AA-92A7-CCB46DBE86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4391" y="3978985"/>
            <a:ext cx="1110421" cy="868067"/>
          </a:xfrm>
          <a:prstGeom prst="rect">
            <a:avLst/>
          </a:prstGeom>
        </p:spPr>
      </p:pic>
      <p:pic>
        <p:nvPicPr>
          <p:cNvPr id="21" name="Image 20">
            <a:extLst>
              <a:ext uri="{FF2B5EF4-FFF2-40B4-BE49-F238E27FC236}">
                <a16:creationId xmlns:a16="http://schemas.microsoft.com/office/drawing/2014/main" id="{DB135A2C-FCDC-46C4-B842-34182BD582C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7904" y="5365049"/>
            <a:ext cx="1176487" cy="1077698"/>
          </a:xfrm>
          <a:prstGeom prst="rect">
            <a:avLst/>
          </a:prstGeom>
        </p:spPr>
      </p:pic>
      <p:pic>
        <p:nvPicPr>
          <p:cNvPr id="22" name="Image 21">
            <a:extLst>
              <a:ext uri="{FF2B5EF4-FFF2-40B4-BE49-F238E27FC236}">
                <a16:creationId xmlns:a16="http://schemas.microsoft.com/office/drawing/2014/main" id="{45B80D41-27F1-424A-9921-77F9B0CE523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93313" y="4847052"/>
            <a:ext cx="2268864" cy="2007844"/>
          </a:xfrm>
          <a:prstGeom prst="rect">
            <a:avLst/>
          </a:prstGeom>
        </p:spPr>
      </p:pic>
      <p:pic>
        <p:nvPicPr>
          <p:cNvPr id="23" name="Image 22">
            <a:extLst>
              <a:ext uri="{FF2B5EF4-FFF2-40B4-BE49-F238E27FC236}">
                <a16:creationId xmlns:a16="http://schemas.microsoft.com/office/drawing/2014/main" id="{A955A0C9-E55C-4817-A07B-21C5118241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92944" y="3875627"/>
            <a:ext cx="1346237" cy="993533"/>
          </a:xfrm>
          <a:prstGeom prst="rect">
            <a:avLst/>
          </a:prstGeom>
        </p:spPr>
      </p:pic>
    </p:spTree>
    <p:custDataLst>
      <p:tags r:id="rId1"/>
    </p:custDataLst>
    <p:extLst>
      <p:ext uri="{BB962C8B-B14F-4D97-AF65-F5344CB8AC3E}">
        <p14:creationId xmlns:p14="http://schemas.microsoft.com/office/powerpoint/2010/main" val="4179589349"/>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animEffect transition="in" filter="fade">
                                      <p:cBhvr>
                                        <p:cTn id="19" dur="1000"/>
                                        <p:tgtEl>
                                          <p:spTgt spid="13">
                                            <p:txEl>
                                              <p:pRg st="8" end="8"/>
                                            </p:txEl>
                                          </p:spTgt>
                                        </p:tgtEl>
                                      </p:cBhvr>
                                    </p:animEffect>
                                    <p:anim calcmode="lin" valueType="num">
                                      <p:cBhvr>
                                        <p:cTn id="20"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19</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5847" cy="5755268"/>
            <a:chOff x="-94807" y="1052735"/>
            <a:chExt cx="525847" cy="5755268"/>
          </a:xfrm>
        </p:grpSpPr>
        <p:grpSp>
          <p:nvGrpSpPr>
            <p:cNvPr id="12" name="Groupe 11"/>
            <p:cNvGrpSpPr/>
            <p:nvPr/>
          </p:nvGrpSpPr>
          <p:grpSpPr>
            <a:xfrm>
              <a:off x="-94806" y="2367702"/>
              <a:ext cx="525846" cy="2960186"/>
              <a:chOff x="-94806" y="2367702"/>
              <a:chExt cx="525846" cy="2960186"/>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604" y="4326244"/>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Montages à  diodes</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Espace réservé du contenu 2">
            <a:extLst>
              <a:ext uri="{FF2B5EF4-FFF2-40B4-BE49-F238E27FC236}">
                <a16:creationId xmlns:a16="http://schemas.microsoft.com/office/drawing/2014/main" id="{4C54E99B-3FE4-4E05-B6FB-A01F5210DBB9}"/>
              </a:ext>
            </a:extLst>
          </p:cNvPr>
          <p:cNvSpPr>
            <a:spLocks noGrp="1"/>
          </p:cNvSpPr>
          <p:nvPr>
            <p:ph idx="1"/>
          </p:nvPr>
        </p:nvSpPr>
        <p:spPr>
          <a:xfrm>
            <a:off x="457200" y="908720"/>
            <a:ext cx="8229600" cy="5760640"/>
          </a:xfrm>
        </p:spPr>
        <p:txBody>
          <a:bodyPr>
            <a:normAutofit/>
          </a:bodyPr>
          <a:lstStyle/>
          <a:p>
            <a:pPr>
              <a:buClr>
                <a:srgbClr val="04617B"/>
              </a:buClr>
            </a:pPr>
            <a:r>
              <a:rPr lang="fr-FR" dirty="0">
                <a:solidFill>
                  <a:srgbClr val="04617B"/>
                </a:solidFill>
              </a:rPr>
              <a:t>Affichage, éclairage, communication (IR)</a:t>
            </a:r>
          </a:p>
          <a:p>
            <a:pPr lvl="1">
              <a:buClr>
                <a:schemeClr val="accent3">
                  <a:lumMod val="75000"/>
                </a:schemeClr>
              </a:buClr>
              <a:buFont typeface="Wingdings" panose="05000000000000000000" pitchFamily="2" charset="2"/>
              <a:buChar char="Ø"/>
            </a:pPr>
            <a:r>
              <a:rPr lang="fr-FR" sz="1600" dirty="0"/>
              <a:t>Signalisation</a:t>
            </a:r>
          </a:p>
          <a:p>
            <a:pPr lvl="2">
              <a:buClr>
                <a:schemeClr val="accent3">
                  <a:lumMod val="75000"/>
                </a:schemeClr>
              </a:buClr>
              <a:buFont typeface="Arial" panose="020B0604020202020204" pitchFamily="34" charset="0"/>
              <a:buChar char="•"/>
            </a:pPr>
            <a:r>
              <a:rPr lang="fr-FR" sz="1400" dirty="0"/>
              <a:t>Tension de seuil dépend de la couleur</a:t>
            </a:r>
          </a:p>
          <a:p>
            <a:pPr marL="393192" lvl="1" indent="0">
              <a:buClr>
                <a:schemeClr val="accent3">
                  <a:lumMod val="75000"/>
                </a:schemeClr>
              </a:buClr>
              <a:buNone/>
            </a:pPr>
            <a:r>
              <a:rPr lang="fr-FR" sz="1400" dirty="0"/>
              <a:t>	Ex : Rouge, jaune 2V ; vert, bleu 3,2V ; </a:t>
            </a:r>
          </a:p>
          <a:p>
            <a:pPr lvl="2">
              <a:buClr>
                <a:schemeClr val="accent3">
                  <a:lumMod val="75000"/>
                </a:schemeClr>
              </a:buClr>
            </a:pPr>
            <a:r>
              <a:rPr lang="fr-FR" sz="1400" dirty="0"/>
              <a:t>Faible courant ou non, intensité lumineuse différente</a:t>
            </a:r>
          </a:p>
          <a:p>
            <a:pPr marL="667512" lvl="2" indent="0">
              <a:buClr>
                <a:schemeClr val="accent3">
                  <a:lumMod val="75000"/>
                </a:schemeClr>
              </a:buClr>
              <a:buNone/>
            </a:pPr>
            <a:r>
              <a:rPr lang="fr-FR" sz="1400" dirty="0"/>
              <a:t>	Standard 20 mA, faible qqs mA</a:t>
            </a:r>
          </a:p>
          <a:p>
            <a:pPr marL="667512" lvl="2" indent="0">
              <a:buClr>
                <a:schemeClr val="accent3">
                  <a:lumMod val="75000"/>
                </a:schemeClr>
              </a:buClr>
              <a:buNone/>
            </a:pPr>
            <a:r>
              <a:rPr lang="fr-FR" sz="1400" dirty="0"/>
              <a:t>	Ex : 2 mA et 3,6 mcd (Candela) ; 20 mA et 18 mcd ; …</a:t>
            </a:r>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r>
              <a:rPr lang="fr-FR" sz="1600" dirty="0"/>
              <a:t>Eclairage, température de couleur</a:t>
            </a:r>
            <a:endParaRPr lang="fr-FR" sz="1400" dirty="0"/>
          </a:p>
          <a:p>
            <a:pPr marL="393192" lvl="1" indent="0">
              <a:buClr>
                <a:schemeClr val="accent3">
                  <a:lumMod val="75000"/>
                </a:schemeClr>
              </a:buClr>
              <a:buNone/>
            </a:pPr>
            <a:r>
              <a:rPr lang="fr-FR" sz="1400" dirty="0"/>
              <a:t>	Température froide (degré élevé) -&gt; tire vers le bleu</a:t>
            </a:r>
          </a:p>
          <a:p>
            <a:pPr marL="393192" lvl="1" indent="0">
              <a:buClr>
                <a:schemeClr val="accent3">
                  <a:lumMod val="75000"/>
                </a:schemeClr>
              </a:buClr>
              <a:buNone/>
            </a:pPr>
            <a:r>
              <a:rPr lang="fr-FR" sz="1400" dirty="0"/>
              <a:t>	Température chaude (degré plus faible) -&gt; tire vers le jaune</a:t>
            </a:r>
          </a:p>
          <a:p>
            <a:pPr marL="393192" lvl="1" indent="0">
              <a:buClr>
                <a:schemeClr val="accent3">
                  <a:lumMod val="75000"/>
                </a:schemeClr>
              </a:buClr>
              <a:buNone/>
            </a:pPr>
            <a:r>
              <a:rPr lang="fr-FR" sz="1400" dirty="0"/>
              <a:t>	Flamme de bougie : ~2000 K</a:t>
            </a:r>
          </a:p>
          <a:p>
            <a:pPr marL="393192" lvl="1" indent="0">
              <a:buClr>
                <a:schemeClr val="accent3">
                  <a:lumMod val="75000"/>
                </a:schemeClr>
              </a:buClr>
              <a:buNone/>
            </a:pPr>
            <a:r>
              <a:rPr lang="fr-FR" sz="1400" dirty="0"/>
              <a:t>	Ampoule incandescente classique : ~2700 K</a:t>
            </a:r>
          </a:p>
          <a:p>
            <a:pPr marL="393192" lvl="1" indent="0">
              <a:buClr>
                <a:schemeClr val="accent3">
                  <a:lumMod val="75000"/>
                </a:schemeClr>
              </a:buClr>
              <a:buNone/>
            </a:pPr>
            <a:r>
              <a:rPr lang="fr-FR" sz="1400" dirty="0"/>
              <a:t>	Ampoule halogène : ~2900 K</a:t>
            </a:r>
          </a:p>
          <a:p>
            <a:pPr marL="393192" lvl="1" indent="0">
              <a:buClr>
                <a:schemeClr val="accent3">
                  <a:lumMod val="75000"/>
                </a:schemeClr>
              </a:buClr>
              <a:buNone/>
            </a:pPr>
            <a:r>
              <a:rPr lang="fr-FR" sz="1400" dirty="0"/>
              <a:t>	Ampoules fluocompactes « économes » : de 2400 K à 6500 K</a:t>
            </a:r>
          </a:p>
          <a:p>
            <a:pPr marL="393192" lvl="1" indent="0">
              <a:buClr>
                <a:schemeClr val="accent3">
                  <a:lumMod val="75000"/>
                </a:schemeClr>
              </a:buClr>
              <a:buNone/>
            </a:pPr>
            <a:r>
              <a:rPr lang="fr-FR" sz="1400" dirty="0"/>
              <a:t>	Ampoules LED : de 2400 K à 6500 K</a:t>
            </a:r>
          </a:p>
          <a:p>
            <a:pPr marL="393192" lvl="1" indent="0">
              <a:buClr>
                <a:schemeClr val="accent3">
                  <a:lumMod val="75000"/>
                </a:schemeClr>
              </a:buClr>
              <a:buNone/>
            </a:pPr>
            <a:endParaRPr lang="fr-FR" sz="1400" dirty="0"/>
          </a:p>
          <a:p>
            <a:pPr lvl="1">
              <a:buClr>
                <a:schemeClr val="accent3">
                  <a:lumMod val="75000"/>
                </a:schemeClr>
              </a:buClr>
              <a:buFont typeface="Wingdings" panose="05000000000000000000" pitchFamily="2" charset="2"/>
              <a:buChar char="Ø"/>
            </a:pPr>
            <a:endParaRPr lang="fr-FR" sz="1400" dirty="0"/>
          </a:p>
          <a:p>
            <a:pPr lvl="2">
              <a:buClr>
                <a:schemeClr val="accent3">
                  <a:lumMod val="75000"/>
                </a:schemeClr>
              </a:buClr>
              <a:buFont typeface="Arial" panose="020B0604020202020204" pitchFamily="34" charset="0"/>
              <a:buChar char="•"/>
            </a:pPr>
            <a:endParaRPr lang="fr-FR" sz="1400" dirty="0"/>
          </a:p>
        </p:txBody>
      </p:sp>
      <p:pic>
        <p:nvPicPr>
          <p:cNvPr id="14" name="Image 13" descr="Une image contenant texte&#10;&#10;Description générée automatiquement">
            <a:extLst>
              <a:ext uri="{FF2B5EF4-FFF2-40B4-BE49-F238E27FC236}">
                <a16:creationId xmlns:a16="http://schemas.microsoft.com/office/drawing/2014/main" id="{E4859F60-FF77-4312-A584-A69DBE4DD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2761"/>
          <a:stretch/>
        </p:blipFill>
        <p:spPr>
          <a:xfrm>
            <a:off x="755577" y="5505544"/>
            <a:ext cx="7776864" cy="1139408"/>
          </a:xfrm>
          <a:prstGeom prst="rect">
            <a:avLst/>
          </a:prstGeom>
        </p:spPr>
      </p:pic>
      <p:pic>
        <p:nvPicPr>
          <p:cNvPr id="15" name="Image 14">
            <a:extLst>
              <a:ext uri="{FF2B5EF4-FFF2-40B4-BE49-F238E27FC236}">
                <a16:creationId xmlns:a16="http://schemas.microsoft.com/office/drawing/2014/main" id="{F17B78E9-C696-4580-AE12-E985C595A0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8632" y="3238734"/>
            <a:ext cx="1714676" cy="2234795"/>
          </a:xfrm>
          <a:prstGeom prst="rect">
            <a:avLst/>
          </a:prstGeom>
        </p:spPr>
      </p:pic>
      <p:pic>
        <p:nvPicPr>
          <p:cNvPr id="16" name="Image 15" descr="Une image contenant tube&#10;&#10;Description générée automatiquement">
            <a:extLst>
              <a:ext uri="{FF2B5EF4-FFF2-40B4-BE49-F238E27FC236}">
                <a16:creationId xmlns:a16="http://schemas.microsoft.com/office/drawing/2014/main" id="{14D9624B-460A-4BD0-A957-707CD52DB7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6657" y="1372075"/>
            <a:ext cx="1043558" cy="1043558"/>
          </a:xfrm>
          <a:prstGeom prst="rect">
            <a:avLst/>
          </a:prstGeom>
        </p:spPr>
      </p:pic>
      <p:pic>
        <p:nvPicPr>
          <p:cNvPr id="17" name="Image 16" descr="Une image contenant texte, sombre&#10;&#10;Description générée automatiquement">
            <a:extLst>
              <a:ext uri="{FF2B5EF4-FFF2-40B4-BE49-F238E27FC236}">
                <a16:creationId xmlns:a16="http://schemas.microsoft.com/office/drawing/2014/main" id="{D223B48A-047F-47D9-9731-CC1624796E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4808" y="1398757"/>
            <a:ext cx="1086087" cy="1016876"/>
          </a:xfrm>
          <a:prstGeom prst="rect">
            <a:avLst/>
          </a:prstGeom>
        </p:spPr>
      </p:pic>
      <p:pic>
        <p:nvPicPr>
          <p:cNvPr id="18" name="Image 17" descr="Une image contenant tennis, sombre, jaune&#10;&#10;Description générée automatiquement">
            <a:extLst>
              <a:ext uri="{FF2B5EF4-FFF2-40B4-BE49-F238E27FC236}">
                <a16:creationId xmlns:a16="http://schemas.microsoft.com/office/drawing/2014/main" id="{79EC8A17-C7BD-41DA-ACBB-4E0AD09948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54588" y="3400754"/>
            <a:ext cx="894130" cy="894130"/>
          </a:xfrm>
          <a:prstGeom prst="rect">
            <a:avLst/>
          </a:prstGeom>
        </p:spPr>
      </p:pic>
    </p:spTree>
    <p:custDataLst>
      <p:tags r:id="rId1"/>
    </p:custDataLst>
    <p:extLst>
      <p:ext uri="{BB962C8B-B14F-4D97-AF65-F5344CB8AC3E}">
        <p14:creationId xmlns:p14="http://schemas.microsoft.com/office/powerpoint/2010/main" val="2800221702"/>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fade">
                                      <p:cBhvr>
                                        <p:cTn id="24" dur="1000"/>
                                        <p:tgtEl>
                                          <p:spTgt spid="13">
                                            <p:txEl>
                                              <p:pRg st="3" end="3"/>
                                            </p:txEl>
                                          </p:spTgt>
                                        </p:tgtEl>
                                      </p:cBhvr>
                                    </p:animEffect>
                                    <p:anim calcmode="lin" valueType="num">
                                      <p:cBhvr>
                                        <p:cTn id="25"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fade">
                                      <p:cBhvr>
                                        <p:cTn id="29" dur="1000"/>
                                        <p:tgtEl>
                                          <p:spTgt spid="13">
                                            <p:txEl>
                                              <p:pRg st="4" end="4"/>
                                            </p:txEl>
                                          </p:spTgt>
                                        </p:tgtEl>
                                      </p:cBhvr>
                                    </p:animEffect>
                                    <p:anim calcmode="lin" valueType="num">
                                      <p:cBhvr>
                                        <p:cTn id="3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fade">
                                      <p:cBhvr>
                                        <p:cTn id="34" dur="1000"/>
                                        <p:tgtEl>
                                          <p:spTgt spid="13">
                                            <p:txEl>
                                              <p:pRg st="5" end="5"/>
                                            </p:txEl>
                                          </p:spTgt>
                                        </p:tgtEl>
                                      </p:cBhvr>
                                    </p:animEffect>
                                    <p:anim calcmode="lin" valueType="num">
                                      <p:cBhvr>
                                        <p:cTn id="35"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animEffect transition="in" filter="fade">
                                      <p:cBhvr>
                                        <p:cTn id="39" dur="1000"/>
                                        <p:tgtEl>
                                          <p:spTgt spid="13">
                                            <p:txEl>
                                              <p:pRg st="6" end="6"/>
                                            </p:txEl>
                                          </p:spTgt>
                                        </p:tgtEl>
                                      </p:cBhvr>
                                    </p:animEffect>
                                    <p:anim calcmode="lin" valueType="num">
                                      <p:cBhvr>
                                        <p:cTn id="4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xEl>
                                              <p:pRg st="8" end="8"/>
                                            </p:txEl>
                                          </p:spTgt>
                                        </p:tgtEl>
                                        <p:attrNameLst>
                                          <p:attrName>style.visibility</p:attrName>
                                        </p:attrNameLst>
                                      </p:cBhvr>
                                      <p:to>
                                        <p:strVal val="visible"/>
                                      </p:to>
                                    </p:set>
                                    <p:animEffect transition="in" filter="fade">
                                      <p:cBhvr>
                                        <p:cTn id="46" dur="1000"/>
                                        <p:tgtEl>
                                          <p:spTgt spid="13">
                                            <p:txEl>
                                              <p:pRg st="8" end="8"/>
                                            </p:txEl>
                                          </p:spTgt>
                                        </p:tgtEl>
                                      </p:cBhvr>
                                    </p:animEffect>
                                    <p:anim calcmode="lin" valueType="num">
                                      <p:cBhvr>
                                        <p:cTn id="47"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3">
                                            <p:txEl>
                                              <p:pRg st="9" end="9"/>
                                            </p:txEl>
                                          </p:spTgt>
                                        </p:tgtEl>
                                        <p:attrNameLst>
                                          <p:attrName>style.visibility</p:attrName>
                                        </p:attrNameLst>
                                      </p:cBhvr>
                                      <p:to>
                                        <p:strVal val="visible"/>
                                      </p:to>
                                    </p:set>
                                    <p:animEffect transition="in" filter="fade">
                                      <p:cBhvr>
                                        <p:cTn id="51" dur="1000"/>
                                        <p:tgtEl>
                                          <p:spTgt spid="13">
                                            <p:txEl>
                                              <p:pRg st="9" end="9"/>
                                            </p:txEl>
                                          </p:spTgt>
                                        </p:tgtEl>
                                      </p:cBhvr>
                                    </p:animEffect>
                                    <p:anim calcmode="lin" valueType="num">
                                      <p:cBhvr>
                                        <p:cTn id="52"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xEl>
                                              <p:pRg st="10" end="10"/>
                                            </p:txEl>
                                          </p:spTgt>
                                        </p:tgtEl>
                                        <p:attrNameLst>
                                          <p:attrName>style.visibility</p:attrName>
                                        </p:attrNameLst>
                                      </p:cBhvr>
                                      <p:to>
                                        <p:strVal val="visible"/>
                                      </p:to>
                                    </p:set>
                                    <p:animEffect transition="in" filter="fade">
                                      <p:cBhvr>
                                        <p:cTn id="56" dur="1000"/>
                                        <p:tgtEl>
                                          <p:spTgt spid="13">
                                            <p:txEl>
                                              <p:pRg st="10" end="10"/>
                                            </p:txEl>
                                          </p:spTgt>
                                        </p:tgtEl>
                                      </p:cBhvr>
                                    </p:animEffect>
                                    <p:anim calcmode="lin" valueType="num">
                                      <p:cBhvr>
                                        <p:cTn id="57"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3">
                                            <p:txEl>
                                              <p:pRg st="11" end="11"/>
                                            </p:txEl>
                                          </p:spTgt>
                                        </p:tgtEl>
                                        <p:attrNameLst>
                                          <p:attrName>style.visibility</p:attrName>
                                        </p:attrNameLst>
                                      </p:cBhvr>
                                      <p:to>
                                        <p:strVal val="visible"/>
                                      </p:to>
                                    </p:set>
                                    <p:animEffect transition="in" filter="fade">
                                      <p:cBhvr>
                                        <p:cTn id="61" dur="1000"/>
                                        <p:tgtEl>
                                          <p:spTgt spid="13">
                                            <p:txEl>
                                              <p:pRg st="11" end="11"/>
                                            </p:txEl>
                                          </p:spTgt>
                                        </p:tgtEl>
                                      </p:cBhvr>
                                    </p:animEffect>
                                    <p:anim calcmode="lin" valueType="num">
                                      <p:cBhvr>
                                        <p:cTn id="62"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13">
                                            <p:txEl>
                                              <p:pRg st="11" end="11"/>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3">
                                            <p:txEl>
                                              <p:pRg st="12" end="12"/>
                                            </p:txEl>
                                          </p:spTgt>
                                        </p:tgtEl>
                                        <p:attrNameLst>
                                          <p:attrName>style.visibility</p:attrName>
                                        </p:attrNameLst>
                                      </p:cBhvr>
                                      <p:to>
                                        <p:strVal val="visible"/>
                                      </p:to>
                                    </p:set>
                                    <p:animEffect transition="in" filter="fade">
                                      <p:cBhvr>
                                        <p:cTn id="66" dur="1000"/>
                                        <p:tgtEl>
                                          <p:spTgt spid="13">
                                            <p:txEl>
                                              <p:pRg st="12" end="12"/>
                                            </p:txEl>
                                          </p:spTgt>
                                        </p:tgtEl>
                                      </p:cBhvr>
                                    </p:animEffect>
                                    <p:anim calcmode="lin" valueType="num">
                                      <p:cBhvr>
                                        <p:cTn id="67"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13">
                                            <p:txEl>
                                              <p:pRg st="12" end="12"/>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3">
                                            <p:txEl>
                                              <p:pRg st="13" end="13"/>
                                            </p:txEl>
                                          </p:spTgt>
                                        </p:tgtEl>
                                        <p:attrNameLst>
                                          <p:attrName>style.visibility</p:attrName>
                                        </p:attrNameLst>
                                      </p:cBhvr>
                                      <p:to>
                                        <p:strVal val="visible"/>
                                      </p:to>
                                    </p:set>
                                    <p:animEffect transition="in" filter="fade">
                                      <p:cBhvr>
                                        <p:cTn id="71" dur="1000"/>
                                        <p:tgtEl>
                                          <p:spTgt spid="13">
                                            <p:txEl>
                                              <p:pRg st="13" end="13"/>
                                            </p:txEl>
                                          </p:spTgt>
                                        </p:tgtEl>
                                      </p:cBhvr>
                                    </p:animEffect>
                                    <p:anim calcmode="lin" valueType="num">
                                      <p:cBhvr>
                                        <p:cTn id="72" dur="1000" fill="hold"/>
                                        <p:tgtEl>
                                          <p:spTgt spid="13">
                                            <p:txEl>
                                              <p:pRg st="13" end="13"/>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13" end="13"/>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3">
                                            <p:txEl>
                                              <p:pRg st="14" end="14"/>
                                            </p:txEl>
                                          </p:spTgt>
                                        </p:tgtEl>
                                        <p:attrNameLst>
                                          <p:attrName>style.visibility</p:attrName>
                                        </p:attrNameLst>
                                      </p:cBhvr>
                                      <p:to>
                                        <p:strVal val="visible"/>
                                      </p:to>
                                    </p:set>
                                    <p:animEffect transition="in" filter="fade">
                                      <p:cBhvr>
                                        <p:cTn id="76" dur="1000"/>
                                        <p:tgtEl>
                                          <p:spTgt spid="13">
                                            <p:txEl>
                                              <p:pRg st="14" end="14"/>
                                            </p:txEl>
                                          </p:spTgt>
                                        </p:tgtEl>
                                      </p:cBhvr>
                                    </p:animEffect>
                                    <p:anim calcmode="lin" valueType="num">
                                      <p:cBhvr>
                                        <p:cTn id="77" dur="1000" fill="hold"/>
                                        <p:tgtEl>
                                          <p:spTgt spid="13">
                                            <p:txEl>
                                              <p:pRg st="14" end="14"/>
                                            </p:txEl>
                                          </p:spTgt>
                                        </p:tgtEl>
                                        <p:attrNameLst>
                                          <p:attrName>ppt_x</p:attrName>
                                        </p:attrNameLst>
                                      </p:cBhvr>
                                      <p:tavLst>
                                        <p:tav tm="0">
                                          <p:val>
                                            <p:strVal val="#ppt_x"/>
                                          </p:val>
                                        </p:tav>
                                        <p:tav tm="100000">
                                          <p:val>
                                            <p:strVal val="#ppt_x"/>
                                          </p:val>
                                        </p:tav>
                                      </p:tavLst>
                                    </p:anim>
                                    <p:anim calcmode="lin" valueType="num">
                                      <p:cBhvr>
                                        <p:cTn id="78" dur="1000" fill="hold"/>
                                        <p:tgtEl>
                                          <p:spTgt spid="13">
                                            <p:txEl>
                                              <p:pRg st="14" end="14"/>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3">
                                            <p:txEl>
                                              <p:pRg st="15" end="15"/>
                                            </p:txEl>
                                          </p:spTgt>
                                        </p:tgtEl>
                                        <p:attrNameLst>
                                          <p:attrName>style.visibility</p:attrName>
                                        </p:attrNameLst>
                                      </p:cBhvr>
                                      <p:to>
                                        <p:strVal val="visible"/>
                                      </p:to>
                                    </p:set>
                                    <p:animEffect transition="in" filter="fade">
                                      <p:cBhvr>
                                        <p:cTn id="81" dur="1000"/>
                                        <p:tgtEl>
                                          <p:spTgt spid="13">
                                            <p:txEl>
                                              <p:pRg st="15" end="15"/>
                                            </p:txEl>
                                          </p:spTgt>
                                        </p:tgtEl>
                                      </p:cBhvr>
                                    </p:animEffect>
                                    <p:anim calcmode="lin" valueType="num">
                                      <p:cBhvr>
                                        <p:cTn id="82" dur="1000" fill="hold"/>
                                        <p:tgtEl>
                                          <p:spTgt spid="13">
                                            <p:txEl>
                                              <p:pRg st="15" end="15"/>
                                            </p:txEl>
                                          </p:spTgt>
                                        </p:tgtEl>
                                        <p:attrNameLst>
                                          <p:attrName>ppt_x</p:attrName>
                                        </p:attrNameLst>
                                      </p:cBhvr>
                                      <p:tavLst>
                                        <p:tav tm="0">
                                          <p:val>
                                            <p:strVal val="#ppt_x"/>
                                          </p:val>
                                        </p:tav>
                                        <p:tav tm="100000">
                                          <p:val>
                                            <p:strVal val="#ppt_x"/>
                                          </p:val>
                                        </p:tav>
                                      </p:tavLst>
                                    </p:anim>
                                    <p:anim calcmode="lin" valueType="num">
                                      <p:cBhvr>
                                        <p:cTn id="83" dur="1000" fill="hold"/>
                                        <p:tgtEl>
                                          <p:spTgt spid="13">
                                            <p:txEl>
                                              <p:pRg st="15" end="15"/>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68005"/>
            <a:ext cx="8147248" cy="708688"/>
          </a:xfrm>
        </p:spPr>
        <p:txBody>
          <a:bodyPr>
            <a:normAutofit fontScale="90000"/>
          </a:bodyPr>
          <a:lstStyle/>
          <a:p>
            <a:pPr algn="ctr"/>
            <a:r>
              <a:rPr lang="fr-FR" b="1" u="sng" dirty="0"/>
              <a:t>Plan du cours</a:t>
            </a:r>
          </a:p>
        </p:txBody>
      </p:sp>
      <p:sp>
        <p:nvSpPr>
          <p:cNvPr id="3" name="Espace réservé du contenu 2"/>
          <p:cNvSpPr>
            <a:spLocks noGrp="1"/>
          </p:cNvSpPr>
          <p:nvPr>
            <p:ph idx="1"/>
          </p:nvPr>
        </p:nvSpPr>
        <p:spPr>
          <a:xfrm>
            <a:off x="457200" y="1296086"/>
            <a:ext cx="8229600" cy="5456616"/>
          </a:xfrm>
        </p:spPr>
        <p:txBody>
          <a:bodyPr>
            <a:normAutofit fontScale="77500" lnSpcReduction="20000"/>
          </a:bodyPr>
          <a:lstStyle/>
          <a:p>
            <a:pPr>
              <a:spcAft>
                <a:spcPts val="1200"/>
              </a:spcAft>
            </a:pPr>
            <a:r>
              <a:rPr lang="fr-FR" sz="3000" dirty="0"/>
              <a:t>Présentation des diodes</a:t>
            </a:r>
          </a:p>
          <a:p>
            <a:pPr lvl="1">
              <a:spcAft>
                <a:spcPts val="1200"/>
              </a:spcAft>
              <a:buClr>
                <a:schemeClr val="accent3"/>
              </a:buClr>
              <a:buFont typeface="Wingdings" panose="05000000000000000000" pitchFamily="2" charset="2"/>
              <a:buChar char="Ø"/>
            </a:pPr>
            <a:r>
              <a:rPr lang="fr-FR" sz="2000" dirty="0"/>
              <a:t>Caractéristiques, symbole</a:t>
            </a:r>
          </a:p>
          <a:p>
            <a:pPr lvl="1">
              <a:spcAft>
                <a:spcPts val="1200"/>
              </a:spcAft>
              <a:buClr>
                <a:schemeClr val="accent3"/>
              </a:buClr>
              <a:buFont typeface="Wingdings" panose="05000000000000000000" pitchFamily="2" charset="2"/>
              <a:buChar char="Ø"/>
            </a:pPr>
            <a:r>
              <a:rPr lang="fr-FR" sz="2000" dirty="0"/>
              <a:t>Différents modèles</a:t>
            </a:r>
          </a:p>
          <a:p>
            <a:pPr lvl="1">
              <a:spcAft>
                <a:spcPts val="1200"/>
              </a:spcAft>
              <a:buClr>
                <a:schemeClr val="accent3"/>
              </a:buClr>
              <a:buFont typeface="Wingdings" panose="05000000000000000000" pitchFamily="2" charset="2"/>
              <a:buChar char="Ø"/>
            </a:pPr>
            <a:r>
              <a:rPr lang="fr-FR" sz="2000" dirty="0"/>
              <a:t>Calculs en utilisant les différents modèles</a:t>
            </a:r>
          </a:p>
          <a:p>
            <a:pPr>
              <a:spcAft>
                <a:spcPts val="1200"/>
              </a:spcAft>
            </a:pPr>
            <a:r>
              <a:rPr lang="fr-FR" sz="3000" dirty="0"/>
              <a:t>Différents types de diodes et montages</a:t>
            </a:r>
          </a:p>
          <a:p>
            <a:pPr lvl="1">
              <a:spcAft>
                <a:spcPts val="1200"/>
              </a:spcAft>
              <a:buClr>
                <a:schemeClr val="accent3"/>
              </a:buClr>
              <a:buFont typeface="Wingdings" panose="05000000000000000000" pitchFamily="2" charset="2"/>
              <a:buChar char="Ø"/>
            </a:pPr>
            <a:r>
              <a:rPr lang="fr-FR" sz="2000" dirty="0"/>
              <a:t>Différents types, domaines d’utilisation</a:t>
            </a:r>
          </a:p>
          <a:p>
            <a:pPr lvl="1">
              <a:spcAft>
                <a:spcPts val="1200"/>
              </a:spcAft>
              <a:buClr>
                <a:schemeClr val="accent3"/>
              </a:buClr>
              <a:buFont typeface="Wingdings" panose="05000000000000000000" pitchFamily="2" charset="2"/>
              <a:buChar char="Ø"/>
            </a:pPr>
            <a:r>
              <a:rPr lang="fr-FR" sz="2000" dirty="0"/>
              <a:t>Principaux montages utilisant des diodes</a:t>
            </a:r>
          </a:p>
          <a:p>
            <a:pPr>
              <a:spcAft>
                <a:spcPts val="1200"/>
              </a:spcAft>
            </a:pPr>
            <a:r>
              <a:rPr lang="fr-FR" sz="3000" dirty="0"/>
              <a:t>Le transistor MOSFET</a:t>
            </a:r>
          </a:p>
          <a:p>
            <a:pPr lvl="1">
              <a:spcAft>
                <a:spcPts val="1200"/>
              </a:spcAft>
              <a:buClr>
                <a:schemeClr val="accent3"/>
              </a:buClr>
              <a:buFont typeface="Wingdings" panose="05000000000000000000" pitchFamily="2" charset="2"/>
              <a:buChar char="Ø"/>
            </a:pPr>
            <a:r>
              <a:rPr lang="fr-FR" sz="2100" dirty="0"/>
              <a:t>Différents modèles de transistor, symboles, principe</a:t>
            </a:r>
          </a:p>
          <a:p>
            <a:pPr lvl="1">
              <a:spcAft>
                <a:spcPts val="1200"/>
              </a:spcAft>
              <a:buClr>
                <a:schemeClr val="accent3"/>
              </a:buClr>
              <a:buFont typeface="Wingdings" panose="05000000000000000000" pitchFamily="2" charset="2"/>
              <a:buChar char="Ø"/>
            </a:pPr>
            <a:r>
              <a:rPr lang="fr-FR" sz="2100" dirty="0"/>
              <a:t>Caractéristiques</a:t>
            </a:r>
          </a:p>
          <a:p>
            <a:pPr>
              <a:spcAft>
                <a:spcPts val="1200"/>
              </a:spcAft>
            </a:pPr>
            <a:r>
              <a:rPr lang="fr-FR" sz="3000" dirty="0"/>
              <a:t>Le transistor MOSFET en commutation</a:t>
            </a:r>
          </a:p>
          <a:p>
            <a:pPr lvl="1">
              <a:spcAft>
                <a:spcPts val="1200"/>
              </a:spcAft>
              <a:buClr>
                <a:schemeClr val="accent3"/>
              </a:buClr>
              <a:buFont typeface="Wingdings" panose="05000000000000000000" pitchFamily="2" charset="2"/>
              <a:buChar char="Ø"/>
            </a:pPr>
            <a:r>
              <a:rPr lang="fr-FR" sz="2000" dirty="0"/>
              <a:t>Points de fonctionnement, modèles</a:t>
            </a:r>
          </a:p>
          <a:p>
            <a:pPr lvl="1">
              <a:spcAft>
                <a:spcPts val="1200"/>
              </a:spcAft>
              <a:buClr>
                <a:schemeClr val="accent3"/>
              </a:buClr>
              <a:buFont typeface="Wingdings" panose="05000000000000000000" pitchFamily="2" charset="2"/>
              <a:buChar char="Ø"/>
            </a:pPr>
            <a:r>
              <a:rPr lang="fr-FR" sz="2000" dirty="0"/>
              <a:t>Montages typiques</a:t>
            </a:r>
            <a:endParaRPr lang="fr-FR" sz="3000" dirty="0"/>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2</a:t>
            </a:fld>
            <a:endParaRPr lang="fr-FR"/>
          </a:p>
        </p:txBody>
      </p:sp>
      <p:pic>
        <p:nvPicPr>
          <p:cNvPr id="6146" name="Picture 2" descr="C:\Users\JF\AppData\Local\Microsoft\Windows\INetCache\IE\BRD1TL4X\present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92696"/>
            <a:ext cx="1768948" cy="99974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sp>
        <p:nvSpPr>
          <p:cNvPr id="11" name="Titre 1">
            <a:extLst>
              <a:ext uri="{FF2B5EF4-FFF2-40B4-BE49-F238E27FC236}">
                <a16:creationId xmlns:a16="http://schemas.microsoft.com/office/drawing/2014/main" id="{F6D83CD8-EA83-476B-ABEE-F23B97D2E7B8}"/>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Tree>
    <p:extLst>
      <p:ext uri="{BB962C8B-B14F-4D97-AF65-F5344CB8AC3E}">
        <p14:creationId xmlns:p14="http://schemas.microsoft.com/office/powerpoint/2010/main" val="3715331409"/>
      </p:ext>
    </p:extLst>
  </p:cSld>
  <p:clrMapOvr>
    <a:masterClrMapping/>
  </p:clrMapOvr>
  <mc:AlternateContent xmlns:mc="http://schemas.openxmlformats.org/markup-compatibility/2006" xmlns:p14="http://schemas.microsoft.com/office/powerpoint/2010/main">
    <mc:Choice Requires="p14">
      <p:transition spd="slow" p14:dur="2000" advTm="23787"/>
    </mc:Choice>
    <mc:Fallback xmlns="">
      <p:transition spd="slow" advTm="2378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1E0EFC55-1670-410E-87F7-FD10CCF489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6126"/>
          <a:stretch/>
        </p:blipFill>
        <p:spPr>
          <a:xfrm>
            <a:off x="5249163" y="3107760"/>
            <a:ext cx="1678765" cy="2492896"/>
          </a:xfrm>
          <a:prstGeom prst="rect">
            <a:avLst/>
          </a:prstGeom>
        </p:spPr>
      </p:pic>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20</a:t>
            </a:fld>
            <a:endParaRPr lang="fr-F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5847" cy="5755268"/>
            <a:chOff x="-94807" y="1052735"/>
            <a:chExt cx="525847" cy="5755268"/>
          </a:xfrm>
        </p:grpSpPr>
        <p:grpSp>
          <p:nvGrpSpPr>
            <p:cNvPr id="12" name="Groupe 11"/>
            <p:cNvGrpSpPr/>
            <p:nvPr/>
          </p:nvGrpSpPr>
          <p:grpSpPr>
            <a:xfrm>
              <a:off x="-94806" y="2367702"/>
              <a:ext cx="525846" cy="2960186"/>
              <a:chOff x="-94806" y="2367702"/>
              <a:chExt cx="525846" cy="2960186"/>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604" y="4326244"/>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Montages à  diodes</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Titre 1">
            <a:extLst>
              <a:ext uri="{FF2B5EF4-FFF2-40B4-BE49-F238E27FC236}">
                <a16:creationId xmlns:a16="http://schemas.microsoft.com/office/drawing/2014/main" id="{73E80116-398C-4C12-B18F-1B28ECAAD2EC}"/>
              </a:ext>
            </a:extLst>
          </p:cNvPr>
          <p:cNvSpPr>
            <a:spLocks noGrp="1"/>
          </p:cNvSpPr>
          <p:nvPr>
            <p:ph type="title"/>
          </p:nvPr>
        </p:nvSpPr>
        <p:spPr>
          <a:xfrm>
            <a:off x="457200" y="580159"/>
            <a:ext cx="8686800" cy="708688"/>
          </a:xfrm>
        </p:spPr>
        <p:txBody>
          <a:bodyPr>
            <a:noAutofit/>
          </a:bodyPr>
          <a:lstStyle/>
          <a:p>
            <a:pPr algn="ctr"/>
            <a:r>
              <a:rPr lang="fr-FR" sz="4000" b="1" u="sng" dirty="0">
                <a:solidFill>
                  <a:srgbClr val="04617B"/>
                </a:solidFill>
              </a:rPr>
              <a:t>Principaux montages à diodes</a:t>
            </a:r>
          </a:p>
        </p:txBody>
      </p:sp>
      <p:sp>
        <p:nvSpPr>
          <p:cNvPr id="14" name="Espace réservé du contenu 2">
            <a:extLst>
              <a:ext uri="{FF2B5EF4-FFF2-40B4-BE49-F238E27FC236}">
                <a16:creationId xmlns:a16="http://schemas.microsoft.com/office/drawing/2014/main" id="{08BE38F2-3EF4-467A-A9CF-98497175B44C}"/>
              </a:ext>
            </a:extLst>
          </p:cNvPr>
          <p:cNvSpPr>
            <a:spLocks noGrp="1"/>
          </p:cNvSpPr>
          <p:nvPr>
            <p:ph idx="1"/>
          </p:nvPr>
        </p:nvSpPr>
        <p:spPr>
          <a:xfrm>
            <a:off x="539610" y="1196752"/>
            <a:ext cx="8229600" cy="5760640"/>
          </a:xfrm>
        </p:spPr>
        <p:txBody>
          <a:bodyPr>
            <a:normAutofit/>
          </a:bodyPr>
          <a:lstStyle/>
          <a:p>
            <a:pPr>
              <a:buClr>
                <a:srgbClr val="04617B"/>
              </a:buClr>
            </a:pPr>
            <a:r>
              <a:rPr lang="fr-FR" dirty="0">
                <a:solidFill>
                  <a:srgbClr val="04617B"/>
                </a:solidFill>
              </a:rPr>
              <a:t>Protection</a:t>
            </a:r>
          </a:p>
          <a:p>
            <a:pPr lvl="1">
              <a:buClr>
                <a:schemeClr val="accent3">
                  <a:lumMod val="75000"/>
                </a:schemeClr>
              </a:buClr>
              <a:buFont typeface="Wingdings" panose="05000000000000000000" pitchFamily="2" charset="2"/>
              <a:buChar char="Ø"/>
            </a:pPr>
            <a:r>
              <a:rPr lang="fr-FR" sz="1600" dirty="0"/>
              <a:t>Inversion de polarité (Carte </a:t>
            </a:r>
            <a:r>
              <a:rPr lang="fr-FR" sz="1600" dirty="0" err="1"/>
              <a:t>Saé</a:t>
            </a:r>
            <a:r>
              <a:rPr lang="fr-FR" sz="1600" dirty="0"/>
              <a:t>)</a:t>
            </a:r>
          </a:p>
          <a:p>
            <a:pPr lvl="1">
              <a:buClr>
                <a:schemeClr val="accent3">
                  <a:lumMod val="75000"/>
                </a:schemeClr>
              </a:buClr>
              <a:buFont typeface="Wingdings" panose="05000000000000000000" pitchFamily="2" charset="2"/>
              <a:buChar char="Ø"/>
            </a:pPr>
            <a:endParaRPr lang="fr-FR" sz="1600" dirty="0"/>
          </a:p>
          <a:p>
            <a:pPr marL="393192" lvl="1" indent="0">
              <a:buClr>
                <a:schemeClr val="accent3">
                  <a:lumMod val="75000"/>
                </a:schemeClr>
              </a:buClr>
              <a:buNone/>
            </a:pPr>
            <a:r>
              <a:rPr lang="fr-FR" sz="1600" b="1" dirty="0">
                <a:solidFill>
                  <a:srgbClr val="DA0000"/>
                </a:solidFill>
              </a:rPr>
              <a:t> Ex  -			</a:t>
            </a:r>
          </a:p>
          <a:p>
            <a:pPr marL="393192" lvl="1" indent="0">
              <a:buClr>
                <a:schemeClr val="accent3">
                  <a:lumMod val="75000"/>
                </a:schemeClr>
              </a:buClr>
              <a:buNone/>
            </a:pPr>
            <a:r>
              <a:rPr lang="fr-FR" sz="1600" b="1" dirty="0">
                <a:solidFill>
                  <a:srgbClr val="DA0000"/>
                </a:solidFill>
              </a:rPr>
              <a:t>15V +			  D1 passante, V</a:t>
            </a:r>
            <a:r>
              <a:rPr lang="fr-FR" sz="1600" b="1" baseline="-25000" dirty="0">
                <a:solidFill>
                  <a:srgbClr val="DA0000"/>
                </a:solidFill>
              </a:rPr>
              <a:t>IN</a:t>
            </a:r>
            <a:r>
              <a:rPr lang="fr-FR" sz="1600" b="1" dirty="0">
                <a:solidFill>
                  <a:srgbClr val="DA0000"/>
                </a:solidFill>
              </a:rPr>
              <a:t>=0 et pas -15V 	</a:t>
            </a:r>
          </a:p>
          <a:p>
            <a:pPr marL="393192" lvl="1" indent="0">
              <a:buClr>
                <a:schemeClr val="accent3">
                  <a:lumMod val="75000"/>
                </a:schemeClr>
              </a:buClr>
              <a:buNone/>
            </a:pPr>
            <a:r>
              <a:rPr lang="fr-FR" sz="1600" dirty="0"/>
              <a:t>			  </a:t>
            </a:r>
            <a:r>
              <a:rPr lang="fr-FR" sz="1600" b="1" dirty="0">
                <a:solidFill>
                  <a:srgbClr val="DA0000"/>
                </a:solidFill>
              </a:rPr>
              <a:t>Le fusible déclenche</a:t>
            </a:r>
          </a:p>
          <a:p>
            <a:pPr marL="393192" lvl="1" indent="0">
              <a:buClr>
                <a:schemeClr val="accent3">
                  <a:lumMod val="75000"/>
                </a:schemeClr>
              </a:buClr>
              <a:buNone/>
            </a:pPr>
            <a:endParaRPr lang="fr-FR" sz="500" b="1" dirty="0">
              <a:solidFill>
                <a:srgbClr val="DA0000"/>
              </a:solidFill>
            </a:endParaRPr>
          </a:p>
          <a:p>
            <a:pPr lvl="1">
              <a:buClr>
                <a:schemeClr val="accent3">
                  <a:lumMod val="75000"/>
                </a:schemeClr>
              </a:buClr>
              <a:buFont typeface="Wingdings" panose="05000000000000000000" pitchFamily="2" charset="2"/>
              <a:buChar char="Ø"/>
            </a:pPr>
            <a:r>
              <a:rPr lang="fr-FR" sz="1600" dirty="0"/>
              <a:t>Diode de roue libre </a:t>
            </a:r>
            <a:endParaRPr lang="fr-FR" sz="1400" dirty="0"/>
          </a:p>
          <a:p>
            <a:pPr marL="393192" lvl="1" indent="0">
              <a:buClr>
                <a:schemeClr val="accent3">
                  <a:lumMod val="75000"/>
                </a:schemeClr>
              </a:buClr>
              <a:buNone/>
            </a:pPr>
            <a:endParaRPr lang="fr-FR" sz="1400" dirty="0"/>
          </a:p>
          <a:p>
            <a:pPr marL="393192" lvl="1" indent="0">
              <a:buClr>
                <a:schemeClr val="accent3">
                  <a:lumMod val="75000"/>
                </a:schemeClr>
              </a:buClr>
              <a:buNone/>
            </a:pPr>
            <a:endParaRPr lang="fr-FR" sz="1400" dirty="0"/>
          </a:p>
          <a:p>
            <a:pPr marL="393192" lvl="1" indent="0">
              <a:buClr>
                <a:schemeClr val="accent3">
                  <a:lumMod val="75000"/>
                </a:schemeClr>
              </a:buClr>
              <a:buNone/>
            </a:pPr>
            <a:endParaRPr lang="fr-FR" sz="1400" dirty="0"/>
          </a:p>
          <a:p>
            <a:pPr marL="393192" lvl="1" indent="0">
              <a:buClr>
                <a:schemeClr val="accent3">
                  <a:lumMod val="75000"/>
                </a:schemeClr>
              </a:buClr>
              <a:buNone/>
            </a:pPr>
            <a:endParaRPr lang="fr-FR" sz="1400" dirty="0"/>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r>
              <a:rPr lang="fr-FR" sz="1600" dirty="0"/>
              <a:t>Surtensions</a:t>
            </a:r>
          </a:p>
          <a:p>
            <a:pPr marL="393192" lvl="1" indent="0">
              <a:buClr>
                <a:schemeClr val="accent3">
                  <a:lumMod val="75000"/>
                </a:schemeClr>
              </a:buClr>
              <a:buNone/>
            </a:pPr>
            <a:r>
              <a:rPr lang="fr-FR" sz="1400" dirty="0"/>
              <a:t>   Diode Zener ou diode </a:t>
            </a:r>
            <a:r>
              <a:rPr lang="fr-FR" sz="1400" dirty="0" err="1"/>
              <a:t>transil</a:t>
            </a:r>
            <a:r>
              <a:rPr lang="fr-FR" sz="1400" dirty="0"/>
              <a:t> (plus abrupte) en inverse.</a:t>
            </a:r>
          </a:p>
          <a:p>
            <a:pPr lvl="2">
              <a:buClr>
                <a:schemeClr val="accent3">
                  <a:lumMod val="75000"/>
                </a:schemeClr>
              </a:buClr>
              <a:buFont typeface="Arial" panose="020B0604020202020204" pitchFamily="34" charset="0"/>
              <a:buChar char="•"/>
            </a:pPr>
            <a:endParaRPr lang="fr-FR" sz="1400" dirty="0"/>
          </a:p>
        </p:txBody>
      </p:sp>
      <p:pic>
        <p:nvPicPr>
          <p:cNvPr id="15" name="Image 14">
            <a:extLst>
              <a:ext uri="{FF2B5EF4-FFF2-40B4-BE49-F238E27FC236}">
                <a16:creationId xmlns:a16="http://schemas.microsoft.com/office/drawing/2014/main" id="{E58DA992-D380-487A-8850-F30DCFA189A2}"/>
              </a:ext>
            </a:extLst>
          </p:cNvPr>
          <p:cNvPicPr>
            <a:picLocks noChangeAspect="1"/>
          </p:cNvPicPr>
          <p:nvPr/>
        </p:nvPicPr>
        <p:blipFill rotWithShape="1">
          <a:blip r:embed="rId6"/>
          <a:srcRect b="41617"/>
          <a:stretch/>
        </p:blipFill>
        <p:spPr>
          <a:xfrm>
            <a:off x="4367536" y="1275493"/>
            <a:ext cx="3965099" cy="1324314"/>
          </a:xfrm>
          <a:prstGeom prst="rect">
            <a:avLst/>
          </a:prstGeom>
        </p:spPr>
      </p:pic>
      <p:pic>
        <p:nvPicPr>
          <p:cNvPr id="17" name="Image 16">
            <a:extLst>
              <a:ext uri="{FF2B5EF4-FFF2-40B4-BE49-F238E27FC236}">
                <a16:creationId xmlns:a16="http://schemas.microsoft.com/office/drawing/2014/main" id="{2C1CF452-426E-4CB6-9991-BD18181191A5}"/>
              </a:ext>
            </a:extLst>
          </p:cNvPr>
          <p:cNvPicPr>
            <a:picLocks noChangeAspect="1"/>
          </p:cNvPicPr>
          <p:nvPr/>
        </p:nvPicPr>
        <p:blipFill rotWithShape="1">
          <a:blip r:embed="rId6"/>
          <a:srcRect l="7824" r="51931" b="52023"/>
          <a:stretch/>
        </p:blipFill>
        <p:spPr>
          <a:xfrm>
            <a:off x="1549004" y="1950064"/>
            <a:ext cx="1858877" cy="1267678"/>
          </a:xfrm>
          <a:prstGeom prst="rect">
            <a:avLst/>
          </a:prstGeom>
        </p:spPr>
      </p:pic>
      <p:grpSp>
        <p:nvGrpSpPr>
          <p:cNvPr id="18" name="Groupe 17">
            <a:extLst>
              <a:ext uri="{FF2B5EF4-FFF2-40B4-BE49-F238E27FC236}">
                <a16:creationId xmlns:a16="http://schemas.microsoft.com/office/drawing/2014/main" id="{8C21B5F2-7ADF-4141-8547-A1D20FAE12E0}"/>
              </a:ext>
            </a:extLst>
          </p:cNvPr>
          <p:cNvGrpSpPr/>
          <p:nvPr/>
        </p:nvGrpSpPr>
        <p:grpSpPr>
          <a:xfrm>
            <a:off x="1091682" y="3557168"/>
            <a:ext cx="1581596" cy="1267678"/>
            <a:chOff x="4561268" y="3153101"/>
            <a:chExt cx="1905521" cy="1759773"/>
          </a:xfrm>
        </p:grpSpPr>
        <p:pic>
          <p:nvPicPr>
            <p:cNvPr id="19" name="Image 18">
              <a:extLst>
                <a:ext uri="{FF2B5EF4-FFF2-40B4-BE49-F238E27FC236}">
                  <a16:creationId xmlns:a16="http://schemas.microsoft.com/office/drawing/2014/main" id="{D15FC445-5654-4839-B788-B742ED25F7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1268" y="3153101"/>
              <a:ext cx="1905521" cy="1759773"/>
            </a:xfrm>
            <a:prstGeom prst="rect">
              <a:avLst/>
            </a:prstGeom>
          </p:spPr>
        </p:pic>
        <p:sp>
          <p:nvSpPr>
            <p:cNvPr id="20" name="Ellipse 19">
              <a:extLst>
                <a:ext uri="{FF2B5EF4-FFF2-40B4-BE49-F238E27FC236}">
                  <a16:creationId xmlns:a16="http://schemas.microsoft.com/office/drawing/2014/main" id="{DBA99FA7-9B7D-44CE-80BC-2AEDB4F542E7}"/>
                </a:ext>
              </a:extLst>
            </p:cNvPr>
            <p:cNvSpPr/>
            <p:nvPr/>
          </p:nvSpPr>
          <p:spPr>
            <a:xfrm>
              <a:off x="5159684" y="3501008"/>
              <a:ext cx="420428" cy="504056"/>
            </a:xfrm>
            <a:prstGeom prst="ellipse">
              <a:avLst/>
            </a:prstGeom>
            <a:noFill/>
            <a:ln w="28575" cap="flat" cmpd="sng" algn="ctr">
              <a:solidFill>
                <a:srgbClr val="DA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dirty="0"/>
            </a:p>
          </p:txBody>
        </p:sp>
      </p:grpSp>
      <p:grpSp>
        <p:nvGrpSpPr>
          <p:cNvPr id="21" name="Groupe 20">
            <a:extLst>
              <a:ext uri="{FF2B5EF4-FFF2-40B4-BE49-F238E27FC236}">
                <a16:creationId xmlns:a16="http://schemas.microsoft.com/office/drawing/2014/main" id="{F2C54D5F-DBD5-49A7-AA3B-437572BB0D41}"/>
              </a:ext>
            </a:extLst>
          </p:cNvPr>
          <p:cNvGrpSpPr/>
          <p:nvPr/>
        </p:nvGrpSpPr>
        <p:grpSpPr>
          <a:xfrm>
            <a:off x="2804705" y="3429000"/>
            <a:ext cx="2341271" cy="1581358"/>
            <a:chOff x="6466789" y="3107760"/>
            <a:chExt cx="2664296" cy="1779057"/>
          </a:xfrm>
        </p:grpSpPr>
        <p:pic>
          <p:nvPicPr>
            <p:cNvPr id="22" name="Image 21">
              <a:extLst>
                <a:ext uri="{FF2B5EF4-FFF2-40B4-BE49-F238E27FC236}">
                  <a16:creationId xmlns:a16="http://schemas.microsoft.com/office/drawing/2014/main" id="{E1AAEECF-7D59-47F6-87C5-7FE870FDB27B}"/>
                </a:ext>
              </a:extLst>
            </p:cNvPr>
            <p:cNvPicPr>
              <a:picLocks noChangeAspect="1"/>
            </p:cNvPicPr>
            <p:nvPr/>
          </p:nvPicPr>
          <p:blipFill rotWithShape="1">
            <a:blip r:embed="rId8"/>
            <a:srcRect r="22473"/>
            <a:stretch/>
          </p:blipFill>
          <p:spPr>
            <a:xfrm>
              <a:off x="6466789" y="3107760"/>
              <a:ext cx="2664296" cy="1779057"/>
            </a:xfrm>
            <a:prstGeom prst="rect">
              <a:avLst/>
            </a:prstGeom>
          </p:spPr>
        </p:pic>
        <p:sp>
          <p:nvSpPr>
            <p:cNvPr id="23" name="Ellipse 22">
              <a:extLst>
                <a:ext uri="{FF2B5EF4-FFF2-40B4-BE49-F238E27FC236}">
                  <a16:creationId xmlns:a16="http://schemas.microsoft.com/office/drawing/2014/main" id="{B67A47B2-2DFF-4ECA-87ED-D0DF0582F683}"/>
                </a:ext>
              </a:extLst>
            </p:cNvPr>
            <p:cNvSpPr/>
            <p:nvPr/>
          </p:nvSpPr>
          <p:spPr>
            <a:xfrm>
              <a:off x="8028384" y="3284985"/>
              <a:ext cx="457436" cy="562834"/>
            </a:xfrm>
            <a:prstGeom prst="ellipse">
              <a:avLst/>
            </a:prstGeom>
            <a:noFill/>
            <a:ln w="28575" cap="flat" cmpd="sng" algn="ctr">
              <a:solidFill>
                <a:srgbClr val="DA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dirty="0"/>
            </a:p>
          </p:txBody>
        </p:sp>
      </p:grpSp>
      <p:sp>
        <p:nvSpPr>
          <p:cNvPr id="24" name="Ellipse 23">
            <a:extLst>
              <a:ext uri="{FF2B5EF4-FFF2-40B4-BE49-F238E27FC236}">
                <a16:creationId xmlns:a16="http://schemas.microsoft.com/office/drawing/2014/main" id="{1BADE8AE-A97E-46E4-A215-70E3D01FA647}"/>
              </a:ext>
            </a:extLst>
          </p:cNvPr>
          <p:cNvSpPr/>
          <p:nvPr/>
        </p:nvSpPr>
        <p:spPr>
          <a:xfrm>
            <a:off x="5249163" y="1342320"/>
            <a:ext cx="1123037" cy="1150575"/>
          </a:xfrm>
          <a:prstGeom prst="ellipse">
            <a:avLst/>
          </a:prstGeom>
          <a:noFill/>
          <a:ln w="28575" cap="flat" cmpd="sng" algn="ctr">
            <a:solidFill>
              <a:srgbClr val="DA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dirty="0"/>
          </a:p>
        </p:txBody>
      </p:sp>
      <p:pic>
        <p:nvPicPr>
          <p:cNvPr id="29" name="Image 28">
            <a:extLst>
              <a:ext uri="{FF2B5EF4-FFF2-40B4-BE49-F238E27FC236}">
                <a16:creationId xmlns:a16="http://schemas.microsoft.com/office/drawing/2014/main" id="{4A03D67D-C054-4689-ACD3-D0EB172126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9356" y="4258194"/>
            <a:ext cx="1606667" cy="1285334"/>
          </a:xfrm>
          <a:prstGeom prst="rect">
            <a:avLst/>
          </a:prstGeom>
        </p:spPr>
      </p:pic>
      <p:sp>
        <p:nvSpPr>
          <p:cNvPr id="31" name="ZoneTexte 30">
            <a:extLst>
              <a:ext uri="{FF2B5EF4-FFF2-40B4-BE49-F238E27FC236}">
                <a16:creationId xmlns:a16="http://schemas.microsoft.com/office/drawing/2014/main" id="{2FF37BCE-F6DC-4B15-A7EE-F013C0BD41B8}"/>
              </a:ext>
            </a:extLst>
          </p:cNvPr>
          <p:cNvSpPr txBox="1"/>
          <p:nvPr/>
        </p:nvSpPr>
        <p:spPr>
          <a:xfrm>
            <a:off x="6944268" y="2952809"/>
            <a:ext cx="1997470" cy="1323439"/>
          </a:xfrm>
          <a:prstGeom prst="rect">
            <a:avLst/>
          </a:prstGeom>
          <a:noFill/>
        </p:spPr>
        <p:txBody>
          <a:bodyPr wrap="none" rtlCol="0">
            <a:spAutoFit/>
          </a:bodyPr>
          <a:lstStyle/>
          <a:p>
            <a:r>
              <a:rPr lang="fr-FR" sz="1600" b="1" dirty="0">
                <a:solidFill>
                  <a:srgbClr val="DA0000"/>
                </a:solidFill>
              </a:rPr>
              <a:t>Sans DRL mort </a:t>
            </a:r>
          </a:p>
          <a:p>
            <a:r>
              <a:rPr lang="fr-FR" sz="1600" b="1" dirty="0">
                <a:solidFill>
                  <a:srgbClr val="DA0000"/>
                </a:solidFill>
              </a:rPr>
              <a:t>du transistor à 60V</a:t>
            </a:r>
          </a:p>
          <a:p>
            <a:r>
              <a:rPr lang="fr-FR" sz="1600" b="1" dirty="0">
                <a:solidFill>
                  <a:srgbClr val="DA0000"/>
                </a:solidFill>
              </a:rPr>
              <a:t>Avec Diode </a:t>
            </a:r>
          </a:p>
          <a:p>
            <a:r>
              <a:rPr lang="fr-FR" sz="1600" b="1" dirty="0">
                <a:solidFill>
                  <a:srgbClr val="DA0000"/>
                </a:solidFill>
              </a:rPr>
              <a:t>de Roue Libre, </a:t>
            </a:r>
          </a:p>
          <a:p>
            <a:r>
              <a:rPr lang="fr-FR" sz="1600" b="1" dirty="0">
                <a:solidFill>
                  <a:srgbClr val="DA0000"/>
                </a:solidFill>
              </a:rPr>
              <a:t>surtension de 0,8V</a:t>
            </a:r>
            <a:endParaRPr lang="fr-FR" b="1" dirty="0">
              <a:solidFill>
                <a:srgbClr val="DA0000"/>
              </a:solidFill>
            </a:endParaRPr>
          </a:p>
        </p:txBody>
      </p:sp>
      <p:sp>
        <p:nvSpPr>
          <p:cNvPr id="32" name="Ellipse 31">
            <a:extLst>
              <a:ext uri="{FF2B5EF4-FFF2-40B4-BE49-F238E27FC236}">
                <a16:creationId xmlns:a16="http://schemas.microsoft.com/office/drawing/2014/main" id="{F80607A4-D44E-4A20-B016-62877AD78F5F}"/>
              </a:ext>
            </a:extLst>
          </p:cNvPr>
          <p:cNvSpPr/>
          <p:nvPr/>
        </p:nvSpPr>
        <p:spPr>
          <a:xfrm>
            <a:off x="6012160" y="3107760"/>
            <a:ext cx="456148" cy="466939"/>
          </a:xfrm>
          <a:prstGeom prst="ellipse">
            <a:avLst/>
          </a:prstGeom>
          <a:noFill/>
          <a:ln w="28575" cap="flat" cmpd="sng" algn="ctr">
            <a:solidFill>
              <a:srgbClr val="DA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dirty="0"/>
          </a:p>
        </p:txBody>
      </p:sp>
      <p:sp>
        <p:nvSpPr>
          <p:cNvPr id="33" name="Ellipse 32">
            <a:extLst>
              <a:ext uri="{FF2B5EF4-FFF2-40B4-BE49-F238E27FC236}">
                <a16:creationId xmlns:a16="http://schemas.microsoft.com/office/drawing/2014/main" id="{0881E0FB-9653-4ED2-B4A9-4A2AF36D02B1}"/>
              </a:ext>
            </a:extLst>
          </p:cNvPr>
          <p:cNvSpPr/>
          <p:nvPr/>
        </p:nvSpPr>
        <p:spPr>
          <a:xfrm>
            <a:off x="7634615" y="4391520"/>
            <a:ext cx="456148" cy="466939"/>
          </a:xfrm>
          <a:prstGeom prst="ellipse">
            <a:avLst/>
          </a:prstGeom>
          <a:noFill/>
          <a:ln w="28575" cap="flat" cmpd="sng" algn="ctr">
            <a:solidFill>
              <a:srgbClr val="DA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dirty="0"/>
          </a:p>
        </p:txBody>
      </p:sp>
      <p:cxnSp>
        <p:nvCxnSpPr>
          <p:cNvPr id="34" name="Connecteur droit avec flèche 33">
            <a:extLst>
              <a:ext uri="{FF2B5EF4-FFF2-40B4-BE49-F238E27FC236}">
                <a16:creationId xmlns:a16="http://schemas.microsoft.com/office/drawing/2014/main" id="{9756491B-093B-4CC3-BB9B-E045C135DC13}"/>
              </a:ext>
            </a:extLst>
          </p:cNvPr>
          <p:cNvCxnSpPr>
            <a:cxnSpLocks/>
          </p:cNvCxnSpPr>
          <p:nvPr/>
        </p:nvCxnSpPr>
        <p:spPr>
          <a:xfrm flipH="1">
            <a:off x="6484648" y="3161233"/>
            <a:ext cx="366427" cy="12375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DA96E24A-7845-4470-83C8-3A0365AC3372}"/>
              </a:ext>
            </a:extLst>
          </p:cNvPr>
          <p:cNvCxnSpPr>
            <a:cxnSpLocks/>
            <a:endCxn id="33" idx="1"/>
          </p:cNvCxnSpPr>
          <p:nvPr/>
        </p:nvCxnSpPr>
        <p:spPr>
          <a:xfrm>
            <a:off x="7531428" y="4219679"/>
            <a:ext cx="169988" cy="24022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6" name="Image 35">
            <a:extLst>
              <a:ext uri="{FF2B5EF4-FFF2-40B4-BE49-F238E27FC236}">
                <a16:creationId xmlns:a16="http://schemas.microsoft.com/office/drawing/2014/main" id="{CB2B4221-C5A5-40FD-877E-E3E9F1EB18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6594" y="5761168"/>
            <a:ext cx="1396041" cy="960307"/>
          </a:xfrm>
          <a:prstGeom prst="rect">
            <a:avLst/>
          </a:prstGeom>
        </p:spPr>
      </p:pic>
      <p:pic>
        <p:nvPicPr>
          <p:cNvPr id="37" name="Image 36">
            <a:extLst>
              <a:ext uri="{FF2B5EF4-FFF2-40B4-BE49-F238E27FC236}">
                <a16:creationId xmlns:a16="http://schemas.microsoft.com/office/drawing/2014/main" id="{2052F61E-F880-4E3B-94F8-D09A7A3BA3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6435" y="5735522"/>
            <a:ext cx="2001493" cy="1104957"/>
          </a:xfrm>
          <a:prstGeom prst="rect">
            <a:avLst/>
          </a:prstGeom>
        </p:spPr>
      </p:pic>
      <p:pic>
        <p:nvPicPr>
          <p:cNvPr id="38" name="Image 37" descr="Une image contenant texte, vert&#10;&#10;Description générée automatiquement">
            <a:extLst>
              <a:ext uri="{FF2B5EF4-FFF2-40B4-BE49-F238E27FC236}">
                <a16:creationId xmlns:a16="http://schemas.microsoft.com/office/drawing/2014/main" id="{2A0BC491-82C9-44E5-8207-39FC209B0B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0672" y="5493957"/>
            <a:ext cx="3893356" cy="1361509"/>
          </a:xfrm>
          <a:prstGeom prst="rect">
            <a:avLst/>
          </a:prstGeom>
        </p:spPr>
      </p:pic>
    </p:spTree>
    <p:custDataLst>
      <p:tags r:id="rId1"/>
    </p:custDataLst>
    <p:extLst>
      <p:ext uri="{BB962C8B-B14F-4D97-AF65-F5344CB8AC3E}">
        <p14:creationId xmlns:p14="http://schemas.microsoft.com/office/powerpoint/2010/main" val="2694482660"/>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1000"/>
                                        <p:tgtEl>
                                          <p:spTgt spid="14">
                                            <p:txEl>
                                              <p:pRg st="3" end="3"/>
                                            </p:txEl>
                                          </p:spTgt>
                                        </p:tgtEl>
                                      </p:cBhvr>
                                    </p:animEffect>
                                    <p:anim calcmode="lin" valueType="num">
                                      <p:cBhvr>
                                        <p:cTn id="20"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Effect transition="in" filter="fade">
                                      <p:cBhvr>
                                        <p:cTn id="24" dur="1000"/>
                                        <p:tgtEl>
                                          <p:spTgt spid="14">
                                            <p:txEl>
                                              <p:pRg st="4" end="4"/>
                                            </p:txEl>
                                          </p:spTgt>
                                        </p:tgtEl>
                                      </p:cBhvr>
                                    </p:animEffect>
                                    <p:anim calcmode="lin" valueType="num">
                                      <p:cBhvr>
                                        <p:cTn id="25"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Effect transition="in" filter="fade">
                                      <p:cBhvr>
                                        <p:cTn id="29" dur="1000"/>
                                        <p:tgtEl>
                                          <p:spTgt spid="14">
                                            <p:txEl>
                                              <p:pRg st="5" end="5"/>
                                            </p:txEl>
                                          </p:spTgt>
                                        </p:tgtEl>
                                      </p:cBhvr>
                                    </p:animEffect>
                                    <p:anim calcmode="lin" valueType="num">
                                      <p:cBhvr>
                                        <p:cTn id="3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xEl>
                                              <p:pRg st="7" end="7"/>
                                            </p:txEl>
                                          </p:spTgt>
                                        </p:tgtEl>
                                        <p:attrNameLst>
                                          <p:attrName>style.visibility</p:attrName>
                                        </p:attrNameLst>
                                      </p:cBhvr>
                                      <p:to>
                                        <p:strVal val="visible"/>
                                      </p:to>
                                    </p:set>
                                    <p:animEffect transition="in" filter="fade">
                                      <p:cBhvr>
                                        <p:cTn id="36" dur="1000"/>
                                        <p:tgtEl>
                                          <p:spTgt spid="14">
                                            <p:txEl>
                                              <p:pRg st="7" end="7"/>
                                            </p:txEl>
                                          </p:spTgt>
                                        </p:tgtEl>
                                      </p:cBhvr>
                                    </p:animEffect>
                                    <p:anim calcmode="lin" valueType="num">
                                      <p:cBhvr>
                                        <p:cTn id="37"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xEl>
                                              <p:pRg st="13" end="13"/>
                                            </p:txEl>
                                          </p:spTgt>
                                        </p:tgtEl>
                                        <p:attrNameLst>
                                          <p:attrName>style.visibility</p:attrName>
                                        </p:attrNameLst>
                                      </p:cBhvr>
                                      <p:to>
                                        <p:strVal val="visible"/>
                                      </p:to>
                                    </p:set>
                                    <p:animEffect transition="in" filter="fade">
                                      <p:cBhvr>
                                        <p:cTn id="43" dur="1000"/>
                                        <p:tgtEl>
                                          <p:spTgt spid="14">
                                            <p:txEl>
                                              <p:pRg st="13" end="13"/>
                                            </p:txEl>
                                          </p:spTgt>
                                        </p:tgtEl>
                                      </p:cBhvr>
                                    </p:animEffect>
                                    <p:anim calcmode="lin" valueType="num">
                                      <p:cBhvr>
                                        <p:cTn id="44" dur="1000" fill="hold"/>
                                        <p:tgtEl>
                                          <p:spTgt spid="14">
                                            <p:txEl>
                                              <p:pRg st="13" end="13"/>
                                            </p:txEl>
                                          </p:spTgt>
                                        </p:tgtEl>
                                        <p:attrNameLst>
                                          <p:attrName>ppt_x</p:attrName>
                                        </p:attrNameLst>
                                      </p:cBhvr>
                                      <p:tavLst>
                                        <p:tav tm="0">
                                          <p:val>
                                            <p:strVal val="#ppt_x"/>
                                          </p:val>
                                        </p:tav>
                                        <p:tav tm="100000">
                                          <p:val>
                                            <p:strVal val="#ppt_x"/>
                                          </p:val>
                                        </p:tav>
                                      </p:tavLst>
                                    </p:anim>
                                    <p:anim calcmode="lin" valueType="num">
                                      <p:cBhvr>
                                        <p:cTn id="45" dur="1000" fill="hold"/>
                                        <p:tgtEl>
                                          <p:spTgt spid="14">
                                            <p:txEl>
                                              <p:pRg st="13" end="1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xEl>
                                              <p:pRg st="14" end="14"/>
                                            </p:txEl>
                                          </p:spTgt>
                                        </p:tgtEl>
                                        <p:attrNameLst>
                                          <p:attrName>style.visibility</p:attrName>
                                        </p:attrNameLst>
                                      </p:cBhvr>
                                      <p:to>
                                        <p:strVal val="visible"/>
                                      </p:to>
                                    </p:set>
                                    <p:animEffect transition="in" filter="fade">
                                      <p:cBhvr>
                                        <p:cTn id="48" dur="1000"/>
                                        <p:tgtEl>
                                          <p:spTgt spid="14">
                                            <p:txEl>
                                              <p:pRg st="14" end="14"/>
                                            </p:txEl>
                                          </p:spTgt>
                                        </p:tgtEl>
                                      </p:cBhvr>
                                    </p:animEffect>
                                    <p:anim calcmode="lin" valueType="num">
                                      <p:cBhvr>
                                        <p:cTn id="49" dur="1000" fill="hold"/>
                                        <p:tgtEl>
                                          <p:spTgt spid="14">
                                            <p:txEl>
                                              <p:pRg st="14" end="14"/>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14" end="14"/>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1000" fill="hold"/>
                                        <p:tgtEl>
                                          <p:spTgt spid="35"/>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1000"/>
                                        <p:tgtEl>
                                          <p:spTgt spid="33"/>
                                        </p:tgtEl>
                                      </p:cBhvr>
                                    </p:animEffect>
                                    <p:anim calcmode="lin" valueType="num">
                                      <p:cBhvr>
                                        <p:cTn id="96" dur="1000" fill="hold"/>
                                        <p:tgtEl>
                                          <p:spTgt spid="33"/>
                                        </p:tgtEl>
                                        <p:attrNameLst>
                                          <p:attrName>ppt_x</p:attrName>
                                        </p:attrNameLst>
                                      </p:cBhvr>
                                      <p:tavLst>
                                        <p:tav tm="0">
                                          <p:val>
                                            <p:strVal val="#ppt_x"/>
                                          </p:val>
                                        </p:tav>
                                        <p:tav tm="100000">
                                          <p:val>
                                            <p:strVal val="#ppt_x"/>
                                          </p:val>
                                        </p:tav>
                                      </p:tavLst>
                                    </p:anim>
                                    <p:anim calcmode="lin" valueType="num">
                                      <p:cBhvr>
                                        <p:cTn id="97" dur="1000" fill="hold"/>
                                        <p:tgtEl>
                                          <p:spTgt spid="3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1000"/>
                                        <p:tgtEl>
                                          <p:spTgt spid="31"/>
                                        </p:tgtEl>
                                      </p:cBhvr>
                                    </p:animEffect>
                                    <p:anim calcmode="lin" valueType="num">
                                      <p:cBhvr>
                                        <p:cTn id="101" dur="1000" fill="hold"/>
                                        <p:tgtEl>
                                          <p:spTgt spid="31"/>
                                        </p:tgtEl>
                                        <p:attrNameLst>
                                          <p:attrName>ppt_x</p:attrName>
                                        </p:attrNameLst>
                                      </p:cBhvr>
                                      <p:tavLst>
                                        <p:tav tm="0">
                                          <p:val>
                                            <p:strVal val="#ppt_x"/>
                                          </p:val>
                                        </p:tav>
                                        <p:tav tm="100000">
                                          <p:val>
                                            <p:strVal val="#ppt_x"/>
                                          </p:val>
                                        </p:tav>
                                      </p:tavLst>
                                    </p:anim>
                                    <p:anim calcmode="lin" valueType="num">
                                      <p:cBhvr>
                                        <p:cTn id="102" dur="1000" fill="hold"/>
                                        <p:tgtEl>
                                          <p:spTgt spid="31"/>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ppt_x</p:attrName>
                                        </p:attrNameLst>
                                      </p:cBhvr>
                                      <p:tavLst>
                                        <p:tav tm="0">
                                          <p:val>
                                            <p:strVal val="#ppt_x"/>
                                          </p:val>
                                        </p:tav>
                                        <p:tav tm="100000">
                                          <p:val>
                                            <p:strVal val="#ppt_x"/>
                                          </p:val>
                                        </p:tav>
                                      </p:tavLst>
                                    </p:anim>
                                    <p:anim calcmode="lin" valueType="num">
                                      <p:cBhvr>
                                        <p:cTn id="107" dur="1000" fill="hold"/>
                                        <p:tgtEl>
                                          <p:spTgt spid="29"/>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1000"/>
                                        <p:tgtEl>
                                          <p:spTgt spid="25"/>
                                        </p:tgtEl>
                                      </p:cBhvr>
                                    </p:animEffect>
                                    <p:anim calcmode="lin" valueType="num">
                                      <p:cBhvr>
                                        <p:cTn id="111" dur="1000" fill="hold"/>
                                        <p:tgtEl>
                                          <p:spTgt spid="25"/>
                                        </p:tgtEl>
                                        <p:attrNameLst>
                                          <p:attrName>ppt_x</p:attrName>
                                        </p:attrNameLst>
                                      </p:cBhvr>
                                      <p:tavLst>
                                        <p:tav tm="0">
                                          <p:val>
                                            <p:strVal val="#ppt_x"/>
                                          </p:val>
                                        </p:tav>
                                        <p:tav tm="100000">
                                          <p:val>
                                            <p:strVal val="#ppt_x"/>
                                          </p:val>
                                        </p:tav>
                                      </p:tavLst>
                                    </p:anim>
                                    <p:anim calcmode="lin" valueType="num">
                                      <p:cBhvr>
                                        <p:cTn id="112" dur="1000" fill="hold"/>
                                        <p:tgtEl>
                                          <p:spTgt spid="25"/>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1000"/>
                                        <p:tgtEl>
                                          <p:spTgt spid="38"/>
                                        </p:tgtEl>
                                      </p:cBhvr>
                                    </p:animEffect>
                                    <p:anim calcmode="lin" valueType="num">
                                      <p:cBhvr>
                                        <p:cTn id="116" dur="1000" fill="hold"/>
                                        <p:tgtEl>
                                          <p:spTgt spid="38"/>
                                        </p:tgtEl>
                                        <p:attrNameLst>
                                          <p:attrName>ppt_x</p:attrName>
                                        </p:attrNameLst>
                                      </p:cBhvr>
                                      <p:tavLst>
                                        <p:tav tm="0">
                                          <p:val>
                                            <p:strVal val="#ppt_x"/>
                                          </p:val>
                                        </p:tav>
                                        <p:tav tm="100000">
                                          <p:val>
                                            <p:strVal val="#ppt_x"/>
                                          </p:val>
                                        </p:tav>
                                      </p:tavLst>
                                    </p:anim>
                                    <p:anim calcmode="lin" valueType="num">
                                      <p:cBhvr>
                                        <p:cTn id="117" dur="1000" fill="hold"/>
                                        <p:tgtEl>
                                          <p:spTgt spid="38"/>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DD94C551-CFC8-4E77-B832-B1EF45E5E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7726" y="4729544"/>
            <a:ext cx="2676975" cy="1919437"/>
          </a:xfrm>
          <a:prstGeom prst="rect">
            <a:avLst/>
          </a:prstGeom>
        </p:spPr>
      </p:pic>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21</a:t>
            </a:fld>
            <a:endParaRPr lang="fr-F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5847" cy="5755268"/>
            <a:chOff x="-94807" y="1052735"/>
            <a:chExt cx="525847" cy="5755268"/>
          </a:xfrm>
        </p:grpSpPr>
        <p:grpSp>
          <p:nvGrpSpPr>
            <p:cNvPr id="12" name="Groupe 11"/>
            <p:cNvGrpSpPr/>
            <p:nvPr/>
          </p:nvGrpSpPr>
          <p:grpSpPr>
            <a:xfrm>
              <a:off x="-94806" y="2367702"/>
              <a:ext cx="525846" cy="2960186"/>
              <a:chOff x="-94806" y="2367702"/>
              <a:chExt cx="525846" cy="2960186"/>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604" y="4326244"/>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Montages à  diodes</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Espace réservé du contenu 2">
            <a:extLst>
              <a:ext uri="{FF2B5EF4-FFF2-40B4-BE49-F238E27FC236}">
                <a16:creationId xmlns:a16="http://schemas.microsoft.com/office/drawing/2014/main" id="{A3E7D9FC-A912-4C64-9D94-8DD661441E33}"/>
              </a:ext>
            </a:extLst>
          </p:cNvPr>
          <p:cNvSpPr>
            <a:spLocks noGrp="1"/>
          </p:cNvSpPr>
          <p:nvPr>
            <p:ph idx="1"/>
          </p:nvPr>
        </p:nvSpPr>
        <p:spPr>
          <a:xfrm>
            <a:off x="590872" y="908720"/>
            <a:ext cx="8229600" cy="5760640"/>
          </a:xfrm>
        </p:spPr>
        <p:txBody>
          <a:bodyPr>
            <a:normAutofit/>
          </a:bodyPr>
          <a:lstStyle/>
          <a:p>
            <a:pPr>
              <a:buClr>
                <a:srgbClr val="04617B"/>
              </a:buClr>
            </a:pPr>
            <a:r>
              <a:rPr lang="fr-FR" dirty="0">
                <a:solidFill>
                  <a:srgbClr val="04617B"/>
                </a:solidFill>
              </a:rPr>
              <a:t>Référence de tension</a:t>
            </a:r>
          </a:p>
          <a:p>
            <a:pPr lvl="1">
              <a:buClr>
                <a:schemeClr val="accent3">
                  <a:lumMod val="75000"/>
                </a:schemeClr>
              </a:buClr>
              <a:buFont typeface="Wingdings" panose="05000000000000000000" pitchFamily="2" charset="2"/>
              <a:buChar char="Ø"/>
            </a:pPr>
            <a:r>
              <a:rPr lang="fr-FR" sz="1600" dirty="0"/>
              <a:t>Diode Zener en inverse + résistance pour limiter le courant</a:t>
            </a:r>
          </a:p>
          <a:p>
            <a:pPr lvl="1">
              <a:buClr>
                <a:schemeClr val="accent3">
                  <a:lumMod val="75000"/>
                </a:schemeClr>
              </a:buClr>
              <a:buFont typeface="Wingdings" panose="05000000000000000000" pitchFamily="2" charset="2"/>
              <a:buChar char="Ø"/>
            </a:pPr>
            <a:r>
              <a:rPr lang="fr-FR" sz="1600" dirty="0"/>
              <a:t>Par exemple pour fournir une référence de tension à un convertisseur analogique numérique</a:t>
            </a:r>
            <a:r>
              <a:rPr lang="fr-FR" sz="1400" dirty="0"/>
              <a:t>.</a:t>
            </a:r>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endParaRPr lang="fr-FR" sz="1400" dirty="0"/>
          </a:p>
          <a:p>
            <a:pPr lvl="1">
              <a:buClr>
                <a:schemeClr val="accent3">
                  <a:lumMod val="75000"/>
                </a:schemeClr>
              </a:buClr>
              <a:buFont typeface="Wingdings" panose="05000000000000000000" pitchFamily="2" charset="2"/>
              <a:buChar char="Ø"/>
            </a:pPr>
            <a:endParaRPr lang="fr-FR" sz="1400" dirty="0"/>
          </a:p>
          <a:p>
            <a:pPr marL="393192" lvl="1" indent="0">
              <a:buClr>
                <a:schemeClr val="accent3">
                  <a:lumMod val="75000"/>
                </a:schemeClr>
              </a:buClr>
              <a:buNone/>
            </a:pPr>
            <a:endParaRPr lang="fr-FR" sz="1400" dirty="0"/>
          </a:p>
          <a:p>
            <a:pPr>
              <a:buClr>
                <a:srgbClr val="04617B"/>
              </a:buClr>
            </a:pPr>
            <a:r>
              <a:rPr lang="fr-FR" dirty="0">
                <a:solidFill>
                  <a:srgbClr val="04617B"/>
                </a:solidFill>
              </a:rPr>
              <a:t>Détection de tension</a:t>
            </a:r>
          </a:p>
          <a:p>
            <a:pPr lvl="1">
              <a:buClr>
                <a:schemeClr val="accent3">
                  <a:lumMod val="75000"/>
                </a:schemeClr>
              </a:buClr>
              <a:buFont typeface="Wingdings" panose="05000000000000000000" pitchFamily="2" charset="2"/>
              <a:buChar char="Ø"/>
            </a:pPr>
            <a:r>
              <a:rPr lang="fr-FR" sz="1600" dirty="0"/>
              <a:t>Détecteur crête utilisé en démodulation par exemple.</a:t>
            </a:r>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p:txBody>
      </p:sp>
      <p:pic>
        <p:nvPicPr>
          <p:cNvPr id="14" name="Image 13">
            <a:extLst>
              <a:ext uri="{FF2B5EF4-FFF2-40B4-BE49-F238E27FC236}">
                <a16:creationId xmlns:a16="http://schemas.microsoft.com/office/drawing/2014/main" id="{EC278C31-4DFC-49CA-849B-7B1628C875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682" y="2200427"/>
            <a:ext cx="5315223" cy="1473276"/>
          </a:xfrm>
          <a:prstGeom prst="rect">
            <a:avLst/>
          </a:prstGeom>
        </p:spPr>
      </p:pic>
      <p:pic>
        <p:nvPicPr>
          <p:cNvPr id="15" name="Image 14" descr="Une image contenant texte, horloge&#10;&#10;Description générée automatiquement">
            <a:extLst>
              <a:ext uri="{FF2B5EF4-FFF2-40B4-BE49-F238E27FC236}">
                <a16:creationId xmlns:a16="http://schemas.microsoft.com/office/drawing/2014/main" id="{F9E04073-FB70-44C7-9492-6BE2B86A5A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9929" y="4821281"/>
            <a:ext cx="2089042" cy="1735964"/>
          </a:xfrm>
          <a:prstGeom prst="rect">
            <a:avLst/>
          </a:prstGeom>
        </p:spPr>
      </p:pic>
      <p:pic>
        <p:nvPicPr>
          <p:cNvPr id="16" name="Image 15">
            <a:extLst>
              <a:ext uri="{FF2B5EF4-FFF2-40B4-BE49-F238E27FC236}">
                <a16:creationId xmlns:a16="http://schemas.microsoft.com/office/drawing/2014/main" id="{E93253EF-A364-407A-AB96-E38867E6F8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971" y="4591740"/>
            <a:ext cx="2915133" cy="2195047"/>
          </a:xfrm>
          <a:prstGeom prst="rect">
            <a:avLst/>
          </a:prstGeom>
        </p:spPr>
      </p:pic>
    </p:spTree>
    <p:custDataLst>
      <p:tags r:id="rId1"/>
    </p:custDataLst>
    <p:extLst>
      <p:ext uri="{BB962C8B-B14F-4D97-AF65-F5344CB8AC3E}">
        <p14:creationId xmlns:p14="http://schemas.microsoft.com/office/powerpoint/2010/main" val="67914793"/>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1000"/>
                                        <p:tgtEl>
                                          <p:spTgt spid="13">
                                            <p:txEl>
                                              <p:pRg st="2" end="2"/>
                                            </p:txEl>
                                          </p:spTgt>
                                        </p:tgtEl>
                                      </p:cBhvr>
                                    </p:animEffect>
                                    <p:anim calcmode="lin" valueType="num">
                                      <p:cBhvr>
                                        <p:cTn id="1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xEl>
                                              <p:pRg st="9" end="9"/>
                                            </p:txEl>
                                          </p:spTgt>
                                        </p:tgtEl>
                                        <p:attrNameLst>
                                          <p:attrName>style.visibility</p:attrName>
                                        </p:attrNameLst>
                                      </p:cBhvr>
                                      <p:to>
                                        <p:strVal val="visible"/>
                                      </p:to>
                                    </p:set>
                                    <p:animEffect transition="in" filter="fade">
                                      <p:cBhvr>
                                        <p:cTn id="29" dur="1000"/>
                                        <p:tgtEl>
                                          <p:spTgt spid="13">
                                            <p:txEl>
                                              <p:pRg st="9" end="9"/>
                                            </p:txEl>
                                          </p:spTgt>
                                        </p:tgtEl>
                                      </p:cBhvr>
                                    </p:animEffect>
                                    <p:anim calcmode="lin" valueType="num">
                                      <p:cBhvr>
                                        <p:cTn id="30"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xEl>
                                              <p:pRg st="10" end="10"/>
                                            </p:txEl>
                                          </p:spTgt>
                                        </p:tgtEl>
                                        <p:attrNameLst>
                                          <p:attrName>style.visibility</p:attrName>
                                        </p:attrNameLst>
                                      </p:cBhvr>
                                      <p:to>
                                        <p:strVal val="visible"/>
                                      </p:to>
                                    </p:set>
                                    <p:animEffect transition="in" filter="fade">
                                      <p:cBhvr>
                                        <p:cTn id="34" dur="1000"/>
                                        <p:tgtEl>
                                          <p:spTgt spid="13">
                                            <p:txEl>
                                              <p:pRg st="10" end="10"/>
                                            </p:txEl>
                                          </p:spTgt>
                                        </p:tgtEl>
                                      </p:cBhvr>
                                    </p:animEffect>
                                    <p:anim calcmode="lin" valueType="num">
                                      <p:cBhvr>
                                        <p:cTn id="35"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22</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5847" cy="5755268"/>
            <a:chOff x="-94807" y="1052735"/>
            <a:chExt cx="525847" cy="5755268"/>
          </a:xfrm>
        </p:grpSpPr>
        <p:grpSp>
          <p:nvGrpSpPr>
            <p:cNvPr id="12" name="Groupe 11"/>
            <p:cNvGrpSpPr/>
            <p:nvPr/>
          </p:nvGrpSpPr>
          <p:grpSpPr>
            <a:xfrm>
              <a:off x="-94806" y="2367702"/>
              <a:ext cx="525846" cy="2960186"/>
              <a:chOff x="-94806" y="2367702"/>
              <a:chExt cx="525846" cy="2960186"/>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604" y="4326244"/>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Montages à  diodes</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Espace réservé du contenu 2">
            <a:extLst>
              <a:ext uri="{FF2B5EF4-FFF2-40B4-BE49-F238E27FC236}">
                <a16:creationId xmlns:a16="http://schemas.microsoft.com/office/drawing/2014/main" id="{ED00AB90-2527-4616-8296-E99EC3007DE0}"/>
              </a:ext>
            </a:extLst>
          </p:cNvPr>
          <p:cNvSpPr>
            <a:spLocks noGrp="1"/>
          </p:cNvSpPr>
          <p:nvPr>
            <p:ph idx="1"/>
          </p:nvPr>
        </p:nvSpPr>
        <p:spPr>
          <a:xfrm>
            <a:off x="457200" y="908720"/>
            <a:ext cx="8229600" cy="5760640"/>
          </a:xfrm>
        </p:spPr>
        <p:txBody>
          <a:bodyPr>
            <a:normAutofit/>
          </a:bodyPr>
          <a:lstStyle/>
          <a:p>
            <a:pPr>
              <a:buClr>
                <a:srgbClr val="04617B"/>
              </a:buClr>
            </a:pPr>
            <a:r>
              <a:rPr lang="fr-FR" dirty="0">
                <a:solidFill>
                  <a:srgbClr val="04617B"/>
                </a:solidFill>
              </a:rPr>
              <a:t>Fonctions logiques ou « aiguillage »</a:t>
            </a:r>
          </a:p>
          <a:p>
            <a:pPr lvl="1">
              <a:buClr>
                <a:schemeClr val="accent3">
                  <a:lumMod val="75000"/>
                </a:schemeClr>
              </a:buClr>
              <a:buFont typeface="Wingdings" panose="05000000000000000000" pitchFamily="2" charset="2"/>
              <a:buChar char="Ø"/>
            </a:pPr>
            <a:r>
              <a:rPr lang="fr-FR" sz="1600" dirty="0"/>
              <a:t>Fonction ET				Fonction OU</a:t>
            </a:r>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r>
              <a:rPr lang="fr-FR" sz="1600" dirty="0"/>
              <a:t>Quand on a plusieurs sources d’alimentations, exemple USB + alim externe</a:t>
            </a:r>
          </a:p>
          <a:p>
            <a:pPr lvl="1">
              <a:buClr>
                <a:schemeClr val="accent3">
                  <a:lumMod val="75000"/>
                </a:schemeClr>
              </a:buClr>
              <a:buFont typeface="Wingdings" panose="05000000000000000000" pitchFamily="2" charset="2"/>
              <a:buChar char="Ø"/>
            </a:pPr>
            <a:r>
              <a:rPr lang="fr-FR" sz="1600" dirty="0"/>
              <a:t>Utilisation de diodes Schottky pour avoir une faible chute de tension</a:t>
            </a:r>
          </a:p>
          <a:p>
            <a:pPr marL="667512" lvl="2" indent="0">
              <a:buClr>
                <a:schemeClr val="accent3">
                  <a:lumMod val="75000"/>
                </a:schemeClr>
              </a:buClr>
              <a:buNone/>
            </a:pPr>
            <a:r>
              <a:rPr lang="fr-FR" sz="1100" dirty="0"/>
              <a:t>			</a:t>
            </a:r>
          </a:p>
          <a:p>
            <a:pPr marL="667512" lvl="2" indent="0">
              <a:buClr>
                <a:schemeClr val="accent3">
                  <a:lumMod val="75000"/>
                </a:schemeClr>
              </a:buClr>
              <a:buNone/>
            </a:pPr>
            <a:r>
              <a:rPr lang="fr-FR" sz="1600" dirty="0"/>
              <a:t>		        Alimentation de la carte par bornier ou par USB</a:t>
            </a:r>
          </a:p>
          <a:p>
            <a:pPr marL="667512" lvl="2" indent="0">
              <a:buClr>
                <a:schemeClr val="accent3">
                  <a:lumMod val="75000"/>
                </a:schemeClr>
              </a:buClr>
              <a:buNone/>
            </a:pPr>
            <a:r>
              <a:rPr lang="fr-FR" sz="1600" dirty="0"/>
              <a:t>		        Risque de court-circuit si les deux alim en même temps</a:t>
            </a:r>
          </a:p>
          <a:p>
            <a:pPr marL="667512" lvl="2" indent="0">
              <a:buClr>
                <a:schemeClr val="accent3">
                  <a:lumMod val="75000"/>
                </a:schemeClr>
              </a:buClr>
              <a:buNone/>
            </a:pPr>
            <a:r>
              <a:rPr lang="fr-FR" sz="1600" dirty="0"/>
              <a:t>		        Le courant ne peut pas rentrer sur l’alim</a:t>
            </a:r>
          </a:p>
          <a:p>
            <a:pPr marL="667512" lvl="2" indent="0">
              <a:buClr>
                <a:schemeClr val="accent3">
                  <a:lumMod val="75000"/>
                </a:schemeClr>
              </a:buClr>
              <a:buNone/>
            </a:pPr>
            <a:r>
              <a:rPr lang="fr-FR" sz="1600" dirty="0"/>
              <a:t>		        L’alimentation la plus grande =&gt; bloque la deuxième diode</a:t>
            </a:r>
          </a:p>
          <a:p>
            <a:pPr marL="667512" lvl="2" indent="0">
              <a:buClr>
                <a:schemeClr val="accent3">
                  <a:lumMod val="75000"/>
                </a:schemeClr>
              </a:buClr>
              <a:buNone/>
            </a:pPr>
            <a:r>
              <a:rPr lang="fr-FR" sz="1600" dirty="0"/>
              <a:t>		        Alim_5V = </a:t>
            </a:r>
            <a:r>
              <a:rPr lang="fr-FR" sz="1600" dirty="0" err="1"/>
              <a:t>Alim_la_+_grande</a:t>
            </a:r>
            <a:r>
              <a:rPr lang="fr-FR" sz="1600" dirty="0"/>
              <a:t> – 0,3 V environ</a:t>
            </a:r>
          </a:p>
          <a:p>
            <a:pPr lvl="1">
              <a:buClr>
                <a:schemeClr val="accent3">
                  <a:lumMod val="75000"/>
                </a:schemeClr>
              </a:buClr>
              <a:buFont typeface="Wingdings" panose="05000000000000000000" pitchFamily="2" charset="2"/>
              <a:buChar char="Ø"/>
            </a:pPr>
            <a:endParaRPr lang="fr-FR" sz="1400" dirty="0"/>
          </a:p>
          <a:p>
            <a:pPr marL="393192" lvl="1" indent="0">
              <a:buClr>
                <a:schemeClr val="accent3">
                  <a:lumMod val="75000"/>
                </a:schemeClr>
              </a:buClr>
              <a:buNone/>
            </a:pPr>
            <a:endParaRPr lang="fr-FR" sz="1400" dirty="0"/>
          </a:p>
          <a:p>
            <a:pPr lvl="1">
              <a:buClr>
                <a:schemeClr val="accent3">
                  <a:lumMod val="75000"/>
                </a:schemeClr>
              </a:buClr>
              <a:buFont typeface="Wingdings" panose="05000000000000000000" pitchFamily="2" charset="2"/>
              <a:buChar char="Ø"/>
            </a:pPr>
            <a:endParaRPr lang="fr-FR" sz="1600" dirty="0"/>
          </a:p>
        </p:txBody>
      </p:sp>
      <p:pic>
        <p:nvPicPr>
          <p:cNvPr id="14" name="Image 13">
            <a:hlinkClick r:id="rId5"/>
            <a:extLst>
              <a:ext uri="{FF2B5EF4-FFF2-40B4-BE49-F238E27FC236}">
                <a16:creationId xmlns:a16="http://schemas.microsoft.com/office/drawing/2014/main" id="{112A8B7A-531E-4A18-B9EA-C96602578F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4471" y="698017"/>
            <a:ext cx="796150" cy="620448"/>
          </a:xfrm>
          <a:prstGeom prst="rect">
            <a:avLst/>
          </a:prstGeom>
        </p:spPr>
      </p:pic>
      <p:pic>
        <p:nvPicPr>
          <p:cNvPr id="15" name="Image 14">
            <a:extLst>
              <a:ext uri="{FF2B5EF4-FFF2-40B4-BE49-F238E27FC236}">
                <a16:creationId xmlns:a16="http://schemas.microsoft.com/office/drawing/2014/main" id="{91DFDAB0-F1B0-48A6-A6C6-AF04711B44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624" y="1817200"/>
            <a:ext cx="2409825" cy="1857375"/>
          </a:xfrm>
          <a:prstGeom prst="rect">
            <a:avLst/>
          </a:prstGeom>
        </p:spPr>
      </p:pic>
      <p:pic>
        <p:nvPicPr>
          <p:cNvPr id="16" name="Image 15">
            <a:extLst>
              <a:ext uri="{FF2B5EF4-FFF2-40B4-BE49-F238E27FC236}">
                <a16:creationId xmlns:a16="http://schemas.microsoft.com/office/drawing/2014/main" id="{6E829662-24C5-40EC-B86F-67B5310F7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1328" y="1817200"/>
            <a:ext cx="2314575" cy="1828800"/>
          </a:xfrm>
          <a:prstGeom prst="rect">
            <a:avLst/>
          </a:prstGeom>
        </p:spPr>
      </p:pic>
      <p:pic>
        <p:nvPicPr>
          <p:cNvPr id="17" name="Image 16">
            <a:extLst>
              <a:ext uri="{FF2B5EF4-FFF2-40B4-BE49-F238E27FC236}">
                <a16:creationId xmlns:a16="http://schemas.microsoft.com/office/drawing/2014/main" id="{1B0AAF51-7623-4E6B-A3F8-AB12709E17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7584" y="4673040"/>
            <a:ext cx="1897214" cy="2172124"/>
          </a:xfrm>
          <a:prstGeom prst="rect">
            <a:avLst/>
          </a:prstGeom>
        </p:spPr>
      </p:pic>
      <p:sp>
        <p:nvSpPr>
          <p:cNvPr id="18" name="ZoneTexte 17">
            <a:extLst>
              <a:ext uri="{FF2B5EF4-FFF2-40B4-BE49-F238E27FC236}">
                <a16:creationId xmlns:a16="http://schemas.microsoft.com/office/drawing/2014/main" id="{4563A05D-1943-427E-AC1B-32CC552BFA73}"/>
              </a:ext>
            </a:extLst>
          </p:cNvPr>
          <p:cNvSpPr txBox="1"/>
          <p:nvPr/>
        </p:nvSpPr>
        <p:spPr>
          <a:xfrm>
            <a:off x="7233646" y="1318465"/>
            <a:ext cx="1917799" cy="830997"/>
          </a:xfrm>
          <a:prstGeom prst="rect">
            <a:avLst/>
          </a:prstGeom>
          <a:noFill/>
        </p:spPr>
        <p:txBody>
          <a:bodyPr wrap="square" rtlCol="0">
            <a:spAutoFit/>
          </a:bodyPr>
          <a:lstStyle/>
          <a:p>
            <a:r>
              <a:rPr lang="fr-FR" sz="1200" dirty="0">
                <a:hlinkClick r:id="rId5"/>
              </a:rPr>
              <a:t>http://ressources.univ-lemans.fr/AccesLibre/UM/Pedago/physique/02/electro/familleDRL.html</a:t>
            </a:r>
            <a:endParaRPr lang="fr-FR" sz="1200" dirty="0"/>
          </a:p>
        </p:txBody>
      </p:sp>
    </p:spTree>
    <p:custDataLst>
      <p:tags r:id="rId1"/>
    </p:custDataLst>
    <p:extLst>
      <p:ext uri="{BB962C8B-B14F-4D97-AF65-F5344CB8AC3E}">
        <p14:creationId xmlns:p14="http://schemas.microsoft.com/office/powerpoint/2010/main" val="548212681"/>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0" end="10"/>
                                            </p:txEl>
                                          </p:spTgt>
                                        </p:tgtEl>
                                        <p:attrNameLst>
                                          <p:attrName>style.visibility</p:attrName>
                                        </p:attrNameLst>
                                      </p:cBhvr>
                                      <p:to>
                                        <p:strVal val="visible"/>
                                      </p:to>
                                    </p:set>
                                    <p:animEffect transition="in" filter="fade">
                                      <p:cBhvr>
                                        <p:cTn id="19" dur="1000"/>
                                        <p:tgtEl>
                                          <p:spTgt spid="13">
                                            <p:txEl>
                                              <p:pRg st="10" end="10"/>
                                            </p:txEl>
                                          </p:spTgt>
                                        </p:tgtEl>
                                      </p:cBhvr>
                                    </p:animEffect>
                                    <p:anim calcmode="lin" valueType="num">
                                      <p:cBhvr>
                                        <p:cTn id="20"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11" end="11"/>
                                            </p:txEl>
                                          </p:spTgt>
                                        </p:tgtEl>
                                        <p:attrNameLst>
                                          <p:attrName>style.visibility</p:attrName>
                                        </p:attrNameLst>
                                      </p:cBhvr>
                                      <p:to>
                                        <p:strVal val="visible"/>
                                      </p:to>
                                    </p:set>
                                    <p:animEffect transition="in" filter="fade">
                                      <p:cBhvr>
                                        <p:cTn id="24" dur="1000"/>
                                        <p:tgtEl>
                                          <p:spTgt spid="13">
                                            <p:txEl>
                                              <p:pRg st="11" end="11"/>
                                            </p:txEl>
                                          </p:spTgt>
                                        </p:tgtEl>
                                      </p:cBhvr>
                                    </p:animEffect>
                                    <p:anim calcmode="lin" valueType="num">
                                      <p:cBhvr>
                                        <p:cTn id="25"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1" end="1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xEl>
                                              <p:pRg st="12" end="12"/>
                                            </p:txEl>
                                          </p:spTgt>
                                        </p:tgtEl>
                                        <p:attrNameLst>
                                          <p:attrName>style.visibility</p:attrName>
                                        </p:attrNameLst>
                                      </p:cBhvr>
                                      <p:to>
                                        <p:strVal val="visible"/>
                                      </p:to>
                                    </p:set>
                                    <p:animEffect transition="in" filter="fade">
                                      <p:cBhvr>
                                        <p:cTn id="29" dur="1000"/>
                                        <p:tgtEl>
                                          <p:spTgt spid="13">
                                            <p:txEl>
                                              <p:pRg st="12" end="12"/>
                                            </p:txEl>
                                          </p:spTgt>
                                        </p:tgtEl>
                                      </p:cBhvr>
                                    </p:animEffect>
                                    <p:anim calcmode="lin" valueType="num">
                                      <p:cBhvr>
                                        <p:cTn id="30"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12" end="1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xEl>
                                              <p:pRg st="13" end="13"/>
                                            </p:txEl>
                                          </p:spTgt>
                                        </p:tgtEl>
                                        <p:attrNameLst>
                                          <p:attrName>style.visibility</p:attrName>
                                        </p:attrNameLst>
                                      </p:cBhvr>
                                      <p:to>
                                        <p:strVal val="visible"/>
                                      </p:to>
                                    </p:set>
                                    <p:animEffect transition="in" filter="fade">
                                      <p:cBhvr>
                                        <p:cTn id="34" dur="1000"/>
                                        <p:tgtEl>
                                          <p:spTgt spid="13">
                                            <p:txEl>
                                              <p:pRg st="13" end="13"/>
                                            </p:txEl>
                                          </p:spTgt>
                                        </p:tgtEl>
                                      </p:cBhvr>
                                    </p:animEffect>
                                    <p:anim calcmode="lin" valueType="num">
                                      <p:cBhvr>
                                        <p:cTn id="35" dur="1000" fill="hold"/>
                                        <p:tgtEl>
                                          <p:spTgt spid="13">
                                            <p:txEl>
                                              <p:pRg st="13" end="13"/>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3" end="1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
                                            <p:txEl>
                                              <p:pRg st="14" end="14"/>
                                            </p:txEl>
                                          </p:spTgt>
                                        </p:tgtEl>
                                        <p:attrNameLst>
                                          <p:attrName>style.visibility</p:attrName>
                                        </p:attrNameLst>
                                      </p:cBhvr>
                                      <p:to>
                                        <p:strVal val="visible"/>
                                      </p:to>
                                    </p:set>
                                    <p:animEffect transition="in" filter="fade">
                                      <p:cBhvr>
                                        <p:cTn id="39" dur="1000"/>
                                        <p:tgtEl>
                                          <p:spTgt spid="13">
                                            <p:txEl>
                                              <p:pRg st="14" end="14"/>
                                            </p:txEl>
                                          </p:spTgt>
                                        </p:tgtEl>
                                      </p:cBhvr>
                                    </p:animEffect>
                                    <p:anim calcmode="lin" valueType="num">
                                      <p:cBhvr>
                                        <p:cTn id="40" dur="1000" fill="hold"/>
                                        <p:tgtEl>
                                          <p:spTgt spid="13">
                                            <p:txEl>
                                              <p:pRg st="14" end="14"/>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14" end="1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xEl>
                                              <p:pRg st="15" end="15"/>
                                            </p:txEl>
                                          </p:spTgt>
                                        </p:tgtEl>
                                        <p:attrNameLst>
                                          <p:attrName>style.visibility</p:attrName>
                                        </p:attrNameLst>
                                      </p:cBhvr>
                                      <p:to>
                                        <p:strVal val="visible"/>
                                      </p:to>
                                    </p:set>
                                    <p:animEffect transition="in" filter="fade">
                                      <p:cBhvr>
                                        <p:cTn id="44" dur="1000"/>
                                        <p:tgtEl>
                                          <p:spTgt spid="13">
                                            <p:txEl>
                                              <p:pRg st="15" end="15"/>
                                            </p:txEl>
                                          </p:spTgt>
                                        </p:tgtEl>
                                      </p:cBhvr>
                                    </p:animEffect>
                                    <p:anim calcmode="lin" valueType="num">
                                      <p:cBhvr>
                                        <p:cTn id="45" dur="1000" fill="hold"/>
                                        <p:tgtEl>
                                          <p:spTgt spid="13">
                                            <p:txEl>
                                              <p:pRg st="15" end="15"/>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15" end="1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3">
                                            <p:txEl>
                                              <p:pRg st="16" end="16"/>
                                            </p:txEl>
                                          </p:spTgt>
                                        </p:tgtEl>
                                        <p:attrNameLst>
                                          <p:attrName>style.visibility</p:attrName>
                                        </p:attrNameLst>
                                      </p:cBhvr>
                                      <p:to>
                                        <p:strVal val="visible"/>
                                      </p:to>
                                    </p:set>
                                    <p:animEffect transition="in" filter="fade">
                                      <p:cBhvr>
                                        <p:cTn id="49" dur="1000"/>
                                        <p:tgtEl>
                                          <p:spTgt spid="13">
                                            <p:txEl>
                                              <p:pRg st="16" end="16"/>
                                            </p:txEl>
                                          </p:spTgt>
                                        </p:tgtEl>
                                      </p:cBhvr>
                                    </p:animEffect>
                                    <p:anim calcmode="lin" valueType="num">
                                      <p:cBhvr>
                                        <p:cTn id="50" dur="1000" fill="hold"/>
                                        <p:tgtEl>
                                          <p:spTgt spid="13">
                                            <p:txEl>
                                              <p:pRg st="16" end="1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16" end="1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3">
                                            <p:txEl>
                                              <p:pRg st="17" end="17"/>
                                            </p:txEl>
                                          </p:spTgt>
                                        </p:tgtEl>
                                        <p:attrNameLst>
                                          <p:attrName>style.visibility</p:attrName>
                                        </p:attrNameLst>
                                      </p:cBhvr>
                                      <p:to>
                                        <p:strVal val="visible"/>
                                      </p:to>
                                    </p:set>
                                    <p:animEffect transition="in" filter="fade">
                                      <p:cBhvr>
                                        <p:cTn id="54" dur="1000"/>
                                        <p:tgtEl>
                                          <p:spTgt spid="13">
                                            <p:txEl>
                                              <p:pRg st="17" end="17"/>
                                            </p:txEl>
                                          </p:spTgt>
                                        </p:tgtEl>
                                      </p:cBhvr>
                                    </p:animEffect>
                                    <p:anim calcmode="lin" valueType="num">
                                      <p:cBhvr>
                                        <p:cTn id="55" dur="1000" fill="hold"/>
                                        <p:tgtEl>
                                          <p:spTgt spid="13">
                                            <p:txEl>
                                              <p:pRg st="17" end="17"/>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17" end="1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344896" y="2534"/>
            <a:ext cx="5819392" cy="365125"/>
          </a:xfrm>
        </p:spPr>
        <p:txBody>
          <a:bodyPr/>
          <a:lstStyle/>
          <a:p>
            <a:pPr algn="ctr"/>
            <a:r>
              <a:rPr lang="fr-FR" sz="2400" b="1" cap="small" dirty="0"/>
              <a:t>Le Transistor </a:t>
            </a:r>
            <a:r>
              <a:rPr lang="fr-FR" sz="2400" b="1" cap="small" dirty="0" err="1"/>
              <a:t>Mosfet</a:t>
            </a:r>
            <a:r>
              <a:rPr lang="fr-FR" sz="2400" b="1" cap="small" dirty="0"/>
              <a:t> en Commutation</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23</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86" y="1052934"/>
            <a:ext cx="523227" cy="5755268"/>
            <a:chOff x="-94811" y="1052735"/>
            <a:chExt cx="523227" cy="5755268"/>
          </a:xfrm>
        </p:grpSpPr>
        <p:grpSp>
          <p:nvGrpSpPr>
            <p:cNvPr id="12" name="Groupe 11"/>
            <p:cNvGrpSpPr/>
            <p:nvPr/>
          </p:nvGrpSpPr>
          <p:grpSpPr>
            <a:xfrm>
              <a:off x="-94811" y="2364872"/>
              <a:ext cx="523224" cy="2963065"/>
              <a:chOff x="-94811" y="2364872"/>
              <a:chExt cx="523224" cy="2963065"/>
            </a:xfrm>
          </p:grpSpPr>
          <p:sp>
            <p:nvSpPr>
              <p:cNvPr id="11" name="ZoneTexte 13"/>
              <p:cNvSpPr txBox="1"/>
              <p:nvPr/>
            </p:nvSpPr>
            <p:spPr>
              <a:xfrm rot="16200000">
                <a:off x="-573256" y="4326269"/>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8" name="ZoneTexte 13"/>
              <p:cNvSpPr txBox="1"/>
              <p:nvPr/>
            </p:nvSpPr>
            <p:spPr>
              <a:xfrm rot="16200000">
                <a:off x="-573235" y="2843296"/>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transistor</a:t>
                </a: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Titre 1">
            <a:extLst>
              <a:ext uri="{FF2B5EF4-FFF2-40B4-BE49-F238E27FC236}">
                <a16:creationId xmlns:a16="http://schemas.microsoft.com/office/drawing/2014/main" id="{CEECE1D7-082C-4E31-B42C-82BD042E1BC6}"/>
              </a:ext>
            </a:extLst>
          </p:cNvPr>
          <p:cNvSpPr>
            <a:spLocks noGrp="1"/>
          </p:cNvSpPr>
          <p:nvPr>
            <p:ph type="title"/>
          </p:nvPr>
        </p:nvSpPr>
        <p:spPr>
          <a:xfrm>
            <a:off x="457200" y="580159"/>
            <a:ext cx="8686800" cy="708688"/>
          </a:xfrm>
        </p:spPr>
        <p:txBody>
          <a:bodyPr>
            <a:noAutofit/>
          </a:bodyPr>
          <a:lstStyle/>
          <a:p>
            <a:pPr algn="ctr"/>
            <a:r>
              <a:rPr lang="fr-FR" sz="4000" b="1" u="sng" dirty="0">
                <a:solidFill>
                  <a:srgbClr val="04617B"/>
                </a:solidFill>
              </a:rPr>
              <a:t>Différents transistors</a:t>
            </a:r>
          </a:p>
        </p:txBody>
      </p:sp>
      <p:sp>
        <p:nvSpPr>
          <p:cNvPr id="14" name="Espace réservé du contenu 2">
            <a:extLst>
              <a:ext uri="{FF2B5EF4-FFF2-40B4-BE49-F238E27FC236}">
                <a16:creationId xmlns:a16="http://schemas.microsoft.com/office/drawing/2014/main" id="{5C494FB5-1DCC-42DF-BDE4-D476C9F62A6B}"/>
              </a:ext>
            </a:extLst>
          </p:cNvPr>
          <p:cNvSpPr>
            <a:spLocks noGrp="1"/>
          </p:cNvSpPr>
          <p:nvPr>
            <p:ph idx="1"/>
          </p:nvPr>
        </p:nvSpPr>
        <p:spPr>
          <a:xfrm>
            <a:off x="432033" y="1418711"/>
            <a:ext cx="8670408" cy="4314545"/>
          </a:xfrm>
        </p:spPr>
        <p:txBody>
          <a:bodyPr>
            <a:normAutofit/>
          </a:bodyPr>
          <a:lstStyle/>
          <a:p>
            <a:pPr>
              <a:buClr>
                <a:srgbClr val="04617B"/>
              </a:buClr>
            </a:pPr>
            <a:r>
              <a:rPr lang="fr-FR" dirty="0">
                <a:solidFill>
                  <a:srgbClr val="04617B"/>
                </a:solidFill>
              </a:rPr>
              <a:t>Présentation, constitution, symboles</a:t>
            </a:r>
          </a:p>
          <a:p>
            <a:pPr lvl="1">
              <a:buClr>
                <a:schemeClr val="accent3">
                  <a:lumMod val="75000"/>
                </a:schemeClr>
              </a:buClr>
              <a:buFont typeface="Wingdings" panose="05000000000000000000" pitchFamily="2" charset="2"/>
              <a:buChar char="Ø"/>
            </a:pPr>
            <a:r>
              <a:rPr lang="fr-FR" sz="1800" dirty="0"/>
              <a:t>Le transistor est une source de courant commandée (dans sa partie linéaire)</a:t>
            </a:r>
          </a:p>
          <a:p>
            <a:pPr lvl="2">
              <a:buClr>
                <a:schemeClr val="accent3">
                  <a:lumMod val="75000"/>
                </a:schemeClr>
              </a:buClr>
              <a:buFont typeface="Wingdings" panose="05000000000000000000" pitchFamily="2" charset="2"/>
              <a:buChar char="ü"/>
            </a:pPr>
            <a:r>
              <a:rPr lang="fr-FR" sz="1500" dirty="0"/>
              <a:t>C’est cela l’effet transistor, on amplifie le courant</a:t>
            </a:r>
          </a:p>
          <a:p>
            <a:pPr lvl="2">
              <a:buClr>
                <a:schemeClr val="accent3">
                  <a:lumMod val="75000"/>
                </a:schemeClr>
              </a:buClr>
              <a:buFont typeface="Wingdings" panose="05000000000000000000" pitchFamily="2" charset="2"/>
              <a:buChar char="ü"/>
            </a:pPr>
            <a:r>
              <a:rPr lang="fr-FR" sz="1500" dirty="0"/>
              <a:t>Transistor bipolaire </a:t>
            </a:r>
            <a:r>
              <a:rPr lang="fr-FR" sz="1500" dirty="0">
                <a:sym typeface="Wingdings" panose="05000000000000000000" pitchFamily="2" charset="2"/>
              </a:rPr>
              <a:t></a:t>
            </a:r>
            <a:r>
              <a:rPr lang="fr-FR" sz="1500" dirty="0"/>
              <a:t> commandé par un courant</a:t>
            </a:r>
          </a:p>
          <a:p>
            <a:pPr lvl="2">
              <a:buClr>
                <a:schemeClr val="accent3">
                  <a:lumMod val="75000"/>
                </a:schemeClr>
              </a:buClr>
              <a:buFont typeface="Wingdings" panose="05000000000000000000" pitchFamily="2" charset="2"/>
              <a:buChar char="ü"/>
            </a:pPr>
            <a:r>
              <a:rPr lang="fr-FR" sz="1500" dirty="0"/>
              <a:t>Transistor à effet de champ </a:t>
            </a:r>
            <a:r>
              <a:rPr lang="fr-FR" sz="1500" dirty="0">
                <a:sym typeface="Wingdings" panose="05000000000000000000" pitchFamily="2" charset="2"/>
              </a:rPr>
              <a:t></a:t>
            </a:r>
            <a:r>
              <a:rPr lang="fr-FR" sz="1500" dirty="0"/>
              <a:t> commandé par une tension</a:t>
            </a:r>
          </a:p>
          <a:p>
            <a:pPr lvl="2">
              <a:buClr>
                <a:schemeClr val="accent3">
                  <a:lumMod val="75000"/>
                </a:schemeClr>
              </a:buClr>
              <a:buFont typeface="Wingdings" panose="05000000000000000000" pitchFamily="2" charset="2"/>
              <a:buChar char="ü"/>
            </a:pPr>
            <a:r>
              <a:rPr lang="fr-FR" sz="1500" dirty="0"/>
              <a:t>Le composant a </a:t>
            </a:r>
            <a:r>
              <a:rPr lang="fr-FR" sz="1500" b="1" dirty="0">
                <a:solidFill>
                  <a:srgbClr val="C00000"/>
                </a:solidFill>
              </a:rPr>
              <a:t>3 broches</a:t>
            </a:r>
            <a:r>
              <a:rPr lang="fr-FR" sz="1500" dirty="0">
                <a:solidFill>
                  <a:srgbClr val="C00000"/>
                </a:solidFill>
              </a:rPr>
              <a:t> </a:t>
            </a:r>
            <a:endParaRPr lang="fr-FR" sz="1800" dirty="0"/>
          </a:p>
          <a:p>
            <a:pPr lvl="1">
              <a:buClr>
                <a:schemeClr val="accent3">
                  <a:lumMod val="75000"/>
                </a:schemeClr>
              </a:buClr>
              <a:buFont typeface="Wingdings" panose="05000000000000000000" pitchFamily="2" charset="2"/>
              <a:buChar char="Ø"/>
            </a:pPr>
            <a:r>
              <a:rPr lang="fr-FR" sz="1800" dirty="0"/>
              <a:t>Symboles :</a:t>
            </a:r>
          </a:p>
          <a:p>
            <a:pPr marL="1010412" lvl="2" indent="-342900">
              <a:buClr>
                <a:schemeClr val="accent3">
                  <a:lumMod val="75000"/>
                </a:schemeClr>
              </a:buClr>
              <a:buFont typeface="+mj-lt"/>
              <a:buAutoNum type="arabicPeriod"/>
            </a:pPr>
            <a:r>
              <a:rPr lang="fr-FR" sz="1500" dirty="0"/>
              <a:t>Transistor </a:t>
            </a:r>
            <a:r>
              <a:rPr lang="fr-FR" sz="1500" b="1" dirty="0">
                <a:solidFill>
                  <a:srgbClr val="C00000"/>
                </a:solidFill>
              </a:rPr>
              <a:t>bipolaire</a:t>
            </a:r>
            <a:r>
              <a:rPr lang="fr-FR" sz="1500" dirty="0"/>
              <a:t>	      </a:t>
            </a:r>
            <a:r>
              <a:rPr lang="fr-FR" sz="1500" b="1" dirty="0">
                <a:solidFill>
                  <a:srgbClr val="C00000"/>
                </a:solidFill>
              </a:rPr>
              <a:t>NPN		 	PNP</a:t>
            </a:r>
          </a:p>
          <a:p>
            <a:pPr marL="667512" lvl="2" indent="0">
              <a:buClr>
                <a:schemeClr val="accent3">
                  <a:lumMod val="75000"/>
                </a:schemeClr>
              </a:buClr>
              <a:buNone/>
            </a:pPr>
            <a:endParaRPr lang="fr-FR" sz="1500" dirty="0"/>
          </a:p>
          <a:p>
            <a:pPr marL="667512" lvl="2" indent="0">
              <a:buClr>
                <a:schemeClr val="accent3">
                  <a:lumMod val="75000"/>
                </a:schemeClr>
              </a:buClr>
              <a:buNone/>
            </a:pPr>
            <a:endParaRPr lang="fr-FR" sz="1500" dirty="0"/>
          </a:p>
          <a:p>
            <a:pPr marL="667512" lvl="2" indent="0">
              <a:buClr>
                <a:schemeClr val="accent3">
                  <a:lumMod val="75000"/>
                </a:schemeClr>
              </a:buClr>
              <a:buNone/>
            </a:pPr>
            <a:endParaRPr lang="fr-FR" sz="1500" dirty="0"/>
          </a:p>
          <a:p>
            <a:pPr lvl="3">
              <a:buClr>
                <a:schemeClr val="accent3">
                  <a:lumMod val="75000"/>
                </a:schemeClr>
              </a:buClr>
              <a:buFont typeface="Wingdings" panose="05000000000000000000" pitchFamily="2" charset="2"/>
              <a:buChar char="ü"/>
            </a:pPr>
            <a:r>
              <a:rPr lang="fr-FR" sz="1500" dirty="0"/>
              <a:t>3 broches : </a:t>
            </a:r>
            <a:r>
              <a:rPr lang="fr-FR" sz="1500" b="1" dirty="0">
                <a:solidFill>
                  <a:srgbClr val="C00000"/>
                </a:solidFill>
              </a:rPr>
              <a:t>E : émetteur, C : collecteur, B : base</a:t>
            </a:r>
          </a:p>
          <a:p>
            <a:pPr lvl="3">
              <a:buClr>
                <a:schemeClr val="accent3">
                  <a:lumMod val="75000"/>
                </a:schemeClr>
              </a:buClr>
              <a:buFont typeface="Wingdings" panose="05000000000000000000" pitchFamily="2" charset="2"/>
              <a:buChar char="ü"/>
            </a:pPr>
            <a:r>
              <a:rPr lang="fr-FR" sz="1500" dirty="0"/>
              <a:t>La flèche représente le sens du courant</a:t>
            </a:r>
          </a:p>
          <a:p>
            <a:pPr lvl="3">
              <a:buClr>
                <a:schemeClr val="accent3">
                  <a:lumMod val="75000"/>
                </a:schemeClr>
              </a:buClr>
              <a:buFont typeface="Wingdings" panose="05000000000000000000" pitchFamily="2" charset="2"/>
              <a:buChar char="ü"/>
            </a:pPr>
            <a:r>
              <a:rPr lang="fr-FR" sz="1500" dirty="0"/>
              <a:t>L’émetteur est la broche avec la flèche</a:t>
            </a:r>
          </a:p>
          <a:p>
            <a:pPr lvl="3">
              <a:buClr>
                <a:schemeClr val="accent3">
                  <a:lumMod val="75000"/>
                </a:schemeClr>
              </a:buClr>
              <a:buFont typeface="Wingdings" panose="05000000000000000000" pitchFamily="2" charset="2"/>
              <a:buChar char="ü"/>
            </a:pPr>
            <a:endParaRPr lang="fr-FR" sz="1400" dirty="0"/>
          </a:p>
        </p:txBody>
      </p:sp>
      <p:pic>
        <p:nvPicPr>
          <p:cNvPr id="15" name="Picture 269">
            <a:extLst>
              <a:ext uri="{FF2B5EF4-FFF2-40B4-BE49-F238E27FC236}">
                <a16:creationId xmlns:a16="http://schemas.microsoft.com/office/drawing/2014/main" id="{68989019-50A7-4A0B-A84C-EE0B536570B8}"/>
              </a:ext>
            </a:extLst>
          </p:cNvPr>
          <p:cNvPicPr/>
          <p:nvPr/>
        </p:nvPicPr>
        <p:blipFill>
          <a:blip r:embed="rId5">
            <a:extLst>
              <a:ext uri="{28A0092B-C50C-407E-A947-70E740481C1C}">
                <a14:useLocalDpi xmlns:a14="http://schemas.microsoft.com/office/drawing/2010/main" val="0"/>
              </a:ext>
            </a:extLst>
          </a:blip>
          <a:stretch>
            <a:fillRect/>
          </a:stretch>
        </p:blipFill>
        <p:spPr>
          <a:xfrm>
            <a:off x="4165562" y="3646892"/>
            <a:ext cx="812875" cy="953910"/>
          </a:xfrm>
          <a:prstGeom prst="rect">
            <a:avLst/>
          </a:prstGeom>
        </p:spPr>
      </p:pic>
      <p:pic>
        <p:nvPicPr>
          <p:cNvPr id="16" name="Picture 271">
            <a:extLst>
              <a:ext uri="{FF2B5EF4-FFF2-40B4-BE49-F238E27FC236}">
                <a16:creationId xmlns:a16="http://schemas.microsoft.com/office/drawing/2014/main" id="{1F55E205-5496-430A-9AE1-76B3C5325CB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516216" y="3648318"/>
            <a:ext cx="812875" cy="957497"/>
          </a:xfrm>
          <a:prstGeom prst="rect">
            <a:avLst/>
          </a:prstGeom>
        </p:spPr>
      </p:pic>
    </p:spTree>
    <p:custDataLst>
      <p:tags r:id="rId1"/>
    </p:custDataLst>
    <p:extLst>
      <p:ext uri="{BB962C8B-B14F-4D97-AF65-F5344CB8AC3E}">
        <p14:creationId xmlns:p14="http://schemas.microsoft.com/office/powerpoint/2010/main" val="747950286"/>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anim calcmode="lin" valueType="num">
                                      <p:cBhvr>
                                        <p:cTn id="1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1000"/>
                                        <p:tgtEl>
                                          <p:spTgt spid="14">
                                            <p:txEl>
                                              <p:pRg st="4" end="4"/>
                                            </p:txEl>
                                          </p:spTgt>
                                        </p:tgtEl>
                                      </p:cBhvr>
                                    </p:animEffect>
                                    <p:anim calcmode="lin" valueType="num">
                                      <p:cBhvr>
                                        <p:cTn id="2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1000"/>
                                        <p:tgtEl>
                                          <p:spTgt spid="14">
                                            <p:txEl>
                                              <p:pRg st="5" end="5"/>
                                            </p:txEl>
                                          </p:spTgt>
                                        </p:tgtEl>
                                      </p:cBhvr>
                                    </p:animEffect>
                                    <p:anim calcmode="lin" valueType="num">
                                      <p:cBhvr>
                                        <p:cTn id="3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Effect transition="in" filter="fade">
                                      <p:cBhvr>
                                        <p:cTn id="39" dur="1000"/>
                                        <p:tgtEl>
                                          <p:spTgt spid="14">
                                            <p:txEl>
                                              <p:pRg st="6" end="6"/>
                                            </p:txEl>
                                          </p:spTgt>
                                        </p:tgtEl>
                                      </p:cBhvr>
                                    </p:animEffect>
                                    <p:anim calcmode="lin" valueType="num">
                                      <p:cBhvr>
                                        <p:cTn id="4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4">
                                            <p:txEl>
                                              <p:pRg st="7" end="7"/>
                                            </p:txEl>
                                          </p:spTgt>
                                        </p:tgtEl>
                                        <p:attrNameLst>
                                          <p:attrName>style.visibility</p:attrName>
                                        </p:attrNameLst>
                                      </p:cBhvr>
                                      <p:to>
                                        <p:strVal val="visible"/>
                                      </p:to>
                                    </p:set>
                                    <p:animEffect transition="in" filter="fade">
                                      <p:cBhvr>
                                        <p:cTn id="46" dur="1000"/>
                                        <p:tgtEl>
                                          <p:spTgt spid="14">
                                            <p:txEl>
                                              <p:pRg st="7" end="7"/>
                                            </p:txEl>
                                          </p:spTgt>
                                        </p:tgtEl>
                                      </p:cBhvr>
                                    </p:animEffect>
                                    <p:anim calcmode="lin" valueType="num">
                                      <p:cBhvr>
                                        <p:cTn id="47"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4">
                                            <p:txEl>
                                              <p:pRg st="11" end="11"/>
                                            </p:txEl>
                                          </p:spTgt>
                                        </p:tgtEl>
                                        <p:attrNameLst>
                                          <p:attrName>style.visibility</p:attrName>
                                        </p:attrNameLst>
                                      </p:cBhvr>
                                      <p:to>
                                        <p:strVal val="visible"/>
                                      </p:to>
                                    </p:set>
                                    <p:animEffect transition="in" filter="fade">
                                      <p:cBhvr>
                                        <p:cTn id="53" dur="1000"/>
                                        <p:tgtEl>
                                          <p:spTgt spid="14">
                                            <p:txEl>
                                              <p:pRg st="11" end="11"/>
                                            </p:txEl>
                                          </p:spTgt>
                                        </p:tgtEl>
                                      </p:cBhvr>
                                    </p:animEffect>
                                    <p:anim calcmode="lin" valueType="num">
                                      <p:cBhvr>
                                        <p:cTn id="54" dur="1000" fill="hold"/>
                                        <p:tgtEl>
                                          <p:spTgt spid="14">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4">
                                            <p:txEl>
                                              <p:pRg st="12" end="12"/>
                                            </p:txEl>
                                          </p:spTgt>
                                        </p:tgtEl>
                                        <p:attrNameLst>
                                          <p:attrName>style.visibility</p:attrName>
                                        </p:attrNameLst>
                                      </p:cBhvr>
                                      <p:to>
                                        <p:strVal val="visible"/>
                                      </p:to>
                                    </p:set>
                                    <p:animEffect transition="in" filter="fade">
                                      <p:cBhvr>
                                        <p:cTn id="60" dur="1000"/>
                                        <p:tgtEl>
                                          <p:spTgt spid="14">
                                            <p:txEl>
                                              <p:pRg st="12" end="12"/>
                                            </p:txEl>
                                          </p:spTgt>
                                        </p:tgtEl>
                                      </p:cBhvr>
                                    </p:animEffect>
                                    <p:anim calcmode="lin" valueType="num">
                                      <p:cBhvr>
                                        <p:cTn id="61" dur="1000" fill="hold"/>
                                        <p:tgtEl>
                                          <p:spTgt spid="14">
                                            <p:txEl>
                                              <p:pRg st="12" end="1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4">
                                            <p:txEl>
                                              <p:pRg st="13" end="13"/>
                                            </p:txEl>
                                          </p:spTgt>
                                        </p:tgtEl>
                                        <p:attrNameLst>
                                          <p:attrName>style.visibility</p:attrName>
                                        </p:attrNameLst>
                                      </p:cBhvr>
                                      <p:to>
                                        <p:strVal val="visible"/>
                                      </p:to>
                                    </p:set>
                                    <p:animEffect transition="in" filter="fade">
                                      <p:cBhvr>
                                        <p:cTn id="67" dur="1000"/>
                                        <p:tgtEl>
                                          <p:spTgt spid="14">
                                            <p:txEl>
                                              <p:pRg st="13" end="13"/>
                                            </p:txEl>
                                          </p:spTgt>
                                        </p:tgtEl>
                                      </p:cBhvr>
                                    </p:animEffect>
                                    <p:anim calcmode="lin" valueType="num">
                                      <p:cBhvr>
                                        <p:cTn id="68" dur="1000" fill="hold"/>
                                        <p:tgtEl>
                                          <p:spTgt spid="14">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1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344896" y="2534"/>
            <a:ext cx="5819392" cy="365125"/>
          </a:xfrm>
        </p:spPr>
        <p:txBody>
          <a:bodyPr/>
          <a:lstStyle/>
          <a:p>
            <a:pPr algn="ctr"/>
            <a:r>
              <a:rPr lang="fr-FR" sz="2400" b="1" cap="small" dirty="0"/>
              <a:t>Le Transistor </a:t>
            </a:r>
            <a:r>
              <a:rPr lang="fr-FR" sz="2400" b="1" cap="small" dirty="0" err="1"/>
              <a:t>Mosfet</a:t>
            </a:r>
            <a:r>
              <a:rPr lang="fr-FR" sz="2400" b="1" cap="small" dirty="0"/>
              <a:t> en Commutation</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24</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86" y="1052934"/>
            <a:ext cx="523227" cy="5755268"/>
            <a:chOff x="-94811" y="1052735"/>
            <a:chExt cx="523227" cy="5755268"/>
          </a:xfrm>
        </p:grpSpPr>
        <p:grpSp>
          <p:nvGrpSpPr>
            <p:cNvPr id="12" name="Groupe 11"/>
            <p:cNvGrpSpPr/>
            <p:nvPr/>
          </p:nvGrpSpPr>
          <p:grpSpPr>
            <a:xfrm>
              <a:off x="-94811" y="2364872"/>
              <a:ext cx="523224" cy="2963065"/>
              <a:chOff x="-94811" y="2364872"/>
              <a:chExt cx="523224" cy="2963065"/>
            </a:xfrm>
          </p:grpSpPr>
          <p:sp>
            <p:nvSpPr>
              <p:cNvPr id="11" name="ZoneTexte 13"/>
              <p:cNvSpPr txBox="1"/>
              <p:nvPr/>
            </p:nvSpPr>
            <p:spPr>
              <a:xfrm rot="16200000">
                <a:off x="-573256" y="4326269"/>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8" name="ZoneTexte 13"/>
              <p:cNvSpPr txBox="1"/>
              <p:nvPr/>
            </p:nvSpPr>
            <p:spPr>
              <a:xfrm rot="16200000">
                <a:off x="-573235" y="2843296"/>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transistor</a:t>
                </a: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4" name="Espace réservé du contenu 2">
            <a:extLst>
              <a:ext uri="{FF2B5EF4-FFF2-40B4-BE49-F238E27FC236}">
                <a16:creationId xmlns:a16="http://schemas.microsoft.com/office/drawing/2014/main" id="{5C494FB5-1DCC-42DF-BDE4-D476C9F62A6B}"/>
              </a:ext>
            </a:extLst>
          </p:cNvPr>
          <p:cNvSpPr>
            <a:spLocks noGrp="1"/>
          </p:cNvSpPr>
          <p:nvPr>
            <p:ph idx="1"/>
          </p:nvPr>
        </p:nvSpPr>
        <p:spPr>
          <a:xfrm>
            <a:off x="432033" y="726015"/>
            <a:ext cx="8670408" cy="6082188"/>
          </a:xfrm>
        </p:spPr>
        <p:txBody>
          <a:bodyPr>
            <a:normAutofit/>
          </a:bodyPr>
          <a:lstStyle/>
          <a:p>
            <a:pPr lvl="1">
              <a:buClr>
                <a:schemeClr val="accent3">
                  <a:lumMod val="75000"/>
                </a:schemeClr>
              </a:buClr>
              <a:buFont typeface="Wingdings" panose="05000000000000000000" pitchFamily="2" charset="2"/>
              <a:buChar char="Ø"/>
            </a:pPr>
            <a:r>
              <a:rPr lang="fr-FR" sz="1800" dirty="0"/>
              <a:t>Symboles (suite) :</a:t>
            </a:r>
          </a:p>
          <a:p>
            <a:pPr marL="667512" lvl="2" indent="0">
              <a:buClr>
                <a:schemeClr val="accent3">
                  <a:lumMod val="75000"/>
                </a:schemeClr>
              </a:buClr>
              <a:buNone/>
            </a:pPr>
            <a:endParaRPr lang="fr-FR" sz="1500" dirty="0"/>
          </a:p>
          <a:p>
            <a:pPr marL="1010412" lvl="2" indent="-342900">
              <a:buClr>
                <a:schemeClr val="accent3">
                  <a:lumMod val="75000"/>
                </a:schemeClr>
              </a:buClr>
              <a:buFont typeface="+mj-lt"/>
              <a:buAutoNum type="arabicPeriod" startAt="2"/>
            </a:pPr>
            <a:r>
              <a:rPr lang="fr-FR" sz="1500" dirty="0"/>
              <a:t>Transistor à effet de champ : </a:t>
            </a:r>
            <a:r>
              <a:rPr lang="fr-FR" sz="1500" b="1" dirty="0">
                <a:solidFill>
                  <a:srgbClr val="C00000"/>
                </a:solidFill>
              </a:rPr>
              <a:t>JFET</a:t>
            </a:r>
            <a:r>
              <a:rPr lang="fr-FR" sz="1500" dirty="0"/>
              <a:t> (Junction Field </a:t>
            </a:r>
            <a:r>
              <a:rPr lang="fr-FR" sz="1500" dirty="0" err="1"/>
              <a:t>Effect</a:t>
            </a:r>
            <a:r>
              <a:rPr lang="fr-FR" sz="1500" dirty="0"/>
              <a:t> Transistor)</a:t>
            </a:r>
          </a:p>
          <a:p>
            <a:pPr marL="1010412" lvl="2" indent="-342900">
              <a:buClr>
                <a:schemeClr val="accent3">
                  <a:lumMod val="75000"/>
                </a:schemeClr>
              </a:buClr>
              <a:buFont typeface="+mj-lt"/>
              <a:buAutoNum type="arabicPeriod" startAt="2"/>
            </a:pPr>
            <a:endParaRPr lang="fr-FR" sz="1500" dirty="0"/>
          </a:p>
          <a:p>
            <a:pPr marL="1010412" lvl="2" indent="-342900">
              <a:buClr>
                <a:schemeClr val="accent3">
                  <a:lumMod val="75000"/>
                </a:schemeClr>
              </a:buClr>
              <a:buFont typeface="+mj-lt"/>
              <a:buAutoNum type="arabicPeriod" startAt="2"/>
            </a:pPr>
            <a:endParaRPr lang="fr-FR" sz="1500" dirty="0"/>
          </a:p>
          <a:p>
            <a:pPr marL="1010412" lvl="2" indent="-342900">
              <a:buClr>
                <a:schemeClr val="accent3">
                  <a:lumMod val="75000"/>
                </a:schemeClr>
              </a:buClr>
              <a:buFont typeface="+mj-lt"/>
              <a:buAutoNum type="arabicPeriod" startAt="2"/>
            </a:pPr>
            <a:endParaRPr lang="fr-FR" sz="1500" dirty="0"/>
          </a:p>
          <a:p>
            <a:pPr marL="1010412" lvl="2" indent="-342900">
              <a:buClr>
                <a:schemeClr val="accent3">
                  <a:lumMod val="75000"/>
                </a:schemeClr>
              </a:buClr>
              <a:buFont typeface="+mj-lt"/>
              <a:buAutoNum type="arabicPeriod" startAt="2"/>
            </a:pPr>
            <a:endParaRPr lang="fr-FR" sz="1500" dirty="0"/>
          </a:p>
          <a:p>
            <a:pPr lvl="3">
              <a:buClr>
                <a:schemeClr val="accent3">
                  <a:lumMod val="75000"/>
                </a:schemeClr>
              </a:buClr>
              <a:buFont typeface="Wingdings" panose="05000000000000000000" pitchFamily="2" charset="2"/>
              <a:buChar char="ü"/>
            </a:pPr>
            <a:r>
              <a:rPr lang="fr-FR" sz="1500" dirty="0"/>
              <a:t>3 broches : </a:t>
            </a:r>
            <a:r>
              <a:rPr lang="fr-FR" sz="1500" b="1" dirty="0">
                <a:solidFill>
                  <a:srgbClr val="C00000"/>
                </a:solidFill>
              </a:rPr>
              <a:t>G : grille, D : drain, S : source</a:t>
            </a:r>
          </a:p>
          <a:p>
            <a:pPr lvl="3">
              <a:buClr>
                <a:schemeClr val="accent3">
                  <a:lumMod val="75000"/>
                </a:schemeClr>
              </a:buClr>
              <a:buFont typeface="Wingdings" panose="05000000000000000000" pitchFamily="2" charset="2"/>
              <a:buChar char="ü"/>
            </a:pPr>
            <a:r>
              <a:rPr lang="fr-FR" sz="1500" dirty="0"/>
              <a:t>Appauvrissement </a:t>
            </a:r>
            <a:r>
              <a:rPr lang="fr-FR" sz="1500" dirty="0">
                <a:sym typeface="Wingdings" panose="05000000000000000000" pitchFamily="2" charset="2"/>
              </a:rPr>
              <a:t> canal n</a:t>
            </a:r>
            <a:r>
              <a:rPr lang="fr-FR" sz="1500" dirty="0"/>
              <a:t>aturellement passant sans polarisation de la grille </a:t>
            </a:r>
            <a:r>
              <a:rPr lang="fr-FR" sz="1500" dirty="0">
                <a:sym typeface="Wingdings" panose="05000000000000000000" pitchFamily="2" charset="2"/>
              </a:rPr>
              <a:t></a:t>
            </a:r>
            <a:r>
              <a:rPr lang="fr-FR" sz="1500" dirty="0"/>
              <a:t> || </a:t>
            </a:r>
          </a:p>
          <a:p>
            <a:pPr lvl="3">
              <a:buClr>
                <a:schemeClr val="accent3">
                  <a:lumMod val="75000"/>
                </a:schemeClr>
              </a:buClr>
              <a:buFont typeface="Wingdings" panose="05000000000000000000" pitchFamily="2" charset="2"/>
              <a:buChar char="ü"/>
            </a:pPr>
            <a:r>
              <a:rPr lang="fr-FR" sz="1500" dirty="0"/>
              <a:t>Symétrique source et drain</a:t>
            </a:r>
          </a:p>
          <a:p>
            <a:pPr lvl="3">
              <a:buClr>
                <a:schemeClr val="accent3">
                  <a:lumMod val="75000"/>
                </a:schemeClr>
              </a:buClr>
              <a:buFont typeface="Wingdings" panose="05000000000000000000" pitchFamily="2" charset="2"/>
              <a:buChar char="ü"/>
            </a:pPr>
            <a:endParaRPr lang="fr-FR" sz="1500" dirty="0"/>
          </a:p>
          <a:p>
            <a:pPr marL="1010412" lvl="2" indent="-342900">
              <a:buClr>
                <a:schemeClr val="accent3">
                  <a:lumMod val="75000"/>
                </a:schemeClr>
              </a:buClr>
              <a:buFont typeface="+mj-lt"/>
              <a:buAutoNum type="arabicPeriod" startAt="2"/>
            </a:pPr>
            <a:r>
              <a:rPr lang="fr-FR" sz="1500" dirty="0"/>
              <a:t>Transistor à effet de champ : </a:t>
            </a:r>
            <a:r>
              <a:rPr lang="fr-FR" sz="1500" b="1" dirty="0">
                <a:solidFill>
                  <a:srgbClr val="C00000"/>
                </a:solidFill>
              </a:rPr>
              <a:t>MOSFET</a:t>
            </a:r>
            <a:r>
              <a:rPr lang="fr-FR" sz="1500" dirty="0"/>
              <a:t> (</a:t>
            </a:r>
            <a:r>
              <a:rPr lang="en-US" sz="1500" dirty="0"/>
              <a:t>Metal </a:t>
            </a:r>
            <a:r>
              <a:rPr lang="en-US" sz="1500" dirty="0" err="1"/>
              <a:t>Oxyde</a:t>
            </a:r>
            <a:r>
              <a:rPr lang="en-US" sz="1500" dirty="0"/>
              <a:t> Semiconductor Field Effect Transistor)</a:t>
            </a:r>
          </a:p>
          <a:p>
            <a:pPr marL="1010412" lvl="2" indent="-342900">
              <a:buClr>
                <a:schemeClr val="accent3">
                  <a:lumMod val="75000"/>
                </a:schemeClr>
              </a:buClr>
              <a:buFont typeface="+mj-lt"/>
              <a:buAutoNum type="arabicPeriod" startAt="2"/>
            </a:pPr>
            <a:endParaRPr lang="en-US" sz="1500" dirty="0"/>
          </a:p>
          <a:p>
            <a:pPr marL="1010412" lvl="2" indent="-342900">
              <a:buClr>
                <a:schemeClr val="accent3">
                  <a:lumMod val="75000"/>
                </a:schemeClr>
              </a:buClr>
              <a:buFont typeface="+mj-lt"/>
              <a:buAutoNum type="arabicPeriod" startAt="2"/>
            </a:pPr>
            <a:endParaRPr lang="en-US" sz="1500" dirty="0"/>
          </a:p>
          <a:p>
            <a:pPr marL="1010412" lvl="2" indent="-342900">
              <a:buClr>
                <a:schemeClr val="accent3">
                  <a:lumMod val="75000"/>
                </a:schemeClr>
              </a:buClr>
              <a:buFont typeface="+mj-lt"/>
              <a:buAutoNum type="arabicPeriod" startAt="2"/>
            </a:pPr>
            <a:endParaRPr lang="en-US" sz="1500" dirty="0"/>
          </a:p>
          <a:p>
            <a:pPr marL="1010412" lvl="2" indent="-342900">
              <a:buClr>
                <a:schemeClr val="accent3">
                  <a:lumMod val="75000"/>
                </a:schemeClr>
              </a:buClr>
              <a:buFont typeface="+mj-lt"/>
              <a:buAutoNum type="arabicPeriod" startAt="2"/>
            </a:pPr>
            <a:endParaRPr lang="en-US" sz="1500" dirty="0"/>
          </a:p>
          <a:p>
            <a:pPr lvl="3">
              <a:buClr>
                <a:schemeClr val="accent3">
                  <a:lumMod val="75000"/>
                </a:schemeClr>
              </a:buClr>
              <a:buFont typeface="Wingdings" panose="05000000000000000000" pitchFamily="2" charset="2"/>
              <a:buChar char="ü"/>
            </a:pPr>
            <a:r>
              <a:rPr lang="fr-FR" sz="1500" dirty="0"/>
              <a:t>Appauvrissement </a:t>
            </a:r>
            <a:r>
              <a:rPr lang="fr-FR" sz="1500" dirty="0">
                <a:sym typeface="Wingdings" panose="05000000000000000000" pitchFamily="2" charset="2"/>
              </a:rPr>
              <a:t> canal n</a:t>
            </a:r>
            <a:r>
              <a:rPr lang="fr-FR" sz="1500" dirty="0"/>
              <a:t>aturellement passant sans polarisation de la grille </a:t>
            </a:r>
            <a:r>
              <a:rPr lang="fr-FR" sz="1500" dirty="0">
                <a:sym typeface="Wingdings" panose="05000000000000000000" pitchFamily="2" charset="2"/>
              </a:rPr>
              <a:t></a:t>
            </a:r>
            <a:r>
              <a:rPr lang="fr-FR" sz="1500" dirty="0"/>
              <a:t> || </a:t>
            </a:r>
          </a:p>
          <a:p>
            <a:pPr lvl="3">
              <a:buClr>
                <a:schemeClr val="accent3">
                  <a:lumMod val="75000"/>
                </a:schemeClr>
              </a:buClr>
              <a:buFont typeface="Wingdings" panose="05000000000000000000" pitchFamily="2" charset="2"/>
              <a:buChar char="ü"/>
            </a:pPr>
            <a:r>
              <a:rPr lang="fr-FR" sz="1500" dirty="0"/>
              <a:t>Enrichissement </a:t>
            </a:r>
            <a:r>
              <a:rPr lang="fr-FR" sz="1500" dirty="0">
                <a:sym typeface="Wingdings" panose="05000000000000000000" pitchFamily="2" charset="2"/>
              </a:rPr>
              <a:t> canal n</a:t>
            </a:r>
            <a:r>
              <a:rPr lang="fr-FR" sz="1500" dirty="0"/>
              <a:t>aturellement bloqué sans polarisation de la grille </a:t>
            </a:r>
            <a:r>
              <a:rPr lang="fr-FR" sz="1500" dirty="0">
                <a:sym typeface="Wingdings" panose="05000000000000000000" pitchFamily="2" charset="2"/>
              </a:rPr>
              <a:t></a:t>
            </a:r>
            <a:endParaRPr lang="fr-FR" sz="1500" dirty="0"/>
          </a:p>
          <a:p>
            <a:pPr lvl="3">
              <a:buClr>
                <a:schemeClr val="accent3">
                  <a:lumMod val="75000"/>
                </a:schemeClr>
              </a:buClr>
              <a:buFont typeface="Wingdings" panose="05000000000000000000" pitchFamily="2" charset="2"/>
              <a:buChar char="ü"/>
            </a:pPr>
            <a:r>
              <a:rPr lang="fr-FR" sz="1500" dirty="0"/>
              <a:t>La source est la broche avec la flèche (substrat)</a:t>
            </a:r>
          </a:p>
          <a:p>
            <a:pPr lvl="3">
              <a:buClr>
                <a:schemeClr val="accent3">
                  <a:lumMod val="75000"/>
                </a:schemeClr>
              </a:buClr>
              <a:buFont typeface="Wingdings" panose="05000000000000000000" pitchFamily="2" charset="2"/>
              <a:buChar char="ü"/>
            </a:pPr>
            <a:r>
              <a:rPr lang="fr-FR" sz="1500" dirty="0"/>
              <a:t>Canal N, la flèche va de S vers G ; canal P, la flèche va de G vers S </a:t>
            </a:r>
          </a:p>
        </p:txBody>
      </p:sp>
      <p:grpSp>
        <p:nvGrpSpPr>
          <p:cNvPr id="7" name="Groupe 6">
            <a:extLst>
              <a:ext uri="{FF2B5EF4-FFF2-40B4-BE49-F238E27FC236}">
                <a16:creationId xmlns:a16="http://schemas.microsoft.com/office/drawing/2014/main" id="{C8934F95-11B7-42D1-8851-CBB6DA4C90B4}"/>
              </a:ext>
            </a:extLst>
          </p:cNvPr>
          <p:cNvGrpSpPr/>
          <p:nvPr/>
        </p:nvGrpSpPr>
        <p:grpSpPr>
          <a:xfrm>
            <a:off x="1344896" y="1624238"/>
            <a:ext cx="7690805" cy="1029372"/>
            <a:chOff x="1344896" y="4303450"/>
            <a:chExt cx="7690805" cy="1029372"/>
          </a:xfrm>
        </p:grpSpPr>
        <p:pic>
          <p:nvPicPr>
            <p:cNvPr id="21" name="Image 20">
              <a:extLst>
                <a:ext uri="{FF2B5EF4-FFF2-40B4-BE49-F238E27FC236}">
                  <a16:creationId xmlns:a16="http://schemas.microsoft.com/office/drawing/2014/main" id="{4FC79772-EBBB-464B-BB74-8588666BC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2316" y="4361789"/>
              <a:ext cx="971033" cy="971033"/>
            </a:xfrm>
            <a:prstGeom prst="rect">
              <a:avLst/>
            </a:prstGeom>
          </p:spPr>
        </p:pic>
        <p:pic>
          <p:nvPicPr>
            <p:cNvPr id="23" name="Image 22">
              <a:extLst>
                <a:ext uri="{FF2B5EF4-FFF2-40B4-BE49-F238E27FC236}">
                  <a16:creationId xmlns:a16="http://schemas.microsoft.com/office/drawing/2014/main" id="{1366BEFB-434E-4288-A4E8-8B560F91EF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3663" y="4355000"/>
              <a:ext cx="974716" cy="974716"/>
            </a:xfrm>
            <a:prstGeom prst="rect">
              <a:avLst/>
            </a:prstGeom>
          </p:spPr>
        </p:pic>
        <p:pic>
          <p:nvPicPr>
            <p:cNvPr id="25" name="Image 24">
              <a:extLst>
                <a:ext uri="{FF2B5EF4-FFF2-40B4-BE49-F238E27FC236}">
                  <a16:creationId xmlns:a16="http://schemas.microsoft.com/office/drawing/2014/main" id="{A0D30189-ABB4-4CEB-89DB-9E48A90E2E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4024" y="4303450"/>
              <a:ext cx="944470" cy="944470"/>
            </a:xfrm>
            <a:prstGeom prst="rect">
              <a:avLst/>
            </a:prstGeom>
          </p:spPr>
        </p:pic>
        <p:pic>
          <p:nvPicPr>
            <p:cNvPr id="31" name="Image 30">
              <a:extLst>
                <a:ext uri="{FF2B5EF4-FFF2-40B4-BE49-F238E27FC236}">
                  <a16:creationId xmlns:a16="http://schemas.microsoft.com/office/drawing/2014/main" id="{C5AF558C-BE21-4113-A473-14522B3E3E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5853" y="4362278"/>
              <a:ext cx="889848" cy="889848"/>
            </a:xfrm>
            <a:prstGeom prst="rect">
              <a:avLst/>
            </a:prstGeom>
          </p:spPr>
        </p:pic>
        <p:sp>
          <p:nvSpPr>
            <p:cNvPr id="33" name="ZoneTexte 32">
              <a:extLst>
                <a:ext uri="{FF2B5EF4-FFF2-40B4-BE49-F238E27FC236}">
                  <a16:creationId xmlns:a16="http://schemas.microsoft.com/office/drawing/2014/main" id="{88C491EC-EE71-48F3-8B54-EDEA003FF5AA}"/>
                </a:ext>
              </a:extLst>
            </p:cNvPr>
            <p:cNvSpPr txBox="1"/>
            <p:nvPr/>
          </p:nvSpPr>
          <p:spPr>
            <a:xfrm>
              <a:off x="1344896" y="4573386"/>
              <a:ext cx="1769051"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Appauvrissement</a:t>
              </a:r>
              <a:endParaRPr lang="fr-FR" sz="1500" dirty="0">
                <a:sym typeface="Wingdings" panose="05000000000000000000" pitchFamily="2" charset="2"/>
              </a:endParaRPr>
            </a:p>
          </p:txBody>
        </p:sp>
        <p:sp>
          <p:nvSpPr>
            <p:cNvPr id="35" name="ZoneTexte 34">
              <a:extLst>
                <a:ext uri="{FF2B5EF4-FFF2-40B4-BE49-F238E27FC236}">
                  <a16:creationId xmlns:a16="http://schemas.microsoft.com/office/drawing/2014/main" id="{626EAE29-D6A6-4485-ABAD-F8836EA0AE86}"/>
                </a:ext>
              </a:extLst>
            </p:cNvPr>
            <p:cNvSpPr txBox="1"/>
            <p:nvPr/>
          </p:nvSpPr>
          <p:spPr>
            <a:xfrm>
              <a:off x="5193076" y="4588078"/>
              <a:ext cx="1769051"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Enrichissement</a:t>
              </a:r>
              <a:endParaRPr lang="fr-FR" sz="1500" dirty="0">
                <a:sym typeface="Wingdings" panose="05000000000000000000" pitchFamily="2" charset="2"/>
              </a:endParaRPr>
            </a:p>
          </p:txBody>
        </p:sp>
        <p:sp>
          <p:nvSpPr>
            <p:cNvPr id="36" name="ZoneTexte 35">
              <a:extLst>
                <a:ext uri="{FF2B5EF4-FFF2-40B4-BE49-F238E27FC236}">
                  <a16:creationId xmlns:a16="http://schemas.microsoft.com/office/drawing/2014/main" id="{74777550-7D61-49A0-90D1-B54C988F9D64}"/>
                </a:ext>
              </a:extLst>
            </p:cNvPr>
            <p:cNvSpPr txBox="1"/>
            <p:nvPr/>
          </p:nvSpPr>
          <p:spPr>
            <a:xfrm>
              <a:off x="2070859" y="4924755"/>
              <a:ext cx="904955"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canal N</a:t>
              </a:r>
              <a:endParaRPr lang="fr-FR" sz="1500" dirty="0">
                <a:sym typeface="Wingdings" panose="05000000000000000000" pitchFamily="2" charset="2"/>
              </a:endParaRPr>
            </a:p>
          </p:txBody>
        </p:sp>
        <p:sp>
          <p:nvSpPr>
            <p:cNvPr id="37" name="ZoneTexte 36">
              <a:extLst>
                <a:ext uri="{FF2B5EF4-FFF2-40B4-BE49-F238E27FC236}">
                  <a16:creationId xmlns:a16="http://schemas.microsoft.com/office/drawing/2014/main" id="{7243A747-E3DB-47D3-AF63-8A22068DB515}"/>
                </a:ext>
              </a:extLst>
            </p:cNvPr>
            <p:cNvSpPr txBox="1"/>
            <p:nvPr/>
          </p:nvSpPr>
          <p:spPr>
            <a:xfrm>
              <a:off x="3664179" y="4927260"/>
              <a:ext cx="904955"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canal P</a:t>
              </a:r>
              <a:endParaRPr lang="fr-FR" sz="1500" dirty="0">
                <a:sym typeface="Wingdings" panose="05000000000000000000" pitchFamily="2" charset="2"/>
              </a:endParaRPr>
            </a:p>
          </p:txBody>
        </p:sp>
        <p:sp>
          <p:nvSpPr>
            <p:cNvPr id="38" name="ZoneTexte 37">
              <a:extLst>
                <a:ext uri="{FF2B5EF4-FFF2-40B4-BE49-F238E27FC236}">
                  <a16:creationId xmlns:a16="http://schemas.microsoft.com/office/drawing/2014/main" id="{7BDA1026-548A-4373-8C6A-1D142F7AD964}"/>
                </a:ext>
              </a:extLst>
            </p:cNvPr>
            <p:cNvSpPr txBox="1"/>
            <p:nvPr/>
          </p:nvSpPr>
          <p:spPr>
            <a:xfrm>
              <a:off x="6197633" y="4924755"/>
              <a:ext cx="904955"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canal N</a:t>
              </a:r>
              <a:endParaRPr lang="fr-FR" sz="1500" dirty="0">
                <a:sym typeface="Wingdings" panose="05000000000000000000" pitchFamily="2" charset="2"/>
              </a:endParaRPr>
            </a:p>
          </p:txBody>
        </p:sp>
        <p:sp>
          <p:nvSpPr>
            <p:cNvPr id="39" name="ZoneTexte 38">
              <a:extLst>
                <a:ext uri="{FF2B5EF4-FFF2-40B4-BE49-F238E27FC236}">
                  <a16:creationId xmlns:a16="http://schemas.microsoft.com/office/drawing/2014/main" id="{3F6D74DC-C921-4AF3-9382-6177A1B0E32F}"/>
                </a:ext>
              </a:extLst>
            </p:cNvPr>
            <p:cNvSpPr txBox="1"/>
            <p:nvPr/>
          </p:nvSpPr>
          <p:spPr>
            <a:xfrm>
              <a:off x="7556606" y="4927701"/>
              <a:ext cx="904955"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canal P</a:t>
              </a:r>
              <a:endParaRPr lang="fr-FR" sz="1500" dirty="0">
                <a:sym typeface="Wingdings" panose="05000000000000000000" pitchFamily="2" charset="2"/>
              </a:endParaRPr>
            </a:p>
          </p:txBody>
        </p:sp>
      </p:grpSp>
      <p:grpSp>
        <p:nvGrpSpPr>
          <p:cNvPr id="9" name="Groupe 8">
            <a:extLst>
              <a:ext uri="{FF2B5EF4-FFF2-40B4-BE49-F238E27FC236}">
                <a16:creationId xmlns:a16="http://schemas.microsoft.com/office/drawing/2014/main" id="{45039E01-ECD9-404F-828F-E769F0571252}"/>
              </a:ext>
            </a:extLst>
          </p:cNvPr>
          <p:cNvGrpSpPr/>
          <p:nvPr/>
        </p:nvGrpSpPr>
        <p:grpSpPr>
          <a:xfrm>
            <a:off x="1325780" y="4356422"/>
            <a:ext cx="7854913" cy="973323"/>
            <a:chOff x="1344896" y="5659505"/>
            <a:chExt cx="7854913" cy="973323"/>
          </a:xfrm>
        </p:grpSpPr>
        <p:sp>
          <p:nvSpPr>
            <p:cNvPr id="40" name="ZoneTexte 39">
              <a:extLst>
                <a:ext uri="{FF2B5EF4-FFF2-40B4-BE49-F238E27FC236}">
                  <a16:creationId xmlns:a16="http://schemas.microsoft.com/office/drawing/2014/main" id="{B9EA826E-CF51-4A7F-8E8A-5C0812D66BC5}"/>
                </a:ext>
              </a:extLst>
            </p:cNvPr>
            <p:cNvSpPr txBox="1"/>
            <p:nvPr/>
          </p:nvSpPr>
          <p:spPr>
            <a:xfrm>
              <a:off x="1344896" y="5659505"/>
              <a:ext cx="1769051"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Appauvrissement</a:t>
              </a:r>
              <a:endParaRPr lang="fr-FR" sz="1500" dirty="0">
                <a:sym typeface="Wingdings" panose="05000000000000000000" pitchFamily="2" charset="2"/>
              </a:endParaRPr>
            </a:p>
          </p:txBody>
        </p:sp>
        <p:sp>
          <p:nvSpPr>
            <p:cNvPr id="41" name="ZoneTexte 40">
              <a:extLst>
                <a:ext uri="{FF2B5EF4-FFF2-40B4-BE49-F238E27FC236}">
                  <a16:creationId xmlns:a16="http://schemas.microsoft.com/office/drawing/2014/main" id="{D6A97F74-ECB1-4452-8CC6-F04022954484}"/>
                </a:ext>
              </a:extLst>
            </p:cNvPr>
            <p:cNvSpPr txBox="1"/>
            <p:nvPr/>
          </p:nvSpPr>
          <p:spPr>
            <a:xfrm>
              <a:off x="5193076" y="5674197"/>
              <a:ext cx="1769051"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Enrichissement</a:t>
              </a:r>
              <a:endParaRPr lang="fr-FR" sz="1500" dirty="0">
                <a:sym typeface="Wingdings" panose="05000000000000000000" pitchFamily="2" charset="2"/>
              </a:endParaRPr>
            </a:p>
          </p:txBody>
        </p:sp>
        <p:sp>
          <p:nvSpPr>
            <p:cNvPr id="42" name="ZoneTexte 41">
              <a:extLst>
                <a:ext uri="{FF2B5EF4-FFF2-40B4-BE49-F238E27FC236}">
                  <a16:creationId xmlns:a16="http://schemas.microsoft.com/office/drawing/2014/main" id="{316AE079-6CDA-48FA-8637-EC700588B1F4}"/>
                </a:ext>
              </a:extLst>
            </p:cNvPr>
            <p:cNvSpPr txBox="1"/>
            <p:nvPr/>
          </p:nvSpPr>
          <p:spPr>
            <a:xfrm>
              <a:off x="2026549" y="6227109"/>
              <a:ext cx="904955"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canal N</a:t>
              </a:r>
              <a:endParaRPr lang="fr-FR" sz="1500" dirty="0">
                <a:sym typeface="Wingdings" panose="05000000000000000000" pitchFamily="2" charset="2"/>
              </a:endParaRPr>
            </a:p>
          </p:txBody>
        </p:sp>
        <p:sp>
          <p:nvSpPr>
            <p:cNvPr id="43" name="ZoneTexte 42">
              <a:extLst>
                <a:ext uri="{FF2B5EF4-FFF2-40B4-BE49-F238E27FC236}">
                  <a16:creationId xmlns:a16="http://schemas.microsoft.com/office/drawing/2014/main" id="{52E81D3C-C497-48CD-9AF0-D1D8929E4F3C}"/>
                </a:ext>
              </a:extLst>
            </p:cNvPr>
            <p:cNvSpPr txBox="1"/>
            <p:nvPr/>
          </p:nvSpPr>
          <p:spPr>
            <a:xfrm>
              <a:off x="3706098" y="6225804"/>
              <a:ext cx="904955"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canal P</a:t>
              </a:r>
              <a:endParaRPr lang="fr-FR" sz="1500" dirty="0">
                <a:sym typeface="Wingdings" panose="05000000000000000000" pitchFamily="2" charset="2"/>
              </a:endParaRPr>
            </a:p>
          </p:txBody>
        </p:sp>
        <p:sp>
          <p:nvSpPr>
            <p:cNvPr id="44" name="ZoneTexte 43">
              <a:extLst>
                <a:ext uri="{FF2B5EF4-FFF2-40B4-BE49-F238E27FC236}">
                  <a16:creationId xmlns:a16="http://schemas.microsoft.com/office/drawing/2014/main" id="{650B9AEE-C1DE-4E06-BC2E-12A6509C58B5}"/>
                </a:ext>
              </a:extLst>
            </p:cNvPr>
            <p:cNvSpPr txBox="1"/>
            <p:nvPr/>
          </p:nvSpPr>
          <p:spPr>
            <a:xfrm>
              <a:off x="5888185" y="6225806"/>
              <a:ext cx="904955"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canal N</a:t>
              </a:r>
              <a:endParaRPr lang="fr-FR" sz="1500" dirty="0">
                <a:sym typeface="Wingdings" panose="05000000000000000000" pitchFamily="2" charset="2"/>
              </a:endParaRPr>
            </a:p>
          </p:txBody>
        </p:sp>
        <p:sp>
          <p:nvSpPr>
            <p:cNvPr id="45" name="ZoneTexte 44">
              <a:extLst>
                <a:ext uri="{FF2B5EF4-FFF2-40B4-BE49-F238E27FC236}">
                  <a16:creationId xmlns:a16="http://schemas.microsoft.com/office/drawing/2014/main" id="{498E3002-2256-4042-B60C-1BFE360A290D}"/>
                </a:ext>
              </a:extLst>
            </p:cNvPr>
            <p:cNvSpPr txBox="1"/>
            <p:nvPr/>
          </p:nvSpPr>
          <p:spPr>
            <a:xfrm>
              <a:off x="7600095" y="6225805"/>
              <a:ext cx="904955" cy="323165"/>
            </a:xfrm>
            <a:prstGeom prst="rect">
              <a:avLst/>
            </a:prstGeom>
            <a:noFill/>
          </p:spPr>
          <p:txBody>
            <a:bodyPr wrap="square">
              <a:spAutoFit/>
            </a:bodyPr>
            <a:lstStyle/>
            <a:p>
              <a:pPr indent="-246888" algn="ctr">
                <a:buClr>
                  <a:schemeClr val="accent3">
                    <a:lumMod val="75000"/>
                  </a:schemeClr>
                </a:buClr>
              </a:pPr>
              <a:r>
                <a:rPr lang="fr-FR" sz="1500" b="1" dirty="0">
                  <a:solidFill>
                    <a:srgbClr val="C00000"/>
                  </a:solidFill>
                </a:rPr>
                <a:t>canal P</a:t>
              </a:r>
              <a:endParaRPr lang="fr-FR" sz="1500" dirty="0">
                <a:sym typeface="Wingdings" panose="05000000000000000000" pitchFamily="2" charset="2"/>
              </a:endParaRPr>
            </a:p>
          </p:txBody>
        </p:sp>
        <p:pic>
          <p:nvPicPr>
            <p:cNvPr id="46" name="Image 45">
              <a:extLst>
                <a:ext uri="{FF2B5EF4-FFF2-40B4-BE49-F238E27FC236}">
                  <a16:creationId xmlns:a16="http://schemas.microsoft.com/office/drawing/2014/main" id="{9FA4C3BF-DBD5-4529-8898-316EEE2555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47309" y="5680328"/>
              <a:ext cx="952500" cy="952500"/>
            </a:xfrm>
            <a:prstGeom prst="rect">
              <a:avLst/>
            </a:prstGeom>
          </p:spPr>
        </p:pic>
        <p:pic>
          <p:nvPicPr>
            <p:cNvPr id="47" name="Image 46">
              <a:extLst>
                <a:ext uri="{FF2B5EF4-FFF2-40B4-BE49-F238E27FC236}">
                  <a16:creationId xmlns:a16="http://schemas.microsoft.com/office/drawing/2014/main" id="{B335890E-635A-4FAC-81B0-86122E696B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2330" y="5691720"/>
              <a:ext cx="904955" cy="904955"/>
            </a:xfrm>
            <a:prstGeom prst="rect">
              <a:avLst/>
            </a:prstGeom>
          </p:spPr>
        </p:pic>
        <p:pic>
          <p:nvPicPr>
            <p:cNvPr id="48" name="Image 47">
              <a:extLst>
                <a:ext uri="{FF2B5EF4-FFF2-40B4-BE49-F238E27FC236}">
                  <a16:creationId xmlns:a16="http://schemas.microsoft.com/office/drawing/2014/main" id="{078C21C2-C77E-4735-8D52-8F2E60AC92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77564" y="5674197"/>
              <a:ext cx="952500" cy="952500"/>
            </a:xfrm>
            <a:prstGeom prst="rect">
              <a:avLst/>
            </a:prstGeom>
          </p:spPr>
        </p:pic>
        <p:pic>
          <p:nvPicPr>
            <p:cNvPr id="49" name="Image 48">
              <a:extLst>
                <a:ext uri="{FF2B5EF4-FFF2-40B4-BE49-F238E27FC236}">
                  <a16:creationId xmlns:a16="http://schemas.microsoft.com/office/drawing/2014/main" id="{84F0AA94-BF53-48B4-95A4-648EF273B1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75798" y="5660678"/>
              <a:ext cx="952500" cy="952500"/>
            </a:xfrm>
            <a:prstGeom prst="rect">
              <a:avLst/>
            </a:prstGeom>
          </p:spPr>
        </p:pic>
      </p:grpSp>
      <p:pic>
        <p:nvPicPr>
          <p:cNvPr id="50" name="Image 49">
            <a:extLst>
              <a:ext uri="{FF2B5EF4-FFF2-40B4-BE49-F238E27FC236}">
                <a16:creationId xmlns:a16="http://schemas.microsoft.com/office/drawing/2014/main" id="{480B654D-D0FA-460C-8C5B-E8E265874C54}"/>
              </a:ext>
            </a:extLst>
          </p:cNvPr>
          <p:cNvPicPr>
            <a:picLocks noChangeAspect="1"/>
          </p:cNvPicPr>
          <p:nvPr/>
        </p:nvPicPr>
        <p:blipFill rotWithShape="1">
          <a:blip r:embed="rId11">
            <a:extLst>
              <a:ext uri="{28A0092B-C50C-407E-A947-70E740481C1C}">
                <a14:useLocalDpi xmlns:a14="http://schemas.microsoft.com/office/drawing/2010/main" val="0"/>
              </a:ext>
            </a:extLst>
          </a:blip>
          <a:srcRect l="42546" t="35646" r="48808" b="34114"/>
          <a:stretch/>
        </p:blipFill>
        <p:spPr>
          <a:xfrm>
            <a:off x="8145853" y="5733256"/>
            <a:ext cx="82340" cy="288032"/>
          </a:xfrm>
          <a:prstGeom prst="rect">
            <a:avLst/>
          </a:prstGeom>
        </p:spPr>
      </p:pic>
    </p:spTree>
    <p:custDataLst>
      <p:tags r:id="rId1"/>
    </p:custDataLst>
    <p:extLst>
      <p:ext uri="{BB962C8B-B14F-4D97-AF65-F5344CB8AC3E}">
        <p14:creationId xmlns:p14="http://schemas.microsoft.com/office/powerpoint/2010/main" val="2865275686"/>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animEffect transition="in" filter="fade">
                                      <p:cBhvr>
                                        <p:cTn id="21" dur="1000"/>
                                        <p:tgtEl>
                                          <p:spTgt spid="14">
                                            <p:txEl>
                                              <p:pRg st="7" end="7"/>
                                            </p:txEl>
                                          </p:spTgt>
                                        </p:tgtEl>
                                      </p:cBhvr>
                                    </p:animEffect>
                                    <p:anim calcmode="lin" valueType="num">
                                      <p:cBhvr>
                                        <p:cTn id="22"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8" end="8"/>
                                            </p:txEl>
                                          </p:spTgt>
                                        </p:tgtEl>
                                        <p:attrNameLst>
                                          <p:attrName>style.visibility</p:attrName>
                                        </p:attrNameLst>
                                      </p:cBhvr>
                                      <p:to>
                                        <p:strVal val="visible"/>
                                      </p:to>
                                    </p:set>
                                    <p:animEffect transition="in" filter="fade">
                                      <p:cBhvr>
                                        <p:cTn id="28" dur="1000"/>
                                        <p:tgtEl>
                                          <p:spTgt spid="14">
                                            <p:txEl>
                                              <p:pRg st="8" end="8"/>
                                            </p:txEl>
                                          </p:spTgt>
                                        </p:tgtEl>
                                      </p:cBhvr>
                                    </p:animEffect>
                                    <p:anim calcmode="lin" valueType="num">
                                      <p:cBhvr>
                                        <p:cTn id="29"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fade">
                                      <p:cBhvr>
                                        <p:cTn id="35" dur="1000"/>
                                        <p:tgtEl>
                                          <p:spTgt spid="14">
                                            <p:txEl>
                                              <p:pRg st="9" end="9"/>
                                            </p:txEl>
                                          </p:spTgt>
                                        </p:tgtEl>
                                      </p:cBhvr>
                                    </p:animEffect>
                                    <p:anim calcmode="lin" valueType="num">
                                      <p:cBhvr>
                                        <p:cTn id="36"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11" end="11"/>
                                            </p:txEl>
                                          </p:spTgt>
                                        </p:tgtEl>
                                        <p:attrNameLst>
                                          <p:attrName>style.visibility</p:attrName>
                                        </p:attrNameLst>
                                      </p:cBhvr>
                                      <p:to>
                                        <p:strVal val="visible"/>
                                      </p:to>
                                    </p:set>
                                    <p:animEffect transition="in" filter="fade">
                                      <p:cBhvr>
                                        <p:cTn id="42" dur="1000"/>
                                        <p:tgtEl>
                                          <p:spTgt spid="14">
                                            <p:txEl>
                                              <p:pRg st="11" end="11"/>
                                            </p:txEl>
                                          </p:spTgt>
                                        </p:tgtEl>
                                      </p:cBhvr>
                                    </p:animEffect>
                                    <p:anim calcmode="lin" valueType="num">
                                      <p:cBhvr>
                                        <p:cTn id="43" dur="1000" fill="hold"/>
                                        <p:tgtEl>
                                          <p:spTgt spid="14">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16" end="16"/>
                                            </p:txEl>
                                          </p:spTgt>
                                        </p:tgtEl>
                                        <p:attrNameLst>
                                          <p:attrName>style.visibility</p:attrName>
                                        </p:attrNameLst>
                                      </p:cBhvr>
                                      <p:to>
                                        <p:strVal val="visible"/>
                                      </p:to>
                                    </p:set>
                                    <p:animEffect transition="in" filter="fade">
                                      <p:cBhvr>
                                        <p:cTn id="49" dur="1000"/>
                                        <p:tgtEl>
                                          <p:spTgt spid="14">
                                            <p:txEl>
                                              <p:pRg st="16" end="16"/>
                                            </p:txEl>
                                          </p:spTgt>
                                        </p:tgtEl>
                                      </p:cBhvr>
                                    </p:animEffect>
                                    <p:anim calcmode="lin" valueType="num">
                                      <p:cBhvr>
                                        <p:cTn id="50" dur="1000" fill="hold"/>
                                        <p:tgtEl>
                                          <p:spTgt spid="14">
                                            <p:txEl>
                                              <p:pRg st="16" end="16"/>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xEl>
                                              <p:pRg st="17" end="17"/>
                                            </p:txEl>
                                          </p:spTgt>
                                        </p:tgtEl>
                                        <p:attrNameLst>
                                          <p:attrName>style.visibility</p:attrName>
                                        </p:attrNameLst>
                                      </p:cBhvr>
                                      <p:to>
                                        <p:strVal val="visible"/>
                                      </p:to>
                                    </p:set>
                                    <p:animEffect transition="in" filter="fade">
                                      <p:cBhvr>
                                        <p:cTn id="56" dur="1000"/>
                                        <p:tgtEl>
                                          <p:spTgt spid="14">
                                            <p:txEl>
                                              <p:pRg st="17" end="17"/>
                                            </p:txEl>
                                          </p:spTgt>
                                        </p:tgtEl>
                                      </p:cBhvr>
                                    </p:animEffect>
                                    <p:anim calcmode="lin" valueType="num">
                                      <p:cBhvr>
                                        <p:cTn id="57" dur="1000" fill="hold"/>
                                        <p:tgtEl>
                                          <p:spTgt spid="14">
                                            <p:txEl>
                                              <p:pRg st="17" end="17"/>
                                            </p:txEl>
                                          </p:spTgt>
                                        </p:tgtEl>
                                        <p:attrNameLst>
                                          <p:attrName>ppt_x</p:attrName>
                                        </p:attrNameLst>
                                      </p:cBhvr>
                                      <p:tavLst>
                                        <p:tav tm="0">
                                          <p:val>
                                            <p:strVal val="#ppt_x"/>
                                          </p:val>
                                        </p:tav>
                                        <p:tav tm="100000">
                                          <p:val>
                                            <p:strVal val="#ppt_x"/>
                                          </p:val>
                                        </p:tav>
                                      </p:tavLst>
                                    </p:anim>
                                    <p:anim calcmode="lin" valueType="num">
                                      <p:cBhvr>
                                        <p:cTn id="58" dur="1000" fill="hold"/>
                                        <p:tgtEl>
                                          <p:spTgt spid="14">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344896" y="2534"/>
            <a:ext cx="5819392" cy="365125"/>
          </a:xfrm>
        </p:spPr>
        <p:txBody>
          <a:bodyPr/>
          <a:lstStyle/>
          <a:p>
            <a:pPr algn="ctr"/>
            <a:r>
              <a:rPr lang="fr-FR" sz="2400" b="1" cap="small" dirty="0"/>
              <a:t>Le Transistor </a:t>
            </a:r>
            <a:r>
              <a:rPr lang="fr-FR" sz="2400" b="1" cap="small" dirty="0" err="1"/>
              <a:t>Mosfet</a:t>
            </a:r>
            <a:r>
              <a:rPr lang="fr-FR" sz="2400" b="1" cap="small" dirty="0"/>
              <a:t> en Commutation</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25</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86" y="1052934"/>
            <a:ext cx="523227" cy="5755268"/>
            <a:chOff x="-94811" y="1052735"/>
            <a:chExt cx="523227" cy="5755268"/>
          </a:xfrm>
        </p:grpSpPr>
        <p:grpSp>
          <p:nvGrpSpPr>
            <p:cNvPr id="12" name="Groupe 11"/>
            <p:cNvGrpSpPr/>
            <p:nvPr/>
          </p:nvGrpSpPr>
          <p:grpSpPr>
            <a:xfrm>
              <a:off x="-94811" y="2364872"/>
              <a:ext cx="523224" cy="2963065"/>
              <a:chOff x="-94811" y="2364872"/>
              <a:chExt cx="523224" cy="2963065"/>
            </a:xfrm>
          </p:grpSpPr>
          <p:sp>
            <p:nvSpPr>
              <p:cNvPr id="11" name="ZoneTexte 13"/>
              <p:cNvSpPr txBox="1"/>
              <p:nvPr/>
            </p:nvSpPr>
            <p:spPr>
              <a:xfrm rot="16200000">
                <a:off x="-573256" y="4326269"/>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8" name="ZoneTexte 13"/>
              <p:cNvSpPr txBox="1"/>
              <p:nvPr/>
            </p:nvSpPr>
            <p:spPr>
              <a:xfrm rot="16200000">
                <a:off x="-573235" y="2843296"/>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transistor</a:t>
                </a: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4" name="Espace réservé du contenu 2">
            <a:extLst>
              <a:ext uri="{FF2B5EF4-FFF2-40B4-BE49-F238E27FC236}">
                <a16:creationId xmlns:a16="http://schemas.microsoft.com/office/drawing/2014/main" id="{5C494FB5-1DCC-42DF-BDE4-D476C9F62A6B}"/>
              </a:ext>
            </a:extLst>
          </p:cNvPr>
          <p:cNvSpPr>
            <a:spLocks noGrp="1"/>
          </p:cNvSpPr>
          <p:nvPr>
            <p:ph idx="1"/>
          </p:nvPr>
        </p:nvSpPr>
        <p:spPr>
          <a:xfrm>
            <a:off x="432033" y="764705"/>
            <a:ext cx="8670408" cy="5956770"/>
          </a:xfrm>
        </p:spPr>
        <p:txBody>
          <a:bodyPr>
            <a:normAutofit/>
          </a:bodyPr>
          <a:lstStyle/>
          <a:p>
            <a:pPr>
              <a:buClr>
                <a:srgbClr val="04617B"/>
              </a:buClr>
            </a:pPr>
            <a:r>
              <a:rPr lang="fr-FR" dirty="0">
                <a:solidFill>
                  <a:srgbClr val="04617B"/>
                </a:solidFill>
              </a:rPr>
              <a:t>Fonctionnement du transistor MOSFET</a:t>
            </a:r>
          </a:p>
          <a:p>
            <a:pPr lvl="1">
              <a:buClr>
                <a:schemeClr val="accent3">
                  <a:lumMod val="75000"/>
                </a:schemeClr>
              </a:buClr>
              <a:buFont typeface="Wingdings" panose="05000000000000000000" pitchFamily="2" charset="2"/>
              <a:buChar char="Ø"/>
            </a:pPr>
            <a:r>
              <a:rPr lang="fr-FR" sz="1800" dirty="0"/>
              <a:t>Tension de commande appliquée entre la grille et le substrat</a:t>
            </a:r>
          </a:p>
          <a:p>
            <a:pPr marL="667512" lvl="2" indent="0">
              <a:buClr>
                <a:schemeClr val="accent3">
                  <a:lumMod val="75000"/>
                </a:schemeClr>
              </a:buClr>
              <a:buNone/>
            </a:pPr>
            <a:r>
              <a:rPr lang="fr-FR" sz="1800" dirty="0"/>
              <a:t>Donc </a:t>
            </a:r>
            <a:r>
              <a:rPr lang="fr-FR" sz="1800" b="1" dirty="0">
                <a:solidFill>
                  <a:srgbClr val="A81859"/>
                </a:solidFill>
              </a:rPr>
              <a:t>V</a:t>
            </a:r>
            <a:r>
              <a:rPr lang="fr-FR" sz="1800" b="1" baseline="-25000" dirty="0">
                <a:solidFill>
                  <a:srgbClr val="A81859"/>
                </a:solidFill>
              </a:rPr>
              <a:t>GS</a:t>
            </a:r>
            <a:r>
              <a:rPr lang="fr-FR" sz="1800" b="1" dirty="0"/>
              <a:t>  </a:t>
            </a:r>
            <a:r>
              <a:rPr lang="fr-FR" sz="1800" b="1" dirty="0">
                <a:sym typeface="Wingdings"/>
              </a:rPr>
              <a:t></a:t>
            </a:r>
            <a:r>
              <a:rPr lang="fr-FR" sz="1800" b="1" dirty="0"/>
              <a:t> commande en tension pas en courant (BJT)</a:t>
            </a:r>
          </a:p>
          <a:p>
            <a:pPr lvl="1">
              <a:buClr>
                <a:schemeClr val="accent3">
                  <a:lumMod val="75000"/>
                </a:schemeClr>
              </a:buClr>
              <a:buFont typeface="Wingdings" panose="05000000000000000000" pitchFamily="2" charset="2"/>
              <a:buChar char="Ø"/>
            </a:pPr>
            <a:r>
              <a:rPr lang="fr-FR" sz="1800" dirty="0"/>
              <a:t>Création d’un champ électrique donc accumulation de charges : Dans la grille et dans le canal</a:t>
            </a:r>
          </a:p>
          <a:p>
            <a:pPr lvl="1">
              <a:buClr>
                <a:schemeClr val="accent3">
                  <a:lumMod val="75000"/>
                </a:schemeClr>
              </a:buClr>
              <a:buFont typeface="Wingdings" panose="05000000000000000000" pitchFamily="2" charset="2"/>
              <a:buChar char="Ø"/>
            </a:pPr>
            <a:r>
              <a:rPr lang="fr-FR" sz="1800" dirty="0"/>
              <a:t>Exemple canal N à appauvrissement </a:t>
            </a:r>
          </a:p>
          <a:p>
            <a:pPr lvl="1">
              <a:buClr>
                <a:schemeClr val="accent3">
                  <a:lumMod val="75000"/>
                </a:schemeClr>
              </a:buClr>
              <a:buFont typeface="Wingdings" panose="05000000000000000000" pitchFamily="2" charset="2"/>
              <a:buChar char="Ø"/>
            </a:pPr>
            <a:endParaRPr lang="fr-FR" sz="1800" dirty="0"/>
          </a:p>
          <a:p>
            <a:pPr lvl="1">
              <a:buClr>
                <a:schemeClr val="accent3">
                  <a:lumMod val="75000"/>
                </a:schemeClr>
              </a:buClr>
              <a:buFont typeface="Wingdings" panose="05000000000000000000" pitchFamily="2" charset="2"/>
              <a:buChar char="Ø"/>
            </a:pPr>
            <a:endParaRPr lang="fr-FR" sz="1800" dirty="0"/>
          </a:p>
          <a:p>
            <a:pPr lvl="1">
              <a:buClr>
                <a:schemeClr val="accent3">
                  <a:lumMod val="75000"/>
                </a:schemeClr>
              </a:buClr>
              <a:buFont typeface="Wingdings" panose="05000000000000000000" pitchFamily="2" charset="2"/>
              <a:buChar char="Ø"/>
            </a:pPr>
            <a:endParaRPr lang="fr-FR" sz="1800" dirty="0"/>
          </a:p>
          <a:p>
            <a:pPr lvl="1">
              <a:buClr>
                <a:schemeClr val="accent3">
                  <a:lumMod val="75000"/>
                </a:schemeClr>
              </a:buClr>
              <a:buFont typeface="Wingdings" panose="05000000000000000000" pitchFamily="2" charset="2"/>
              <a:buChar char="Ø"/>
            </a:pPr>
            <a:endParaRPr lang="fr-FR" sz="1800" dirty="0"/>
          </a:p>
          <a:p>
            <a:pPr lvl="1">
              <a:buClr>
                <a:schemeClr val="accent3">
                  <a:lumMod val="75000"/>
                </a:schemeClr>
              </a:buClr>
              <a:buFont typeface="Wingdings" panose="05000000000000000000" pitchFamily="2" charset="2"/>
              <a:buChar char="Ø"/>
            </a:pPr>
            <a:endParaRPr lang="fr-FR" sz="1800" dirty="0"/>
          </a:p>
          <a:p>
            <a:pPr lvl="1">
              <a:buClr>
                <a:schemeClr val="accent3">
                  <a:lumMod val="75000"/>
                </a:schemeClr>
              </a:buClr>
              <a:buFont typeface="Wingdings" panose="05000000000000000000" pitchFamily="2" charset="2"/>
              <a:buChar char="Ø"/>
            </a:pPr>
            <a:r>
              <a:rPr lang="fr-FR" sz="1800" dirty="0"/>
              <a:t>Cas du canal P à enrichissement </a:t>
            </a:r>
          </a:p>
          <a:p>
            <a:pPr lvl="3">
              <a:buClr>
                <a:schemeClr val="accent3">
                  <a:lumMod val="75000"/>
                </a:schemeClr>
              </a:buClr>
              <a:buFont typeface="Wingdings" panose="05000000000000000000" pitchFamily="2" charset="2"/>
              <a:buChar char="ü"/>
            </a:pPr>
            <a:endParaRPr lang="fr-FR" sz="1400" dirty="0"/>
          </a:p>
        </p:txBody>
      </p:sp>
      <p:grpSp>
        <p:nvGrpSpPr>
          <p:cNvPr id="18" name="Groupe 17">
            <a:extLst>
              <a:ext uri="{FF2B5EF4-FFF2-40B4-BE49-F238E27FC236}">
                <a16:creationId xmlns:a16="http://schemas.microsoft.com/office/drawing/2014/main" id="{0DCBD092-B54B-4D54-93EB-35841105A792}"/>
              </a:ext>
            </a:extLst>
          </p:cNvPr>
          <p:cNvGrpSpPr/>
          <p:nvPr/>
        </p:nvGrpSpPr>
        <p:grpSpPr>
          <a:xfrm>
            <a:off x="816072" y="2398689"/>
            <a:ext cx="8341315" cy="2060622"/>
            <a:chOff x="899592" y="2856359"/>
            <a:chExt cx="8341315" cy="2060622"/>
          </a:xfrm>
        </p:grpSpPr>
        <p:pic>
          <p:nvPicPr>
            <p:cNvPr id="19" name="Image 18">
              <a:extLst>
                <a:ext uri="{FF2B5EF4-FFF2-40B4-BE49-F238E27FC236}">
                  <a16:creationId xmlns:a16="http://schemas.microsoft.com/office/drawing/2014/main" id="{5A4AE394-8A11-4453-A76B-6C441FAEA1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3324276"/>
              <a:ext cx="2004526" cy="1592705"/>
            </a:xfrm>
            <a:prstGeom prst="rect">
              <a:avLst/>
            </a:prstGeom>
          </p:spPr>
        </p:pic>
        <p:pic>
          <p:nvPicPr>
            <p:cNvPr id="20" name="Image 19">
              <a:extLst>
                <a:ext uri="{FF2B5EF4-FFF2-40B4-BE49-F238E27FC236}">
                  <a16:creationId xmlns:a16="http://schemas.microsoft.com/office/drawing/2014/main" id="{6B96D6CD-3AE7-458D-9252-81994C7687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5139" y="3324276"/>
              <a:ext cx="2041930" cy="1592705"/>
            </a:xfrm>
            <a:prstGeom prst="rect">
              <a:avLst/>
            </a:prstGeom>
          </p:spPr>
        </p:pic>
        <p:pic>
          <p:nvPicPr>
            <p:cNvPr id="21" name="Image 20">
              <a:extLst>
                <a:ext uri="{FF2B5EF4-FFF2-40B4-BE49-F238E27FC236}">
                  <a16:creationId xmlns:a16="http://schemas.microsoft.com/office/drawing/2014/main" id="{D4A94E09-B4EF-49BF-9DA7-A097671045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9198" y="3324277"/>
              <a:ext cx="2134698" cy="1592704"/>
            </a:xfrm>
            <a:prstGeom prst="rect">
              <a:avLst/>
            </a:prstGeom>
          </p:spPr>
        </p:pic>
        <p:pic>
          <p:nvPicPr>
            <p:cNvPr id="22" name="Image 21">
              <a:extLst>
                <a:ext uri="{FF2B5EF4-FFF2-40B4-BE49-F238E27FC236}">
                  <a16:creationId xmlns:a16="http://schemas.microsoft.com/office/drawing/2014/main" id="{751CC179-FBC8-45C0-8BC5-4004E9526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9191" y="3319595"/>
              <a:ext cx="1943606" cy="1597386"/>
            </a:xfrm>
            <a:prstGeom prst="rect">
              <a:avLst/>
            </a:prstGeom>
          </p:spPr>
        </p:pic>
        <p:pic>
          <p:nvPicPr>
            <p:cNvPr id="23" name="Image 22">
              <a:extLst>
                <a:ext uri="{FF2B5EF4-FFF2-40B4-BE49-F238E27FC236}">
                  <a16:creationId xmlns:a16="http://schemas.microsoft.com/office/drawing/2014/main" id="{AF6B0AC8-9024-4958-B8F3-5EE7F340D6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3657" y="2856359"/>
              <a:ext cx="857250" cy="857250"/>
            </a:xfrm>
            <a:prstGeom prst="rect">
              <a:avLst/>
            </a:prstGeom>
          </p:spPr>
        </p:pic>
      </p:grpSp>
      <p:grpSp>
        <p:nvGrpSpPr>
          <p:cNvPr id="24" name="Groupe 23">
            <a:extLst>
              <a:ext uri="{FF2B5EF4-FFF2-40B4-BE49-F238E27FC236}">
                <a16:creationId xmlns:a16="http://schemas.microsoft.com/office/drawing/2014/main" id="{5C7EDF9A-95A0-467A-A92E-40E034DBCA05}"/>
              </a:ext>
            </a:extLst>
          </p:cNvPr>
          <p:cNvGrpSpPr/>
          <p:nvPr/>
        </p:nvGrpSpPr>
        <p:grpSpPr>
          <a:xfrm>
            <a:off x="816072" y="4424100"/>
            <a:ext cx="8416611" cy="2111868"/>
            <a:chOff x="871921" y="4680942"/>
            <a:chExt cx="8416611" cy="2111868"/>
          </a:xfrm>
        </p:grpSpPr>
        <p:pic>
          <p:nvPicPr>
            <p:cNvPr id="25" name="Image 24">
              <a:extLst>
                <a:ext uri="{FF2B5EF4-FFF2-40B4-BE49-F238E27FC236}">
                  <a16:creationId xmlns:a16="http://schemas.microsoft.com/office/drawing/2014/main" id="{E617BFB9-9775-4EA1-B1D9-292BDD319A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5678" y="5157192"/>
              <a:ext cx="1967588" cy="1615000"/>
            </a:xfrm>
            <a:prstGeom prst="rect">
              <a:avLst/>
            </a:prstGeom>
          </p:spPr>
        </p:pic>
        <p:pic>
          <p:nvPicPr>
            <p:cNvPr id="29" name="Image 28">
              <a:extLst>
                <a:ext uri="{FF2B5EF4-FFF2-40B4-BE49-F238E27FC236}">
                  <a16:creationId xmlns:a16="http://schemas.microsoft.com/office/drawing/2014/main" id="{03F1FAA4-D732-4266-A2ED-4E4AD6766F9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36032" y="4680942"/>
              <a:ext cx="952500" cy="952500"/>
            </a:xfrm>
            <a:prstGeom prst="rect">
              <a:avLst/>
            </a:prstGeom>
          </p:spPr>
        </p:pic>
        <p:pic>
          <p:nvPicPr>
            <p:cNvPr id="31" name="Image 30">
              <a:extLst>
                <a:ext uri="{FF2B5EF4-FFF2-40B4-BE49-F238E27FC236}">
                  <a16:creationId xmlns:a16="http://schemas.microsoft.com/office/drawing/2014/main" id="{678241C1-DFA9-43E1-B5C1-1275395D54B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921" y="5125944"/>
              <a:ext cx="2003218" cy="1651031"/>
            </a:xfrm>
            <a:prstGeom prst="rect">
              <a:avLst/>
            </a:prstGeom>
          </p:spPr>
        </p:pic>
        <p:pic>
          <p:nvPicPr>
            <p:cNvPr id="32" name="Image 31">
              <a:extLst>
                <a:ext uri="{FF2B5EF4-FFF2-40B4-BE49-F238E27FC236}">
                  <a16:creationId xmlns:a16="http://schemas.microsoft.com/office/drawing/2014/main" id="{D4DC68B0-3023-4EF3-99B7-A6C2013C1C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5068" y="5118554"/>
              <a:ext cx="2042991" cy="1674256"/>
            </a:xfrm>
            <a:prstGeom prst="rect">
              <a:avLst/>
            </a:prstGeom>
          </p:spPr>
        </p:pic>
        <p:pic>
          <p:nvPicPr>
            <p:cNvPr id="33" name="Image 32">
              <a:extLst>
                <a:ext uri="{FF2B5EF4-FFF2-40B4-BE49-F238E27FC236}">
                  <a16:creationId xmlns:a16="http://schemas.microsoft.com/office/drawing/2014/main" id="{7B8E5F98-F71D-4711-BC53-467EA675AF8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17069" y="5130407"/>
              <a:ext cx="1991101" cy="1650550"/>
            </a:xfrm>
            <a:prstGeom prst="rect">
              <a:avLst/>
            </a:prstGeom>
          </p:spPr>
        </p:pic>
      </p:grpSp>
    </p:spTree>
    <p:custDataLst>
      <p:tags r:id="rId1"/>
    </p:custDataLst>
    <p:extLst>
      <p:ext uri="{BB962C8B-B14F-4D97-AF65-F5344CB8AC3E}">
        <p14:creationId xmlns:p14="http://schemas.microsoft.com/office/powerpoint/2010/main" val="833780777"/>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10" end="10"/>
                                            </p:txEl>
                                          </p:spTgt>
                                        </p:tgtEl>
                                        <p:attrNameLst>
                                          <p:attrName>style.visibility</p:attrName>
                                        </p:attrNameLst>
                                      </p:cBhvr>
                                      <p:to>
                                        <p:strVal val="visible"/>
                                      </p:to>
                                    </p:set>
                                    <p:animEffect transition="in" filter="fade">
                                      <p:cBhvr>
                                        <p:cTn id="42" dur="1000"/>
                                        <p:tgtEl>
                                          <p:spTgt spid="14">
                                            <p:txEl>
                                              <p:pRg st="10" end="10"/>
                                            </p:txEl>
                                          </p:spTgt>
                                        </p:tgtEl>
                                      </p:cBhvr>
                                    </p:animEffect>
                                    <p:anim calcmode="lin" valueType="num">
                                      <p:cBhvr>
                                        <p:cTn id="43"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344896" y="2534"/>
            <a:ext cx="5819392" cy="365125"/>
          </a:xfrm>
        </p:spPr>
        <p:txBody>
          <a:bodyPr/>
          <a:lstStyle/>
          <a:p>
            <a:pPr algn="ctr"/>
            <a:r>
              <a:rPr lang="fr-FR" sz="2400" b="1" cap="small" dirty="0"/>
              <a:t>Le Transistor </a:t>
            </a:r>
            <a:r>
              <a:rPr lang="fr-FR" sz="2400" b="1" cap="small" dirty="0" err="1"/>
              <a:t>Mosfet</a:t>
            </a:r>
            <a:r>
              <a:rPr lang="fr-FR" sz="2400" b="1" cap="small" dirty="0"/>
              <a:t> en Commutation</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26</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86" y="1052934"/>
            <a:ext cx="523227" cy="5755268"/>
            <a:chOff x="-94811" y="1052735"/>
            <a:chExt cx="523227" cy="5755268"/>
          </a:xfrm>
        </p:grpSpPr>
        <p:grpSp>
          <p:nvGrpSpPr>
            <p:cNvPr id="12" name="Groupe 11"/>
            <p:cNvGrpSpPr/>
            <p:nvPr/>
          </p:nvGrpSpPr>
          <p:grpSpPr>
            <a:xfrm>
              <a:off x="-94811" y="2364872"/>
              <a:ext cx="523224" cy="2963065"/>
              <a:chOff x="-94811" y="2364872"/>
              <a:chExt cx="523224" cy="2963065"/>
            </a:xfrm>
          </p:grpSpPr>
          <p:sp>
            <p:nvSpPr>
              <p:cNvPr id="11" name="ZoneTexte 13"/>
              <p:cNvSpPr txBox="1"/>
              <p:nvPr/>
            </p:nvSpPr>
            <p:spPr>
              <a:xfrm rot="16200000">
                <a:off x="-573256" y="4326269"/>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8" name="ZoneTexte 13"/>
              <p:cNvSpPr txBox="1"/>
              <p:nvPr/>
            </p:nvSpPr>
            <p:spPr>
              <a:xfrm rot="16200000">
                <a:off x="-573235" y="2843296"/>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transistor</a:t>
                </a: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34" name="Espace réservé du contenu 2">
            <a:extLst>
              <a:ext uri="{FF2B5EF4-FFF2-40B4-BE49-F238E27FC236}">
                <a16:creationId xmlns:a16="http://schemas.microsoft.com/office/drawing/2014/main" id="{078764DD-1DD7-491E-BAC2-4139381FD696}"/>
              </a:ext>
            </a:extLst>
          </p:cNvPr>
          <p:cNvSpPr>
            <a:spLocks noGrp="1"/>
          </p:cNvSpPr>
          <p:nvPr>
            <p:ph idx="1"/>
          </p:nvPr>
        </p:nvSpPr>
        <p:spPr>
          <a:xfrm>
            <a:off x="539606" y="805469"/>
            <a:ext cx="8229600" cy="5184576"/>
          </a:xfrm>
        </p:spPr>
        <p:txBody>
          <a:bodyPr/>
          <a:lstStyle/>
          <a:p>
            <a:pPr>
              <a:buClr>
                <a:srgbClr val="04617B"/>
              </a:buClr>
            </a:pPr>
            <a:r>
              <a:rPr lang="fr-FR" dirty="0">
                <a:solidFill>
                  <a:srgbClr val="04617B"/>
                </a:solidFill>
              </a:rPr>
              <a:t>Caractéristique MOSFET </a:t>
            </a:r>
            <a:r>
              <a:rPr lang="fr-FR" b="1" dirty="0">
                <a:solidFill>
                  <a:srgbClr val="04617B"/>
                </a:solidFill>
              </a:rPr>
              <a:t>à enrichissement canal N</a:t>
            </a:r>
          </a:p>
        </p:txBody>
      </p:sp>
      <p:pic>
        <p:nvPicPr>
          <p:cNvPr id="35" name="Picture 3">
            <a:extLst>
              <a:ext uri="{FF2B5EF4-FFF2-40B4-BE49-F238E27FC236}">
                <a16:creationId xmlns:a16="http://schemas.microsoft.com/office/drawing/2014/main" id="{3FF17993-2055-4C88-8A47-02BBAFD45F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507" y="2262648"/>
            <a:ext cx="7008008"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Forme libre 23">
            <a:extLst>
              <a:ext uri="{FF2B5EF4-FFF2-40B4-BE49-F238E27FC236}">
                <a16:creationId xmlns:a16="http://schemas.microsoft.com/office/drawing/2014/main" id="{D08B08FA-94A5-41BE-903B-3E4EB7FFF8B2}"/>
              </a:ext>
            </a:extLst>
          </p:cNvPr>
          <p:cNvSpPr/>
          <p:nvPr/>
        </p:nvSpPr>
        <p:spPr>
          <a:xfrm>
            <a:off x="4019818" y="1739274"/>
            <a:ext cx="895351" cy="3327742"/>
          </a:xfrm>
          <a:custGeom>
            <a:avLst/>
            <a:gdLst>
              <a:gd name="connsiteX0" fmla="*/ 0 w 828675"/>
              <a:gd name="connsiteY0" fmla="*/ 2628900 h 2628900"/>
              <a:gd name="connsiteX1" fmla="*/ 247650 w 828675"/>
              <a:gd name="connsiteY1" fmla="*/ 2495550 h 2628900"/>
              <a:gd name="connsiteX2" fmla="*/ 390525 w 828675"/>
              <a:gd name="connsiteY2" fmla="*/ 2181225 h 2628900"/>
              <a:gd name="connsiteX3" fmla="*/ 561975 w 828675"/>
              <a:gd name="connsiteY3" fmla="*/ 1600200 h 2628900"/>
              <a:gd name="connsiteX4" fmla="*/ 828675 w 828675"/>
              <a:gd name="connsiteY4" fmla="*/ 0 h 2628900"/>
              <a:gd name="connsiteX5" fmla="*/ 828675 w 828675"/>
              <a:gd name="connsiteY5"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75" h="2628900">
                <a:moveTo>
                  <a:pt x="0" y="2628900"/>
                </a:moveTo>
                <a:cubicBezTo>
                  <a:pt x="91281" y="2599531"/>
                  <a:pt x="182563" y="2570162"/>
                  <a:pt x="247650" y="2495550"/>
                </a:cubicBezTo>
                <a:cubicBezTo>
                  <a:pt x="312738" y="2420937"/>
                  <a:pt x="338138" y="2330450"/>
                  <a:pt x="390525" y="2181225"/>
                </a:cubicBezTo>
                <a:cubicBezTo>
                  <a:pt x="442912" y="2032000"/>
                  <a:pt x="488950" y="1963737"/>
                  <a:pt x="561975" y="1600200"/>
                </a:cubicBezTo>
                <a:cubicBezTo>
                  <a:pt x="635000" y="1236662"/>
                  <a:pt x="828675" y="0"/>
                  <a:pt x="828675" y="0"/>
                </a:cubicBezTo>
                <a:lnTo>
                  <a:pt x="828675" y="0"/>
                </a:lnTo>
              </a:path>
            </a:pathLst>
          </a:cu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7" name="Connecteur droit avec flèche 36">
            <a:extLst>
              <a:ext uri="{FF2B5EF4-FFF2-40B4-BE49-F238E27FC236}">
                <a16:creationId xmlns:a16="http://schemas.microsoft.com/office/drawing/2014/main" id="{CE3F8CF5-4A6A-4D64-B476-BE458F01E3CC}"/>
              </a:ext>
            </a:extLst>
          </p:cNvPr>
          <p:cNvCxnSpPr/>
          <p:nvPr/>
        </p:nvCxnSpPr>
        <p:spPr>
          <a:xfrm flipH="1" flipV="1">
            <a:off x="4174400" y="2159610"/>
            <a:ext cx="293093" cy="507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FC51403B-1B77-4DDD-9FA3-FDAB1C5125D1}"/>
              </a:ext>
            </a:extLst>
          </p:cNvPr>
          <p:cNvCxnSpPr/>
          <p:nvPr/>
        </p:nvCxnSpPr>
        <p:spPr>
          <a:xfrm flipV="1">
            <a:off x="5625126" y="2159610"/>
            <a:ext cx="648072" cy="405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A23FAAA9-72BD-46DD-A4A3-2E56E17E1275}"/>
              </a:ext>
            </a:extLst>
          </p:cNvPr>
          <p:cNvCxnSpPr/>
          <p:nvPr/>
        </p:nvCxnSpPr>
        <p:spPr>
          <a:xfrm flipV="1">
            <a:off x="5103277" y="5110353"/>
            <a:ext cx="263133" cy="426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5564F6BF-F43D-4185-A98E-BD567284F13D}"/>
              </a:ext>
            </a:extLst>
          </p:cNvPr>
          <p:cNvSpPr txBox="1"/>
          <p:nvPr/>
        </p:nvSpPr>
        <p:spPr>
          <a:xfrm>
            <a:off x="2168742" y="1567638"/>
            <a:ext cx="2524125" cy="646331"/>
          </a:xfrm>
          <a:prstGeom prst="rect">
            <a:avLst/>
          </a:prstGeom>
          <a:noFill/>
        </p:spPr>
        <p:txBody>
          <a:bodyPr wrap="square" rtlCol="0">
            <a:spAutoFit/>
          </a:bodyPr>
          <a:lstStyle/>
          <a:p>
            <a:pPr algn="ctr"/>
            <a:r>
              <a:rPr lang="fr-FR" b="1" dirty="0">
                <a:solidFill>
                  <a:srgbClr val="00B050"/>
                </a:solidFill>
              </a:rPr>
              <a:t>Transistor non pincé</a:t>
            </a:r>
          </a:p>
          <a:p>
            <a:pPr algn="ctr"/>
            <a:r>
              <a:rPr lang="fr-FR" b="1" dirty="0">
                <a:solidFill>
                  <a:srgbClr val="00B050"/>
                </a:solidFill>
              </a:rPr>
              <a:t>(régime linéaire)</a:t>
            </a:r>
          </a:p>
        </p:txBody>
      </p:sp>
      <p:sp>
        <p:nvSpPr>
          <p:cNvPr id="41" name="ZoneTexte 40">
            <a:extLst>
              <a:ext uri="{FF2B5EF4-FFF2-40B4-BE49-F238E27FC236}">
                <a16:creationId xmlns:a16="http://schemas.microsoft.com/office/drawing/2014/main" id="{AD761D2D-FC99-41B0-8AC2-3C64EF217F06}"/>
              </a:ext>
            </a:extLst>
          </p:cNvPr>
          <p:cNvSpPr txBox="1"/>
          <p:nvPr/>
        </p:nvSpPr>
        <p:spPr>
          <a:xfrm>
            <a:off x="5703324" y="1836444"/>
            <a:ext cx="3666218" cy="369332"/>
          </a:xfrm>
          <a:prstGeom prst="rect">
            <a:avLst/>
          </a:prstGeom>
          <a:noFill/>
        </p:spPr>
        <p:txBody>
          <a:bodyPr wrap="square" rtlCol="0">
            <a:spAutoFit/>
          </a:bodyPr>
          <a:lstStyle/>
          <a:p>
            <a:r>
              <a:rPr lang="fr-FR" b="1" dirty="0">
                <a:solidFill>
                  <a:srgbClr val="00B050"/>
                </a:solidFill>
              </a:rPr>
              <a:t>Transistor pincé (ou « saturé »)</a:t>
            </a:r>
          </a:p>
        </p:txBody>
      </p:sp>
      <p:sp>
        <p:nvSpPr>
          <p:cNvPr id="42" name="ZoneTexte 41">
            <a:extLst>
              <a:ext uri="{FF2B5EF4-FFF2-40B4-BE49-F238E27FC236}">
                <a16:creationId xmlns:a16="http://schemas.microsoft.com/office/drawing/2014/main" id="{0A91E3F1-BCA5-4535-9CE4-3845E174C146}"/>
              </a:ext>
            </a:extLst>
          </p:cNvPr>
          <p:cNvSpPr txBox="1"/>
          <p:nvPr/>
        </p:nvSpPr>
        <p:spPr>
          <a:xfrm>
            <a:off x="4848492" y="5531597"/>
            <a:ext cx="2924177" cy="369332"/>
          </a:xfrm>
          <a:prstGeom prst="rect">
            <a:avLst/>
          </a:prstGeom>
          <a:noFill/>
        </p:spPr>
        <p:txBody>
          <a:bodyPr wrap="square" rtlCol="0">
            <a:spAutoFit/>
          </a:bodyPr>
          <a:lstStyle/>
          <a:p>
            <a:r>
              <a:rPr lang="fr-FR" b="1" dirty="0">
                <a:solidFill>
                  <a:srgbClr val="00B050"/>
                </a:solidFill>
              </a:rPr>
              <a:t>Transistor bloqué (Id=0)</a:t>
            </a:r>
          </a:p>
        </p:txBody>
      </p:sp>
      <mc:AlternateContent xmlns:mc="http://schemas.openxmlformats.org/markup-compatibility/2006" xmlns:a14="http://schemas.microsoft.com/office/drawing/2010/main">
        <mc:Choice Requires="a14">
          <p:sp>
            <p:nvSpPr>
              <p:cNvPr id="43" name="ZoneTexte 42">
                <a:extLst>
                  <a:ext uri="{FF2B5EF4-FFF2-40B4-BE49-F238E27FC236}">
                    <a16:creationId xmlns:a16="http://schemas.microsoft.com/office/drawing/2014/main" id="{B92AE424-74E6-4E4F-AB61-47A601EA7BA5}"/>
                  </a:ext>
                </a:extLst>
              </p:cNvPr>
              <p:cNvSpPr txBox="1"/>
              <p:nvPr/>
            </p:nvSpPr>
            <p:spPr>
              <a:xfrm>
                <a:off x="4646527" y="1459871"/>
                <a:ext cx="2008405" cy="358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600" b="1" i="1" smtClean="0">
                              <a:solidFill>
                                <a:srgbClr val="FF0000"/>
                              </a:solidFill>
                              <a:latin typeface="Cambria Math" panose="02040503050406030204" pitchFamily="18" charset="0"/>
                            </a:rPr>
                          </m:ctrlPr>
                        </m:sSubPr>
                        <m:e>
                          <m:r>
                            <a:rPr lang="fr-FR" sz="1600" b="1" i="1" smtClean="0">
                              <a:solidFill>
                                <a:srgbClr val="FF0000"/>
                              </a:solidFill>
                              <a:latin typeface="Cambria Math"/>
                            </a:rPr>
                            <m:t>𝑽</m:t>
                          </m:r>
                        </m:e>
                        <m:sub>
                          <m:r>
                            <a:rPr lang="fr-FR" sz="1600" b="1" i="1" smtClean="0">
                              <a:solidFill>
                                <a:srgbClr val="FF0000"/>
                              </a:solidFill>
                              <a:latin typeface="Cambria Math"/>
                            </a:rPr>
                            <m:t>𝒅𝒔</m:t>
                          </m:r>
                        </m:sub>
                      </m:sSub>
                      <m:r>
                        <a:rPr lang="fr-FR" sz="1600" b="1" i="1" smtClean="0">
                          <a:solidFill>
                            <a:srgbClr val="FF0000"/>
                          </a:solidFill>
                          <a:latin typeface="Cambria Math"/>
                          <a:ea typeface="Cambria Math"/>
                        </a:rPr>
                        <m:t>≥</m:t>
                      </m:r>
                      <m:sSub>
                        <m:sSubPr>
                          <m:ctrlPr>
                            <a:rPr lang="fr-FR" sz="1600" b="1" i="1" smtClean="0">
                              <a:solidFill>
                                <a:srgbClr val="FF0000"/>
                              </a:solidFill>
                              <a:latin typeface="Cambria Math" panose="02040503050406030204" pitchFamily="18" charset="0"/>
                              <a:ea typeface="Cambria Math"/>
                            </a:rPr>
                          </m:ctrlPr>
                        </m:sSubPr>
                        <m:e>
                          <m:r>
                            <a:rPr lang="fr-FR" sz="1600" b="1" i="1" smtClean="0">
                              <a:solidFill>
                                <a:srgbClr val="FF0000"/>
                              </a:solidFill>
                              <a:latin typeface="Cambria Math"/>
                              <a:ea typeface="Cambria Math"/>
                            </a:rPr>
                            <m:t>𝑽</m:t>
                          </m:r>
                        </m:e>
                        <m:sub>
                          <m:r>
                            <a:rPr lang="fr-FR" sz="1600" b="1" i="1" smtClean="0">
                              <a:solidFill>
                                <a:srgbClr val="FF0000"/>
                              </a:solidFill>
                              <a:latin typeface="Cambria Math"/>
                              <a:ea typeface="Cambria Math"/>
                            </a:rPr>
                            <m:t>𝒈𝒔</m:t>
                          </m:r>
                        </m:sub>
                      </m:sSub>
                      <m:r>
                        <a:rPr lang="fr-FR" sz="1600" b="1" i="0" smtClean="0">
                          <a:solidFill>
                            <a:srgbClr val="FF0000"/>
                          </a:solidFill>
                          <a:latin typeface="Cambria Math"/>
                          <a:ea typeface="Cambria Math"/>
                        </a:rPr>
                        <m:t>−</m:t>
                      </m:r>
                      <m:r>
                        <a:rPr lang="fr-FR" sz="1600" b="1" i="0" smtClean="0">
                          <a:solidFill>
                            <a:srgbClr val="FF0000"/>
                          </a:solidFill>
                          <a:latin typeface="Cambria Math"/>
                          <a:ea typeface="Cambria Math"/>
                        </a:rPr>
                        <m:t>𝐕𝐓</m:t>
                      </m:r>
                    </m:oMath>
                  </m:oMathPara>
                </a14:m>
                <a:endParaRPr lang="fr-FR" sz="1600" b="1" baseline="-25000" dirty="0">
                  <a:solidFill>
                    <a:srgbClr val="FF0000"/>
                  </a:solidFill>
                </a:endParaRPr>
              </a:p>
            </p:txBody>
          </p:sp>
        </mc:Choice>
        <mc:Fallback xmlns="">
          <p:sp>
            <p:nvSpPr>
              <p:cNvPr id="43" name="ZoneTexte 42">
                <a:extLst>
                  <a:ext uri="{FF2B5EF4-FFF2-40B4-BE49-F238E27FC236}">
                    <a16:creationId xmlns:a16="http://schemas.microsoft.com/office/drawing/2014/main" id="{B92AE424-74E6-4E4F-AB61-47A601EA7BA5}"/>
                  </a:ext>
                </a:extLst>
              </p:cNvPr>
              <p:cNvSpPr txBox="1">
                <a:spLocks noRot="1" noChangeAspect="1" noMove="1" noResize="1" noEditPoints="1" noAdjustHandles="1" noChangeArrowheads="1" noChangeShapeType="1" noTextEdit="1"/>
              </p:cNvSpPr>
              <p:nvPr/>
            </p:nvSpPr>
            <p:spPr>
              <a:xfrm>
                <a:off x="4646527" y="1459871"/>
                <a:ext cx="2008405" cy="358560"/>
              </a:xfrm>
              <a:prstGeom prst="rect">
                <a:avLst/>
              </a:prstGeom>
              <a:blipFill>
                <a:blip r:embed="rId6"/>
                <a:stretch>
                  <a:fillRect b="-3390"/>
                </a:stretch>
              </a:blipFill>
            </p:spPr>
            <p:txBody>
              <a:bodyPr/>
              <a:lstStyle/>
              <a:p>
                <a:r>
                  <a:rPr lang="fr-FR">
                    <a:noFill/>
                  </a:rPr>
                  <a:t> </a:t>
                </a:r>
              </a:p>
            </p:txBody>
          </p:sp>
        </mc:Fallback>
      </mc:AlternateContent>
      <p:cxnSp>
        <p:nvCxnSpPr>
          <p:cNvPr id="44" name="Connecteur droit avec flèche 43">
            <a:extLst>
              <a:ext uri="{FF2B5EF4-FFF2-40B4-BE49-F238E27FC236}">
                <a16:creationId xmlns:a16="http://schemas.microsoft.com/office/drawing/2014/main" id="{D3451F4B-9C6C-4830-B86C-F5B61E0E6566}"/>
              </a:ext>
            </a:extLst>
          </p:cNvPr>
          <p:cNvCxnSpPr/>
          <p:nvPr/>
        </p:nvCxnSpPr>
        <p:spPr>
          <a:xfrm flipH="1" flipV="1">
            <a:off x="1867170" y="5400394"/>
            <a:ext cx="301572" cy="464645"/>
          </a:xfrm>
          <a:prstGeom prst="straightConnector1">
            <a:avLst/>
          </a:prstGeom>
          <a:ln w="38100">
            <a:solidFill>
              <a:srgbClr val="A81859"/>
            </a:solidFill>
            <a:tailEnd type="arrow"/>
          </a:ln>
        </p:spPr>
        <p:style>
          <a:lnRef idx="1">
            <a:schemeClr val="accent1"/>
          </a:lnRef>
          <a:fillRef idx="0">
            <a:schemeClr val="accent1"/>
          </a:fillRef>
          <a:effectRef idx="0">
            <a:schemeClr val="accent1"/>
          </a:effectRef>
          <a:fontRef idx="minor">
            <a:schemeClr val="tx1"/>
          </a:fontRef>
        </p:style>
      </p:cxnSp>
      <p:pic>
        <p:nvPicPr>
          <p:cNvPr id="45" name="Image 44">
            <a:extLst>
              <a:ext uri="{FF2B5EF4-FFF2-40B4-BE49-F238E27FC236}">
                <a16:creationId xmlns:a16="http://schemas.microsoft.com/office/drawing/2014/main" id="{B0206017-3594-4041-B1A5-AC9B3C14CF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09" y="5950726"/>
            <a:ext cx="657287" cy="678106"/>
          </a:xfrm>
          <a:prstGeom prst="rect">
            <a:avLst/>
          </a:prstGeom>
        </p:spPr>
      </p:pic>
      <mc:AlternateContent xmlns:mc="http://schemas.openxmlformats.org/markup-compatibility/2006" xmlns:a14="http://schemas.microsoft.com/office/drawing/2010/main">
        <mc:Choice Requires="a14">
          <p:sp>
            <p:nvSpPr>
              <p:cNvPr id="46" name="ZoneTexte 45">
                <a:extLst>
                  <a:ext uri="{FF2B5EF4-FFF2-40B4-BE49-F238E27FC236}">
                    <a16:creationId xmlns:a16="http://schemas.microsoft.com/office/drawing/2014/main" id="{16867828-2956-480F-9D25-E2B0F9E55A31}"/>
                  </a:ext>
                </a:extLst>
              </p:cNvPr>
              <p:cNvSpPr txBox="1"/>
              <p:nvPr/>
            </p:nvSpPr>
            <p:spPr>
              <a:xfrm>
                <a:off x="1405940" y="5865039"/>
                <a:ext cx="6910476" cy="923330"/>
              </a:xfrm>
              <a:prstGeom prst="rect">
                <a:avLst/>
              </a:prstGeom>
              <a:noFill/>
            </p:spPr>
            <p:txBody>
              <a:bodyPr wrap="square" rtlCol="0">
                <a:spAutoFit/>
              </a:bodyPr>
              <a:lstStyle/>
              <a:p>
                <a:r>
                  <a:rPr lang="fr-FR" b="1" dirty="0">
                    <a:solidFill>
                      <a:srgbClr val="A81859"/>
                    </a:solidFill>
                  </a:rPr>
                  <a:t>À retenir: </a:t>
                </a:r>
              </a:p>
              <a:p>
                <a:pPr marL="171450" indent="-171450">
                  <a:buFont typeface="Arial" pitchFamily="34" charset="0"/>
                  <a:buChar char="•"/>
                </a:pPr>
                <a:r>
                  <a:rPr lang="fr-FR" b="1" dirty="0">
                    <a:solidFill>
                      <a:srgbClr val="A81859"/>
                    </a:solidFill>
                  </a:rPr>
                  <a:t>On travaille avec V</a:t>
                </a:r>
                <a:r>
                  <a:rPr lang="fr-FR" b="1" baseline="-25000" dirty="0">
                    <a:solidFill>
                      <a:srgbClr val="A81859"/>
                    </a:solidFill>
                  </a:rPr>
                  <a:t>GS</a:t>
                </a:r>
                <a14:m>
                  <m:oMath xmlns:m="http://schemas.openxmlformats.org/officeDocument/2006/math">
                    <m:r>
                      <a:rPr lang="fr-FR" b="1" i="1">
                        <a:solidFill>
                          <a:srgbClr val="A81859"/>
                        </a:solidFill>
                        <a:latin typeface="Cambria Math"/>
                        <a:ea typeface="Cambria Math"/>
                      </a:rPr>
                      <m:t>≥ </m:t>
                    </m:r>
                  </m:oMath>
                </a14:m>
                <a:r>
                  <a:rPr lang="fr-FR" b="1" dirty="0">
                    <a:solidFill>
                      <a:srgbClr val="A81859"/>
                    </a:solidFill>
                  </a:rPr>
                  <a:t>0</a:t>
                </a:r>
              </a:p>
              <a:p>
                <a:pPr marL="171450" indent="-171450">
                  <a:buFont typeface="Arial" pitchFamily="34" charset="0"/>
                  <a:buChar char="•"/>
                </a:pPr>
                <a:r>
                  <a:rPr lang="fr-FR" b="1" dirty="0">
                    <a:solidFill>
                      <a:srgbClr val="A81859"/>
                    </a:solidFill>
                  </a:rPr>
                  <a:t>tant que V</a:t>
                </a:r>
                <a:r>
                  <a:rPr lang="fr-FR" b="1" baseline="-25000" dirty="0">
                    <a:solidFill>
                      <a:srgbClr val="A81859"/>
                    </a:solidFill>
                  </a:rPr>
                  <a:t>GS</a:t>
                </a:r>
                <a:r>
                  <a:rPr lang="fr-FR" b="1" dirty="0">
                    <a:solidFill>
                      <a:srgbClr val="A81859"/>
                    </a:solidFill>
                  </a:rPr>
                  <a:t> n’a pas atteint le seuil V</a:t>
                </a:r>
                <a:r>
                  <a:rPr lang="fr-FR" b="1" baseline="-25000" dirty="0">
                    <a:solidFill>
                      <a:srgbClr val="A81859"/>
                    </a:solidFill>
                  </a:rPr>
                  <a:t>T </a:t>
                </a:r>
                <a:r>
                  <a:rPr lang="fr-FR" b="1" dirty="0">
                    <a:solidFill>
                      <a:srgbClr val="A81859"/>
                    </a:solidFill>
                  </a:rPr>
                  <a:t> le transistor est bloqué</a:t>
                </a:r>
              </a:p>
            </p:txBody>
          </p:sp>
        </mc:Choice>
        <mc:Fallback xmlns="">
          <p:sp>
            <p:nvSpPr>
              <p:cNvPr id="46" name="ZoneTexte 45">
                <a:extLst>
                  <a:ext uri="{FF2B5EF4-FFF2-40B4-BE49-F238E27FC236}">
                    <a16:creationId xmlns:a16="http://schemas.microsoft.com/office/drawing/2014/main" id="{16867828-2956-480F-9D25-E2B0F9E55A31}"/>
                  </a:ext>
                </a:extLst>
              </p:cNvPr>
              <p:cNvSpPr txBox="1">
                <a:spLocks noRot="1" noChangeAspect="1" noMove="1" noResize="1" noEditPoints="1" noAdjustHandles="1" noChangeArrowheads="1" noChangeShapeType="1" noTextEdit="1"/>
              </p:cNvSpPr>
              <p:nvPr/>
            </p:nvSpPr>
            <p:spPr>
              <a:xfrm>
                <a:off x="1405940" y="5865039"/>
                <a:ext cx="6910476" cy="923330"/>
              </a:xfrm>
              <a:prstGeom prst="rect">
                <a:avLst/>
              </a:prstGeom>
              <a:blipFill>
                <a:blip r:embed="rId8"/>
                <a:stretch>
                  <a:fillRect l="-794" t="-3289" b="-9211"/>
                </a:stretch>
              </a:blipFill>
            </p:spPr>
            <p:txBody>
              <a:bodyPr/>
              <a:lstStyle/>
              <a:p>
                <a:r>
                  <a:rPr lang="fr-FR">
                    <a:noFill/>
                  </a:rPr>
                  <a:t> </a:t>
                </a:r>
              </a:p>
            </p:txBody>
          </p:sp>
        </mc:Fallback>
      </mc:AlternateContent>
      <p:pic>
        <p:nvPicPr>
          <p:cNvPr id="49" name="Image 48">
            <a:extLst>
              <a:ext uri="{FF2B5EF4-FFF2-40B4-BE49-F238E27FC236}">
                <a16:creationId xmlns:a16="http://schemas.microsoft.com/office/drawing/2014/main" id="{0E9AD239-E09E-41DC-84CE-B0E730E5803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20" t="14187" r="51678" b="3878"/>
          <a:stretch/>
        </p:blipFill>
        <p:spPr>
          <a:xfrm>
            <a:off x="899592" y="1280330"/>
            <a:ext cx="1368152" cy="1031624"/>
          </a:xfrm>
          <a:prstGeom prst="rect">
            <a:avLst/>
          </a:prstGeom>
        </p:spPr>
      </p:pic>
    </p:spTree>
    <p:custDataLst>
      <p:tags r:id="rId1"/>
    </p:custDataLst>
    <p:extLst>
      <p:ext uri="{BB962C8B-B14F-4D97-AF65-F5344CB8AC3E}">
        <p14:creationId xmlns:p14="http://schemas.microsoft.com/office/powerpoint/2010/main" val="124769735"/>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p:bldP spid="41" grpId="0"/>
      <p:bldP spid="42" grpId="0"/>
      <p:bldP spid="43"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 46">
            <a:extLst>
              <a:ext uri="{FF2B5EF4-FFF2-40B4-BE49-F238E27FC236}">
                <a16:creationId xmlns:a16="http://schemas.microsoft.com/office/drawing/2014/main" id="{B82201B0-7C23-4B8C-A105-88C591DCE5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6699" y="4603056"/>
            <a:ext cx="2808312" cy="2138865"/>
          </a:xfrm>
          <a:prstGeom prst="rect">
            <a:avLst/>
          </a:prstGeom>
        </p:spPr>
      </p:pic>
      <p:sp>
        <p:nvSpPr>
          <p:cNvPr id="4" name="Espace réservé du pied de page 3"/>
          <p:cNvSpPr>
            <a:spLocks noGrp="1"/>
          </p:cNvSpPr>
          <p:nvPr>
            <p:ph type="ftr" sz="quarter" idx="11"/>
          </p:nvPr>
        </p:nvSpPr>
        <p:spPr>
          <a:xfrm>
            <a:off x="1344896" y="2534"/>
            <a:ext cx="5819392" cy="365125"/>
          </a:xfrm>
        </p:spPr>
        <p:txBody>
          <a:bodyPr/>
          <a:lstStyle/>
          <a:p>
            <a:pPr algn="ctr"/>
            <a:r>
              <a:rPr lang="fr-FR" sz="2400" b="1" cap="small" dirty="0"/>
              <a:t>Le Transistor </a:t>
            </a:r>
            <a:r>
              <a:rPr lang="fr-FR" sz="2400" b="1" cap="small" dirty="0" err="1"/>
              <a:t>Mosfet</a:t>
            </a:r>
            <a:r>
              <a:rPr lang="fr-FR" sz="2400" b="1" cap="small" dirty="0"/>
              <a:t> en Commutation</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27</a:t>
            </a:fld>
            <a:endParaRPr lang="fr-F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86" y="1052934"/>
            <a:ext cx="523227" cy="5755268"/>
            <a:chOff x="-94811" y="1052735"/>
            <a:chExt cx="523227" cy="5755268"/>
          </a:xfrm>
        </p:grpSpPr>
        <p:grpSp>
          <p:nvGrpSpPr>
            <p:cNvPr id="12" name="Groupe 11"/>
            <p:cNvGrpSpPr/>
            <p:nvPr/>
          </p:nvGrpSpPr>
          <p:grpSpPr>
            <a:xfrm>
              <a:off x="-94811" y="2364872"/>
              <a:ext cx="523224" cy="2963065"/>
              <a:chOff x="-94811" y="2364872"/>
              <a:chExt cx="523224" cy="2963065"/>
            </a:xfrm>
          </p:grpSpPr>
          <p:sp>
            <p:nvSpPr>
              <p:cNvPr id="11" name="ZoneTexte 13"/>
              <p:cNvSpPr txBox="1"/>
              <p:nvPr/>
            </p:nvSpPr>
            <p:spPr>
              <a:xfrm rot="16200000">
                <a:off x="-573256" y="4326269"/>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8" name="ZoneTexte 13"/>
              <p:cNvSpPr txBox="1"/>
              <p:nvPr/>
            </p:nvSpPr>
            <p:spPr>
              <a:xfrm rot="16200000">
                <a:off x="-573235" y="2843296"/>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transistor</a:t>
                </a: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29" name="Espace réservé du contenu 2">
            <a:extLst>
              <a:ext uri="{FF2B5EF4-FFF2-40B4-BE49-F238E27FC236}">
                <a16:creationId xmlns:a16="http://schemas.microsoft.com/office/drawing/2014/main" id="{C05A63CB-471B-4C57-959A-A7562E27F716}"/>
              </a:ext>
            </a:extLst>
          </p:cNvPr>
          <p:cNvSpPr>
            <a:spLocks noGrp="1"/>
          </p:cNvSpPr>
          <p:nvPr>
            <p:ph idx="1"/>
          </p:nvPr>
        </p:nvSpPr>
        <p:spPr>
          <a:xfrm>
            <a:off x="661779" y="831687"/>
            <a:ext cx="8229600" cy="5832648"/>
          </a:xfrm>
        </p:spPr>
        <p:txBody>
          <a:bodyPr/>
          <a:lstStyle/>
          <a:p>
            <a:pPr>
              <a:buClr>
                <a:srgbClr val="04617B"/>
              </a:buClr>
            </a:pPr>
            <a:r>
              <a:rPr lang="fr-FR" dirty="0">
                <a:solidFill>
                  <a:srgbClr val="04617B"/>
                </a:solidFill>
              </a:rPr>
              <a:t>Différents régimes de fonctionnement</a:t>
            </a:r>
          </a:p>
          <a:p>
            <a:pPr lvl="1">
              <a:buClr>
                <a:schemeClr val="accent3">
                  <a:lumMod val="75000"/>
                </a:schemeClr>
              </a:buClr>
              <a:buFont typeface="Wingdings" panose="05000000000000000000" pitchFamily="2" charset="2"/>
              <a:buChar char="Ø"/>
            </a:pPr>
            <a:r>
              <a:rPr lang="fr-FR" sz="2200" dirty="0"/>
              <a:t>Transistor bloqué :</a:t>
            </a:r>
          </a:p>
          <a:p>
            <a:pPr lvl="2">
              <a:buClr>
                <a:schemeClr val="accent3">
                  <a:lumMod val="75000"/>
                </a:schemeClr>
              </a:buClr>
            </a:pPr>
            <a:r>
              <a:rPr lang="fr-FR" sz="2000" dirty="0"/>
              <a:t>I</a:t>
            </a:r>
            <a:r>
              <a:rPr lang="fr-FR" sz="2000" baseline="-25000" dirty="0"/>
              <a:t>DS</a:t>
            </a:r>
            <a:r>
              <a:rPr lang="fr-FR" sz="2000" dirty="0"/>
              <a:t>=0 quelque soit V</a:t>
            </a:r>
            <a:r>
              <a:rPr lang="fr-FR" sz="2000" baseline="-25000" dirty="0"/>
              <a:t>DS</a:t>
            </a:r>
          </a:p>
          <a:p>
            <a:pPr lvl="2">
              <a:buClr>
                <a:schemeClr val="accent3">
                  <a:lumMod val="75000"/>
                </a:schemeClr>
              </a:buClr>
            </a:pPr>
            <a:r>
              <a:rPr lang="fr-FR" sz="2000" dirty="0"/>
              <a:t>Pour un MOSFET canal N</a:t>
            </a:r>
          </a:p>
          <a:p>
            <a:pPr marL="667512" lvl="2" indent="0">
              <a:buClr>
                <a:schemeClr val="accent3">
                  <a:lumMod val="75000"/>
                </a:schemeClr>
              </a:buClr>
              <a:buNone/>
            </a:pPr>
            <a:r>
              <a:rPr lang="fr-FR" sz="2000" dirty="0"/>
              <a:t>	V</a:t>
            </a:r>
            <a:r>
              <a:rPr lang="fr-FR" sz="2000" baseline="-25000" dirty="0"/>
              <a:t>GS</a:t>
            </a:r>
            <a:r>
              <a:rPr lang="fr-FR" sz="2000" dirty="0"/>
              <a:t> </a:t>
            </a:r>
            <a:r>
              <a:rPr lang="fr-FR" sz="2000" dirty="0">
                <a:latin typeface="Times New Roman"/>
                <a:cs typeface="Times New Roman"/>
              </a:rPr>
              <a:t>≤</a:t>
            </a:r>
            <a:r>
              <a:rPr lang="fr-FR" sz="2000" dirty="0"/>
              <a:t> V</a:t>
            </a:r>
            <a:r>
              <a:rPr lang="fr-FR" sz="2000" baseline="-25000" dirty="0"/>
              <a:t>T</a:t>
            </a:r>
            <a:r>
              <a:rPr lang="fr-FR" sz="2000" dirty="0"/>
              <a:t> =</a:t>
            </a:r>
            <a:r>
              <a:rPr lang="fr-FR" sz="2000" dirty="0" err="1"/>
              <a:t>V</a:t>
            </a:r>
            <a:r>
              <a:rPr lang="fr-FR" sz="2000" baseline="-25000" dirty="0" err="1"/>
              <a:t>GSTh</a:t>
            </a:r>
            <a:endParaRPr lang="fr-FR" sz="1700" dirty="0"/>
          </a:p>
          <a:p>
            <a:pPr lvl="1">
              <a:buClr>
                <a:schemeClr val="accent3">
                  <a:lumMod val="75000"/>
                </a:schemeClr>
              </a:buClr>
              <a:buFont typeface="Wingdings" panose="05000000000000000000" pitchFamily="2" charset="2"/>
              <a:buChar char="Ø"/>
            </a:pPr>
            <a:r>
              <a:rPr lang="fr-FR" sz="2200" dirty="0"/>
              <a:t>Zone ohmique :</a:t>
            </a:r>
          </a:p>
          <a:p>
            <a:pPr lvl="1">
              <a:buClr>
                <a:schemeClr val="accent3">
                  <a:lumMod val="75000"/>
                </a:schemeClr>
              </a:buClr>
              <a:buFont typeface="Wingdings" panose="05000000000000000000" pitchFamily="2" charset="2"/>
              <a:buChar char="Ø"/>
            </a:pPr>
            <a:endParaRPr lang="fr-FR" sz="2200" dirty="0"/>
          </a:p>
          <a:p>
            <a:pPr lvl="1">
              <a:buClr>
                <a:schemeClr val="accent3">
                  <a:lumMod val="75000"/>
                </a:schemeClr>
              </a:buClr>
              <a:buFont typeface="Wingdings" panose="05000000000000000000" pitchFamily="2" charset="2"/>
              <a:buChar char="Ø"/>
            </a:pPr>
            <a:endParaRPr lang="fr-FR" sz="2000" dirty="0"/>
          </a:p>
          <a:p>
            <a:pPr lvl="1">
              <a:buClr>
                <a:schemeClr val="accent3">
                  <a:lumMod val="75000"/>
                </a:schemeClr>
              </a:buClr>
              <a:buFont typeface="Wingdings" panose="05000000000000000000" pitchFamily="2" charset="2"/>
              <a:buChar char="Ø"/>
            </a:pPr>
            <a:endParaRPr lang="fr-FR" sz="2000" dirty="0"/>
          </a:p>
          <a:p>
            <a:pPr lvl="1">
              <a:buClr>
                <a:schemeClr val="accent3">
                  <a:lumMod val="75000"/>
                </a:schemeClr>
              </a:buClr>
              <a:buFont typeface="Wingdings" panose="05000000000000000000" pitchFamily="2" charset="2"/>
              <a:buChar char="Ø"/>
            </a:pPr>
            <a:endParaRPr lang="fr-FR" sz="2200" dirty="0"/>
          </a:p>
          <a:p>
            <a:pPr lvl="1">
              <a:buClr>
                <a:schemeClr val="accent3">
                  <a:lumMod val="75000"/>
                </a:schemeClr>
              </a:buClr>
              <a:buFont typeface="Wingdings" panose="05000000000000000000" pitchFamily="2" charset="2"/>
              <a:buChar char="Ø"/>
            </a:pPr>
            <a:endParaRPr lang="fr-FR" sz="2200" dirty="0"/>
          </a:p>
          <a:p>
            <a:pPr lvl="1">
              <a:buClr>
                <a:schemeClr val="accent3">
                  <a:lumMod val="75000"/>
                </a:schemeClr>
              </a:buClr>
              <a:buFont typeface="Wingdings" panose="05000000000000000000" pitchFamily="2" charset="2"/>
              <a:buChar char="Ø"/>
            </a:pPr>
            <a:endParaRPr lang="fr-FR" sz="2000" dirty="0"/>
          </a:p>
          <a:p>
            <a:pPr lvl="1">
              <a:buClr>
                <a:schemeClr val="accent3">
                  <a:lumMod val="75000"/>
                </a:schemeClr>
              </a:buClr>
              <a:buFont typeface="Wingdings" panose="05000000000000000000" pitchFamily="2" charset="2"/>
              <a:buChar char="Ø"/>
            </a:pPr>
            <a:r>
              <a:rPr lang="fr-FR" sz="2200" dirty="0"/>
              <a:t>Régime de saturation (de courant)</a:t>
            </a:r>
          </a:p>
          <a:p>
            <a:pPr marL="393192" lvl="1" indent="0">
              <a:buClr>
                <a:schemeClr val="accent3">
                  <a:lumMod val="75000"/>
                </a:schemeClr>
              </a:buClr>
              <a:buNone/>
            </a:pPr>
            <a:r>
              <a:rPr lang="fr-FR" sz="2200" dirty="0"/>
              <a:t>	ou zone de pincement</a:t>
            </a:r>
          </a:p>
          <a:p>
            <a:pPr marL="667512" lvl="2" indent="0">
              <a:buClr>
                <a:schemeClr val="accent3">
                  <a:lumMod val="75000"/>
                </a:schemeClr>
              </a:buClr>
              <a:buNone/>
            </a:pPr>
            <a:endParaRPr lang="fr-FR" sz="1700" dirty="0"/>
          </a:p>
          <a:p>
            <a:pPr marL="667512" lvl="2" indent="0">
              <a:buClr>
                <a:schemeClr val="accent3">
                  <a:lumMod val="75000"/>
                </a:schemeClr>
              </a:buClr>
              <a:buNone/>
            </a:pPr>
            <a:endParaRPr lang="fr-FR" sz="1700" dirty="0"/>
          </a:p>
          <a:p>
            <a:pPr marL="667512" lvl="2" indent="0">
              <a:buClr>
                <a:schemeClr val="accent3">
                  <a:lumMod val="75000"/>
                </a:schemeClr>
              </a:buClr>
              <a:buNone/>
            </a:pPr>
            <a:endParaRPr lang="fr-FR" sz="1700" dirty="0"/>
          </a:p>
        </p:txBody>
      </p:sp>
      <p:pic>
        <p:nvPicPr>
          <p:cNvPr id="31" name="Image 30">
            <a:extLst>
              <a:ext uri="{FF2B5EF4-FFF2-40B4-BE49-F238E27FC236}">
                <a16:creationId xmlns:a16="http://schemas.microsoft.com/office/drawing/2014/main" id="{F01E80ED-9F2A-4655-BEA9-472E47B557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6579" y="1767791"/>
            <a:ext cx="4191000" cy="2705100"/>
          </a:xfrm>
          <a:prstGeom prst="rect">
            <a:avLst/>
          </a:prstGeom>
        </p:spPr>
      </p:pic>
      <p:cxnSp>
        <p:nvCxnSpPr>
          <p:cNvPr id="32" name="Connecteur droit avec flèche 31">
            <a:extLst>
              <a:ext uri="{FF2B5EF4-FFF2-40B4-BE49-F238E27FC236}">
                <a16:creationId xmlns:a16="http://schemas.microsoft.com/office/drawing/2014/main" id="{E7A108AB-EC2C-4486-AE7C-3231A9B6A6A9}"/>
              </a:ext>
            </a:extLst>
          </p:cNvPr>
          <p:cNvCxnSpPr/>
          <p:nvPr/>
        </p:nvCxnSpPr>
        <p:spPr>
          <a:xfrm>
            <a:off x="4272523" y="1905947"/>
            <a:ext cx="2808312" cy="24541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33" name="Image 32">
            <a:extLst>
              <a:ext uri="{FF2B5EF4-FFF2-40B4-BE49-F238E27FC236}">
                <a16:creationId xmlns:a16="http://schemas.microsoft.com/office/drawing/2014/main" id="{0D2B24B2-9178-425E-B901-425A3A9FFC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5873" y="3243955"/>
            <a:ext cx="3122673" cy="2087462"/>
          </a:xfrm>
          <a:prstGeom prst="rect">
            <a:avLst/>
          </a:prstGeom>
        </p:spPr>
      </p:pic>
      <p:cxnSp>
        <p:nvCxnSpPr>
          <p:cNvPr id="48" name="Connecteur droit avec flèche 47">
            <a:extLst>
              <a:ext uri="{FF2B5EF4-FFF2-40B4-BE49-F238E27FC236}">
                <a16:creationId xmlns:a16="http://schemas.microsoft.com/office/drawing/2014/main" id="{C4E75560-80B6-42EF-AC93-6B82C8276A98}"/>
              </a:ext>
            </a:extLst>
          </p:cNvPr>
          <p:cNvCxnSpPr/>
          <p:nvPr/>
        </p:nvCxnSpPr>
        <p:spPr>
          <a:xfrm flipV="1">
            <a:off x="3912483" y="3243955"/>
            <a:ext cx="1224136" cy="104373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8EBE1CD9-D99D-4DBF-A402-E3720C326D3F}"/>
              </a:ext>
            </a:extLst>
          </p:cNvPr>
          <p:cNvCxnSpPr/>
          <p:nvPr/>
        </p:nvCxnSpPr>
        <p:spPr>
          <a:xfrm flipV="1">
            <a:off x="5424651" y="2811907"/>
            <a:ext cx="1296144" cy="27003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71141032"/>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fade">
                                      <p:cBhvr>
                                        <p:cTn id="7" dur="1000"/>
                                        <p:tgtEl>
                                          <p:spTgt spid="29">
                                            <p:txEl>
                                              <p:pRg st="1" end="1"/>
                                            </p:txEl>
                                          </p:spTgt>
                                        </p:tgtEl>
                                      </p:cBhvr>
                                    </p:animEffect>
                                    <p:anim calcmode="lin" valueType="num">
                                      <p:cBhvr>
                                        <p:cTn id="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1" end="1"/>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par>
                                <p:cTn id="12" presetID="42" presetClass="entr" presetSubtype="0" fill="hold" nodeType="withEffect">
                                  <p:stCondLst>
                                    <p:cond delay="0"/>
                                  </p:stCondLst>
                                  <p:childTnLst>
                                    <p:set>
                                      <p:cBhvr>
                                        <p:cTn id="13" dur="1" fill="hold">
                                          <p:stCondLst>
                                            <p:cond delay="0"/>
                                          </p:stCondLst>
                                        </p:cTn>
                                        <p:tgtEl>
                                          <p:spTgt spid="29">
                                            <p:txEl>
                                              <p:pRg st="2" end="2"/>
                                            </p:txEl>
                                          </p:spTgt>
                                        </p:tgtEl>
                                        <p:attrNameLst>
                                          <p:attrName>style.visibility</p:attrName>
                                        </p:attrNameLst>
                                      </p:cBhvr>
                                      <p:to>
                                        <p:strVal val="visible"/>
                                      </p:to>
                                    </p:set>
                                    <p:animEffect transition="in" filter="fade">
                                      <p:cBhvr>
                                        <p:cTn id="14" dur="1000"/>
                                        <p:tgtEl>
                                          <p:spTgt spid="29">
                                            <p:txEl>
                                              <p:pRg st="2" end="2"/>
                                            </p:txEl>
                                          </p:spTgt>
                                        </p:tgtEl>
                                      </p:cBhvr>
                                    </p:animEffect>
                                    <p:anim calcmode="lin" valueType="num">
                                      <p:cBhvr>
                                        <p:cTn id="15"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Effect transition="in" filter="fade">
                                      <p:cBhvr>
                                        <p:cTn id="19" dur="1000"/>
                                        <p:tgtEl>
                                          <p:spTgt spid="29">
                                            <p:txEl>
                                              <p:pRg st="3" end="3"/>
                                            </p:txEl>
                                          </p:spTgt>
                                        </p:tgtEl>
                                      </p:cBhvr>
                                    </p:animEffect>
                                    <p:anim calcmode="lin" valueType="num">
                                      <p:cBhvr>
                                        <p:cTn id="20"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
                                            <p:txEl>
                                              <p:pRg st="4" end="4"/>
                                            </p:txEl>
                                          </p:spTgt>
                                        </p:tgtEl>
                                        <p:attrNameLst>
                                          <p:attrName>style.visibility</p:attrName>
                                        </p:attrNameLst>
                                      </p:cBhvr>
                                      <p:to>
                                        <p:strVal val="visible"/>
                                      </p:to>
                                    </p:set>
                                    <p:animEffect transition="in" filter="fade">
                                      <p:cBhvr>
                                        <p:cTn id="24" dur="1000"/>
                                        <p:tgtEl>
                                          <p:spTgt spid="29">
                                            <p:txEl>
                                              <p:pRg st="4" end="4"/>
                                            </p:txEl>
                                          </p:spTgt>
                                        </p:tgtEl>
                                      </p:cBhvr>
                                    </p:animEffect>
                                    <p:anim calcmode="lin" valueType="num">
                                      <p:cBhvr>
                                        <p:cTn id="25"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9">
                                            <p:txEl>
                                              <p:pRg st="5" end="5"/>
                                            </p:txEl>
                                          </p:spTgt>
                                        </p:tgtEl>
                                        <p:attrNameLst>
                                          <p:attrName>style.visibility</p:attrName>
                                        </p:attrNameLst>
                                      </p:cBhvr>
                                      <p:to>
                                        <p:strVal val="visible"/>
                                      </p:to>
                                    </p:set>
                                    <p:animEffect transition="in" filter="fade">
                                      <p:cBhvr>
                                        <p:cTn id="31" dur="1000"/>
                                        <p:tgtEl>
                                          <p:spTgt spid="29">
                                            <p:txEl>
                                              <p:pRg st="5" end="5"/>
                                            </p:txEl>
                                          </p:spTgt>
                                        </p:tgtEl>
                                      </p:cBhvr>
                                    </p:animEffect>
                                    <p:anim calcmode="lin" valueType="num">
                                      <p:cBhvr>
                                        <p:cTn id="32"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9">
                                            <p:txEl>
                                              <p:pRg st="5" end="5"/>
                                            </p:txEl>
                                          </p:spTgt>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xEl>
                                              <p:pRg st="12" end="12"/>
                                            </p:txEl>
                                          </p:spTgt>
                                        </p:tgtEl>
                                        <p:attrNameLst>
                                          <p:attrName>style.visibility</p:attrName>
                                        </p:attrNameLst>
                                      </p:cBhvr>
                                      <p:to>
                                        <p:strVal val="visible"/>
                                      </p:to>
                                    </p:set>
                                    <p:animEffect transition="in" filter="fade">
                                      <p:cBhvr>
                                        <p:cTn id="44" dur="1000"/>
                                        <p:tgtEl>
                                          <p:spTgt spid="29">
                                            <p:txEl>
                                              <p:pRg st="12" end="12"/>
                                            </p:txEl>
                                          </p:spTgt>
                                        </p:tgtEl>
                                      </p:cBhvr>
                                    </p:animEffect>
                                    <p:anim calcmode="lin" valueType="num">
                                      <p:cBhvr>
                                        <p:cTn id="45" dur="1000" fill="hold"/>
                                        <p:tgtEl>
                                          <p:spTgt spid="29">
                                            <p:txEl>
                                              <p:pRg st="12" end="12"/>
                                            </p:txEl>
                                          </p:spTgt>
                                        </p:tgtEl>
                                        <p:attrNameLst>
                                          <p:attrName>ppt_x</p:attrName>
                                        </p:attrNameLst>
                                      </p:cBhvr>
                                      <p:tavLst>
                                        <p:tav tm="0">
                                          <p:val>
                                            <p:strVal val="#ppt_x"/>
                                          </p:val>
                                        </p:tav>
                                        <p:tav tm="100000">
                                          <p:val>
                                            <p:strVal val="#ppt_x"/>
                                          </p:val>
                                        </p:tav>
                                      </p:tavLst>
                                    </p:anim>
                                    <p:anim calcmode="lin" valueType="num">
                                      <p:cBhvr>
                                        <p:cTn id="46" dur="1000" fill="hold"/>
                                        <p:tgtEl>
                                          <p:spTgt spid="29">
                                            <p:txEl>
                                              <p:pRg st="12" end="1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9">
                                            <p:txEl>
                                              <p:pRg st="13" end="13"/>
                                            </p:txEl>
                                          </p:spTgt>
                                        </p:tgtEl>
                                        <p:attrNameLst>
                                          <p:attrName>style.visibility</p:attrName>
                                        </p:attrNameLst>
                                      </p:cBhvr>
                                      <p:to>
                                        <p:strVal val="visible"/>
                                      </p:to>
                                    </p:set>
                                    <p:animEffect transition="in" filter="fade">
                                      <p:cBhvr>
                                        <p:cTn id="49" dur="1000"/>
                                        <p:tgtEl>
                                          <p:spTgt spid="29">
                                            <p:txEl>
                                              <p:pRg st="13" end="13"/>
                                            </p:txEl>
                                          </p:spTgt>
                                        </p:tgtEl>
                                      </p:cBhvr>
                                    </p:animEffect>
                                    <p:anim calcmode="lin" valueType="num">
                                      <p:cBhvr>
                                        <p:cTn id="50" dur="1000" fill="hold"/>
                                        <p:tgtEl>
                                          <p:spTgt spid="29">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29">
                                            <p:txEl>
                                              <p:pRg st="13" end="13"/>
                                            </p:txEl>
                                          </p:spTgt>
                                        </p:tgtEl>
                                        <p:attrNameLst>
                                          <p:attrName>ppt_y</p:attrName>
                                        </p:attrNameLst>
                                      </p:cBhvr>
                                      <p:tavLst>
                                        <p:tav tm="0">
                                          <p:val>
                                            <p:strVal val="#ppt_y+.1"/>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10"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344896" y="2534"/>
            <a:ext cx="5819392" cy="365125"/>
          </a:xfrm>
        </p:spPr>
        <p:txBody>
          <a:bodyPr/>
          <a:lstStyle/>
          <a:p>
            <a:pPr algn="ctr"/>
            <a:r>
              <a:rPr lang="fr-FR" sz="2400" b="1" cap="small" dirty="0"/>
              <a:t>Le Transistor </a:t>
            </a:r>
            <a:r>
              <a:rPr lang="fr-FR" sz="2400" b="1" cap="small" dirty="0" err="1"/>
              <a:t>Mosfet</a:t>
            </a:r>
            <a:r>
              <a:rPr lang="fr-FR" sz="2400" b="1" cap="small" dirty="0"/>
              <a:t> en Commutation</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28</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47715"/>
            <a:ext cx="523223" cy="5760487"/>
            <a:chOff x="-94807" y="1047516"/>
            <a:chExt cx="523223" cy="5760487"/>
          </a:xfrm>
        </p:grpSpPr>
        <p:grpSp>
          <p:nvGrpSpPr>
            <p:cNvPr id="12" name="Groupe 11"/>
            <p:cNvGrpSpPr/>
            <p:nvPr/>
          </p:nvGrpSpPr>
          <p:grpSpPr>
            <a:xfrm>
              <a:off x="-94807" y="1047516"/>
              <a:ext cx="523220" cy="4280421"/>
              <a:chOff x="-94807" y="1047516"/>
              <a:chExt cx="523220" cy="4280421"/>
            </a:xfrm>
          </p:grpSpPr>
          <p:sp>
            <p:nvSpPr>
              <p:cNvPr id="11" name="ZoneTexte 13"/>
              <p:cNvSpPr txBox="1"/>
              <p:nvPr/>
            </p:nvSpPr>
            <p:spPr>
              <a:xfrm rot="16200000">
                <a:off x="-573256" y="4326269"/>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8" name="ZoneTexte 13"/>
              <p:cNvSpPr txBox="1"/>
              <p:nvPr/>
            </p:nvSpPr>
            <p:spPr>
              <a:xfrm rot="16200000">
                <a:off x="-573231" y="1525940"/>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chemeClr val="tx2"/>
                    </a:solidFill>
                    <a:latin typeface="+mj-lt"/>
                  </a:rPr>
                  <a:t>Mosfet</a:t>
                </a:r>
                <a:r>
                  <a:rPr lang="fr-FR" sz="1400" b="1" dirty="0">
                    <a:solidFill>
                      <a:schemeClr val="tx2"/>
                    </a:solidFill>
                    <a:latin typeface="+mj-lt"/>
                  </a:rPr>
                  <a:t> en commutation</a:t>
                </a: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2926092"/>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22" name="Titre 1">
            <a:extLst>
              <a:ext uri="{FF2B5EF4-FFF2-40B4-BE49-F238E27FC236}">
                <a16:creationId xmlns:a16="http://schemas.microsoft.com/office/drawing/2014/main" id="{77E5D1A1-9D56-45D6-B72B-8E636BC8039F}"/>
              </a:ext>
            </a:extLst>
          </p:cNvPr>
          <p:cNvSpPr>
            <a:spLocks noGrp="1"/>
          </p:cNvSpPr>
          <p:nvPr>
            <p:ph type="title"/>
          </p:nvPr>
        </p:nvSpPr>
        <p:spPr>
          <a:xfrm>
            <a:off x="457200" y="580159"/>
            <a:ext cx="8686800" cy="708688"/>
          </a:xfrm>
        </p:spPr>
        <p:txBody>
          <a:bodyPr>
            <a:noAutofit/>
          </a:bodyPr>
          <a:lstStyle/>
          <a:p>
            <a:pPr algn="ctr"/>
            <a:r>
              <a:rPr lang="fr-FR" sz="4000" b="1" u="sng" dirty="0">
                <a:solidFill>
                  <a:srgbClr val="04617B"/>
                </a:solidFill>
              </a:rPr>
              <a:t>Transistor MOSFET en commutation</a:t>
            </a:r>
          </a:p>
        </p:txBody>
      </p:sp>
      <p:sp>
        <p:nvSpPr>
          <p:cNvPr id="23" name="Espace réservé du contenu 2">
            <a:extLst>
              <a:ext uri="{FF2B5EF4-FFF2-40B4-BE49-F238E27FC236}">
                <a16:creationId xmlns:a16="http://schemas.microsoft.com/office/drawing/2014/main" id="{99D53C75-4F66-463B-85A1-C72A5DA22A28}"/>
              </a:ext>
            </a:extLst>
          </p:cNvPr>
          <p:cNvSpPr>
            <a:spLocks noGrp="1"/>
          </p:cNvSpPr>
          <p:nvPr>
            <p:ph idx="1"/>
          </p:nvPr>
        </p:nvSpPr>
        <p:spPr>
          <a:xfrm>
            <a:off x="672932" y="1387322"/>
            <a:ext cx="8579296" cy="5445224"/>
          </a:xfrm>
        </p:spPr>
        <p:txBody>
          <a:bodyPr>
            <a:normAutofit/>
          </a:bodyPr>
          <a:lstStyle/>
          <a:p>
            <a:pPr>
              <a:buClr>
                <a:srgbClr val="04617B"/>
              </a:buClr>
            </a:pPr>
            <a:r>
              <a:rPr lang="fr-FR" dirty="0">
                <a:solidFill>
                  <a:srgbClr val="04617B"/>
                </a:solidFill>
              </a:rPr>
              <a:t>Cas d’un MOSFET à enrichissement canal N</a:t>
            </a:r>
          </a:p>
          <a:p>
            <a:pPr lvl="1">
              <a:buClr>
                <a:schemeClr val="accent3">
                  <a:lumMod val="75000"/>
                </a:schemeClr>
              </a:buClr>
              <a:buFont typeface="Wingdings" panose="05000000000000000000" pitchFamily="2" charset="2"/>
              <a:buChar char="Ø"/>
            </a:pPr>
            <a:r>
              <a:rPr lang="fr-FR" sz="2200" dirty="0"/>
              <a:t>Transistor bloqué si </a:t>
            </a:r>
          </a:p>
          <a:p>
            <a:pPr marL="393192" lvl="1" indent="0">
              <a:buClr>
                <a:schemeClr val="accent3">
                  <a:lumMod val="75000"/>
                </a:schemeClr>
              </a:buClr>
              <a:buNone/>
            </a:pPr>
            <a:r>
              <a:rPr lang="fr-FR" sz="2200" dirty="0"/>
              <a:t>	</a:t>
            </a:r>
            <a:r>
              <a:rPr lang="fr-FR" sz="2000" dirty="0"/>
              <a:t>V</a:t>
            </a:r>
            <a:r>
              <a:rPr lang="fr-FR" sz="2000" baseline="-25000" dirty="0"/>
              <a:t>GS</a:t>
            </a:r>
            <a:r>
              <a:rPr lang="fr-FR" sz="2000" dirty="0"/>
              <a:t> </a:t>
            </a:r>
            <a:r>
              <a:rPr lang="fr-FR" sz="2000" dirty="0">
                <a:latin typeface="Times New Roman"/>
                <a:cs typeface="Times New Roman"/>
              </a:rPr>
              <a:t>≤</a:t>
            </a:r>
            <a:r>
              <a:rPr lang="fr-FR" sz="2000" dirty="0"/>
              <a:t> V</a:t>
            </a:r>
            <a:r>
              <a:rPr lang="fr-FR" sz="2000" baseline="-25000" dirty="0"/>
              <a:t>T</a:t>
            </a:r>
            <a:r>
              <a:rPr lang="fr-FR" sz="2000" dirty="0"/>
              <a:t> =</a:t>
            </a:r>
            <a:r>
              <a:rPr lang="fr-FR" sz="2000" dirty="0" err="1"/>
              <a:t>V</a:t>
            </a:r>
            <a:r>
              <a:rPr lang="fr-FR" sz="2000" baseline="-25000" dirty="0" err="1"/>
              <a:t>GSTh</a:t>
            </a:r>
            <a:endParaRPr lang="fr-FR" sz="1700" dirty="0"/>
          </a:p>
          <a:p>
            <a:pPr marL="393192" lvl="1" indent="0">
              <a:buClr>
                <a:schemeClr val="accent3">
                  <a:lumMod val="75000"/>
                </a:schemeClr>
              </a:buClr>
              <a:buNone/>
            </a:pPr>
            <a:r>
              <a:rPr lang="fr-FR" sz="2000" b="1" i="1" dirty="0">
                <a:solidFill>
                  <a:srgbClr val="FF0000"/>
                </a:solidFill>
              </a:rPr>
              <a:t>	V</a:t>
            </a:r>
            <a:r>
              <a:rPr lang="fr-FR" sz="2000" b="1" i="1" baseline="-25000" dirty="0">
                <a:solidFill>
                  <a:srgbClr val="FF0000"/>
                </a:solidFill>
              </a:rPr>
              <a:t>GS </a:t>
            </a:r>
            <a:r>
              <a:rPr lang="fr-FR" sz="2000" b="1" i="1" dirty="0">
                <a:solidFill>
                  <a:srgbClr val="FF0000"/>
                </a:solidFill>
              </a:rPr>
              <a:t>= 0 Transistor bloqué</a:t>
            </a:r>
            <a:endParaRPr lang="fr-FR" sz="2000" b="1" i="1" baseline="-25000" dirty="0">
              <a:solidFill>
                <a:srgbClr val="FF0000"/>
              </a:solidFill>
            </a:endParaRPr>
          </a:p>
          <a:p>
            <a:pPr marL="393192" lvl="1" indent="0">
              <a:buClr>
                <a:schemeClr val="accent3">
                  <a:lumMod val="75000"/>
                </a:schemeClr>
              </a:buClr>
              <a:buNone/>
            </a:pPr>
            <a:endParaRPr lang="fr-FR" dirty="0"/>
          </a:p>
          <a:p>
            <a:pPr lvl="1">
              <a:buClr>
                <a:schemeClr val="accent3">
                  <a:lumMod val="75000"/>
                </a:schemeClr>
              </a:buClr>
              <a:buFont typeface="Wingdings" panose="05000000000000000000" pitchFamily="2" charset="2"/>
              <a:buChar char="Ø"/>
            </a:pPr>
            <a:endParaRPr lang="fr-FR" sz="2200" dirty="0"/>
          </a:p>
          <a:p>
            <a:pPr lvl="1">
              <a:buClr>
                <a:schemeClr val="accent3">
                  <a:lumMod val="75000"/>
                </a:schemeClr>
              </a:buClr>
              <a:buFont typeface="Wingdings" panose="05000000000000000000" pitchFamily="2" charset="2"/>
              <a:buChar char="Ø"/>
            </a:pPr>
            <a:endParaRPr lang="fr-FR" sz="2200" dirty="0"/>
          </a:p>
          <a:p>
            <a:pPr lvl="1">
              <a:buClr>
                <a:schemeClr val="accent3">
                  <a:lumMod val="75000"/>
                </a:schemeClr>
              </a:buClr>
              <a:buFont typeface="Wingdings" panose="05000000000000000000" pitchFamily="2" charset="2"/>
              <a:buChar char="Ø"/>
            </a:pPr>
            <a:r>
              <a:rPr lang="fr-FR" sz="2200" dirty="0"/>
              <a:t>Transistor passant si</a:t>
            </a:r>
          </a:p>
          <a:p>
            <a:pPr marL="393192" lvl="1" indent="0">
              <a:buClr>
                <a:schemeClr val="accent3">
                  <a:lumMod val="75000"/>
                </a:schemeClr>
              </a:buClr>
              <a:buNone/>
            </a:pPr>
            <a:r>
              <a:rPr lang="fr-FR" sz="2200" dirty="0"/>
              <a:t>	</a:t>
            </a:r>
            <a:r>
              <a:rPr lang="fr-FR" dirty="0"/>
              <a:t> </a:t>
            </a:r>
            <a:r>
              <a:rPr lang="fr-FR" sz="2000" dirty="0"/>
              <a:t>V</a:t>
            </a:r>
            <a:r>
              <a:rPr lang="fr-FR" sz="2000" baseline="-25000" dirty="0"/>
              <a:t>GS</a:t>
            </a:r>
            <a:r>
              <a:rPr lang="fr-FR" sz="2000" dirty="0"/>
              <a:t> </a:t>
            </a:r>
            <a:r>
              <a:rPr lang="fr-FR" sz="2000" dirty="0">
                <a:latin typeface="Times New Roman"/>
                <a:cs typeface="Times New Roman"/>
              </a:rPr>
              <a:t>&gt;</a:t>
            </a:r>
            <a:r>
              <a:rPr lang="fr-FR" sz="2000" dirty="0"/>
              <a:t> V</a:t>
            </a:r>
            <a:r>
              <a:rPr lang="fr-FR" sz="2000" baseline="-25000" dirty="0"/>
              <a:t>T</a:t>
            </a:r>
            <a:r>
              <a:rPr lang="fr-FR" sz="2000" dirty="0"/>
              <a:t> =</a:t>
            </a:r>
            <a:r>
              <a:rPr lang="fr-FR" sz="2000" dirty="0" err="1"/>
              <a:t>V</a:t>
            </a:r>
            <a:r>
              <a:rPr lang="fr-FR" sz="2000" baseline="-25000" dirty="0" err="1"/>
              <a:t>GSTh</a:t>
            </a:r>
            <a:r>
              <a:rPr lang="fr-FR" sz="2000" baseline="-25000" dirty="0"/>
              <a:t> </a:t>
            </a:r>
            <a:endParaRPr lang="fr-FR" sz="2200" dirty="0"/>
          </a:p>
          <a:p>
            <a:pPr marL="667512" lvl="2" indent="0">
              <a:buClr>
                <a:schemeClr val="accent3">
                  <a:lumMod val="75000"/>
                </a:schemeClr>
              </a:buClr>
              <a:buNone/>
            </a:pPr>
            <a:r>
              <a:rPr lang="fr-FR" sz="1800" b="1" i="1" dirty="0">
                <a:solidFill>
                  <a:srgbClr val="FF0000"/>
                </a:solidFill>
              </a:rPr>
              <a:t>	</a:t>
            </a:r>
            <a:r>
              <a:rPr lang="fr-FR" sz="2000" b="1" i="1" dirty="0">
                <a:solidFill>
                  <a:srgbClr val="0070C0"/>
                </a:solidFill>
              </a:rPr>
              <a:t>Transistor passant (zone ohmique, pente de la droite)</a:t>
            </a:r>
            <a:endParaRPr lang="fr-FR" sz="1700" dirty="0">
              <a:solidFill>
                <a:srgbClr val="0070C0"/>
              </a:solidFill>
            </a:endParaRPr>
          </a:p>
          <a:p>
            <a:pPr marL="667512" lvl="2" indent="0">
              <a:buClr>
                <a:schemeClr val="accent3">
                  <a:lumMod val="75000"/>
                </a:schemeClr>
              </a:buClr>
              <a:buNone/>
            </a:pPr>
            <a:endParaRPr lang="fr-FR" sz="1700" dirty="0"/>
          </a:p>
          <a:p>
            <a:pPr marL="667512" lvl="2" indent="0">
              <a:buClr>
                <a:schemeClr val="accent3">
                  <a:lumMod val="75000"/>
                </a:schemeClr>
              </a:buClr>
              <a:buNone/>
            </a:pPr>
            <a:r>
              <a:rPr lang="fr-FR" sz="1700" dirty="0"/>
              <a:t>				</a:t>
            </a:r>
            <a:endParaRPr lang="fr-FR" sz="1800" dirty="0">
              <a:solidFill>
                <a:srgbClr val="A81859"/>
              </a:solidFill>
            </a:endParaRPr>
          </a:p>
        </p:txBody>
      </p:sp>
      <p:pic>
        <p:nvPicPr>
          <p:cNvPr id="24" name="Image 23">
            <a:extLst>
              <a:ext uri="{FF2B5EF4-FFF2-40B4-BE49-F238E27FC236}">
                <a16:creationId xmlns:a16="http://schemas.microsoft.com/office/drawing/2014/main" id="{4D3E5E04-70FF-4CD1-B93B-DE6B73272405}"/>
              </a:ext>
            </a:extLst>
          </p:cNvPr>
          <p:cNvPicPr>
            <a:picLocks noChangeAspect="1"/>
          </p:cNvPicPr>
          <p:nvPr/>
        </p:nvPicPr>
        <p:blipFill rotWithShape="1">
          <a:blip r:embed="rId5">
            <a:alphaModFix amt="52000"/>
            <a:extLst>
              <a:ext uri="{28A0092B-C50C-407E-A947-70E740481C1C}">
                <a14:useLocalDpi xmlns:a14="http://schemas.microsoft.com/office/drawing/2010/main" val="0"/>
              </a:ext>
            </a:extLst>
          </a:blip>
          <a:srcRect t="6832"/>
          <a:stretch/>
        </p:blipFill>
        <p:spPr>
          <a:xfrm>
            <a:off x="4880520" y="1843552"/>
            <a:ext cx="4191000" cy="2520280"/>
          </a:xfrm>
          <a:prstGeom prst="rect">
            <a:avLst/>
          </a:prstGeom>
        </p:spPr>
      </p:pic>
      <p:cxnSp>
        <p:nvCxnSpPr>
          <p:cNvPr id="25" name="Connecteur : en arc 24">
            <a:extLst>
              <a:ext uri="{FF2B5EF4-FFF2-40B4-BE49-F238E27FC236}">
                <a16:creationId xmlns:a16="http://schemas.microsoft.com/office/drawing/2014/main" id="{092D4665-A087-4D82-88C8-4711AEA1FA37}"/>
              </a:ext>
            </a:extLst>
          </p:cNvPr>
          <p:cNvCxnSpPr>
            <a:cxnSpLocks/>
          </p:cNvCxnSpPr>
          <p:nvPr/>
        </p:nvCxnSpPr>
        <p:spPr>
          <a:xfrm>
            <a:off x="4448945" y="2909635"/>
            <a:ext cx="2211287" cy="1387353"/>
          </a:xfrm>
          <a:prstGeom prst="curvedConnector3">
            <a:avLst>
              <a:gd name="adj1" fmla="val 99105"/>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9" name="Connecteur droit 28">
            <a:extLst>
              <a:ext uri="{FF2B5EF4-FFF2-40B4-BE49-F238E27FC236}">
                <a16:creationId xmlns:a16="http://schemas.microsoft.com/office/drawing/2014/main" id="{429590B4-4497-49DB-B077-EFDC949CECD9}"/>
              </a:ext>
            </a:extLst>
          </p:cNvPr>
          <p:cNvCxnSpPr>
            <a:cxnSpLocks/>
          </p:cNvCxnSpPr>
          <p:nvPr/>
        </p:nvCxnSpPr>
        <p:spPr>
          <a:xfrm flipV="1">
            <a:off x="4978196" y="1777611"/>
            <a:ext cx="673924" cy="2519377"/>
          </a:xfrm>
          <a:prstGeom prst="line">
            <a:avLst/>
          </a:prstGeom>
          <a:ln w="3810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31" name="Connecteur droit 30">
            <a:extLst>
              <a:ext uri="{FF2B5EF4-FFF2-40B4-BE49-F238E27FC236}">
                <a16:creationId xmlns:a16="http://schemas.microsoft.com/office/drawing/2014/main" id="{2FE3A798-225A-41C1-B514-672E39D346CA}"/>
              </a:ext>
            </a:extLst>
          </p:cNvPr>
          <p:cNvCxnSpPr>
            <a:cxnSpLocks/>
          </p:cNvCxnSpPr>
          <p:nvPr/>
        </p:nvCxnSpPr>
        <p:spPr>
          <a:xfrm>
            <a:off x="4978196" y="4296988"/>
            <a:ext cx="37086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Image 31">
            <a:extLst>
              <a:ext uri="{FF2B5EF4-FFF2-40B4-BE49-F238E27FC236}">
                <a16:creationId xmlns:a16="http://schemas.microsoft.com/office/drawing/2014/main" id="{92437116-225B-4A1B-AADC-7BBDF27355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9872" y="3093813"/>
            <a:ext cx="1203175" cy="1203175"/>
          </a:xfrm>
          <a:prstGeom prst="rect">
            <a:avLst/>
          </a:prstGeom>
        </p:spPr>
      </p:pic>
      <p:sp>
        <p:nvSpPr>
          <p:cNvPr id="33" name="Flèche : droite 32">
            <a:extLst>
              <a:ext uri="{FF2B5EF4-FFF2-40B4-BE49-F238E27FC236}">
                <a16:creationId xmlns:a16="http://schemas.microsoft.com/office/drawing/2014/main" id="{A4285CBC-4B42-4E59-BDFA-C5302C901439}"/>
              </a:ext>
            </a:extLst>
          </p:cNvPr>
          <p:cNvSpPr/>
          <p:nvPr/>
        </p:nvSpPr>
        <p:spPr>
          <a:xfrm>
            <a:off x="2541521" y="3560674"/>
            <a:ext cx="330761" cy="329745"/>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a:extLst>
              <a:ext uri="{FF2B5EF4-FFF2-40B4-BE49-F238E27FC236}">
                <a16:creationId xmlns:a16="http://schemas.microsoft.com/office/drawing/2014/main" id="{E1504D67-EFBB-456A-88F2-246392FA0133}"/>
              </a:ext>
            </a:extLst>
          </p:cNvPr>
          <p:cNvGrpSpPr/>
          <p:nvPr/>
        </p:nvGrpSpPr>
        <p:grpSpPr>
          <a:xfrm>
            <a:off x="3112455" y="3146697"/>
            <a:ext cx="986794" cy="1150291"/>
            <a:chOff x="2865977" y="3146697"/>
            <a:chExt cx="986794" cy="1150291"/>
          </a:xfrm>
        </p:grpSpPr>
        <p:pic>
          <p:nvPicPr>
            <p:cNvPr id="35" name="Image 34">
              <a:extLst>
                <a:ext uri="{FF2B5EF4-FFF2-40B4-BE49-F238E27FC236}">
                  <a16:creationId xmlns:a16="http://schemas.microsoft.com/office/drawing/2014/main" id="{6ED1F6BE-BD76-46CF-B1A7-29B45E6450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2956614" y="3400831"/>
              <a:ext cx="1150291" cy="642023"/>
            </a:xfrm>
            <a:prstGeom prst="rect">
              <a:avLst/>
            </a:prstGeom>
          </p:spPr>
        </p:pic>
        <p:sp>
          <p:nvSpPr>
            <p:cNvPr id="36" name="ZoneTexte 35">
              <a:extLst>
                <a:ext uri="{FF2B5EF4-FFF2-40B4-BE49-F238E27FC236}">
                  <a16:creationId xmlns:a16="http://schemas.microsoft.com/office/drawing/2014/main" id="{2856FCAD-F039-4027-9710-E32841041FE2}"/>
                </a:ext>
              </a:extLst>
            </p:cNvPr>
            <p:cNvSpPr txBox="1"/>
            <p:nvPr/>
          </p:nvSpPr>
          <p:spPr>
            <a:xfrm>
              <a:off x="3521312" y="3187568"/>
              <a:ext cx="295274" cy="1015663"/>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D</a:t>
              </a:r>
            </a:p>
            <a:p>
              <a:endParaRPr lang="fr-FR" sz="1200" b="1" dirty="0">
                <a:latin typeface="Arial" panose="020B0604020202020204" pitchFamily="34" charset="0"/>
                <a:cs typeface="Arial" panose="020B0604020202020204" pitchFamily="34" charset="0"/>
              </a:endParaRPr>
            </a:p>
            <a:p>
              <a:endParaRPr lang="fr-FR" sz="1200" b="1" dirty="0">
                <a:latin typeface="Arial" panose="020B0604020202020204" pitchFamily="34" charset="0"/>
                <a:cs typeface="Arial" panose="020B0604020202020204" pitchFamily="34" charset="0"/>
              </a:endParaRPr>
            </a:p>
            <a:p>
              <a:endParaRPr lang="fr-FR" sz="1200" b="1"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S</a:t>
              </a:r>
              <a:endParaRPr lang="fr-FR" b="1" dirty="0">
                <a:latin typeface="Arial" panose="020B0604020202020204" pitchFamily="34" charset="0"/>
                <a:cs typeface="Arial" panose="020B0604020202020204" pitchFamily="34" charset="0"/>
              </a:endParaRPr>
            </a:p>
          </p:txBody>
        </p:sp>
        <p:cxnSp>
          <p:nvCxnSpPr>
            <p:cNvPr id="37" name="Connecteur droit avec flèche 36">
              <a:extLst>
                <a:ext uri="{FF2B5EF4-FFF2-40B4-BE49-F238E27FC236}">
                  <a16:creationId xmlns:a16="http://schemas.microsoft.com/office/drawing/2014/main" id="{FD5E031F-CDC3-4963-88FE-73E209E9E3B2}"/>
                </a:ext>
              </a:extLst>
            </p:cNvPr>
            <p:cNvCxnSpPr>
              <a:cxnSpLocks/>
            </p:cNvCxnSpPr>
            <p:nvPr/>
          </p:nvCxnSpPr>
          <p:spPr>
            <a:xfrm>
              <a:off x="3059832" y="3717032"/>
              <a:ext cx="432328"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30D8CF5A-0D29-43C1-A511-BE622C0A5342}"/>
                </a:ext>
              </a:extLst>
            </p:cNvPr>
            <p:cNvSpPr txBox="1"/>
            <p:nvPr/>
          </p:nvSpPr>
          <p:spPr>
            <a:xfrm>
              <a:off x="2865977" y="3579999"/>
              <a:ext cx="304892" cy="276999"/>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G</a:t>
              </a:r>
              <a:endParaRPr lang="fr-FR" b="1" dirty="0">
                <a:latin typeface="Arial" panose="020B0604020202020204" pitchFamily="34" charset="0"/>
                <a:cs typeface="Arial" panose="020B0604020202020204" pitchFamily="34" charset="0"/>
              </a:endParaRPr>
            </a:p>
          </p:txBody>
        </p:sp>
      </p:grpSp>
      <p:pic>
        <p:nvPicPr>
          <p:cNvPr id="39" name="Image 38">
            <a:extLst>
              <a:ext uri="{FF2B5EF4-FFF2-40B4-BE49-F238E27FC236}">
                <a16:creationId xmlns:a16="http://schemas.microsoft.com/office/drawing/2014/main" id="{4E10FB72-C085-4AE0-BBDC-2CE7E50F4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9026" y="5491107"/>
            <a:ext cx="1203175" cy="1203175"/>
          </a:xfrm>
          <a:prstGeom prst="rect">
            <a:avLst/>
          </a:prstGeom>
        </p:spPr>
      </p:pic>
      <p:sp>
        <p:nvSpPr>
          <p:cNvPr id="40" name="Flèche : droite 39">
            <a:extLst>
              <a:ext uri="{FF2B5EF4-FFF2-40B4-BE49-F238E27FC236}">
                <a16:creationId xmlns:a16="http://schemas.microsoft.com/office/drawing/2014/main" id="{886398AE-7D56-445B-9C69-B93F903AF34F}"/>
              </a:ext>
            </a:extLst>
          </p:cNvPr>
          <p:cNvSpPr/>
          <p:nvPr/>
        </p:nvSpPr>
        <p:spPr>
          <a:xfrm>
            <a:off x="2540675" y="5957968"/>
            <a:ext cx="330761" cy="329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 en arc 40">
            <a:extLst>
              <a:ext uri="{FF2B5EF4-FFF2-40B4-BE49-F238E27FC236}">
                <a16:creationId xmlns:a16="http://schemas.microsoft.com/office/drawing/2014/main" id="{E9E34905-1BA8-4956-A6D5-3A32697C54DC}"/>
              </a:ext>
            </a:extLst>
          </p:cNvPr>
          <p:cNvCxnSpPr>
            <a:cxnSpLocks/>
          </p:cNvCxnSpPr>
          <p:nvPr/>
        </p:nvCxnSpPr>
        <p:spPr>
          <a:xfrm rot="5400000" flipH="1" flipV="1">
            <a:off x="3705464" y="3714592"/>
            <a:ext cx="1872208" cy="1157008"/>
          </a:xfrm>
          <a:prstGeom prst="curvedConnector3">
            <a:avLst>
              <a:gd name="adj1" fmla="val 104946"/>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2" name="Groupe 41">
            <a:extLst>
              <a:ext uri="{FF2B5EF4-FFF2-40B4-BE49-F238E27FC236}">
                <a16:creationId xmlns:a16="http://schemas.microsoft.com/office/drawing/2014/main" id="{76D0A4AE-FA76-40BD-A99E-6A92BD0C5A0B}"/>
              </a:ext>
            </a:extLst>
          </p:cNvPr>
          <p:cNvGrpSpPr/>
          <p:nvPr/>
        </p:nvGrpSpPr>
        <p:grpSpPr>
          <a:xfrm>
            <a:off x="3182610" y="5638788"/>
            <a:ext cx="1459932" cy="1015663"/>
            <a:chOff x="3182610" y="5638788"/>
            <a:chExt cx="1459932" cy="1015663"/>
          </a:xfrm>
        </p:grpSpPr>
        <p:grpSp>
          <p:nvGrpSpPr>
            <p:cNvPr id="43" name="Groupe 42">
              <a:extLst>
                <a:ext uri="{FF2B5EF4-FFF2-40B4-BE49-F238E27FC236}">
                  <a16:creationId xmlns:a16="http://schemas.microsoft.com/office/drawing/2014/main" id="{A349B653-2665-44CC-8DE5-E45216BEA6A1}"/>
                </a:ext>
              </a:extLst>
            </p:cNvPr>
            <p:cNvGrpSpPr/>
            <p:nvPr/>
          </p:nvGrpSpPr>
          <p:grpSpPr>
            <a:xfrm>
              <a:off x="3659778" y="5741628"/>
              <a:ext cx="216024" cy="809984"/>
              <a:chOff x="3635896" y="5661248"/>
              <a:chExt cx="216024" cy="1026008"/>
            </a:xfrm>
          </p:grpSpPr>
          <p:sp>
            <p:nvSpPr>
              <p:cNvPr id="47" name="Rectangle 46">
                <a:extLst>
                  <a:ext uri="{FF2B5EF4-FFF2-40B4-BE49-F238E27FC236}">
                    <a16:creationId xmlns:a16="http://schemas.microsoft.com/office/drawing/2014/main" id="{0EE44D78-20F5-45EE-B3ED-33C7BECF75CD}"/>
                  </a:ext>
                </a:extLst>
              </p:cNvPr>
              <p:cNvSpPr/>
              <p:nvPr/>
            </p:nvSpPr>
            <p:spPr>
              <a:xfrm>
                <a:off x="3635896" y="5895168"/>
                <a:ext cx="216024" cy="558168"/>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cxnSp>
            <p:nvCxnSpPr>
              <p:cNvPr id="48" name="Connecteur droit 47">
                <a:extLst>
                  <a:ext uri="{FF2B5EF4-FFF2-40B4-BE49-F238E27FC236}">
                    <a16:creationId xmlns:a16="http://schemas.microsoft.com/office/drawing/2014/main" id="{BB52FF12-4794-49CD-A30C-2FA8EEEDA369}"/>
                  </a:ext>
                </a:extLst>
              </p:cNvPr>
              <p:cNvCxnSpPr>
                <a:cxnSpLocks/>
                <a:stCxn id="47" idx="0"/>
              </p:cNvCxnSpPr>
              <p:nvPr/>
            </p:nvCxnSpPr>
            <p:spPr>
              <a:xfrm flipV="1">
                <a:off x="3743908" y="5661248"/>
                <a:ext cx="0" cy="233920"/>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1F4781C6-ACF6-43F4-8997-0968155EF840}"/>
                  </a:ext>
                </a:extLst>
              </p:cNvPr>
              <p:cNvCxnSpPr>
                <a:cxnSpLocks/>
              </p:cNvCxnSpPr>
              <p:nvPr/>
            </p:nvCxnSpPr>
            <p:spPr>
              <a:xfrm flipV="1">
                <a:off x="3738638" y="6453336"/>
                <a:ext cx="0" cy="233920"/>
              </a:xfrm>
              <a:prstGeom prst="line">
                <a:avLst/>
              </a:prstGeom>
              <a:ln w="19050"/>
            </p:spPr>
            <p:style>
              <a:lnRef idx="1">
                <a:schemeClr val="dk1"/>
              </a:lnRef>
              <a:fillRef idx="0">
                <a:schemeClr val="dk1"/>
              </a:fillRef>
              <a:effectRef idx="0">
                <a:schemeClr val="dk1"/>
              </a:effectRef>
              <a:fontRef idx="minor">
                <a:schemeClr val="tx1"/>
              </a:fontRef>
            </p:style>
          </p:cxnSp>
        </p:grpSp>
        <p:sp>
          <p:nvSpPr>
            <p:cNvPr id="44" name="ZoneTexte 43">
              <a:extLst>
                <a:ext uri="{FF2B5EF4-FFF2-40B4-BE49-F238E27FC236}">
                  <a16:creationId xmlns:a16="http://schemas.microsoft.com/office/drawing/2014/main" id="{D5AC44D2-11E1-4F15-BAE0-55E2000828BB}"/>
                </a:ext>
              </a:extLst>
            </p:cNvPr>
            <p:cNvSpPr txBox="1"/>
            <p:nvPr/>
          </p:nvSpPr>
          <p:spPr>
            <a:xfrm>
              <a:off x="3741173" y="5638788"/>
              <a:ext cx="295274" cy="1015663"/>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D</a:t>
              </a:r>
            </a:p>
            <a:p>
              <a:endParaRPr lang="fr-FR" sz="1200" b="1" dirty="0">
                <a:latin typeface="Arial" panose="020B0604020202020204" pitchFamily="34" charset="0"/>
                <a:cs typeface="Arial" panose="020B0604020202020204" pitchFamily="34" charset="0"/>
              </a:endParaRPr>
            </a:p>
            <a:p>
              <a:endParaRPr lang="fr-FR" sz="1200" b="1" dirty="0">
                <a:latin typeface="Arial" panose="020B0604020202020204" pitchFamily="34" charset="0"/>
                <a:cs typeface="Arial" panose="020B0604020202020204" pitchFamily="34" charset="0"/>
              </a:endParaRPr>
            </a:p>
            <a:p>
              <a:endParaRPr lang="fr-FR" sz="1200" b="1"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S</a:t>
              </a:r>
              <a:endParaRPr lang="fr-FR" b="1" dirty="0">
                <a:latin typeface="Arial" panose="020B0604020202020204" pitchFamily="34" charset="0"/>
                <a:cs typeface="Arial" panose="020B0604020202020204" pitchFamily="34" charset="0"/>
              </a:endParaRPr>
            </a:p>
          </p:txBody>
        </p:sp>
        <p:sp>
          <p:nvSpPr>
            <p:cNvPr id="45" name="ZoneTexte 44">
              <a:extLst>
                <a:ext uri="{FF2B5EF4-FFF2-40B4-BE49-F238E27FC236}">
                  <a16:creationId xmlns:a16="http://schemas.microsoft.com/office/drawing/2014/main" id="{2407D6EB-5DCC-4ACF-BE76-8689DA7B9A00}"/>
                </a:ext>
              </a:extLst>
            </p:cNvPr>
            <p:cNvSpPr txBox="1"/>
            <p:nvPr/>
          </p:nvSpPr>
          <p:spPr>
            <a:xfrm>
              <a:off x="3182610" y="5957968"/>
              <a:ext cx="304892" cy="276999"/>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G</a:t>
              </a:r>
              <a:endParaRPr lang="fr-FR" b="1" dirty="0">
                <a:latin typeface="Arial" panose="020B0604020202020204" pitchFamily="34" charset="0"/>
                <a:cs typeface="Arial" panose="020B0604020202020204" pitchFamily="34" charset="0"/>
              </a:endParaRPr>
            </a:p>
          </p:txBody>
        </p:sp>
        <p:sp>
          <p:nvSpPr>
            <p:cNvPr id="46" name="ZoneTexte 45">
              <a:extLst>
                <a:ext uri="{FF2B5EF4-FFF2-40B4-BE49-F238E27FC236}">
                  <a16:creationId xmlns:a16="http://schemas.microsoft.com/office/drawing/2014/main" id="{A09708A6-A63C-4819-AC5F-B547CB7FE852}"/>
                </a:ext>
              </a:extLst>
            </p:cNvPr>
            <p:cNvSpPr txBox="1"/>
            <p:nvPr/>
          </p:nvSpPr>
          <p:spPr>
            <a:xfrm>
              <a:off x="3888810" y="5957968"/>
              <a:ext cx="753732" cy="369332"/>
            </a:xfrm>
            <a:prstGeom prst="rect">
              <a:avLst/>
            </a:prstGeom>
            <a:noFill/>
          </p:spPr>
          <p:txBody>
            <a:bodyPr wrap="none" rtlCol="0">
              <a:spAutoFit/>
            </a:bodyPr>
            <a:lstStyle/>
            <a:p>
              <a:r>
                <a:rPr lang="fr-FR" b="1" dirty="0" err="1">
                  <a:latin typeface="Arial" panose="020B0604020202020204" pitchFamily="34" charset="0"/>
                  <a:cs typeface="Arial" panose="020B0604020202020204" pitchFamily="34" charset="0"/>
                </a:rPr>
                <a:t>R</a:t>
              </a:r>
              <a:r>
                <a:rPr lang="fr-FR" b="1" baseline="-25000" dirty="0" err="1">
                  <a:latin typeface="Arial" panose="020B0604020202020204" pitchFamily="34" charset="0"/>
                  <a:cs typeface="Arial" panose="020B0604020202020204" pitchFamily="34" charset="0"/>
                </a:rPr>
                <a:t>DSon</a:t>
              </a:r>
              <a:endParaRPr lang="fr-FR" sz="2800" b="1" baseline="-25000" dirty="0">
                <a:latin typeface="Arial" panose="020B0604020202020204" pitchFamily="34" charset="0"/>
                <a:cs typeface="Arial" panose="020B0604020202020204" pitchFamily="34" charset="0"/>
              </a:endParaRPr>
            </a:p>
          </p:txBody>
        </p:sp>
      </p:grpSp>
      <p:sp>
        <p:nvSpPr>
          <p:cNvPr id="50" name="Ellipse 49">
            <a:extLst>
              <a:ext uri="{FF2B5EF4-FFF2-40B4-BE49-F238E27FC236}">
                <a16:creationId xmlns:a16="http://schemas.microsoft.com/office/drawing/2014/main" id="{41F3E4B2-D54D-4E63-9C93-B73BFE0D9A20}"/>
              </a:ext>
            </a:extLst>
          </p:cNvPr>
          <p:cNvSpPr/>
          <p:nvPr/>
        </p:nvSpPr>
        <p:spPr>
          <a:xfrm>
            <a:off x="3005108" y="5491108"/>
            <a:ext cx="1782916" cy="1230368"/>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
        <p:nvSpPr>
          <p:cNvPr id="51" name="Ellipse 50">
            <a:extLst>
              <a:ext uri="{FF2B5EF4-FFF2-40B4-BE49-F238E27FC236}">
                <a16:creationId xmlns:a16="http://schemas.microsoft.com/office/drawing/2014/main" id="{088CFC32-21D3-4792-A639-6692C8D86AE7}"/>
              </a:ext>
            </a:extLst>
          </p:cNvPr>
          <p:cNvSpPr/>
          <p:nvPr/>
        </p:nvSpPr>
        <p:spPr>
          <a:xfrm>
            <a:off x="3112455" y="3093813"/>
            <a:ext cx="1309844" cy="1284739"/>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dirty="0"/>
          </a:p>
        </p:txBody>
      </p:sp>
    </p:spTree>
    <p:custDataLst>
      <p:tags r:id="rId1"/>
    </p:custDataLst>
    <p:extLst>
      <p:ext uri="{BB962C8B-B14F-4D97-AF65-F5344CB8AC3E}">
        <p14:creationId xmlns:p14="http://schemas.microsoft.com/office/powerpoint/2010/main" val="7519848"/>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1000"/>
                                        <p:tgtEl>
                                          <p:spTgt spid="23">
                                            <p:txEl>
                                              <p:pRg st="2" end="2"/>
                                            </p:txEl>
                                          </p:spTgt>
                                        </p:tgtEl>
                                      </p:cBhvr>
                                    </p:animEffect>
                                    <p:anim calcmode="lin" valueType="num">
                                      <p:cBhvr>
                                        <p:cTn id="2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xEl>
                                              <p:pRg st="3" end="3"/>
                                            </p:txEl>
                                          </p:spTgt>
                                        </p:tgtEl>
                                        <p:attrNameLst>
                                          <p:attrName>style.visibility</p:attrName>
                                        </p:attrNameLst>
                                      </p:cBhvr>
                                      <p:to>
                                        <p:strVal val="visible"/>
                                      </p:to>
                                    </p:set>
                                    <p:animEffect transition="in" filter="fade">
                                      <p:cBhvr>
                                        <p:cTn id="24" dur="1000"/>
                                        <p:tgtEl>
                                          <p:spTgt spid="23">
                                            <p:txEl>
                                              <p:pRg st="3" end="3"/>
                                            </p:txEl>
                                          </p:spTgt>
                                        </p:tgtEl>
                                      </p:cBhvr>
                                    </p:animEffect>
                                    <p:anim calcmode="lin" valueType="num">
                                      <p:cBhvr>
                                        <p:cTn id="25"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3">
                                            <p:txEl>
                                              <p:pRg st="7" end="7"/>
                                            </p:txEl>
                                          </p:spTgt>
                                        </p:tgtEl>
                                        <p:attrNameLst>
                                          <p:attrName>style.visibility</p:attrName>
                                        </p:attrNameLst>
                                      </p:cBhvr>
                                      <p:to>
                                        <p:strVal val="visible"/>
                                      </p:to>
                                    </p:set>
                                    <p:animEffect transition="in" filter="fade">
                                      <p:cBhvr>
                                        <p:cTn id="58" dur="1000"/>
                                        <p:tgtEl>
                                          <p:spTgt spid="23">
                                            <p:txEl>
                                              <p:pRg st="7" end="7"/>
                                            </p:txEl>
                                          </p:spTgt>
                                        </p:tgtEl>
                                      </p:cBhvr>
                                    </p:animEffect>
                                    <p:anim calcmode="lin" valueType="num">
                                      <p:cBhvr>
                                        <p:cTn id="59"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3">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3">
                                            <p:txEl>
                                              <p:pRg st="8" end="8"/>
                                            </p:txEl>
                                          </p:spTgt>
                                        </p:tgtEl>
                                        <p:attrNameLst>
                                          <p:attrName>style.visibility</p:attrName>
                                        </p:attrNameLst>
                                      </p:cBhvr>
                                      <p:to>
                                        <p:strVal val="visible"/>
                                      </p:to>
                                    </p:set>
                                    <p:animEffect transition="in" filter="fade">
                                      <p:cBhvr>
                                        <p:cTn id="63" dur="1000"/>
                                        <p:tgtEl>
                                          <p:spTgt spid="23">
                                            <p:txEl>
                                              <p:pRg st="8" end="8"/>
                                            </p:txEl>
                                          </p:spTgt>
                                        </p:tgtEl>
                                      </p:cBhvr>
                                    </p:animEffect>
                                    <p:anim calcmode="lin" valueType="num">
                                      <p:cBhvr>
                                        <p:cTn id="64" dur="1000" fill="hold"/>
                                        <p:tgtEl>
                                          <p:spTgt spid="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3">
                                            <p:txEl>
                                              <p:pRg st="9" end="9"/>
                                            </p:txEl>
                                          </p:spTgt>
                                        </p:tgtEl>
                                        <p:attrNameLst>
                                          <p:attrName>style.visibility</p:attrName>
                                        </p:attrNameLst>
                                      </p:cBhvr>
                                      <p:to>
                                        <p:strVal val="visible"/>
                                      </p:to>
                                    </p:set>
                                    <p:animEffect transition="in" filter="fade">
                                      <p:cBhvr>
                                        <p:cTn id="68" dur="1000"/>
                                        <p:tgtEl>
                                          <p:spTgt spid="23">
                                            <p:txEl>
                                              <p:pRg st="9" end="9"/>
                                            </p:txEl>
                                          </p:spTgt>
                                        </p:tgtEl>
                                      </p:cBhvr>
                                    </p:animEffect>
                                    <p:anim calcmode="lin" valueType="num">
                                      <p:cBhvr>
                                        <p:cTn id="69" dur="1000" fill="hold"/>
                                        <p:tgtEl>
                                          <p:spTgt spid="2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1000"/>
                                        <p:tgtEl>
                                          <p:spTgt spid="40"/>
                                        </p:tgtEl>
                                      </p:cBhvr>
                                    </p:animEffect>
                                    <p:anim calcmode="lin" valueType="num">
                                      <p:cBhvr>
                                        <p:cTn id="86" dur="1000" fill="hold"/>
                                        <p:tgtEl>
                                          <p:spTgt spid="40"/>
                                        </p:tgtEl>
                                        <p:attrNameLst>
                                          <p:attrName>ppt_x</p:attrName>
                                        </p:attrNameLst>
                                      </p:cBhvr>
                                      <p:tavLst>
                                        <p:tav tm="0">
                                          <p:val>
                                            <p:strVal val="#ppt_x"/>
                                          </p:val>
                                        </p:tav>
                                        <p:tav tm="100000">
                                          <p:val>
                                            <p:strVal val="#ppt_x"/>
                                          </p:val>
                                        </p:tav>
                                      </p:tavLst>
                                    </p:anim>
                                    <p:anim calcmode="lin" valueType="num">
                                      <p:cBhvr>
                                        <p:cTn id="87" dur="1000" fill="hold"/>
                                        <p:tgtEl>
                                          <p:spTgt spid="4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1000"/>
                                        <p:tgtEl>
                                          <p:spTgt spid="50"/>
                                        </p:tgtEl>
                                      </p:cBhvr>
                                    </p:animEffect>
                                    <p:anim calcmode="lin" valueType="num">
                                      <p:cBhvr>
                                        <p:cTn id="91" dur="1000" fill="hold"/>
                                        <p:tgtEl>
                                          <p:spTgt spid="50"/>
                                        </p:tgtEl>
                                        <p:attrNameLst>
                                          <p:attrName>ppt_x</p:attrName>
                                        </p:attrNameLst>
                                      </p:cBhvr>
                                      <p:tavLst>
                                        <p:tav tm="0">
                                          <p:val>
                                            <p:strVal val="#ppt_x"/>
                                          </p:val>
                                        </p:tav>
                                        <p:tav tm="100000">
                                          <p:val>
                                            <p:strVal val="#ppt_x"/>
                                          </p:val>
                                        </p:tav>
                                      </p:tavLst>
                                    </p:anim>
                                    <p:anim calcmode="lin" valueType="num">
                                      <p:cBhvr>
                                        <p:cTn id="92" dur="1000" fill="hold"/>
                                        <p:tgtEl>
                                          <p:spTgt spid="50"/>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000"/>
                                        <p:tgtEl>
                                          <p:spTgt spid="42"/>
                                        </p:tgtEl>
                                      </p:cBhvr>
                                    </p:animEffect>
                                    <p:anim calcmode="lin" valueType="num">
                                      <p:cBhvr>
                                        <p:cTn id="96" dur="1000" fill="hold"/>
                                        <p:tgtEl>
                                          <p:spTgt spid="42"/>
                                        </p:tgtEl>
                                        <p:attrNameLst>
                                          <p:attrName>ppt_x</p:attrName>
                                        </p:attrNameLst>
                                      </p:cBhvr>
                                      <p:tavLst>
                                        <p:tav tm="0">
                                          <p:val>
                                            <p:strVal val="#ppt_x"/>
                                          </p:val>
                                        </p:tav>
                                        <p:tav tm="100000">
                                          <p:val>
                                            <p:strVal val="#ppt_x"/>
                                          </p:val>
                                        </p:tav>
                                      </p:tavLst>
                                    </p:anim>
                                    <p:anim calcmode="lin" valueType="num">
                                      <p:cBhvr>
                                        <p:cTn id="9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animBg="1"/>
      <p:bldP spid="50" grpId="0" animBg="1"/>
      <p:bldP spid="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344896" y="2534"/>
            <a:ext cx="5819392" cy="365125"/>
          </a:xfrm>
        </p:spPr>
        <p:txBody>
          <a:bodyPr/>
          <a:lstStyle/>
          <a:p>
            <a:pPr algn="ctr"/>
            <a:r>
              <a:rPr lang="fr-FR" sz="2400" b="1" cap="small" dirty="0"/>
              <a:t>Le Transistor </a:t>
            </a:r>
            <a:r>
              <a:rPr lang="fr-FR" sz="2400" b="1" cap="small" dirty="0" err="1"/>
              <a:t>Mosfet</a:t>
            </a:r>
            <a:r>
              <a:rPr lang="fr-FR" sz="2400" b="1" cap="small" dirty="0"/>
              <a:t> en Commutation</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29</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47715"/>
            <a:ext cx="523223" cy="5760487"/>
            <a:chOff x="-94807" y="1047516"/>
            <a:chExt cx="523223" cy="5760487"/>
          </a:xfrm>
        </p:grpSpPr>
        <p:grpSp>
          <p:nvGrpSpPr>
            <p:cNvPr id="12" name="Groupe 11"/>
            <p:cNvGrpSpPr/>
            <p:nvPr/>
          </p:nvGrpSpPr>
          <p:grpSpPr>
            <a:xfrm>
              <a:off x="-94807" y="1047516"/>
              <a:ext cx="523220" cy="4280421"/>
              <a:chOff x="-94807" y="1047516"/>
              <a:chExt cx="523220" cy="4280421"/>
            </a:xfrm>
          </p:grpSpPr>
          <p:sp>
            <p:nvSpPr>
              <p:cNvPr id="11" name="ZoneTexte 13"/>
              <p:cNvSpPr txBox="1"/>
              <p:nvPr/>
            </p:nvSpPr>
            <p:spPr>
              <a:xfrm rot="16200000">
                <a:off x="-573256" y="4326269"/>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8" name="ZoneTexte 13"/>
              <p:cNvSpPr txBox="1"/>
              <p:nvPr/>
            </p:nvSpPr>
            <p:spPr>
              <a:xfrm rot="16200000">
                <a:off x="-573231" y="1525940"/>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chemeClr val="tx2"/>
                    </a:solidFill>
                    <a:latin typeface="+mj-lt"/>
                  </a:rPr>
                  <a:t>Mosfet</a:t>
                </a:r>
                <a:r>
                  <a:rPr lang="fr-FR" sz="1400" b="1" dirty="0">
                    <a:solidFill>
                      <a:schemeClr val="tx2"/>
                    </a:solidFill>
                    <a:latin typeface="+mj-lt"/>
                  </a:rPr>
                  <a:t> en commutation</a:t>
                </a: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2926092"/>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23" name="Espace réservé du contenu 2">
            <a:extLst>
              <a:ext uri="{FF2B5EF4-FFF2-40B4-BE49-F238E27FC236}">
                <a16:creationId xmlns:a16="http://schemas.microsoft.com/office/drawing/2014/main" id="{99D53C75-4F66-463B-85A1-C72A5DA22A28}"/>
              </a:ext>
            </a:extLst>
          </p:cNvPr>
          <p:cNvSpPr>
            <a:spLocks noGrp="1"/>
          </p:cNvSpPr>
          <p:nvPr>
            <p:ph idx="1"/>
          </p:nvPr>
        </p:nvSpPr>
        <p:spPr>
          <a:xfrm>
            <a:off x="672932" y="764704"/>
            <a:ext cx="8579296" cy="6067842"/>
          </a:xfrm>
        </p:spPr>
        <p:txBody>
          <a:bodyPr>
            <a:normAutofit/>
          </a:bodyPr>
          <a:lstStyle/>
          <a:p>
            <a:pPr>
              <a:buClr>
                <a:srgbClr val="04617B"/>
              </a:buClr>
            </a:pPr>
            <a:r>
              <a:rPr lang="fr-FR" dirty="0">
                <a:solidFill>
                  <a:srgbClr val="04617B"/>
                </a:solidFill>
              </a:rPr>
              <a:t>Utilisation : MOSFET à enrichissement canal N</a:t>
            </a:r>
          </a:p>
          <a:p>
            <a:pPr lvl="1">
              <a:buClr>
                <a:schemeClr val="accent3">
                  <a:lumMod val="75000"/>
                </a:schemeClr>
              </a:buClr>
              <a:buFont typeface="Wingdings" panose="05000000000000000000" pitchFamily="2" charset="2"/>
              <a:buChar char="Ø"/>
            </a:pPr>
            <a:r>
              <a:rPr lang="fr-FR" sz="2200" dirty="0"/>
              <a:t>Exemple : commande d’un relais 	par </a:t>
            </a:r>
          </a:p>
          <a:p>
            <a:pPr marL="393192" lvl="1" indent="0">
              <a:buClr>
                <a:schemeClr val="accent3">
                  <a:lumMod val="75000"/>
                </a:schemeClr>
              </a:buClr>
              <a:buNone/>
            </a:pPr>
            <a:r>
              <a:rPr lang="fr-FR" sz="2200" dirty="0"/>
              <a:t>un transistor MOS (NTD5865NL)</a:t>
            </a:r>
          </a:p>
          <a:p>
            <a:pPr lvl="1">
              <a:buClr>
                <a:schemeClr val="accent3">
                  <a:lumMod val="75000"/>
                </a:schemeClr>
              </a:buClr>
              <a:buFont typeface="Wingdings" panose="05000000000000000000" pitchFamily="2" charset="2"/>
              <a:buChar char="Ø"/>
            </a:pPr>
            <a:r>
              <a:rPr lang="fr-FR" sz="2200" dirty="0"/>
              <a:t>Transistor bloqué si </a:t>
            </a:r>
            <a:r>
              <a:rPr lang="fr-FR" sz="2000" dirty="0"/>
              <a:t>V</a:t>
            </a:r>
            <a:r>
              <a:rPr lang="fr-FR" sz="2000" baseline="-25000" dirty="0"/>
              <a:t>GS</a:t>
            </a:r>
            <a:r>
              <a:rPr lang="fr-FR" sz="2000" dirty="0"/>
              <a:t> </a:t>
            </a:r>
            <a:r>
              <a:rPr lang="fr-FR" sz="2000" dirty="0">
                <a:latin typeface="Times New Roman"/>
                <a:cs typeface="Times New Roman"/>
              </a:rPr>
              <a:t>≤</a:t>
            </a:r>
            <a:r>
              <a:rPr lang="fr-FR" sz="2000" dirty="0"/>
              <a:t> V</a:t>
            </a:r>
            <a:r>
              <a:rPr lang="fr-FR" sz="2000" baseline="-25000" dirty="0"/>
              <a:t>T</a:t>
            </a:r>
            <a:r>
              <a:rPr lang="fr-FR" sz="2000" dirty="0"/>
              <a:t> =</a:t>
            </a:r>
            <a:r>
              <a:rPr lang="fr-FR" sz="2000" dirty="0" err="1"/>
              <a:t>V</a:t>
            </a:r>
            <a:r>
              <a:rPr lang="fr-FR" sz="2000" baseline="-25000" dirty="0" err="1"/>
              <a:t>GSTh</a:t>
            </a:r>
            <a:endParaRPr lang="fr-FR" sz="1700" dirty="0"/>
          </a:p>
          <a:p>
            <a:pPr marL="393192" lvl="1" indent="0">
              <a:buClr>
                <a:schemeClr val="accent3">
                  <a:lumMod val="75000"/>
                </a:schemeClr>
              </a:buClr>
              <a:buNone/>
            </a:pPr>
            <a:endParaRPr lang="fr-FR" dirty="0"/>
          </a:p>
          <a:p>
            <a:pPr lvl="1">
              <a:buClr>
                <a:schemeClr val="accent3">
                  <a:lumMod val="75000"/>
                </a:schemeClr>
              </a:buClr>
              <a:buFont typeface="Wingdings" panose="05000000000000000000" pitchFamily="2" charset="2"/>
              <a:buChar char="Ø"/>
            </a:pPr>
            <a:r>
              <a:rPr lang="fr-FR" sz="2200" dirty="0"/>
              <a:t>Quand V</a:t>
            </a:r>
            <a:r>
              <a:rPr lang="fr-FR" sz="2200" baseline="-25000" dirty="0"/>
              <a:t>GS</a:t>
            </a:r>
            <a:r>
              <a:rPr lang="fr-FR" sz="2200" dirty="0"/>
              <a:t>= 5V zone ohmique</a:t>
            </a:r>
          </a:p>
          <a:p>
            <a:pPr marL="667512" lvl="2" indent="0">
              <a:buClr>
                <a:schemeClr val="accent3">
                  <a:lumMod val="75000"/>
                </a:schemeClr>
              </a:buClr>
              <a:buNone/>
            </a:pPr>
            <a:endParaRPr lang="fr-FR" sz="1700" dirty="0"/>
          </a:p>
          <a:p>
            <a:pPr marL="667512" lvl="2" indent="0">
              <a:buClr>
                <a:schemeClr val="accent3">
                  <a:lumMod val="75000"/>
                </a:schemeClr>
              </a:buClr>
              <a:buNone/>
            </a:pPr>
            <a:endParaRPr lang="fr-FR" sz="1700" dirty="0"/>
          </a:p>
          <a:p>
            <a:pPr marL="667512" lvl="2" indent="0">
              <a:buClr>
                <a:schemeClr val="accent3">
                  <a:lumMod val="75000"/>
                </a:schemeClr>
              </a:buClr>
              <a:buNone/>
            </a:pPr>
            <a:r>
              <a:rPr lang="fr-FR" sz="1700" dirty="0"/>
              <a:t>				           </a:t>
            </a:r>
            <a:r>
              <a:rPr lang="fr-FR" sz="1800" dirty="0" err="1"/>
              <a:t>R</a:t>
            </a:r>
            <a:r>
              <a:rPr lang="fr-FR" sz="1800" baseline="-25000" dirty="0" err="1"/>
              <a:t>DSon</a:t>
            </a:r>
            <a:r>
              <a:rPr lang="fr-FR" sz="1800" dirty="0"/>
              <a:t>=0,015</a:t>
            </a:r>
            <a:r>
              <a:rPr lang="el-GR" sz="1800" dirty="0">
                <a:latin typeface="Times New Roman"/>
                <a:cs typeface="Times New Roman"/>
              </a:rPr>
              <a:t>Ω</a:t>
            </a:r>
            <a:r>
              <a:rPr lang="fr-FR" sz="1800" dirty="0">
                <a:latin typeface="Times New Roman"/>
                <a:cs typeface="Times New Roman"/>
              </a:rPr>
              <a:t> </a:t>
            </a:r>
          </a:p>
          <a:p>
            <a:pPr marL="667512" lvl="2" indent="0">
              <a:buClr>
                <a:schemeClr val="accent3">
                  <a:lumMod val="75000"/>
                </a:schemeClr>
              </a:buClr>
              <a:buNone/>
            </a:pPr>
            <a:r>
              <a:rPr lang="fr-FR" sz="1800" dirty="0">
                <a:latin typeface="Times New Roman"/>
                <a:cs typeface="Times New Roman"/>
              </a:rPr>
              <a:t>				          </a:t>
            </a:r>
            <a:r>
              <a:rPr lang="fr-FR" sz="1800" dirty="0" err="1">
                <a:latin typeface="Times New Roman"/>
                <a:cs typeface="Times New Roman"/>
              </a:rPr>
              <a:t>R</a:t>
            </a:r>
            <a:r>
              <a:rPr lang="fr-FR" sz="1800" baseline="-25000" dirty="0" err="1">
                <a:latin typeface="Times New Roman"/>
                <a:cs typeface="Times New Roman"/>
              </a:rPr>
              <a:t>relais</a:t>
            </a:r>
            <a:r>
              <a:rPr lang="fr-FR" sz="1800" dirty="0">
                <a:latin typeface="Times New Roman"/>
                <a:cs typeface="Times New Roman"/>
              </a:rPr>
              <a:t>=70</a:t>
            </a:r>
            <a:r>
              <a:rPr lang="el-GR" sz="1800" dirty="0">
                <a:latin typeface="Times New Roman"/>
                <a:cs typeface="Times New Roman"/>
              </a:rPr>
              <a:t>Ω</a:t>
            </a:r>
            <a:endParaRPr lang="fr-FR" sz="1800" dirty="0">
              <a:latin typeface="Times New Roman"/>
              <a:cs typeface="Times New Roman"/>
            </a:endParaRPr>
          </a:p>
          <a:p>
            <a:pPr marL="667512" lvl="2" indent="0">
              <a:buClr>
                <a:schemeClr val="accent3">
                  <a:lumMod val="75000"/>
                </a:schemeClr>
              </a:buClr>
              <a:buNone/>
            </a:pPr>
            <a:r>
              <a:rPr lang="fr-FR" sz="1800" dirty="0">
                <a:latin typeface="Times New Roman"/>
                <a:cs typeface="Times New Roman"/>
              </a:rPr>
              <a:t>				          Donc </a:t>
            </a:r>
            <a:r>
              <a:rPr lang="fr-FR" sz="1800" dirty="0" err="1">
                <a:latin typeface="Times New Roman"/>
                <a:cs typeface="Times New Roman"/>
              </a:rPr>
              <a:t>I</a:t>
            </a:r>
            <a:r>
              <a:rPr lang="fr-FR" sz="1800" baseline="-25000" dirty="0" err="1">
                <a:latin typeface="Times New Roman"/>
                <a:cs typeface="Times New Roman"/>
              </a:rPr>
              <a:t>relais</a:t>
            </a:r>
            <a:r>
              <a:rPr lang="fr-FR" sz="1800" dirty="0">
                <a:latin typeface="Times New Roman"/>
                <a:cs typeface="Times New Roman"/>
              </a:rPr>
              <a:t>=5/70,015=71mA</a:t>
            </a:r>
          </a:p>
          <a:p>
            <a:pPr marL="667512" lvl="2" indent="0">
              <a:buClr>
                <a:schemeClr val="accent3">
                  <a:lumMod val="75000"/>
                </a:schemeClr>
              </a:buClr>
              <a:buNone/>
            </a:pPr>
            <a:r>
              <a:rPr lang="fr-FR" sz="1800" dirty="0">
                <a:latin typeface="Times New Roman"/>
                <a:cs typeface="Times New Roman"/>
              </a:rPr>
              <a:t>				          V</a:t>
            </a:r>
            <a:r>
              <a:rPr lang="fr-FR" sz="1800" baseline="-25000" dirty="0">
                <a:latin typeface="Times New Roman"/>
                <a:cs typeface="Times New Roman"/>
              </a:rPr>
              <a:t>DS</a:t>
            </a:r>
            <a:r>
              <a:rPr lang="fr-FR" sz="1800" dirty="0">
                <a:latin typeface="Times New Roman"/>
                <a:cs typeface="Times New Roman"/>
              </a:rPr>
              <a:t>=5*0,015/70,015=1,07mV</a:t>
            </a:r>
          </a:p>
          <a:p>
            <a:pPr marL="667512" lvl="2" indent="0">
              <a:buClr>
                <a:schemeClr val="accent3">
                  <a:lumMod val="75000"/>
                </a:schemeClr>
              </a:buClr>
              <a:buNone/>
            </a:pPr>
            <a:r>
              <a:rPr lang="fr-FR" sz="1800" dirty="0">
                <a:latin typeface="Times New Roman"/>
                <a:cs typeface="Times New Roman"/>
              </a:rPr>
              <a:t>				          </a:t>
            </a:r>
            <a:r>
              <a:rPr lang="fr-FR" sz="1800" dirty="0">
                <a:solidFill>
                  <a:srgbClr val="C00000"/>
                </a:solidFill>
                <a:latin typeface="Times New Roman"/>
                <a:cs typeface="Times New Roman"/>
              </a:rPr>
              <a:t>NB1 : IG très faible (≈400nA ici)</a:t>
            </a:r>
          </a:p>
          <a:p>
            <a:pPr marL="667512" lvl="2" indent="0">
              <a:buClr>
                <a:schemeClr val="accent3">
                  <a:lumMod val="75000"/>
                </a:schemeClr>
              </a:buClr>
              <a:buNone/>
            </a:pPr>
            <a:r>
              <a:rPr lang="fr-FR" sz="1800" dirty="0">
                <a:solidFill>
                  <a:srgbClr val="C00000"/>
                </a:solidFill>
                <a:latin typeface="Times New Roman"/>
                <a:cs typeface="Times New Roman"/>
              </a:rPr>
              <a:t>			     	           R10 pour imposer 0 s’il n’y a pas d’entrée et 					pour la décharge de la capacité </a:t>
            </a:r>
          </a:p>
          <a:p>
            <a:pPr marL="667512" lvl="2" indent="0">
              <a:buClr>
                <a:schemeClr val="accent3">
                  <a:lumMod val="75000"/>
                </a:schemeClr>
              </a:buClr>
              <a:buNone/>
            </a:pPr>
            <a:r>
              <a:rPr lang="fr-FR" sz="1800" dirty="0">
                <a:solidFill>
                  <a:srgbClr val="C00000"/>
                </a:solidFill>
                <a:latin typeface="Times New Roman"/>
                <a:cs typeface="Times New Roman"/>
              </a:rPr>
              <a:t>				           	C</a:t>
            </a:r>
            <a:r>
              <a:rPr lang="fr-FR" sz="1800" baseline="-25000" dirty="0">
                <a:solidFill>
                  <a:srgbClr val="C00000"/>
                </a:solidFill>
                <a:latin typeface="Times New Roman"/>
                <a:cs typeface="Times New Roman"/>
              </a:rPr>
              <a:t>GS</a:t>
            </a:r>
            <a:r>
              <a:rPr lang="fr-FR" sz="1800" dirty="0">
                <a:solidFill>
                  <a:srgbClr val="C00000"/>
                </a:solidFill>
                <a:latin typeface="Times New Roman"/>
                <a:cs typeface="Times New Roman"/>
              </a:rPr>
              <a:t> ou </a:t>
            </a:r>
            <a:r>
              <a:rPr lang="fr-FR" sz="1800" dirty="0" err="1">
                <a:solidFill>
                  <a:srgbClr val="C00000"/>
                </a:solidFill>
                <a:latin typeface="Times New Roman"/>
                <a:cs typeface="Times New Roman"/>
              </a:rPr>
              <a:t>Cin</a:t>
            </a:r>
            <a:r>
              <a:rPr lang="fr-FR" sz="1800" dirty="0">
                <a:solidFill>
                  <a:srgbClr val="C00000"/>
                </a:solidFill>
                <a:latin typeface="Times New Roman"/>
                <a:cs typeface="Times New Roman"/>
              </a:rPr>
              <a:t> =1400pF </a:t>
            </a:r>
            <a:r>
              <a:rPr lang="fr-FR" sz="1800" dirty="0">
                <a:solidFill>
                  <a:srgbClr val="C00000"/>
                </a:solidFill>
                <a:latin typeface="Times New Roman"/>
                <a:cs typeface="Times New Roman"/>
                <a:sym typeface="Wingdings"/>
              </a:rPr>
              <a:t> </a:t>
            </a:r>
            <a:r>
              <a:rPr lang="el-GR" sz="1800" dirty="0">
                <a:solidFill>
                  <a:srgbClr val="C00000"/>
                </a:solidFill>
                <a:latin typeface="Times New Roman"/>
                <a:cs typeface="Times New Roman"/>
                <a:sym typeface="Wingdings"/>
              </a:rPr>
              <a:t>τ</a:t>
            </a:r>
            <a:r>
              <a:rPr lang="fr-FR" sz="1800" dirty="0">
                <a:solidFill>
                  <a:srgbClr val="C00000"/>
                </a:solidFill>
                <a:latin typeface="Times New Roman"/>
                <a:cs typeface="Times New Roman"/>
                <a:sym typeface="Wingdings"/>
              </a:rPr>
              <a:t>=68,8</a:t>
            </a:r>
            <a:r>
              <a:rPr lang="el-GR" sz="1800" dirty="0">
                <a:solidFill>
                  <a:srgbClr val="C00000"/>
                </a:solidFill>
                <a:latin typeface="Times New Roman"/>
                <a:cs typeface="Times New Roman"/>
                <a:sym typeface="Wingdings"/>
              </a:rPr>
              <a:t>μ</a:t>
            </a:r>
            <a:r>
              <a:rPr lang="fr-FR" sz="1800" dirty="0">
                <a:solidFill>
                  <a:srgbClr val="C00000"/>
                </a:solidFill>
                <a:latin typeface="Times New Roman"/>
                <a:cs typeface="Times New Roman"/>
                <a:sym typeface="Wingdings"/>
              </a:rPr>
              <a:t>s </a:t>
            </a:r>
            <a:r>
              <a:rPr lang="fr-FR" sz="1700" dirty="0"/>
              <a:t>				</a:t>
            </a:r>
            <a:endParaRPr lang="fr-FR" sz="1800" dirty="0">
              <a:solidFill>
                <a:srgbClr val="A81859"/>
              </a:solidFill>
            </a:endParaRPr>
          </a:p>
        </p:txBody>
      </p:sp>
      <p:grpSp>
        <p:nvGrpSpPr>
          <p:cNvPr id="52" name="Groupe 51">
            <a:extLst>
              <a:ext uri="{FF2B5EF4-FFF2-40B4-BE49-F238E27FC236}">
                <a16:creationId xmlns:a16="http://schemas.microsoft.com/office/drawing/2014/main" id="{766BC2A6-BB05-498E-9EF1-EB2429C68153}"/>
              </a:ext>
            </a:extLst>
          </p:cNvPr>
          <p:cNvGrpSpPr/>
          <p:nvPr/>
        </p:nvGrpSpPr>
        <p:grpSpPr>
          <a:xfrm>
            <a:off x="6019909" y="1167007"/>
            <a:ext cx="2897449" cy="2808312"/>
            <a:chOff x="6012160" y="1844824"/>
            <a:chExt cx="2897449" cy="2808312"/>
          </a:xfrm>
        </p:grpSpPr>
        <p:pic>
          <p:nvPicPr>
            <p:cNvPr id="53" name="Image 52">
              <a:extLst>
                <a:ext uri="{FF2B5EF4-FFF2-40B4-BE49-F238E27FC236}">
                  <a16:creationId xmlns:a16="http://schemas.microsoft.com/office/drawing/2014/main" id="{550AB670-B517-4334-9E0D-4B516805CD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1844824"/>
              <a:ext cx="2897449" cy="2561456"/>
            </a:xfrm>
            <a:prstGeom prst="rect">
              <a:avLst/>
            </a:prstGeom>
          </p:spPr>
        </p:pic>
        <p:pic>
          <p:nvPicPr>
            <p:cNvPr id="54" name="Image 53">
              <a:extLst>
                <a:ext uri="{FF2B5EF4-FFF2-40B4-BE49-F238E27FC236}">
                  <a16:creationId xmlns:a16="http://schemas.microsoft.com/office/drawing/2014/main" id="{B5CDEBAF-7AB7-4197-9D6C-E2EC6EF0E5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8115" y="3356992"/>
              <a:ext cx="1781642" cy="1296144"/>
            </a:xfrm>
            <a:prstGeom prst="rect">
              <a:avLst/>
            </a:prstGeom>
          </p:spPr>
        </p:pic>
      </p:grpSp>
      <p:pic>
        <p:nvPicPr>
          <p:cNvPr id="55" name="Image 54">
            <a:extLst>
              <a:ext uri="{FF2B5EF4-FFF2-40B4-BE49-F238E27FC236}">
                <a16:creationId xmlns:a16="http://schemas.microsoft.com/office/drawing/2014/main" id="{0C84B410-48FD-4C2E-8512-AFC5FD4AE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616" y="3717032"/>
            <a:ext cx="3600400" cy="2718975"/>
          </a:xfrm>
          <a:prstGeom prst="rect">
            <a:avLst/>
          </a:prstGeom>
        </p:spPr>
      </p:pic>
      <p:grpSp>
        <p:nvGrpSpPr>
          <p:cNvPr id="56" name="Groupe 55">
            <a:extLst>
              <a:ext uri="{FF2B5EF4-FFF2-40B4-BE49-F238E27FC236}">
                <a16:creationId xmlns:a16="http://schemas.microsoft.com/office/drawing/2014/main" id="{9DEB1702-A518-4A1F-9E18-6634B1F1894E}"/>
              </a:ext>
            </a:extLst>
          </p:cNvPr>
          <p:cNvGrpSpPr/>
          <p:nvPr/>
        </p:nvGrpSpPr>
        <p:grpSpPr>
          <a:xfrm>
            <a:off x="1130398" y="2427147"/>
            <a:ext cx="4762624" cy="432048"/>
            <a:chOff x="1187624" y="3068960"/>
            <a:chExt cx="4762624" cy="432048"/>
          </a:xfrm>
        </p:grpSpPr>
        <p:pic>
          <p:nvPicPr>
            <p:cNvPr id="57" name="Image 56">
              <a:extLst>
                <a:ext uri="{FF2B5EF4-FFF2-40B4-BE49-F238E27FC236}">
                  <a16:creationId xmlns:a16="http://schemas.microsoft.com/office/drawing/2014/main" id="{F5A906DE-A373-426C-AA42-F7B053B49D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7624" y="3142883"/>
              <a:ext cx="4762624" cy="162967"/>
            </a:xfrm>
            <a:prstGeom prst="rect">
              <a:avLst/>
            </a:prstGeom>
          </p:spPr>
        </p:pic>
        <p:pic>
          <p:nvPicPr>
            <p:cNvPr id="58" name="Image 57">
              <a:extLst>
                <a:ext uri="{FF2B5EF4-FFF2-40B4-BE49-F238E27FC236}">
                  <a16:creationId xmlns:a16="http://schemas.microsoft.com/office/drawing/2014/main" id="{38501A5C-90D8-4E4A-BC8E-999435FB7A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7624" y="3291488"/>
              <a:ext cx="4762624" cy="163309"/>
            </a:xfrm>
            <a:prstGeom prst="rect">
              <a:avLst/>
            </a:prstGeom>
          </p:spPr>
        </p:pic>
        <p:sp>
          <p:nvSpPr>
            <p:cNvPr id="59" name="Ellipse 58">
              <a:extLst>
                <a:ext uri="{FF2B5EF4-FFF2-40B4-BE49-F238E27FC236}">
                  <a16:creationId xmlns:a16="http://schemas.microsoft.com/office/drawing/2014/main" id="{1CC97134-A05A-42B0-8F17-1639C979645F}"/>
                </a:ext>
              </a:extLst>
            </p:cNvPr>
            <p:cNvSpPr/>
            <p:nvPr/>
          </p:nvSpPr>
          <p:spPr>
            <a:xfrm>
              <a:off x="4427984" y="3068960"/>
              <a:ext cx="36004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62484586-5AE8-4198-8477-D66FD3A40560}"/>
                </a:ext>
              </a:extLst>
            </p:cNvPr>
            <p:cNvSpPr/>
            <p:nvPr/>
          </p:nvSpPr>
          <p:spPr>
            <a:xfrm>
              <a:off x="4788024" y="3212976"/>
              <a:ext cx="36004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1" name="Ellipse 60">
            <a:extLst>
              <a:ext uri="{FF2B5EF4-FFF2-40B4-BE49-F238E27FC236}">
                <a16:creationId xmlns:a16="http://schemas.microsoft.com/office/drawing/2014/main" id="{9BFC00FB-4B9B-45EC-AB5B-ACD0BF9317D7}"/>
              </a:ext>
            </a:extLst>
          </p:cNvPr>
          <p:cNvSpPr/>
          <p:nvPr/>
        </p:nvSpPr>
        <p:spPr>
          <a:xfrm>
            <a:off x="2565102" y="5340680"/>
            <a:ext cx="36004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156926694"/>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0159"/>
            <a:ext cx="8686800" cy="708688"/>
          </a:xfrm>
        </p:spPr>
        <p:txBody>
          <a:bodyPr>
            <a:noAutofit/>
          </a:bodyPr>
          <a:lstStyle/>
          <a:p>
            <a:pPr algn="ctr"/>
            <a:r>
              <a:rPr lang="fr-FR" sz="4000" b="1" u="sng" dirty="0">
                <a:solidFill>
                  <a:srgbClr val="04617B"/>
                </a:solidFill>
              </a:rPr>
              <a:t>Caractéristiques et symbole des diodes</a:t>
            </a:r>
          </a:p>
        </p:txBody>
      </p:sp>
      <p:sp>
        <p:nvSpPr>
          <p:cNvPr id="3" name="Espace réservé du contenu 2"/>
          <p:cNvSpPr>
            <a:spLocks noGrp="1"/>
          </p:cNvSpPr>
          <p:nvPr>
            <p:ph idx="1"/>
          </p:nvPr>
        </p:nvSpPr>
        <p:spPr>
          <a:xfrm>
            <a:off x="457200" y="1412776"/>
            <a:ext cx="8229600" cy="4911824"/>
          </a:xfrm>
        </p:spPr>
        <p:txBody>
          <a:bodyPr/>
          <a:lstStyle/>
          <a:p>
            <a:pPr>
              <a:buClr>
                <a:srgbClr val="04617B"/>
              </a:buClr>
            </a:pPr>
            <a:r>
              <a:rPr lang="fr-FR" dirty="0">
                <a:solidFill>
                  <a:srgbClr val="04617B"/>
                </a:solidFill>
              </a:rPr>
              <a:t>Constitution, symbole</a:t>
            </a:r>
          </a:p>
          <a:p>
            <a:pPr lvl="1">
              <a:buClr>
                <a:schemeClr val="accent3">
                  <a:lumMod val="75000"/>
                </a:schemeClr>
              </a:buClr>
              <a:buFont typeface="Wingdings" panose="05000000000000000000" pitchFamily="2" charset="2"/>
              <a:buChar char="Ø"/>
            </a:pPr>
            <a:r>
              <a:rPr lang="fr-FR" sz="1600" dirty="0"/>
              <a:t>La diode est un dipôle à semi-conducteur ( jonction PN ). Ses 2 bornes sont repérées anode « A » et cathode « K ».</a:t>
            </a:r>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r>
              <a:rPr lang="fr-FR" sz="1600" dirty="0"/>
              <a:t>Exemples de boitiers :</a:t>
            </a:r>
          </a:p>
          <a:p>
            <a:pPr marL="667512" lvl="2" indent="0">
              <a:buClr>
                <a:schemeClr val="accent3">
                  <a:lumMod val="75000"/>
                </a:schemeClr>
              </a:buClr>
              <a:buNone/>
            </a:pPr>
            <a:r>
              <a:rPr lang="fr-FR" sz="1400" b="1" dirty="0"/>
              <a:t>Trait ou repère </a:t>
            </a:r>
            <a:r>
              <a:rPr lang="fr-FR" sz="1400" b="1" dirty="0">
                <a:sym typeface="Wingdings" panose="05000000000000000000" pitchFamily="2" charset="2"/>
              </a:rPr>
              <a:t> Cathode</a:t>
            </a:r>
            <a:endParaRPr lang="fr-FR" sz="1400" b="1" dirty="0"/>
          </a:p>
          <a:p>
            <a:pPr marL="393192" lvl="1" indent="0">
              <a:buClr>
                <a:schemeClr val="accent3">
                  <a:lumMod val="75000"/>
                </a:schemeClr>
              </a:buClr>
              <a:buNone/>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r>
              <a:rPr lang="fr-FR" sz="1600" dirty="0"/>
              <a:t>Symbole :</a:t>
            </a:r>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r>
              <a:rPr lang="fr-FR" sz="1600" dirty="0"/>
              <a:t>Remarque : Pour retenir le nom des bornes …</a:t>
            </a:r>
          </a:p>
        </p:txBody>
      </p:sp>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3</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2301918"/>
            <a:ext cx="2016224" cy="525972"/>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68" y="2301918"/>
            <a:ext cx="1769792" cy="423540"/>
          </a:xfrm>
          <a:prstGeom prst="rect">
            <a:avLst/>
          </a:prstGeom>
        </p:spPr>
      </p:pic>
      <p:grpSp>
        <p:nvGrpSpPr>
          <p:cNvPr id="19" name="Groupe 18"/>
          <p:cNvGrpSpPr/>
          <p:nvPr/>
        </p:nvGrpSpPr>
        <p:grpSpPr>
          <a:xfrm>
            <a:off x="3635381" y="3085777"/>
            <a:ext cx="4780597" cy="924049"/>
            <a:chOff x="3635381" y="2693414"/>
            <a:chExt cx="4780597" cy="924049"/>
          </a:xfrm>
        </p:grpSpPr>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381" y="2693414"/>
              <a:ext cx="936480" cy="924049"/>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1861" y="2836444"/>
              <a:ext cx="576343" cy="576343"/>
            </a:xfrm>
            <a:prstGeom prst="rect">
              <a:avLst/>
            </a:prstGeom>
          </p:spPr>
        </p:pic>
        <p:pic>
          <p:nvPicPr>
            <p:cNvPr id="14" name="Imag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0152" y="2749041"/>
              <a:ext cx="795291" cy="791334"/>
            </a:xfrm>
            <a:prstGeom prst="rect">
              <a:avLst/>
            </a:prstGeom>
          </p:spPr>
        </p:pic>
        <p:pic>
          <p:nvPicPr>
            <p:cNvPr id="15" name="Imag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20272" y="2744254"/>
              <a:ext cx="1395706" cy="808273"/>
            </a:xfrm>
            <a:prstGeom prst="rect">
              <a:avLst/>
            </a:prstGeom>
          </p:spPr>
        </p:pic>
        <p:pic>
          <p:nvPicPr>
            <p:cNvPr id="16" name="Imag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20072" y="3253455"/>
              <a:ext cx="449232" cy="311135"/>
            </a:xfrm>
            <a:prstGeom prst="rect">
              <a:avLst/>
            </a:prstGeom>
          </p:spPr>
        </p:pic>
        <p:pic>
          <p:nvPicPr>
            <p:cNvPr id="17" name="Imag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0072" y="2749040"/>
              <a:ext cx="464713" cy="390738"/>
            </a:xfrm>
            <a:prstGeom prst="rect">
              <a:avLst/>
            </a:prstGeom>
          </p:spPr>
        </p:pic>
      </p:grpSp>
      <p:pic>
        <p:nvPicPr>
          <p:cNvPr id="18" name="Imag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16014" y="4240014"/>
            <a:ext cx="5791200" cy="1104900"/>
          </a:xfrm>
          <a:prstGeom prst="rect">
            <a:avLst/>
          </a:prstGeom>
        </p:spPr>
      </p:pic>
      <p:pic>
        <p:nvPicPr>
          <p:cNvPr id="20" name="Imag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50627" y="5511248"/>
            <a:ext cx="635033" cy="762039"/>
          </a:xfrm>
          <a:prstGeom prst="rect">
            <a:avLst/>
          </a:prstGeom>
        </p:spPr>
      </p:pic>
      <p:grpSp>
        <p:nvGrpSpPr>
          <p:cNvPr id="25" name="Groupe 24"/>
          <p:cNvGrpSpPr/>
          <p:nvPr/>
        </p:nvGrpSpPr>
        <p:grpSpPr>
          <a:xfrm>
            <a:off x="6417126" y="5510577"/>
            <a:ext cx="2066437" cy="762039"/>
            <a:chOff x="6417126" y="5510577"/>
            <a:chExt cx="2066437" cy="762039"/>
          </a:xfrm>
        </p:grpSpPr>
        <p:sp>
          <p:nvSpPr>
            <p:cNvPr id="22" name="ZoneTexte 21"/>
            <p:cNvSpPr txBox="1"/>
            <p:nvPr/>
          </p:nvSpPr>
          <p:spPr>
            <a:xfrm>
              <a:off x="6417126" y="5806541"/>
              <a:ext cx="1206292" cy="307777"/>
            </a:xfrm>
            <a:prstGeom prst="rect">
              <a:avLst/>
            </a:prstGeom>
            <a:noFill/>
          </p:spPr>
          <p:txBody>
            <a:bodyPr wrap="none" rtlCol="0">
              <a:spAutoFit/>
            </a:bodyPr>
            <a:lstStyle/>
            <a:p>
              <a:r>
                <a:rPr lang="fr-FR" sz="1400" b="1" dirty="0">
                  <a:solidFill>
                    <a:srgbClr val="FF0000"/>
                  </a:solidFill>
                </a:rPr>
                <a:t>Cathode (K)</a:t>
              </a:r>
              <a:endParaRPr lang="fr-FR" b="1" dirty="0">
                <a:solidFill>
                  <a:srgbClr val="FF0000"/>
                </a:solidFill>
              </a:endParaRPr>
            </a:p>
          </p:txBody>
        </p:sp>
        <p:grpSp>
          <p:nvGrpSpPr>
            <p:cNvPr id="24" name="Groupe 23"/>
            <p:cNvGrpSpPr/>
            <p:nvPr/>
          </p:nvGrpSpPr>
          <p:grpSpPr>
            <a:xfrm>
              <a:off x="7718125" y="5510577"/>
              <a:ext cx="765438" cy="762039"/>
              <a:chOff x="7270203" y="5510577"/>
              <a:chExt cx="765438" cy="762039"/>
            </a:xfrm>
          </p:grpSpPr>
          <p:pic>
            <p:nvPicPr>
              <p:cNvPr id="21" name="Imag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00608" y="5510577"/>
                <a:ext cx="635033" cy="762039"/>
              </a:xfrm>
              <a:prstGeom prst="rect">
                <a:avLst/>
              </a:prstGeom>
            </p:spPr>
          </p:pic>
          <p:sp>
            <p:nvSpPr>
              <p:cNvPr id="23" name="Ellipse 22"/>
              <p:cNvSpPr/>
              <p:nvPr/>
            </p:nvSpPr>
            <p:spPr>
              <a:xfrm>
                <a:off x="7270203" y="5661248"/>
                <a:ext cx="326133" cy="5760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6323" cy="5760378"/>
            <a:chOff x="-94807" y="1052735"/>
            <a:chExt cx="526323" cy="5760378"/>
          </a:xfrm>
        </p:grpSpPr>
        <p:grpSp>
          <p:nvGrpSpPr>
            <p:cNvPr id="12" name="Groupe 11"/>
            <p:cNvGrpSpPr/>
            <p:nvPr/>
          </p:nvGrpSpPr>
          <p:grpSpPr>
            <a:xfrm>
              <a:off x="-94806" y="2367702"/>
              <a:ext cx="526322" cy="4445411"/>
              <a:chOff x="-94806" y="2367702"/>
              <a:chExt cx="526322" cy="4445411"/>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128" y="5811469"/>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diode</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4" y="4331928"/>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Tree>
    <p:custDataLst>
      <p:tags r:id="rId1"/>
    </p:custDataLst>
    <p:extLst>
      <p:ext uri="{BB962C8B-B14F-4D97-AF65-F5344CB8AC3E}">
        <p14:creationId xmlns:p14="http://schemas.microsoft.com/office/powerpoint/2010/main" val="3594659007"/>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1000"/>
                                        <p:tgtEl>
                                          <p:spTgt spid="3">
                                            <p:txEl>
                                              <p:pRg st="13" end="13"/>
                                            </p:txEl>
                                          </p:spTgt>
                                        </p:tgtEl>
                                      </p:cBhvr>
                                    </p:animEffect>
                                    <p:anim calcmode="lin" valueType="num">
                                      <p:cBhvr>
                                        <p:cTn id="5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A9A67148-867F-45E5-A726-CD223AD5B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588" y="4891985"/>
            <a:ext cx="3433654" cy="1957183"/>
          </a:xfrm>
          <a:prstGeom prst="rect">
            <a:avLst/>
          </a:prstGeom>
        </p:spPr>
      </p:pic>
      <p:sp>
        <p:nvSpPr>
          <p:cNvPr id="4" name="Espace réservé du pied de page 3"/>
          <p:cNvSpPr>
            <a:spLocks noGrp="1"/>
          </p:cNvSpPr>
          <p:nvPr>
            <p:ph type="ftr" sz="quarter" idx="11"/>
          </p:nvPr>
        </p:nvSpPr>
        <p:spPr>
          <a:xfrm>
            <a:off x="1344896" y="2534"/>
            <a:ext cx="5819392" cy="365125"/>
          </a:xfrm>
        </p:spPr>
        <p:txBody>
          <a:bodyPr/>
          <a:lstStyle/>
          <a:p>
            <a:pPr algn="ctr"/>
            <a:r>
              <a:rPr lang="fr-FR" sz="2400" b="1" cap="small" dirty="0"/>
              <a:t>Le Transistor </a:t>
            </a:r>
            <a:r>
              <a:rPr lang="fr-FR" sz="2400" b="1" cap="small" dirty="0" err="1"/>
              <a:t>Mosfet</a:t>
            </a:r>
            <a:r>
              <a:rPr lang="fr-FR" sz="2400" b="1" cap="small" dirty="0"/>
              <a:t> en Commutation</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30</a:t>
            </a:fld>
            <a:endParaRPr lang="fr-F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47715"/>
            <a:ext cx="523223" cy="5760487"/>
            <a:chOff x="-94807" y="1047516"/>
            <a:chExt cx="523223" cy="5760487"/>
          </a:xfrm>
        </p:grpSpPr>
        <p:grpSp>
          <p:nvGrpSpPr>
            <p:cNvPr id="12" name="Groupe 11"/>
            <p:cNvGrpSpPr/>
            <p:nvPr/>
          </p:nvGrpSpPr>
          <p:grpSpPr>
            <a:xfrm>
              <a:off x="-94807" y="1047516"/>
              <a:ext cx="523220" cy="4280421"/>
              <a:chOff x="-94807" y="1047516"/>
              <a:chExt cx="523220" cy="4280421"/>
            </a:xfrm>
          </p:grpSpPr>
          <p:sp>
            <p:nvSpPr>
              <p:cNvPr id="11" name="ZoneTexte 13"/>
              <p:cNvSpPr txBox="1"/>
              <p:nvPr/>
            </p:nvSpPr>
            <p:spPr>
              <a:xfrm rot="16200000">
                <a:off x="-573256" y="4326269"/>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8" name="ZoneTexte 13"/>
              <p:cNvSpPr txBox="1"/>
              <p:nvPr/>
            </p:nvSpPr>
            <p:spPr>
              <a:xfrm rot="16200000">
                <a:off x="-573231" y="1525940"/>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chemeClr val="tx2"/>
                    </a:solidFill>
                    <a:latin typeface="+mj-lt"/>
                  </a:rPr>
                  <a:t>Mosfet</a:t>
                </a:r>
                <a:r>
                  <a:rPr lang="fr-FR" sz="1400" b="1" dirty="0">
                    <a:solidFill>
                      <a:schemeClr val="tx2"/>
                    </a:solidFill>
                    <a:latin typeface="+mj-lt"/>
                  </a:rPr>
                  <a:t> en commutation</a:t>
                </a: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2" y="5806336"/>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a:t>
              </a:r>
            </a:p>
            <a:p>
              <a:pPr algn="ctr"/>
              <a:r>
                <a:rPr lang="fr-FR" sz="1400" b="1" dirty="0">
                  <a:solidFill>
                    <a:srgbClr val="AEEBFC"/>
                  </a:solidFill>
                  <a:latin typeface="+mj-lt"/>
                </a:rPr>
                <a:t> diode</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2926092"/>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mc:AlternateContent xmlns:mc="http://schemas.openxmlformats.org/markup-compatibility/2006" xmlns:a14="http://schemas.microsoft.com/office/drawing/2010/main">
        <mc:Choice Requires="a14">
          <p:sp>
            <p:nvSpPr>
              <p:cNvPr id="29" name="Espace réservé du contenu 2">
                <a:extLst>
                  <a:ext uri="{FF2B5EF4-FFF2-40B4-BE49-F238E27FC236}">
                    <a16:creationId xmlns:a16="http://schemas.microsoft.com/office/drawing/2014/main" id="{D66875F5-E7E4-44B8-A1CD-484DEB324367}"/>
                  </a:ext>
                </a:extLst>
              </p:cNvPr>
              <p:cNvSpPr>
                <a:spLocks noGrp="1"/>
              </p:cNvSpPr>
              <p:nvPr>
                <p:ph idx="1"/>
              </p:nvPr>
            </p:nvSpPr>
            <p:spPr>
              <a:xfrm>
                <a:off x="539610" y="836712"/>
                <a:ext cx="8496886" cy="6021288"/>
              </a:xfrm>
            </p:spPr>
            <p:txBody>
              <a:bodyPr>
                <a:normAutofit lnSpcReduction="10000"/>
              </a:bodyPr>
              <a:lstStyle/>
              <a:p>
                <a:pPr>
                  <a:buClr>
                    <a:srgbClr val="04617B"/>
                  </a:buClr>
                </a:pPr>
                <a:r>
                  <a:rPr lang="fr-FR" dirty="0">
                    <a:solidFill>
                      <a:srgbClr val="04617B"/>
                    </a:solidFill>
                  </a:rPr>
                  <a:t>Ex : coupure d’alimentation</a:t>
                </a:r>
              </a:p>
              <a:p>
                <a:pPr lvl="1">
                  <a:buClr>
                    <a:schemeClr val="accent3">
                      <a:lumMod val="75000"/>
                    </a:schemeClr>
                  </a:buClr>
                  <a:buFont typeface="Wingdings" panose="05000000000000000000" pitchFamily="2" charset="2"/>
                  <a:buChar char="Ø"/>
                </a:pPr>
                <a:r>
                  <a:rPr lang="fr-FR" sz="2200" dirty="0"/>
                  <a:t>Commander la tension batterie</a:t>
                </a:r>
              </a:p>
              <a:p>
                <a:pPr lvl="1">
                  <a:buClr>
                    <a:schemeClr val="accent3">
                      <a:lumMod val="75000"/>
                    </a:schemeClr>
                  </a:buClr>
                  <a:buFont typeface="Wingdings" panose="05000000000000000000" pitchFamily="2" charset="2"/>
                  <a:buChar char="Ø"/>
                </a:pPr>
                <a:r>
                  <a:rPr lang="fr-FR" sz="2200" dirty="0" err="1"/>
                  <a:t>Mosfet</a:t>
                </a:r>
                <a:r>
                  <a:rPr lang="fr-FR" sz="2200" dirty="0"/>
                  <a:t> canal P à enrichissement</a:t>
                </a:r>
              </a:p>
              <a:p>
                <a:pPr lvl="2">
                  <a:buClr>
                    <a:schemeClr val="accent3">
                      <a:lumMod val="75000"/>
                    </a:schemeClr>
                  </a:buClr>
                  <a:buFont typeface="Wingdings" panose="05000000000000000000" pitchFamily="2" charset="2"/>
                  <a:buChar char="ð"/>
                </a:pPr>
                <a:r>
                  <a:rPr lang="fr-FR" sz="2000" dirty="0">
                    <a:sym typeface="Wingdings" panose="05000000000000000000" pitchFamily="2" charset="2"/>
                  </a:rPr>
                  <a:t>Naturellement bloqué</a:t>
                </a:r>
              </a:p>
              <a:p>
                <a:pPr lvl="2">
                  <a:buClr>
                    <a:schemeClr val="accent3">
                      <a:lumMod val="75000"/>
                    </a:schemeClr>
                  </a:buClr>
                  <a:buFont typeface="Wingdings" panose="05000000000000000000" pitchFamily="2" charset="2"/>
                  <a:buChar char="ð"/>
                </a:pPr>
                <a:r>
                  <a:rPr lang="fr-FR" sz="2000" dirty="0"/>
                  <a:t>Courant de S vers D (I</a:t>
                </a:r>
                <a:r>
                  <a:rPr lang="fr-FR" sz="2000" baseline="-25000" dirty="0"/>
                  <a:t>D</a:t>
                </a:r>
                <a:r>
                  <a:rPr lang="fr-FR" sz="2000" dirty="0"/>
                  <a:t> &lt; 0)</a:t>
                </a:r>
              </a:p>
              <a:p>
                <a:pPr lvl="2">
                  <a:buClr>
                    <a:schemeClr val="accent3">
                      <a:lumMod val="75000"/>
                    </a:schemeClr>
                  </a:buClr>
                  <a:buFont typeface="Wingdings" panose="05000000000000000000" pitchFamily="2" charset="2"/>
                  <a:buChar char="ð"/>
                </a:pPr>
                <a:r>
                  <a:rPr lang="fr-FR" sz="2000" dirty="0"/>
                  <a:t>V</a:t>
                </a:r>
                <a:r>
                  <a:rPr lang="fr-FR" sz="2000" baseline="-25000" dirty="0"/>
                  <a:t>GS</a:t>
                </a:r>
                <a:r>
                  <a:rPr lang="fr-FR" sz="2000" dirty="0"/>
                  <a:t> négatif pour le commander</a:t>
                </a:r>
              </a:p>
              <a:p>
                <a:pPr lvl="1">
                  <a:buClr>
                    <a:schemeClr val="accent3">
                      <a:lumMod val="75000"/>
                    </a:schemeClr>
                  </a:buClr>
                  <a:buFont typeface="Wingdings" panose="05000000000000000000" pitchFamily="2" charset="2"/>
                  <a:buChar char="Ø"/>
                </a:pPr>
                <a:r>
                  <a:rPr lang="fr-FR" sz="2200" dirty="0"/>
                  <a:t>Seuil de commande </a:t>
                </a:r>
                <a:r>
                  <a:rPr lang="fr-FR" dirty="0"/>
                  <a:t>V</a:t>
                </a:r>
                <a:r>
                  <a:rPr lang="fr-FR" baseline="-25000" dirty="0"/>
                  <a:t>GS(Th)</a:t>
                </a:r>
                <a:endParaRPr lang="fr-FR" sz="2200" dirty="0"/>
              </a:p>
              <a:p>
                <a:pPr marL="393192" lvl="1" indent="0">
                  <a:buClr>
                    <a:schemeClr val="accent3">
                      <a:lumMod val="75000"/>
                    </a:schemeClr>
                  </a:buClr>
                  <a:buNone/>
                </a:pPr>
                <a:r>
                  <a:rPr lang="fr-FR" sz="2200" dirty="0"/>
                  <a:t>	</a:t>
                </a:r>
                <a:r>
                  <a:rPr lang="fr-FR" sz="2200" dirty="0" err="1"/>
                  <a:t>Typ</a:t>
                </a:r>
                <a:r>
                  <a:rPr lang="fr-FR" sz="2200" dirty="0"/>
                  <a:t> : -2,5V ; Max : -3,5V</a:t>
                </a:r>
              </a:p>
              <a:p>
                <a:pPr lvl="1">
                  <a:buClr>
                    <a:schemeClr val="accent3">
                      <a:lumMod val="75000"/>
                    </a:schemeClr>
                  </a:buClr>
                  <a:buFont typeface="Wingdings" panose="05000000000000000000" pitchFamily="2" charset="2"/>
                  <a:buChar char="Ø"/>
                </a:pPr>
                <a:r>
                  <a:rPr lang="fr-FR" sz="2200" dirty="0"/>
                  <a:t>R</a:t>
                </a:r>
                <a:r>
                  <a:rPr lang="fr-FR" sz="2200" baseline="-25000" dirty="0"/>
                  <a:t>DS(ON)</a:t>
                </a:r>
                <a:r>
                  <a:rPr lang="fr-FR" sz="2200" dirty="0"/>
                  <a:t> quelques m</a:t>
                </a:r>
                <a:r>
                  <a:rPr lang="el-GR" sz="2200" dirty="0"/>
                  <a:t>Ω</a:t>
                </a:r>
                <a:r>
                  <a:rPr lang="fr-FR" sz="2200" dirty="0"/>
                  <a:t> (R</a:t>
                </a:r>
                <a:r>
                  <a:rPr lang="fr-FR" sz="2200" baseline="-25000" dirty="0"/>
                  <a:t>DS(ON)</a:t>
                </a:r>
                <a:r>
                  <a:rPr lang="fr-FR" sz="2200" dirty="0"/>
                  <a:t>&lt; 15 m</a:t>
                </a:r>
                <a:r>
                  <a:rPr lang="el-GR" sz="2200" dirty="0"/>
                  <a:t> Ω </a:t>
                </a:r>
                <a:r>
                  <a:rPr lang="fr-FR" sz="2200" dirty="0"/>
                  <a:t>pour 5V)</a:t>
                </a:r>
                <a:endParaRPr lang="fr-FR" sz="2200" baseline="-25000" dirty="0"/>
              </a:p>
              <a:p>
                <a:pPr lvl="1">
                  <a:buClr>
                    <a:schemeClr val="accent3">
                      <a:lumMod val="75000"/>
                    </a:schemeClr>
                  </a:buClr>
                  <a:buFont typeface="Wingdings" panose="05000000000000000000" pitchFamily="2" charset="2"/>
                  <a:buChar char="Ø"/>
                </a:pPr>
                <a:r>
                  <a:rPr lang="fr-FR" sz="2200" dirty="0"/>
                  <a:t>Montage proposé (V</a:t>
                </a:r>
                <a:r>
                  <a:rPr lang="fr-FR" sz="2200" baseline="-25000" dirty="0"/>
                  <a:t>BATT</a:t>
                </a:r>
                <a:r>
                  <a:rPr lang="fr-FR" sz="2200" dirty="0"/>
                  <a:t>=5V)</a:t>
                </a:r>
              </a:p>
              <a:p>
                <a:pPr lvl="2">
                  <a:buClr>
                    <a:schemeClr val="accent3">
                      <a:lumMod val="75000"/>
                    </a:schemeClr>
                  </a:buClr>
                  <a:buFont typeface="Wingdings" panose="05000000000000000000" pitchFamily="2" charset="2"/>
                  <a:buChar char="ð"/>
                </a:pPr>
                <a:r>
                  <a:rPr lang="fr-FR" sz="2000" dirty="0">
                    <a:sym typeface="Wingdings" panose="05000000000000000000" pitchFamily="2" charset="2"/>
                  </a:rPr>
                  <a:t>Quand V</a:t>
                </a:r>
                <a:r>
                  <a:rPr lang="fr-FR" sz="2000" baseline="-25000" dirty="0">
                    <a:sym typeface="Wingdings" panose="05000000000000000000" pitchFamily="2" charset="2"/>
                  </a:rPr>
                  <a:t>P1</a:t>
                </a:r>
                <a:r>
                  <a:rPr lang="fr-FR" sz="2000" dirty="0">
                    <a:sym typeface="Wingdings" panose="05000000000000000000" pitchFamily="2" charset="2"/>
                  </a:rPr>
                  <a:t>=5V, V</a:t>
                </a:r>
                <a:r>
                  <a:rPr lang="fr-FR" sz="2000" baseline="-25000" dirty="0">
                    <a:sym typeface="Wingdings" panose="05000000000000000000" pitchFamily="2" charset="2"/>
                  </a:rPr>
                  <a:t>GS</a:t>
                </a:r>
                <a:r>
                  <a:rPr lang="fr-FR" sz="2000" dirty="0">
                    <a:sym typeface="Wingdings" panose="05000000000000000000" pitchFamily="2" charset="2"/>
                  </a:rPr>
                  <a:t>=-V</a:t>
                </a:r>
                <a:r>
                  <a:rPr lang="fr-FR" sz="2000" baseline="-25000" dirty="0">
                    <a:sym typeface="Wingdings" panose="05000000000000000000" pitchFamily="2" charset="2"/>
                  </a:rPr>
                  <a:t>SG</a:t>
                </a:r>
                <a:r>
                  <a:rPr lang="fr-FR" sz="2000" dirty="0">
                    <a:sym typeface="Wingdings" panose="05000000000000000000" pitchFamily="2" charset="2"/>
                  </a:rPr>
                  <a:t>=0V</a:t>
                </a:r>
              </a:p>
              <a:p>
                <a:pPr marL="667512" lvl="2" indent="0">
                  <a:buClr>
                    <a:schemeClr val="accent3">
                      <a:lumMod val="75000"/>
                    </a:schemeClr>
                  </a:buClr>
                  <a:buNone/>
                </a:pPr>
                <a:r>
                  <a:rPr lang="fr-FR" sz="2000" dirty="0">
                    <a:sym typeface="Wingdings" panose="05000000000000000000" pitchFamily="2" charset="2"/>
                  </a:rPr>
                  <a:t>	Le transistor est bloqué</a:t>
                </a:r>
              </a:p>
              <a:p>
                <a:pPr lvl="2">
                  <a:buClr>
                    <a:schemeClr val="accent3">
                      <a:lumMod val="75000"/>
                    </a:schemeClr>
                  </a:buClr>
                  <a:buFont typeface="Wingdings" panose="05000000000000000000" pitchFamily="2" charset="2"/>
                  <a:buChar char="ð"/>
                </a:pPr>
                <a:r>
                  <a:rPr lang="fr-FR" sz="2000" dirty="0">
                    <a:sym typeface="Wingdings" panose="05000000000000000000" pitchFamily="2" charset="2"/>
                  </a:rPr>
                  <a:t>Quand V</a:t>
                </a:r>
                <a:r>
                  <a:rPr lang="fr-FR" sz="2000" baseline="-25000" dirty="0">
                    <a:sym typeface="Wingdings" panose="05000000000000000000" pitchFamily="2" charset="2"/>
                  </a:rPr>
                  <a:t>P1</a:t>
                </a:r>
                <a:r>
                  <a:rPr lang="fr-FR" sz="2000" dirty="0">
                    <a:sym typeface="Wingdings" panose="05000000000000000000" pitchFamily="2" charset="2"/>
                  </a:rPr>
                  <a:t>=0V, </a:t>
                </a:r>
              </a:p>
              <a:p>
                <a:pPr marL="667512" lvl="2" indent="0">
                  <a:buClr>
                    <a:schemeClr val="accent3">
                      <a:lumMod val="75000"/>
                    </a:schemeClr>
                  </a:buClr>
                  <a:buNone/>
                </a:pPr>
                <a:r>
                  <a:rPr lang="fr-FR" sz="2000" dirty="0">
                    <a:sym typeface="Wingdings" panose="05000000000000000000" pitchFamily="2" charset="2"/>
                  </a:rPr>
                  <a:t>	V</a:t>
                </a:r>
                <a:r>
                  <a:rPr lang="fr-FR" sz="2000" baseline="-25000" dirty="0">
                    <a:sym typeface="Wingdings" panose="05000000000000000000" pitchFamily="2" charset="2"/>
                  </a:rPr>
                  <a:t>GS</a:t>
                </a:r>
                <a:r>
                  <a:rPr lang="fr-FR" sz="2000" dirty="0">
                    <a:sym typeface="Wingdings" panose="05000000000000000000" pitchFamily="2" charset="2"/>
                  </a:rPr>
                  <a:t>=-V</a:t>
                </a:r>
                <a:r>
                  <a:rPr lang="fr-FR" sz="2000" baseline="-25000" dirty="0">
                    <a:sym typeface="Wingdings" panose="05000000000000000000" pitchFamily="2" charset="2"/>
                  </a:rPr>
                  <a:t>SG</a:t>
                </a:r>
                <a:r>
                  <a:rPr lang="fr-FR" sz="2000" dirty="0">
                    <a:sym typeface="Wingdings" panose="05000000000000000000" pitchFamily="2" charset="2"/>
                  </a:rPr>
                  <a:t>=</a:t>
                </a:r>
                <a14:m>
                  <m:oMath xmlns:m="http://schemas.openxmlformats.org/officeDocument/2006/math">
                    <m:f>
                      <m:fPr>
                        <m:ctrlPr>
                          <a:rPr lang="fr-FR" sz="2000" i="1" dirty="0" smtClean="0">
                            <a:latin typeface="Cambria Math" panose="02040503050406030204" pitchFamily="18" charset="0"/>
                            <a:sym typeface="Wingdings" panose="05000000000000000000" pitchFamily="2" charset="2"/>
                          </a:rPr>
                        </m:ctrlPr>
                      </m:fPr>
                      <m:num>
                        <m:r>
                          <a:rPr lang="fr-FR" sz="2000" b="0" i="1" dirty="0" smtClean="0">
                            <a:latin typeface="Cambria Math" panose="02040503050406030204" pitchFamily="18" charset="0"/>
                            <a:sym typeface="Wingdings" panose="05000000000000000000" pitchFamily="2" charset="2"/>
                          </a:rPr>
                          <m:t>−5.100.</m:t>
                        </m:r>
                        <m:sSup>
                          <m:sSupPr>
                            <m:ctrlPr>
                              <a:rPr lang="fr-FR" sz="2000" b="0" i="1" dirty="0" smtClean="0">
                                <a:latin typeface="Cambria Math" panose="02040503050406030204" pitchFamily="18" charset="0"/>
                                <a:sym typeface="Wingdings" panose="05000000000000000000" pitchFamily="2" charset="2"/>
                              </a:rPr>
                            </m:ctrlPr>
                          </m:sSupPr>
                          <m:e>
                            <m:r>
                              <a:rPr lang="fr-FR" sz="2000" b="0" i="1" dirty="0" smtClean="0">
                                <a:latin typeface="Cambria Math" panose="02040503050406030204" pitchFamily="18" charset="0"/>
                                <a:sym typeface="Wingdings" panose="05000000000000000000" pitchFamily="2" charset="2"/>
                              </a:rPr>
                              <m:t>10</m:t>
                            </m:r>
                          </m:e>
                          <m:sup>
                            <m:r>
                              <a:rPr lang="fr-FR" sz="2000" b="0" i="1" dirty="0" smtClean="0">
                                <a:latin typeface="Cambria Math" panose="02040503050406030204" pitchFamily="18" charset="0"/>
                                <a:sym typeface="Wingdings" panose="05000000000000000000" pitchFamily="2" charset="2"/>
                              </a:rPr>
                              <m:t>3</m:t>
                            </m:r>
                          </m:sup>
                        </m:sSup>
                      </m:num>
                      <m:den>
                        <m:r>
                          <a:rPr lang="fr-FR" sz="2000" b="0" i="1" dirty="0" smtClean="0">
                            <a:latin typeface="Cambria Math" panose="02040503050406030204" pitchFamily="18" charset="0"/>
                            <a:sym typeface="Wingdings" panose="05000000000000000000" pitchFamily="2" charset="2"/>
                          </a:rPr>
                          <m:t>220+</m:t>
                        </m:r>
                        <m:r>
                          <a:rPr lang="fr-FR" sz="2000" i="1" dirty="0">
                            <a:latin typeface="Cambria Math" panose="02040503050406030204" pitchFamily="18" charset="0"/>
                            <a:sym typeface="Wingdings" panose="05000000000000000000" pitchFamily="2" charset="2"/>
                          </a:rPr>
                          <m:t>100.</m:t>
                        </m:r>
                        <m:sSup>
                          <m:sSupPr>
                            <m:ctrlPr>
                              <a:rPr lang="fr-FR" sz="2000" i="1" dirty="0">
                                <a:latin typeface="Cambria Math" panose="02040503050406030204" pitchFamily="18" charset="0"/>
                                <a:sym typeface="Wingdings" panose="05000000000000000000" pitchFamily="2" charset="2"/>
                              </a:rPr>
                            </m:ctrlPr>
                          </m:sSupPr>
                          <m:e>
                            <m:r>
                              <a:rPr lang="fr-FR" sz="2000" i="1" dirty="0">
                                <a:latin typeface="Cambria Math" panose="02040503050406030204" pitchFamily="18" charset="0"/>
                                <a:sym typeface="Wingdings" panose="05000000000000000000" pitchFamily="2" charset="2"/>
                              </a:rPr>
                              <m:t>10</m:t>
                            </m:r>
                          </m:e>
                          <m:sup>
                            <m:r>
                              <a:rPr lang="fr-FR" sz="2000" i="1" dirty="0">
                                <a:latin typeface="Cambria Math" panose="02040503050406030204" pitchFamily="18" charset="0"/>
                                <a:sym typeface="Wingdings" panose="05000000000000000000" pitchFamily="2" charset="2"/>
                              </a:rPr>
                              <m:t>3</m:t>
                            </m:r>
                          </m:sup>
                        </m:sSup>
                      </m:den>
                    </m:f>
                    <m:r>
                      <a:rPr lang="fr-FR" sz="2000" b="0" i="1" dirty="0" smtClean="0">
                        <a:latin typeface="Cambria Math" panose="02040503050406030204" pitchFamily="18" charset="0"/>
                        <a:sym typeface="Wingdings" panose="05000000000000000000" pitchFamily="2" charset="2"/>
                      </a:rPr>
                      <m:t>=−4,989</m:t>
                    </m:r>
                    <m:r>
                      <a:rPr lang="fr-FR" sz="2000" i="1" dirty="0" smtClean="0">
                        <a:latin typeface="Cambria Math" panose="02040503050406030204" pitchFamily="18" charset="0"/>
                        <a:sym typeface="Wingdings" panose="05000000000000000000" pitchFamily="2" charset="2"/>
                      </a:rPr>
                      <m:t>𝑉</m:t>
                    </m:r>
                  </m:oMath>
                </a14:m>
                <a:endParaRPr lang="fr-FR" sz="2000" dirty="0">
                  <a:sym typeface="Wingdings" panose="05000000000000000000" pitchFamily="2" charset="2"/>
                </a:endParaRPr>
              </a:p>
              <a:p>
                <a:pPr marL="667512" lvl="2" indent="0">
                  <a:buClr>
                    <a:schemeClr val="accent3">
                      <a:lumMod val="75000"/>
                    </a:schemeClr>
                  </a:buClr>
                  <a:buNone/>
                </a:pPr>
                <a:r>
                  <a:rPr lang="fr-FR" sz="2000" dirty="0"/>
                  <a:t>	</a:t>
                </a:r>
                <a:r>
                  <a:rPr lang="fr-FR" sz="2000" b="1" dirty="0">
                    <a:solidFill>
                      <a:srgbClr val="C00000"/>
                    </a:solidFill>
                  </a:rPr>
                  <a:t>R</a:t>
                </a:r>
                <a:r>
                  <a:rPr lang="fr-FR" sz="2000" b="1" baseline="-25000" dirty="0">
                    <a:solidFill>
                      <a:srgbClr val="C00000"/>
                    </a:solidFill>
                  </a:rPr>
                  <a:t>DS(ON)</a:t>
                </a:r>
                <a:r>
                  <a:rPr lang="fr-FR" sz="2000" b="1" dirty="0">
                    <a:solidFill>
                      <a:srgbClr val="C00000"/>
                    </a:solidFill>
                  </a:rPr>
                  <a:t>&lt; 15 m</a:t>
                </a:r>
                <a:r>
                  <a:rPr lang="el-GR" sz="2000" b="1" dirty="0">
                    <a:solidFill>
                      <a:srgbClr val="C00000"/>
                    </a:solidFill>
                  </a:rPr>
                  <a:t> Ω</a:t>
                </a:r>
                <a:r>
                  <a:rPr lang="fr-FR" sz="2000" b="1" dirty="0">
                    <a:solidFill>
                      <a:srgbClr val="C00000"/>
                    </a:solidFill>
                  </a:rPr>
                  <a:t>, chute de tension</a:t>
                </a:r>
              </a:p>
              <a:p>
                <a:pPr marL="667512" lvl="2" indent="0">
                  <a:buClr>
                    <a:schemeClr val="accent3">
                      <a:lumMod val="75000"/>
                    </a:schemeClr>
                  </a:buClr>
                  <a:buNone/>
                </a:pPr>
                <a:r>
                  <a:rPr lang="fr-FR" sz="2000" b="1" dirty="0">
                    <a:solidFill>
                      <a:srgbClr val="C00000"/>
                    </a:solidFill>
                    <a:sym typeface="Wingdings" panose="05000000000000000000" pitchFamily="2" charset="2"/>
                  </a:rPr>
                  <a:t>	de 15 mV/A consommé</a:t>
                </a:r>
              </a:p>
            </p:txBody>
          </p:sp>
        </mc:Choice>
        <mc:Fallback xmlns="">
          <p:sp>
            <p:nvSpPr>
              <p:cNvPr id="29" name="Espace réservé du contenu 2">
                <a:extLst>
                  <a:ext uri="{FF2B5EF4-FFF2-40B4-BE49-F238E27FC236}">
                    <a16:creationId xmlns:a16="http://schemas.microsoft.com/office/drawing/2014/main" id="{D66875F5-E7E4-44B8-A1CD-484DEB324367}"/>
                  </a:ext>
                </a:extLst>
              </p:cNvPr>
              <p:cNvSpPr>
                <a:spLocks noGrp="1" noRot="1" noChangeAspect="1" noMove="1" noResize="1" noEditPoints="1" noAdjustHandles="1" noChangeArrowheads="1" noChangeShapeType="1" noTextEdit="1"/>
              </p:cNvSpPr>
              <p:nvPr>
                <p:ph idx="1"/>
              </p:nvPr>
            </p:nvSpPr>
            <p:spPr>
              <a:xfrm>
                <a:off x="539610" y="836712"/>
                <a:ext cx="8496886" cy="6021288"/>
              </a:xfrm>
              <a:blipFill>
                <a:blip r:embed="rId6"/>
                <a:stretch>
                  <a:fillRect l="-933" t="-1518"/>
                </a:stretch>
              </a:blipFill>
            </p:spPr>
            <p:txBody>
              <a:bodyPr/>
              <a:lstStyle/>
              <a:p>
                <a:r>
                  <a:rPr lang="fr-FR">
                    <a:noFill/>
                  </a:rPr>
                  <a:t> </a:t>
                </a:r>
              </a:p>
            </p:txBody>
          </p:sp>
        </mc:Fallback>
      </mc:AlternateContent>
      <p:pic>
        <p:nvPicPr>
          <p:cNvPr id="31" name="Image 30">
            <a:extLst>
              <a:ext uri="{FF2B5EF4-FFF2-40B4-BE49-F238E27FC236}">
                <a16:creationId xmlns:a16="http://schemas.microsoft.com/office/drawing/2014/main" id="{638A1F59-F08B-4EC8-9851-890270AFEA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6496" y="406719"/>
            <a:ext cx="3810000" cy="2243715"/>
          </a:xfrm>
          <a:prstGeom prst="rect">
            <a:avLst/>
          </a:prstGeom>
        </p:spPr>
      </p:pic>
      <p:pic>
        <p:nvPicPr>
          <p:cNvPr id="32" name="Image 31" descr="Une image contenant table&#10;&#10;Description générée automatiquement">
            <a:extLst>
              <a:ext uri="{FF2B5EF4-FFF2-40B4-BE49-F238E27FC236}">
                <a16:creationId xmlns:a16="http://schemas.microsoft.com/office/drawing/2014/main" id="{BAD6EE60-04F0-4F2B-BA66-56B89C435652}"/>
              </a:ext>
            </a:extLst>
          </p:cNvPr>
          <p:cNvPicPr>
            <a:picLocks noChangeAspect="1"/>
          </p:cNvPicPr>
          <p:nvPr/>
        </p:nvPicPr>
        <p:blipFill rotWithShape="1">
          <a:blip r:embed="rId8">
            <a:extLst>
              <a:ext uri="{28A0092B-C50C-407E-A947-70E740481C1C}">
                <a14:useLocalDpi xmlns:a14="http://schemas.microsoft.com/office/drawing/2010/main" val="0"/>
              </a:ext>
            </a:extLst>
          </a:blip>
          <a:srcRect b="54778"/>
          <a:stretch/>
        </p:blipFill>
        <p:spPr>
          <a:xfrm>
            <a:off x="5236815" y="2647090"/>
            <a:ext cx="3786336" cy="820735"/>
          </a:xfrm>
          <a:prstGeom prst="rect">
            <a:avLst/>
          </a:prstGeom>
        </p:spPr>
      </p:pic>
      <p:cxnSp>
        <p:nvCxnSpPr>
          <p:cNvPr id="33" name="Connecteur droit avec flèche 32">
            <a:extLst>
              <a:ext uri="{FF2B5EF4-FFF2-40B4-BE49-F238E27FC236}">
                <a16:creationId xmlns:a16="http://schemas.microsoft.com/office/drawing/2014/main" id="{F22106D3-9127-48F3-BA73-3B50A0021F41}"/>
              </a:ext>
            </a:extLst>
          </p:cNvPr>
          <p:cNvCxnSpPr>
            <a:cxnSpLocks/>
          </p:cNvCxnSpPr>
          <p:nvPr/>
        </p:nvCxnSpPr>
        <p:spPr>
          <a:xfrm flipV="1">
            <a:off x="4427984" y="3429000"/>
            <a:ext cx="798512" cy="1945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4" name="Groupe 33">
            <a:extLst>
              <a:ext uri="{FF2B5EF4-FFF2-40B4-BE49-F238E27FC236}">
                <a16:creationId xmlns:a16="http://schemas.microsoft.com/office/drawing/2014/main" id="{31ADA3B5-6B6C-43E3-B3AF-7B3DB2D3F225}"/>
              </a:ext>
            </a:extLst>
          </p:cNvPr>
          <p:cNvGrpSpPr/>
          <p:nvPr/>
        </p:nvGrpSpPr>
        <p:grpSpPr>
          <a:xfrm rot="16200000">
            <a:off x="5191520" y="4195216"/>
            <a:ext cx="642023" cy="1150291"/>
            <a:chOff x="3210748" y="3146697"/>
            <a:chExt cx="642023" cy="1150291"/>
          </a:xfrm>
        </p:grpSpPr>
        <p:pic>
          <p:nvPicPr>
            <p:cNvPr id="35" name="Image 34">
              <a:extLst>
                <a:ext uri="{FF2B5EF4-FFF2-40B4-BE49-F238E27FC236}">
                  <a16:creationId xmlns:a16="http://schemas.microsoft.com/office/drawing/2014/main" id="{9730A2E7-2388-45F2-9F12-05FC1641BA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2956614" y="3400831"/>
              <a:ext cx="1150291" cy="642023"/>
            </a:xfrm>
            <a:prstGeom prst="rect">
              <a:avLst/>
            </a:prstGeom>
          </p:spPr>
        </p:pic>
        <p:sp>
          <p:nvSpPr>
            <p:cNvPr id="36" name="ZoneTexte 35">
              <a:extLst>
                <a:ext uri="{FF2B5EF4-FFF2-40B4-BE49-F238E27FC236}">
                  <a16:creationId xmlns:a16="http://schemas.microsoft.com/office/drawing/2014/main" id="{A2A7680B-B012-4139-824C-F2D88BAD2618}"/>
                </a:ext>
              </a:extLst>
            </p:cNvPr>
            <p:cNvSpPr txBox="1"/>
            <p:nvPr/>
          </p:nvSpPr>
          <p:spPr>
            <a:xfrm rot="5400000">
              <a:off x="3142721" y="3577955"/>
              <a:ext cx="1026179"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S              D</a:t>
              </a:r>
              <a:endParaRPr lang="fr-FR" b="1" dirty="0">
                <a:latin typeface="Arial" panose="020B0604020202020204" pitchFamily="34" charset="0"/>
                <a:cs typeface="Arial" panose="020B0604020202020204" pitchFamily="34" charset="0"/>
              </a:endParaRPr>
            </a:p>
          </p:txBody>
        </p:sp>
      </p:grpSp>
      <p:pic>
        <p:nvPicPr>
          <p:cNvPr id="37" name="Image 36">
            <a:extLst>
              <a:ext uri="{FF2B5EF4-FFF2-40B4-BE49-F238E27FC236}">
                <a16:creationId xmlns:a16="http://schemas.microsoft.com/office/drawing/2014/main" id="{51795E7D-AC7F-49D2-A53B-64F9476339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19957" y="3470212"/>
            <a:ext cx="1888285" cy="1531409"/>
          </a:xfrm>
          <a:prstGeom prst="rect">
            <a:avLst/>
          </a:prstGeom>
        </p:spPr>
      </p:pic>
      <p:cxnSp>
        <p:nvCxnSpPr>
          <p:cNvPr id="38" name="Connecteur droit avec flèche 37">
            <a:extLst>
              <a:ext uri="{FF2B5EF4-FFF2-40B4-BE49-F238E27FC236}">
                <a16:creationId xmlns:a16="http://schemas.microsoft.com/office/drawing/2014/main" id="{971453CD-0973-4025-80D7-EAC2DA45645C}"/>
              </a:ext>
            </a:extLst>
          </p:cNvPr>
          <p:cNvCxnSpPr>
            <a:cxnSpLocks/>
          </p:cNvCxnSpPr>
          <p:nvPr/>
        </p:nvCxnSpPr>
        <p:spPr>
          <a:xfrm>
            <a:off x="6876256" y="4072207"/>
            <a:ext cx="253727" cy="163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9" name="Groupe 38">
            <a:extLst>
              <a:ext uri="{FF2B5EF4-FFF2-40B4-BE49-F238E27FC236}">
                <a16:creationId xmlns:a16="http://schemas.microsoft.com/office/drawing/2014/main" id="{FCDD6341-E850-434C-A7EA-BCF201F735AD}"/>
              </a:ext>
            </a:extLst>
          </p:cNvPr>
          <p:cNvGrpSpPr/>
          <p:nvPr/>
        </p:nvGrpSpPr>
        <p:grpSpPr>
          <a:xfrm>
            <a:off x="5061498" y="5140630"/>
            <a:ext cx="1026179" cy="619864"/>
            <a:chOff x="4628669" y="5383199"/>
            <a:chExt cx="1026179" cy="619864"/>
          </a:xfrm>
        </p:grpSpPr>
        <p:grpSp>
          <p:nvGrpSpPr>
            <p:cNvPr id="40" name="Groupe 39">
              <a:extLst>
                <a:ext uri="{FF2B5EF4-FFF2-40B4-BE49-F238E27FC236}">
                  <a16:creationId xmlns:a16="http://schemas.microsoft.com/office/drawing/2014/main" id="{EA7F0DAB-5CB5-46DD-B133-254A7454D0D7}"/>
                </a:ext>
              </a:extLst>
            </p:cNvPr>
            <p:cNvGrpSpPr/>
            <p:nvPr/>
          </p:nvGrpSpPr>
          <p:grpSpPr>
            <a:xfrm>
              <a:off x="4729349" y="5383199"/>
              <a:ext cx="809984" cy="619864"/>
              <a:chOff x="3859127" y="5293698"/>
              <a:chExt cx="809984" cy="619864"/>
            </a:xfrm>
          </p:grpSpPr>
          <p:grpSp>
            <p:nvGrpSpPr>
              <p:cNvPr id="42" name="Groupe 41">
                <a:extLst>
                  <a:ext uri="{FF2B5EF4-FFF2-40B4-BE49-F238E27FC236}">
                    <a16:creationId xmlns:a16="http://schemas.microsoft.com/office/drawing/2014/main" id="{05DF7DB9-719B-4A22-99D8-AC5739A1071E}"/>
                  </a:ext>
                </a:extLst>
              </p:cNvPr>
              <p:cNvGrpSpPr/>
              <p:nvPr/>
            </p:nvGrpSpPr>
            <p:grpSpPr>
              <a:xfrm rot="16200000">
                <a:off x="4156107" y="5400558"/>
                <a:ext cx="216024" cy="809984"/>
                <a:chOff x="3635896" y="5661248"/>
                <a:chExt cx="216024" cy="1026008"/>
              </a:xfrm>
            </p:grpSpPr>
            <p:sp>
              <p:nvSpPr>
                <p:cNvPr id="44" name="Rectangle 43">
                  <a:extLst>
                    <a:ext uri="{FF2B5EF4-FFF2-40B4-BE49-F238E27FC236}">
                      <a16:creationId xmlns:a16="http://schemas.microsoft.com/office/drawing/2014/main" id="{32071A61-49F0-4513-B08C-833CA41B1F27}"/>
                    </a:ext>
                  </a:extLst>
                </p:cNvPr>
                <p:cNvSpPr/>
                <p:nvPr/>
              </p:nvSpPr>
              <p:spPr>
                <a:xfrm>
                  <a:off x="3635896" y="5895168"/>
                  <a:ext cx="216024" cy="558168"/>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cxnSp>
              <p:nvCxnSpPr>
                <p:cNvPr id="45" name="Connecteur droit 44">
                  <a:extLst>
                    <a:ext uri="{FF2B5EF4-FFF2-40B4-BE49-F238E27FC236}">
                      <a16:creationId xmlns:a16="http://schemas.microsoft.com/office/drawing/2014/main" id="{C428F6A4-679F-4710-89FA-E7AFF9AC294E}"/>
                    </a:ext>
                  </a:extLst>
                </p:cNvPr>
                <p:cNvCxnSpPr>
                  <a:cxnSpLocks/>
                  <a:stCxn id="44" idx="0"/>
                </p:cNvCxnSpPr>
                <p:nvPr/>
              </p:nvCxnSpPr>
              <p:spPr>
                <a:xfrm flipV="1">
                  <a:off x="3743908" y="5661248"/>
                  <a:ext cx="0" cy="233920"/>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103F6318-B01A-483A-9C48-7A082927FD3D}"/>
                    </a:ext>
                  </a:extLst>
                </p:cNvPr>
                <p:cNvCxnSpPr>
                  <a:cxnSpLocks/>
                </p:cNvCxnSpPr>
                <p:nvPr/>
              </p:nvCxnSpPr>
              <p:spPr>
                <a:xfrm flipV="1">
                  <a:off x="3738638" y="6453336"/>
                  <a:ext cx="0" cy="233920"/>
                </a:xfrm>
                <a:prstGeom prst="line">
                  <a:avLst/>
                </a:prstGeom>
                <a:ln w="19050"/>
              </p:spPr>
              <p:style>
                <a:lnRef idx="1">
                  <a:schemeClr val="dk1"/>
                </a:lnRef>
                <a:fillRef idx="0">
                  <a:schemeClr val="dk1"/>
                </a:fillRef>
                <a:effectRef idx="0">
                  <a:schemeClr val="dk1"/>
                </a:effectRef>
                <a:fontRef idx="minor">
                  <a:schemeClr val="tx1"/>
                </a:fontRef>
              </p:style>
            </p:cxnSp>
          </p:grpSp>
          <p:sp>
            <p:nvSpPr>
              <p:cNvPr id="43" name="ZoneTexte 42">
                <a:extLst>
                  <a:ext uri="{FF2B5EF4-FFF2-40B4-BE49-F238E27FC236}">
                    <a16:creationId xmlns:a16="http://schemas.microsoft.com/office/drawing/2014/main" id="{BE1069CF-7D23-4B12-AEB8-8A5F1D611AC4}"/>
                  </a:ext>
                </a:extLst>
              </p:cNvPr>
              <p:cNvSpPr txBox="1"/>
              <p:nvPr/>
            </p:nvSpPr>
            <p:spPr>
              <a:xfrm>
                <a:off x="3894671" y="5293698"/>
                <a:ext cx="753732" cy="369332"/>
              </a:xfrm>
              <a:prstGeom prst="rect">
                <a:avLst/>
              </a:prstGeom>
              <a:noFill/>
            </p:spPr>
            <p:txBody>
              <a:bodyPr wrap="none" rtlCol="0">
                <a:spAutoFit/>
              </a:bodyPr>
              <a:lstStyle/>
              <a:p>
                <a:r>
                  <a:rPr lang="fr-FR" b="1" dirty="0" err="1">
                    <a:latin typeface="Arial" panose="020B0604020202020204" pitchFamily="34" charset="0"/>
                    <a:cs typeface="Arial" panose="020B0604020202020204" pitchFamily="34" charset="0"/>
                  </a:rPr>
                  <a:t>R</a:t>
                </a:r>
                <a:r>
                  <a:rPr lang="fr-FR" b="1" baseline="-25000" dirty="0" err="1">
                    <a:latin typeface="Arial" panose="020B0604020202020204" pitchFamily="34" charset="0"/>
                    <a:cs typeface="Arial" panose="020B0604020202020204" pitchFamily="34" charset="0"/>
                  </a:rPr>
                  <a:t>DSon</a:t>
                </a:r>
                <a:endParaRPr lang="fr-FR" sz="2800" b="1" baseline="-25000" dirty="0">
                  <a:latin typeface="Arial" panose="020B0604020202020204" pitchFamily="34" charset="0"/>
                  <a:cs typeface="Arial" panose="020B0604020202020204" pitchFamily="34" charset="0"/>
                </a:endParaRPr>
              </a:p>
            </p:txBody>
          </p:sp>
        </p:grpSp>
        <p:sp>
          <p:nvSpPr>
            <p:cNvPr id="41" name="ZoneTexte 40">
              <a:extLst>
                <a:ext uri="{FF2B5EF4-FFF2-40B4-BE49-F238E27FC236}">
                  <a16:creationId xmlns:a16="http://schemas.microsoft.com/office/drawing/2014/main" id="{A2FDF219-F311-4274-B483-4C0F5F74BC6E}"/>
                </a:ext>
              </a:extLst>
            </p:cNvPr>
            <p:cNvSpPr txBox="1"/>
            <p:nvPr/>
          </p:nvSpPr>
          <p:spPr>
            <a:xfrm>
              <a:off x="4628669" y="5618051"/>
              <a:ext cx="1026179"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S              D</a:t>
              </a:r>
              <a:endParaRPr lang="fr-FR" b="1" dirty="0">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307412402"/>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Effect transition="in" filter="fade">
                                      <p:cBhvr>
                                        <p:cTn id="14" dur="1000"/>
                                        <p:tgtEl>
                                          <p:spTgt spid="29">
                                            <p:txEl>
                                              <p:pRg st="1" end="1"/>
                                            </p:txEl>
                                          </p:spTgt>
                                        </p:tgtEl>
                                      </p:cBhvr>
                                    </p:animEffect>
                                    <p:anim calcmode="lin" valueType="num">
                                      <p:cBhvr>
                                        <p:cTn id="15"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Effect transition="in" filter="fade">
                                      <p:cBhvr>
                                        <p:cTn id="19" dur="1000"/>
                                        <p:tgtEl>
                                          <p:spTgt spid="29">
                                            <p:txEl>
                                              <p:pRg st="2" end="2"/>
                                            </p:txEl>
                                          </p:spTgt>
                                        </p:tgtEl>
                                      </p:cBhvr>
                                    </p:animEffect>
                                    <p:anim calcmode="lin" valueType="num">
                                      <p:cBhvr>
                                        <p:cTn id="20"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9">
                                            <p:txEl>
                                              <p:pRg st="3" end="3"/>
                                            </p:txEl>
                                          </p:spTgt>
                                        </p:tgtEl>
                                        <p:attrNameLst>
                                          <p:attrName>style.visibility</p:attrName>
                                        </p:attrNameLst>
                                      </p:cBhvr>
                                      <p:to>
                                        <p:strVal val="visible"/>
                                      </p:to>
                                    </p:set>
                                    <p:animEffect transition="in" filter="fade">
                                      <p:cBhvr>
                                        <p:cTn id="29" dur="1000"/>
                                        <p:tgtEl>
                                          <p:spTgt spid="29">
                                            <p:txEl>
                                              <p:pRg st="3" end="3"/>
                                            </p:txEl>
                                          </p:spTgt>
                                        </p:tgtEl>
                                      </p:cBhvr>
                                    </p:animEffect>
                                    <p:anim calcmode="lin" valueType="num">
                                      <p:cBhvr>
                                        <p:cTn id="30"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9">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9">
                                            <p:txEl>
                                              <p:pRg st="4" end="4"/>
                                            </p:txEl>
                                          </p:spTgt>
                                        </p:tgtEl>
                                        <p:attrNameLst>
                                          <p:attrName>style.visibility</p:attrName>
                                        </p:attrNameLst>
                                      </p:cBhvr>
                                      <p:to>
                                        <p:strVal val="visible"/>
                                      </p:to>
                                    </p:set>
                                    <p:animEffect transition="in" filter="fade">
                                      <p:cBhvr>
                                        <p:cTn id="34" dur="1000"/>
                                        <p:tgtEl>
                                          <p:spTgt spid="29">
                                            <p:txEl>
                                              <p:pRg st="4" end="4"/>
                                            </p:txEl>
                                          </p:spTgt>
                                        </p:tgtEl>
                                      </p:cBhvr>
                                    </p:animEffect>
                                    <p:anim calcmode="lin" valueType="num">
                                      <p:cBhvr>
                                        <p:cTn id="35"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9">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9">
                                            <p:txEl>
                                              <p:pRg st="5" end="5"/>
                                            </p:txEl>
                                          </p:spTgt>
                                        </p:tgtEl>
                                        <p:attrNameLst>
                                          <p:attrName>style.visibility</p:attrName>
                                        </p:attrNameLst>
                                      </p:cBhvr>
                                      <p:to>
                                        <p:strVal val="visible"/>
                                      </p:to>
                                    </p:set>
                                    <p:animEffect transition="in" filter="fade">
                                      <p:cBhvr>
                                        <p:cTn id="39" dur="1000"/>
                                        <p:tgtEl>
                                          <p:spTgt spid="29">
                                            <p:txEl>
                                              <p:pRg st="5" end="5"/>
                                            </p:txEl>
                                          </p:spTgt>
                                        </p:tgtEl>
                                      </p:cBhvr>
                                    </p:animEffect>
                                    <p:anim calcmode="lin" valueType="num">
                                      <p:cBhvr>
                                        <p:cTn id="40"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9">
                                            <p:txEl>
                                              <p:pRg st="6" end="6"/>
                                            </p:txEl>
                                          </p:spTgt>
                                        </p:tgtEl>
                                        <p:attrNameLst>
                                          <p:attrName>style.visibility</p:attrName>
                                        </p:attrNameLst>
                                      </p:cBhvr>
                                      <p:to>
                                        <p:strVal val="visible"/>
                                      </p:to>
                                    </p:set>
                                    <p:animEffect transition="in" filter="fade">
                                      <p:cBhvr>
                                        <p:cTn id="46" dur="1000"/>
                                        <p:tgtEl>
                                          <p:spTgt spid="29">
                                            <p:txEl>
                                              <p:pRg st="6" end="6"/>
                                            </p:txEl>
                                          </p:spTgt>
                                        </p:tgtEl>
                                      </p:cBhvr>
                                    </p:animEffect>
                                    <p:anim calcmode="lin" valueType="num">
                                      <p:cBhvr>
                                        <p:cTn id="47"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9">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9">
                                            <p:txEl>
                                              <p:pRg st="7" end="7"/>
                                            </p:txEl>
                                          </p:spTgt>
                                        </p:tgtEl>
                                        <p:attrNameLst>
                                          <p:attrName>style.visibility</p:attrName>
                                        </p:attrNameLst>
                                      </p:cBhvr>
                                      <p:to>
                                        <p:strVal val="visible"/>
                                      </p:to>
                                    </p:set>
                                    <p:animEffect transition="in" filter="fade">
                                      <p:cBhvr>
                                        <p:cTn id="61" dur="1000"/>
                                        <p:tgtEl>
                                          <p:spTgt spid="29">
                                            <p:txEl>
                                              <p:pRg st="7" end="7"/>
                                            </p:txEl>
                                          </p:spTgt>
                                        </p:tgtEl>
                                      </p:cBhvr>
                                    </p:animEffect>
                                    <p:anim calcmode="lin" valueType="num">
                                      <p:cBhvr>
                                        <p:cTn id="62" dur="1000" fill="hold"/>
                                        <p:tgtEl>
                                          <p:spTgt spid="29">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2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9">
                                            <p:txEl>
                                              <p:pRg st="8" end="8"/>
                                            </p:txEl>
                                          </p:spTgt>
                                        </p:tgtEl>
                                        <p:attrNameLst>
                                          <p:attrName>style.visibility</p:attrName>
                                        </p:attrNameLst>
                                      </p:cBhvr>
                                      <p:to>
                                        <p:strVal val="visible"/>
                                      </p:to>
                                    </p:set>
                                    <p:animEffect transition="in" filter="fade">
                                      <p:cBhvr>
                                        <p:cTn id="68" dur="1000"/>
                                        <p:tgtEl>
                                          <p:spTgt spid="29">
                                            <p:txEl>
                                              <p:pRg st="8" end="8"/>
                                            </p:txEl>
                                          </p:spTgt>
                                        </p:tgtEl>
                                      </p:cBhvr>
                                    </p:animEffect>
                                    <p:anim calcmode="lin" valueType="num">
                                      <p:cBhvr>
                                        <p:cTn id="69" dur="1000" fill="hold"/>
                                        <p:tgtEl>
                                          <p:spTgt spid="29">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29">
                                            <p:txEl>
                                              <p:pRg st="8" end="8"/>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9">
                                            <p:txEl>
                                              <p:pRg st="9" end="9"/>
                                            </p:txEl>
                                          </p:spTgt>
                                        </p:tgtEl>
                                        <p:attrNameLst>
                                          <p:attrName>style.visibility</p:attrName>
                                        </p:attrNameLst>
                                      </p:cBhvr>
                                      <p:to>
                                        <p:strVal val="visible"/>
                                      </p:to>
                                    </p:set>
                                    <p:animEffect transition="in" filter="fade">
                                      <p:cBhvr>
                                        <p:cTn id="85" dur="1000"/>
                                        <p:tgtEl>
                                          <p:spTgt spid="29">
                                            <p:txEl>
                                              <p:pRg st="9" end="9"/>
                                            </p:txEl>
                                          </p:spTgt>
                                        </p:tgtEl>
                                      </p:cBhvr>
                                    </p:animEffect>
                                    <p:anim calcmode="lin" valueType="num">
                                      <p:cBhvr>
                                        <p:cTn id="86" dur="1000" fill="hold"/>
                                        <p:tgtEl>
                                          <p:spTgt spid="29">
                                            <p:txEl>
                                              <p:pRg st="9" end="9"/>
                                            </p:txEl>
                                          </p:spTgt>
                                        </p:tgtEl>
                                        <p:attrNameLst>
                                          <p:attrName>ppt_x</p:attrName>
                                        </p:attrNameLst>
                                      </p:cBhvr>
                                      <p:tavLst>
                                        <p:tav tm="0">
                                          <p:val>
                                            <p:strVal val="#ppt_x"/>
                                          </p:val>
                                        </p:tav>
                                        <p:tav tm="100000">
                                          <p:val>
                                            <p:strVal val="#ppt_x"/>
                                          </p:val>
                                        </p:tav>
                                      </p:tavLst>
                                    </p:anim>
                                    <p:anim calcmode="lin" valueType="num">
                                      <p:cBhvr>
                                        <p:cTn id="87" dur="1000" fill="hold"/>
                                        <p:tgtEl>
                                          <p:spTgt spid="29">
                                            <p:txEl>
                                              <p:pRg st="9" end="9"/>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29">
                                            <p:txEl>
                                              <p:pRg st="10" end="10"/>
                                            </p:txEl>
                                          </p:spTgt>
                                        </p:tgtEl>
                                        <p:attrNameLst>
                                          <p:attrName>style.visibility</p:attrName>
                                        </p:attrNameLst>
                                      </p:cBhvr>
                                      <p:to>
                                        <p:strVal val="visible"/>
                                      </p:to>
                                    </p:set>
                                    <p:animEffect transition="in" filter="fade">
                                      <p:cBhvr>
                                        <p:cTn id="97" dur="1000"/>
                                        <p:tgtEl>
                                          <p:spTgt spid="29">
                                            <p:txEl>
                                              <p:pRg st="10" end="10"/>
                                            </p:txEl>
                                          </p:spTgt>
                                        </p:tgtEl>
                                      </p:cBhvr>
                                    </p:animEffect>
                                    <p:anim calcmode="lin" valueType="num">
                                      <p:cBhvr>
                                        <p:cTn id="98" dur="1000" fill="hold"/>
                                        <p:tgtEl>
                                          <p:spTgt spid="29">
                                            <p:txEl>
                                              <p:pRg st="10" end="10"/>
                                            </p:txEl>
                                          </p:spTgt>
                                        </p:tgtEl>
                                        <p:attrNameLst>
                                          <p:attrName>ppt_x</p:attrName>
                                        </p:attrNameLst>
                                      </p:cBhvr>
                                      <p:tavLst>
                                        <p:tav tm="0">
                                          <p:val>
                                            <p:strVal val="#ppt_x"/>
                                          </p:val>
                                        </p:tav>
                                        <p:tav tm="100000">
                                          <p:val>
                                            <p:strVal val="#ppt_x"/>
                                          </p:val>
                                        </p:tav>
                                      </p:tavLst>
                                    </p:anim>
                                    <p:anim calcmode="lin" valueType="num">
                                      <p:cBhvr>
                                        <p:cTn id="99" dur="1000" fill="hold"/>
                                        <p:tgtEl>
                                          <p:spTgt spid="29">
                                            <p:txEl>
                                              <p:pRg st="10" end="10"/>
                                            </p:txEl>
                                          </p:spTgt>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9">
                                            <p:txEl>
                                              <p:pRg st="11" end="11"/>
                                            </p:txEl>
                                          </p:spTgt>
                                        </p:tgtEl>
                                        <p:attrNameLst>
                                          <p:attrName>style.visibility</p:attrName>
                                        </p:attrNameLst>
                                      </p:cBhvr>
                                      <p:to>
                                        <p:strVal val="visible"/>
                                      </p:to>
                                    </p:set>
                                    <p:animEffect transition="in" filter="fade">
                                      <p:cBhvr>
                                        <p:cTn id="102" dur="1000"/>
                                        <p:tgtEl>
                                          <p:spTgt spid="29">
                                            <p:txEl>
                                              <p:pRg st="11" end="11"/>
                                            </p:txEl>
                                          </p:spTgt>
                                        </p:tgtEl>
                                      </p:cBhvr>
                                    </p:animEffect>
                                    <p:anim calcmode="lin" valueType="num">
                                      <p:cBhvr>
                                        <p:cTn id="103" dur="1000" fill="hold"/>
                                        <p:tgtEl>
                                          <p:spTgt spid="29">
                                            <p:txEl>
                                              <p:pRg st="11" end="11"/>
                                            </p:txEl>
                                          </p:spTgt>
                                        </p:tgtEl>
                                        <p:attrNameLst>
                                          <p:attrName>ppt_x</p:attrName>
                                        </p:attrNameLst>
                                      </p:cBhvr>
                                      <p:tavLst>
                                        <p:tav tm="0">
                                          <p:val>
                                            <p:strVal val="#ppt_x"/>
                                          </p:val>
                                        </p:tav>
                                        <p:tav tm="100000">
                                          <p:val>
                                            <p:strVal val="#ppt_x"/>
                                          </p:val>
                                        </p:tav>
                                      </p:tavLst>
                                    </p:anim>
                                    <p:anim calcmode="lin" valueType="num">
                                      <p:cBhvr>
                                        <p:cTn id="104" dur="1000" fill="hold"/>
                                        <p:tgtEl>
                                          <p:spTgt spid="29">
                                            <p:txEl>
                                              <p:pRg st="11" end="11"/>
                                            </p:txEl>
                                          </p:spTgt>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1000"/>
                                        <p:tgtEl>
                                          <p:spTgt spid="34"/>
                                        </p:tgtEl>
                                      </p:cBhvr>
                                    </p:animEffect>
                                    <p:anim calcmode="lin" valueType="num">
                                      <p:cBhvr>
                                        <p:cTn id="108" dur="1000" fill="hold"/>
                                        <p:tgtEl>
                                          <p:spTgt spid="34"/>
                                        </p:tgtEl>
                                        <p:attrNameLst>
                                          <p:attrName>ppt_x</p:attrName>
                                        </p:attrNameLst>
                                      </p:cBhvr>
                                      <p:tavLst>
                                        <p:tav tm="0">
                                          <p:val>
                                            <p:strVal val="#ppt_x"/>
                                          </p:val>
                                        </p:tav>
                                        <p:tav tm="100000">
                                          <p:val>
                                            <p:strVal val="#ppt_x"/>
                                          </p:val>
                                        </p:tav>
                                      </p:tavLst>
                                    </p:anim>
                                    <p:anim calcmode="lin" valueType="num">
                                      <p:cBhvr>
                                        <p:cTn id="10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29">
                                            <p:txEl>
                                              <p:pRg st="12" end="12"/>
                                            </p:txEl>
                                          </p:spTgt>
                                        </p:tgtEl>
                                        <p:attrNameLst>
                                          <p:attrName>style.visibility</p:attrName>
                                        </p:attrNameLst>
                                      </p:cBhvr>
                                      <p:to>
                                        <p:strVal val="visible"/>
                                      </p:to>
                                    </p:set>
                                    <p:animEffect transition="in" filter="fade">
                                      <p:cBhvr>
                                        <p:cTn id="114" dur="1000"/>
                                        <p:tgtEl>
                                          <p:spTgt spid="29">
                                            <p:txEl>
                                              <p:pRg st="12" end="12"/>
                                            </p:txEl>
                                          </p:spTgt>
                                        </p:tgtEl>
                                      </p:cBhvr>
                                    </p:animEffect>
                                    <p:anim calcmode="lin" valueType="num">
                                      <p:cBhvr>
                                        <p:cTn id="115" dur="1000" fill="hold"/>
                                        <p:tgtEl>
                                          <p:spTgt spid="29">
                                            <p:txEl>
                                              <p:pRg st="12" end="12"/>
                                            </p:txEl>
                                          </p:spTgt>
                                        </p:tgtEl>
                                        <p:attrNameLst>
                                          <p:attrName>ppt_x</p:attrName>
                                        </p:attrNameLst>
                                      </p:cBhvr>
                                      <p:tavLst>
                                        <p:tav tm="0">
                                          <p:val>
                                            <p:strVal val="#ppt_x"/>
                                          </p:val>
                                        </p:tav>
                                        <p:tav tm="100000">
                                          <p:val>
                                            <p:strVal val="#ppt_x"/>
                                          </p:val>
                                        </p:tav>
                                      </p:tavLst>
                                    </p:anim>
                                    <p:anim calcmode="lin" valueType="num">
                                      <p:cBhvr>
                                        <p:cTn id="116" dur="1000" fill="hold"/>
                                        <p:tgtEl>
                                          <p:spTgt spid="29">
                                            <p:txEl>
                                              <p:pRg st="12" end="12"/>
                                            </p:txEl>
                                          </p:spTgt>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9">
                                            <p:txEl>
                                              <p:pRg st="13" end="13"/>
                                            </p:txEl>
                                          </p:spTgt>
                                        </p:tgtEl>
                                        <p:attrNameLst>
                                          <p:attrName>style.visibility</p:attrName>
                                        </p:attrNameLst>
                                      </p:cBhvr>
                                      <p:to>
                                        <p:strVal val="visible"/>
                                      </p:to>
                                    </p:set>
                                    <p:animEffect transition="in" filter="fade">
                                      <p:cBhvr>
                                        <p:cTn id="119" dur="1000"/>
                                        <p:tgtEl>
                                          <p:spTgt spid="29">
                                            <p:txEl>
                                              <p:pRg st="13" end="13"/>
                                            </p:txEl>
                                          </p:spTgt>
                                        </p:tgtEl>
                                      </p:cBhvr>
                                    </p:animEffect>
                                    <p:anim calcmode="lin" valueType="num">
                                      <p:cBhvr>
                                        <p:cTn id="120" dur="1000" fill="hold"/>
                                        <p:tgtEl>
                                          <p:spTgt spid="29">
                                            <p:txEl>
                                              <p:pRg st="13" end="13"/>
                                            </p:txEl>
                                          </p:spTgt>
                                        </p:tgtEl>
                                        <p:attrNameLst>
                                          <p:attrName>ppt_x</p:attrName>
                                        </p:attrNameLst>
                                      </p:cBhvr>
                                      <p:tavLst>
                                        <p:tav tm="0">
                                          <p:val>
                                            <p:strVal val="#ppt_x"/>
                                          </p:val>
                                        </p:tav>
                                        <p:tav tm="100000">
                                          <p:val>
                                            <p:strVal val="#ppt_x"/>
                                          </p:val>
                                        </p:tav>
                                      </p:tavLst>
                                    </p:anim>
                                    <p:anim calcmode="lin" valueType="num">
                                      <p:cBhvr>
                                        <p:cTn id="121" dur="1000" fill="hold"/>
                                        <p:tgtEl>
                                          <p:spTgt spid="29">
                                            <p:txEl>
                                              <p:pRg st="13" end="13"/>
                                            </p:txEl>
                                          </p:spTgt>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29">
                                            <p:txEl>
                                              <p:pRg st="14" end="14"/>
                                            </p:txEl>
                                          </p:spTgt>
                                        </p:tgtEl>
                                        <p:attrNameLst>
                                          <p:attrName>style.visibility</p:attrName>
                                        </p:attrNameLst>
                                      </p:cBhvr>
                                      <p:to>
                                        <p:strVal val="visible"/>
                                      </p:to>
                                    </p:set>
                                    <p:animEffect transition="in" filter="fade">
                                      <p:cBhvr>
                                        <p:cTn id="124" dur="1000"/>
                                        <p:tgtEl>
                                          <p:spTgt spid="29">
                                            <p:txEl>
                                              <p:pRg st="14" end="14"/>
                                            </p:txEl>
                                          </p:spTgt>
                                        </p:tgtEl>
                                      </p:cBhvr>
                                    </p:animEffect>
                                    <p:anim calcmode="lin" valueType="num">
                                      <p:cBhvr>
                                        <p:cTn id="125" dur="1000" fill="hold"/>
                                        <p:tgtEl>
                                          <p:spTgt spid="29">
                                            <p:txEl>
                                              <p:pRg st="14" end="14"/>
                                            </p:txEl>
                                          </p:spTgt>
                                        </p:tgtEl>
                                        <p:attrNameLst>
                                          <p:attrName>ppt_x</p:attrName>
                                        </p:attrNameLst>
                                      </p:cBhvr>
                                      <p:tavLst>
                                        <p:tav tm="0">
                                          <p:val>
                                            <p:strVal val="#ppt_x"/>
                                          </p:val>
                                        </p:tav>
                                        <p:tav tm="100000">
                                          <p:val>
                                            <p:strVal val="#ppt_x"/>
                                          </p:val>
                                        </p:tav>
                                      </p:tavLst>
                                    </p:anim>
                                    <p:anim calcmode="lin" valueType="num">
                                      <p:cBhvr>
                                        <p:cTn id="126" dur="1000" fill="hold"/>
                                        <p:tgtEl>
                                          <p:spTgt spid="29">
                                            <p:txEl>
                                              <p:pRg st="14" end="14"/>
                                            </p:txEl>
                                          </p:spTgt>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29">
                                            <p:txEl>
                                              <p:pRg st="15" end="15"/>
                                            </p:txEl>
                                          </p:spTgt>
                                        </p:tgtEl>
                                        <p:attrNameLst>
                                          <p:attrName>style.visibility</p:attrName>
                                        </p:attrNameLst>
                                      </p:cBhvr>
                                      <p:to>
                                        <p:strVal val="visible"/>
                                      </p:to>
                                    </p:set>
                                    <p:animEffect transition="in" filter="fade">
                                      <p:cBhvr>
                                        <p:cTn id="129" dur="1000"/>
                                        <p:tgtEl>
                                          <p:spTgt spid="29">
                                            <p:txEl>
                                              <p:pRg st="15" end="15"/>
                                            </p:txEl>
                                          </p:spTgt>
                                        </p:tgtEl>
                                      </p:cBhvr>
                                    </p:animEffect>
                                    <p:anim calcmode="lin" valueType="num">
                                      <p:cBhvr>
                                        <p:cTn id="130" dur="1000" fill="hold"/>
                                        <p:tgtEl>
                                          <p:spTgt spid="29">
                                            <p:txEl>
                                              <p:pRg st="15" end="15"/>
                                            </p:txEl>
                                          </p:spTgt>
                                        </p:tgtEl>
                                        <p:attrNameLst>
                                          <p:attrName>ppt_x</p:attrName>
                                        </p:attrNameLst>
                                      </p:cBhvr>
                                      <p:tavLst>
                                        <p:tav tm="0">
                                          <p:val>
                                            <p:strVal val="#ppt_x"/>
                                          </p:val>
                                        </p:tav>
                                        <p:tav tm="100000">
                                          <p:val>
                                            <p:strVal val="#ppt_x"/>
                                          </p:val>
                                        </p:tav>
                                      </p:tavLst>
                                    </p:anim>
                                    <p:anim calcmode="lin" valueType="num">
                                      <p:cBhvr>
                                        <p:cTn id="131" dur="1000" fill="hold"/>
                                        <p:tgtEl>
                                          <p:spTgt spid="29">
                                            <p:txEl>
                                              <p:pRg st="15" end="15"/>
                                            </p:txEl>
                                          </p:spTgt>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1000"/>
                                        <p:tgtEl>
                                          <p:spTgt spid="39"/>
                                        </p:tgtEl>
                                      </p:cBhvr>
                                    </p:animEffect>
                                    <p:anim calcmode="lin" valueType="num">
                                      <p:cBhvr>
                                        <p:cTn id="135" dur="1000" fill="hold"/>
                                        <p:tgtEl>
                                          <p:spTgt spid="39"/>
                                        </p:tgtEl>
                                        <p:attrNameLst>
                                          <p:attrName>ppt_x</p:attrName>
                                        </p:attrNameLst>
                                      </p:cBhvr>
                                      <p:tavLst>
                                        <p:tav tm="0">
                                          <p:val>
                                            <p:strVal val="#ppt_x"/>
                                          </p:val>
                                        </p:tav>
                                        <p:tav tm="100000">
                                          <p:val>
                                            <p:strVal val="#ppt_x"/>
                                          </p:val>
                                        </p:tav>
                                      </p:tavLst>
                                    </p:anim>
                                    <p:anim calcmode="lin" valueType="num">
                                      <p:cBhvr>
                                        <p:cTn id="13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4</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6323" cy="5760378"/>
            <a:chOff x="-94807" y="1052735"/>
            <a:chExt cx="526323" cy="5760378"/>
          </a:xfrm>
        </p:grpSpPr>
        <p:grpSp>
          <p:nvGrpSpPr>
            <p:cNvPr id="12" name="Groupe 11"/>
            <p:cNvGrpSpPr/>
            <p:nvPr/>
          </p:nvGrpSpPr>
          <p:grpSpPr>
            <a:xfrm>
              <a:off x="-94806" y="2367702"/>
              <a:ext cx="526322" cy="4445411"/>
              <a:chOff x="-94806" y="2367702"/>
              <a:chExt cx="526322" cy="4445411"/>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128" y="5811469"/>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diode</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4" y="4331928"/>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34" name="Espace réservé du contenu 2">
            <a:extLst>
              <a:ext uri="{FF2B5EF4-FFF2-40B4-BE49-F238E27FC236}">
                <a16:creationId xmlns:a16="http://schemas.microsoft.com/office/drawing/2014/main" id="{66D070FE-88DC-4EAD-BBB8-AD3DC3376E9B}"/>
              </a:ext>
            </a:extLst>
          </p:cNvPr>
          <p:cNvSpPr>
            <a:spLocks noGrp="1"/>
          </p:cNvSpPr>
          <p:nvPr>
            <p:ph idx="1"/>
          </p:nvPr>
        </p:nvSpPr>
        <p:spPr>
          <a:xfrm>
            <a:off x="611560" y="746572"/>
            <a:ext cx="8229600" cy="2232248"/>
          </a:xfrm>
        </p:spPr>
        <p:txBody>
          <a:bodyPr/>
          <a:lstStyle/>
          <a:p>
            <a:pPr>
              <a:buClr>
                <a:srgbClr val="04617B"/>
              </a:buClr>
            </a:pPr>
            <a:r>
              <a:rPr lang="fr-FR" dirty="0">
                <a:solidFill>
                  <a:srgbClr val="04617B"/>
                </a:solidFill>
              </a:rPr>
              <a:t>Fonctionnement de la diode</a:t>
            </a:r>
          </a:p>
          <a:p>
            <a:pPr marL="560070" lvl="2" indent="-285750">
              <a:buClr>
                <a:srgbClr val="04617B"/>
              </a:buClr>
              <a:buSzPct val="95000"/>
              <a:buFont typeface="Wingdings" panose="05000000000000000000" pitchFamily="2" charset="2"/>
              <a:buChar char="Ø"/>
            </a:pPr>
            <a:r>
              <a:rPr lang="fr-FR" sz="1600" dirty="0"/>
              <a:t>La diode est un composant dit de commutation qui possède 2 régimes de fonctionnement :</a:t>
            </a:r>
          </a:p>
          <a:p>
            <a:pPr marL="274320" lvl="2" indent="0">
              <a:buClr>
                <a:srgbClr val="04617B"/>
              </a:buClr>
              <a:buSzPct val="95000"/>
              <a:buNone/>
            </a:pPr>
            <a:r>
              <a:rPr lang="fr-FR" sz="1600" dirty="0"/>
              <a:t>	- Diode à l’état : Passant.</a:t>
            </a:r>
          </a:p>
          <a:p>
            <a:pPr marL="274320" lvl="2" indent="0">
              <a:buClr>
                <a:srgbClr val="04617B"/>
              </a:buClr>
              <a:buSzPct val="95000"/>
              <a:buNone/>
            </a:pPr>
            <a:r>
              <a:rPr lang="fr-FR" sz="1600" dirty="0"/>
              <a:t>	- Diode à l’état : Bloqué.</a:t>
            </a:r>
          </a:p>
          <a:p>
            <a:pPr marL="274320" lvl="2" indent="0">
              <a:buClr>
                <a:srgbClr val="04617B"/>
              </a:buClr>
              <a:buSzPct val="95000"/>
              <a:buNone/>
            </a:pPr>
            <a:r>
              <a:rPr lang="fr-FR" sz="1600" dirty="0"/>
              <a:t>	</a:t>
            </a:r>
            <a:r>
              <a:rPr lang="fr-FR" sz="1600" dirty="0">
                <a:sym typeface="Wingdings"/>
              </a:rPr>
              <a:t> </a:t>
            </a:r>
            <a:r>
              <a:rPr lang="fr-FR" sz="1600" dirty="0"/>
              <a:t>La diode peut ainsi commuter de l’état passant à l’état bloquée et vice-versa.</a:t>
            </a:r>
          </a:p>
          <a:p>
            <a:pPr marL="560070" lvl="2" indent="-285750">
              <a:buClr>
                <a:srgbClr val="04617B"/>
              </a:buClr>
              <a:buSzPct val="95000"/>
              <a:buFont typeface="Wingdings" panose="05000000000000000000" pitchFamily="2" charset="2"/>
              <a:buChar char="Ø"/>
            </a:pPr>
            <a:r>
              <a:rPr lang="fr-FR" sz="1600" dirty="0"/>
              <a:t>Polarisation de la diode :</a:t>
            </a:r>
            <a:endParaRPr lang="fr-FR" dirty="0">
              <a:solidFill>
                <a:srgbClr val="04617B"/>
              </a:solidFill>
            </a:endParaRPr>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p:txBody>
      </p:sp>
      <p:graphicFrame>
        <p:nvGraphicFramePr>
          <p:cNvPr id="35" name="Tableau 34">
            <a:extLst>
              <a:ext uri="{FF2B5EF4-FFF2-40B4-BE49-F238E27FC236}">
                <a16:creationId xmlns:a16="http://schemas.microsoft.com/office/drawing/2014/main" id="{97107A4C-A9DD-4DBE-9ED9-1E0C443664CD}"/>
              </a:ext>
            </a:extLst>
          </p:cNvPr>
          <p:cNvGraphicFramePr>
            <a:graphicFrameLocks noGrp="1"/>
          </p:cNvGraphicFramePr>
          <p:nvPr>
            <p:extLst>
              <p:ext uri="{D42A27DB-BD31-4B8C-83A1-F6EECF244321}">
                <p14:modId xmlns:p14="http://schemas.microsoft.com/office/powerpoint/2010/main" val="2913304883"/>
              </p:ext>
            </p:extLst>
          </p:nvPr>
        </p:nvGraphicFramePr>
        <p:xfrm>
          <a:off x="1053952" y="3101077"/>
          <a:ext cx="7632848" cy="3392800"/>
        </p:xfrm>
        <a:graphic>
          <a:graphicData uri="http://schemas.openxmlformats.org/drawingml/2006/table">
            <a:tbl>
              <a:tblPr>
                <a:tableStyleId>{5C22544A-7EE6-4342-B048-85BDC9FD1C3A}</a:tableStyleId>
              </a:tblPr>
              <a:tblGrid>
                <a:gridCol w="3805809">
                  <a:extLst>
                    <a:ext uri="{9D8B030D-6E8A-4147-A177-3AD203B41FA5}">
                      <a16:colId xmlns:a16="http://schemas.microsoft.com/office/drawing/2014/main" val="20000"/>
                    </a:ext>
                  </a:extLst>
                </a:gridCol>
                <a:gridCol w="3827039">
                  <a:extLst>
                    <a:ext uri="{9D8B030D-6E8A-4147-A177-3AD203B41FA5}">
                      <a16:colId xmlns:a16="http://schemas.microsoft.com/office/drawing/2014/main" val="20001"/>
                    </a:ext>
                  </a:extLst>
                </a:gridCol>
              </a:tblGrid>
              <a:tr h="360040">
                <a:tc>
                  <a:txBody>
                    <a:bodyPr/>
                    <a:lstStyle/>
                    <a:p>
                      <a:pPr algn="ctr">
                        <a:spcAft>
                          <a:spcPts val="0"/>
                        </a:spcAft>
                      </a:pPr>
                      <a:r>
                        <a:rPr lang="fr-FR" sz="1600" u="sng" dirty="0">
                          <a:effectLst/>
                          <a:latin typeface="+mn-lt"/>
                        </a:rPr>
                        <a:t>Polarisation dans</a:t>
                      </a:r>
                      <a:r>
                        <a:rPr lang="fr-FR" sz="1600" u="sng" baseline="0" dirty="0">
                          <a:effectLst/>
                          <a:latin typeface="+mn-lt"/>
                        </a:rPr>
                        <a:t> le s</a:t>
                      </a:r>
                      <a:r>
                        <a:rPr lang="fr-FR" sz="1600" u="sng" dirty="0">
                          <a:effectLst/>
                          <a:latin typeface="+mn-lt"/>
                        </a:rPr>
                        <a:t>ens DIRECT</a:t>
                      </a:r>
                      <a:endParaRPr lang="fr-FR" sz="1600" dirty="0">
                        <a:effectLst/>
                        <a:latin typeface="+mn-lt"/>
                        <a:ea typeface="Times New Roman"/>
                      </a:endParaRPr>
                    </a:p>
                  </a:txBody>
                  <a:tcPr marL="44450" marR="44450" marT="0" marB="0"/>
                </a:tc>
                <a:tc>
                  <a:txBody>
                    <a:bodyPr/>
                    <a:lstStyle/>
                    <a:p>
                      <a:pPr algn="ctr">
                        <a:spcAft>
                          <a:spcPts val="0"/>
                        </a:spcAft>
                      </a:pPr>
                      <a:r>
                        <a:rPr lang="fr-FR" sz="1600" u="sng" dirty="0">
                          <a:effectLst/>
                          <a:latin typeface="+mn-lt"/>
                        </a:rPr>
                        <a:t>Polarisation dans</a:t>
                      </a:r>
                      <a:r>
                        <a:rPr lang="fr-FR" sz="1600" u="sng" baseline="0" dirty="0">
                          <a:effectLst/>
                          <a:latin typeface="+mn-lt"/>
                        </a:rPr>
                        <a:t> le s</a:t>
                      </a:r>
                      <a:r>
                        <a:rPr lang="fr-FR" sz="1600" u="sng" dirty="0">
                          <a:effectLst/>
                          <a:latin typeface="+mn-lt"/>
                        </a:rPr>
                        <a:t>ens INVERSE</a:t>
                      </a:r>
                      <a:endParaRPr lang="fr-FR" sz="1600" dirty="0">
                        <a:effectLst/>
                        <a:latin typeface="+mn-lt"/>
                        <a:ea typeface="Times New Roman"/>
                      </a:endParaRPr>
                    </a:p>
                  </a:txBody>
                  <a:tcPr marL="44450" marR="44450" marT="0" marB="0"/>
                </a:tc>
                <a:extLst>
                  <a:ext uri="{0D108BD9-81ED-4DB2-BD59-A6C34878D82A}">
                    <a16:rowId xmlns:a16="http://schemas.microsoft.com/office/drawing/2014/main" val="10000"/>
                  </a:ext>
                </a:extLst>
              </a:tr>
              <a:tr h="2736304">
                <a:tc>
                  <a:txBody>
                    <a:bodyPr/>
                    <a:lstStyle/>
                    <a:p>
                      <a:pPr algn="ctr">
                        <a:spcAft>
                          <a:spcPts val="0"/>
                        </a:spcAft>
                      </a:pPr>
                      <a:endParaRPr lang="fr-FR" sz="1400" dirty="0">
                        <a:effectLst/>
                        <a:latin typeface="+mn-lt"/>
                      </a:endParaRPr>
                    </a:p>
                    <a:p>
                      <a:pPr algn="ctr">
                        <a:spcAft>
                          <a:spcPts val="0"/>
                        </a:spcAft>
                      </a:pPr>
                      <a:r>
                        <a:rPr lang="fr-FR" sz="1800" dirty="0">
                          <a:effectLst/>
                          <a:latin typeface="+mn-lt"/>
                        </a:rPr>
                        <a:t> </a:t>
                      </a:r>
                      <a:endParaRPr lang="fr-FR" sz="1400" dirty="0">
                        <a:effectLst/>
                        <a:latin typeface="+mn-lt"/>
                      </a:endParaRPr>
                    </a:p>
                    <a:p>
                      <a:pPr algn="ctr">
                        <a:spcAft>
                          <a:spcPts val="0"/>
                        </a:spcAft>
                      </a:pPr>
                      <a:r>
                        <a:rPr lang="fr-FR" sz="1800" dirty="0">
                          <a:effectLst/>
                          <a:latin typeface="+mn-lt"/>
                        </a:rPr>
                        <a:t> </a:t>
                      </a:r>
                      <a:endParaRPr lang="fr-FR" sz="1400" dirty="0">
                        <a:effectLst/>
                        <a:latin typeface="+mn-lt"/>
                      </a:endParaRPr>
                    </a:p>
                    <a:p>
                      <a:pPr algn="ctr">
                        <a:spcAft>
                          <a:spcPts val="0"/>
                        </a:spcAft>
                      </a:pPr>
                      <a:r>
                        <a:rPr lang="fr-FR" sz="1800" dirty="0">
                          <a:effectLst/>
                          <a:latin typeface="+mn-lt"/>
                        </a:rPr>
                        <a:t> </a:t>
                      </a:r>
                    </a:p>
                    <a:p>
                      <a:pPr algn="ctr">
                        <a:spcAft>
                          <a:spcPts val="0"/>
                        </a:spcAft>
                      </a:pPr>
                      <a:endParaRPr lang="fr-FR" sz="1400" dirty="0">
                        <a:effectLst/>
                        <a:latin typeface="+mn-lt"/>
                      </a:endParaRPr>
                    </a:p>
                    <a:p>
                      <a:pPr algn="ctr">
                        <a:spcAft>
                          <a:spcPts val="0"/>
                        </a:spcAft>
                      </a:pPr>
                      <a:r>
                        <a:rPr lang="fr-FR" sz="900" dirty="0">
                          <a:effectLst/>
                          <a:latin typeface="+mn-lt"/>
                        </a:rPr>
                        <a:t> </a:t>
                      </a:r>
                      <a:endParaRPr lang="fr-FR" sz="700" dirty="0">
                        <a:effectLst/>
                        <a:latin typeface="+mn-lt"/>
                      </a:endParaRPr>
                    </a:p>
                    <a:p>
                      <a:pPr algn="ctr">
                        <a:spcAft>
                          <a:spcPts val="0"/>
                        </a:spcAft>
                      </a:pPr>
                      <a:r>
                        <a:rPr lang="fr-FR" sz="1600" dirty="0">
                          <a:effectLst/>
                          <a:latin typeface="+mn-lt"/>
                        </a:rPr>
                        <a:t> La diode D est </a:t>
                      </a:r>
                      <a:r>
                        <a:rPr lang="fr-FR" sz="1600" b="1" u="sng" dirty="0">
                          <a:solidFill>
                            <a:srgbClr val="C00000"/>
                          </a:solidFill>
                          <a:effectLst/>
                          <a:latin typeface="+mn-lt"/>
                        </a:rPr>
                        <a:t>passante</a:t>
                      </a:r>
                      <a:r>
                        <a:rPr lang="fr-FR" sz="1600" dirty="0">
                          <a:effectLst/>
                          <a:latin typeface="+mn-lt"/>
                        </a:rPr>
                        <a:t>.</a:t>
                      </a:r>
                    </a:p>
                    <a:p>
                      <a:pPr algn="ctr">
                        <a:spcAft>
                          <a:spcPts val="0"/>
                        </a:spcAft>
                      </a:pPr>
                      <a:endParaRPr lang="fr-FR" sz="1200" dirty="0">
                        <a:effectLst/>
                        <a:latin typeface="+mn-lt"/>
                      </a:endParaRPr>
                    </a:p>
                    <a:p>
                      <a:pPr>
                        <a:spcAft>
                          <a:spcPts val="0"/>
                        </a:spcAft>
                      </a:pPr>
                      <a:r>
                        <a:rPr lang="fr-FR" sz="1600" dirty="0">
                          <a:effectLst/>
                          <a:latin typeface="+mn-lt"/>
                          <a:sym typeface="Symbol"/>
                        </a:rPr>
                        <a:t></a:t>
                      </a:r>
                      <a:r>
                        <a:rPr lang="fr-FR" sz="1600" dirty="0">
                          <a:effectLst/>
                          <a:latin typeface="+mn-lt"/>
                        </a:rPr>
                        <a:t> </a:t>
                      </a:r>
                      <a:r>
                        <a:rPr lang="fr-FR" sz="1600" u="sng" dirty="0">
                          <a:effectLst/>
                          <a:latin typeface="+mn-lt"/>
                        </a:rPr>
                        <a:t>Calcul du courant I</a:t>
                      </a:r>
                      <a:r>
                        <a:rPr lang="fr-FR" sz="1600" dirty="0">
                          <a:effectLst/>
                          <a:latin typeface="+mn-lt"/>
                        </a:rPr>
                        <a:t> :</a:t>
                      </a:r>
                      <a:endParaRPr lang="fr-FR" sz="1200" dirty="0">
                        <a:effectLst/>
                        <a:latin typeface="+mn-lt"/>
                      </a:endParaRPr>
                    </a:p>
                    <a:p>
                      <a:pPr indent="90170" algn="l">
                        <a:spcAft>
                          <a:spcPts val="0"/>
                        </a:spcAft>
                      </a:pPr>
                      <a:r>
                        <a:rPr lang="fr-FR" sz="1600" dirty="0">
                          <a:effectLst/>
                          <a:latin typeface="+mn-lt"/>
                        </a:rPr>
                        <a:t>Loi des mailles : </a:t>
                      </a:r>
                      <a:r>
                        <a:rPr lang="fr-FR" sz="1600" dirty="0" err="1">
                          <a:effectLst/>
                          <a:latin typeface="+mn-lt"/>
                        </a:rPr>
                        <a:t>V</a:t>
                      </a:r>
                      <a:r>
                        <a:rPr lang="fr-FR" sz="1600" baseline="-25000" dirty="0" err="1">
                          <a:effectLst/>
                          <a:latin typeface="+mn-lt"/>
                        </a:rPr>
                        <a:t>alim</a:t>
                      </a:r>
                      <a:r>
                        <a:rPr lang="fr-FR" sz="1600" dirty="0">
                          <a:effectLst/>
                          <a:latin typeface="+mn-lt"/>
                        </a:rPr>
                        <a:t>- V</a:t>
                      </a:r>
                      <a:r>
                        <a:rPr lang="fr-FR" sz="1600" baseline="-25000" dirty="0">
                          <a:effectLst/>
                          <a:latin typeface="+mn-lt"/>
                        </a:rPr>
                        <a:t>D</a:t>
                      </a:r>
                      <a:r>
                        <a:rPr lang="fr-FR" sz="1600" dirty="0">
                          <a:effectLst/>
                          <a:latin typeface="+mn-lt"/>
                        </a:rPr>
                        <a:t> - V</a:t>
                      </a:r>
                      <a:r>
                        <a:rPr lang="fr-FR" sz="1600" baseline="-25000" dirty="0">
                          <a:effectLst/>
                          <a:latin typeface="+mn-lt"/>
                        </a:rPr>
                        <a:t>R</a:t>
                      </a:r>
                      <a:r>
                        <a:rPr lang="fr-FR" sz="1600" dirty="0">
                          <a:effectLst/>
                          <a:latin typeface="+mn-lt"/>
                        </a:rPr>
                        <a:t> = 0</a:t>
                      </a:r>
                      <a:endParaRPr lang="fr-FR" sz="1200" dirty="0">
                        <a:effectLst/>
                        <a:latin typeface="+mn-lt"/>
                      </a:endParaRPr>
                    </a:p>
                    <a:p>
                      <a:pPr algn="ctr">
                        <a:spcAft>
                          <a:spcPts val="0"/>
                        </a:spcAft>
                      </a:pPr>
                      <a:r>
                        <a:rPr lang="en-GB" sz="1600" dirty="0">
                          <a:effectLst/>
                          <a:latin typeface="+mn-lt"/>
                        </a:rPr>
                        <a:t>I</a:t>
                      </a:r>
                      <a:r>
                        <a:rPr lang="fr-FR" sz="1600" dirty="0">
                          <a:effectLst/>
                          <a:latin typeface="+mn-lt"/>
                          <a:sym typeface="Symbol"/>
                        </a:rPr>
                        <a:t></a:t>
                      </a:r>
                      <a:r>
                        <a:rPr lang="en-GB" sz="1600" dirty="0">
                          <a:effectLst/>
                          <a:latin typeface="+mn-lt"/>
                        </a:rPr>
                        <a:t> R = </a:t>
                      </a:r>
                      <a:r>
                        <a:rPr lang="fr-FR" sz="1600" dirty="0">
                          <a:effectLst/>
                          <a:latin typeface="+mn-lt"/>
                        </a:rPr>
                        <a:t>V</a:t>
                      </a:r>
                      <a:r>
                        <a:rPr lang="fr-FR" sz="1600" baseline="-25000" dirty="0">
                          <a:effectLst/>
                          <a:latin typeface="+mn-lt"/>
                        </a:rPr>
                        <a:t>R</a:t>
                      </a:r>
                      <a:r>
                        <a:rPr lang="fr-FR" sz="1600" dirty="0">
                          <a:effectLst/>
                          <a:latin typeface="+mn-lt"/>
                        </a:rPr>
                        <a:t> =  </a:t>
                      </a:r>
                      <a:r>
                        <a:rPr lang="fr-FR" sz="1600" dirty="0" err="1">
                          <a:effectLst/>
                          <a:latin typeface="+mn-lt"/>
                        </a:rPr>
                        <a:t>V</a:t>
                      </a:r>
                      <a:r>
                        <a:rPr lang="fr-FR" sz="1600" baseline="-25000" dirty="0" err="1">
                          <a:effectLst/>
                          <a:latin typeface="+mn-lt"/>
                        </a:rPr>
                        <a:t>alim</a:t>
                      </a:r>
                      <a:r>
                        <a:rPr lang="fr-FR" sz="1600" dirty="0">
                          <a:effectLst/>
                          <a:latin typeface="+mn-lt"/>
                        </a:rPr>
                        <a:t> - V</a:t>
                      </a:r>
                      <a:r>
                        <a:rPr lang="fr-FR" sz="1600" baseline="-25000" dirty="0">
                          <a:effectLst/>
                          <a:latin typeface="+mn-lt"/>
                        </a:rPr>
                        <a:t>D</a:t>
                      </a:r>
                      <a:endParaRPr lang="fr-FR" sz="1200" dirty="0">
                        <a:effectLst/>
                        <a:latin typeface="+mn-lt"/>
                      </a:endParaRPr>
                    </a:p>
                    <a:p>
                      <a:pPr algn="ctr">
                        <a:spcAft>
                          <a:spcPts val="0"/>
                        </a:spcAft>
                      </a:pPr>
                      <a:r>
                        <a:rPr lang="en-GB" sz="1600" dirty="0">
                          <a:effectLst/>
                          <a:latin typeface="+mn-lt"/>
                        </a:rPr>
                        <a:t>I =  </a:t>
                      </a:r>
                      <a:r>
                        <a:rPr lang="en-GB" sz="1600" u="sng" dirty="0" err="1">
                          <a:effectLst/>
                          <a:latin typeface="+mn-lt"/>
                        </a:rPr>
                        <a:t>V</a:t>
                      </a:r>
                      <a:r>
                        <a:rPr lang="en-GB" sz="1600" u="sng" baseline="-25000" dirty="0" err="1">
                          <a:effectLst/>
                          <a:latin typeface="+mn-lt"/>
                        </a:rPr>
                        <a:t>alim</a:t>
                      </a:r>
                      <a:r>
                        <a:rPr lang="en-GB" sz="1600" u="sng" dirty="0">
                          <a:effectLst/>
                          <a:latin typeface="+mn-lt"/>
                        </a:rPr>
                        <a:t> - V</a:t>
                      </a:r>
                      <a:r>
                        <a:rPr lang="en-GB" sz="1600" u="sng" baseline="-25000" dirty="0">
                          <a:effectLst/>
                          <a:latin typeface="+mn-lt"/>
                        </a:rPr>
                        <a:t>D</a:t>
                      </a:r>
                      <a:endParaRPr lang="fr-FR" sz="1200" dirty="0">
                        <a:effectLst/>
                        <a:latin typeface="+mn-lt"/>
                      </a:endParaRPr>
                    </a:p>
                    <a:p>
                      <a:pPr algn="ctr">
                        <a:spcAft>
                          <a:spcPts val="0"/>
                        </a:spcAft>
                      </a:pPr>
                      <a:r>
                        <a:rPr lang="en-GB" sz="1600" dirty="0">
                          <a:effectLst/>
                          <a:latin typeface="+mn-lt"/>
                        </a:rPr>
                        <a:t>     R</a:t>
                      </a:r>
                      <a:endParaRPr lang="fr-FR" sz="1200" dirty="0">
                        <a:effectLst/>
                        <a:latin typeface="+mn-lt"/>
                      </a:endParaRPr>
                    </a:p>
                  </a:txBody>
                  <a:tcPr marL="44450" marR="44450" marT="0" marB="0"/>
                </a:tc>
                <a:tc>
                  <a:txBody>
                    <a:bodyPr/>
                    <a:lstStyle/>
                    <a:p>
                      <a:pPr algn="ctr">
                        <a:spcAft>
                          <a:spcPts val="0"/>
                        </a:spcAft>
                      </a:pPr>
                      <a:endParaRPr lang="fr-FR" sz="1400" dirty="0">
                        <a:effectLst/>
                        <a:latin typeface="+mn-lt"/>
                      </a:endParaRPr>
                    </a:p>
                    <a:p>
                      <a:pPr algn="ctr">
                        <a:spcAft>
                          <a:spcPts val="0"/>
                        </a:spcAft>
                      </a:pPr>
                      <a:endParaRPr lang="en-GB" sz="1800" dirty="0">
                        <a:effectLst/>
                        <a:latin typeface="+mn-lt"/>
                      </a:endParaRPr>
                    </a:p>
                    <a:p>
                      <a:pPr algn="ctr">
                        <a:spcAft>
                          <a:spcPts val="0"/>
                        </a:spcAft>
                      </a:pPr>
                      <a:r>
                        <a:rPr lang="en-GB" sz="1800" dirty="0">
                          <a:effectLst/>
                          <a:latin typeface="+mn-lt"/>
                        </a:rPr>
                        <a:t> </a:t>
                      </a:r>
                      <a:endParaRPr lang="fr-FR" sz="1400" dirty="0">
                        <a:effectLst/>
                        <a:latin typeface="+mn-lt"/>
                      </a:endParaRPr>
                    </a:p>
                    <a:p>
                      <a:pPr algn="ctr">
                        <a:spcAft>
                          <a:spcPts val="0"/>
                        </a:spcAft>
                      </a:pPr>
                      <a:r>
                        <a:rPr lang="en-GB" sz="1800" dirty="0">
                          <a:effectLst/>
                          <a:latin typeface="+mn-lt"/>
                        </a:rPr>
                        <a:t> </a:t>
                      </a:r>
                      <a:endParaRPr lang="fr-FR" sz="1400" dirty="0">
                        <a:effectLst/>
                        <a:latin typeface="+mn-lt"/>
                      </a:endParaRPr>
                    </a:p>
                    <a:p>
                      <a:pPr algn="ctr">
                        <a:spcAft>
                          <a:spcPts val="0"/>
                        </a:spcAft>
                      </a:pPr>
                      <a:r>
                        <a:rPr lang="en-GB" sz="1050" dirty="0">
                          <a:effectLst/>
                          <a:latin typeface="+mn-lt"/>
                        </a:rPr>
                        <a:t> </a:t>
                      </a:r>
                      <a:endParaRPr lang="fr-FR" sz="900" dirty="0">
                        <a:effectLst/>
                        <a:latin typeface="+mn-lt"/>
                      </a:endParaRPr>
                    </a:p>
                    <a:p>
                      <a:pPr algn="ctr">
                        <a:spcAft>
                          <a:spcPts val="0"/>
                        </a:spcAft>
                      </a:pPr>
                      <a:endParaRPr lang="fr-FR" sz="1600" dirty="0">
                        <a:effectLst/>
                        <a:latin typeface="+mn-lt"/>
                      </a:endParaRPr>
                    </a:p>
                    <a:p>
                      <a:pPr algn="ctr">
                        <a:spcAft>
                          <a:spcPts val="0"/>
                        </a:spcAft>
                      </a:pPr>
                      <a:r>
                        <a:rPr lang="fr-FR" sz="1600" dirty="0">
                          <a:effectLst/>
                          <a:latin typeface="+mn-lt"/>
                        </a:rPr>
                        <a:t>La diode D est </a:t>
                      </a:r>
                      <a:r>
                        <a:rPr lang="fr-FR" sz="1600" b="1" u="sng" dirty="0">
                          <a:solidFill>
                            <a:srgbClr val="C00000"/>
                          </a:solidFill>
                          <a:effectLst/>
                          <a:latin typeface="+mn-lt"/>
                        </a:rPr>
                        <a:t>bloquée</a:t>
                      </a:r>
                      <a:r>
                        <a:rPr lang="fr-FR" sz="1600" dirty="0">
                          <a:effectLst/>
                          <a:latin typeface="+mn-lt"/>
                        </a:rPr>
                        <a:t>.</a:t>
                      </a:r>
                      <a:endParaRPr lang="fr-FR" sz="1200" dirty="0">
                        <a:effectLst/>
                        <a:latin typeface="+mn-lt"/>
                      </a:endParaRPr>
                    </a:p>
                    <a:p>
                      <a:pPr algn="ctr">
                        <a:spcAft>
                          <a:spcPts val="0"/>
                        </a:spcAft>
                      </a:pPr>
                      <a:r>
                        <a:rPr lang="fr-FR" sz="1600" dirty="0">
                          <a:effectLst/>
                          <a:latin typeface="+mn-lt"/>
                        </a:rPr>
                        <a:t> </a:t>
                      </a:r>
                      <a:endParaRPr lang="fr-FR" sz="1100" dirty="0">
                        <a:effectLst/>
                        <a:latin typeface="+mn-lt"/>
                      </a:endParaRPr>
                    </a:p>
                    <a:p>
                      <a:pPr>
                        <a:spcAft>
                          <a:spcPts val="0"/>
                        </a:spcAft>
                      </a:pPr>
                      <a:r>
                        <a:rPr lang="fr-FR" sz="1600" dirty="0">
                          <a:effectLst/>
                          <a:latin typeface="+mn-lt"/>
                          <a:sym typeface="Symbol"/>
                        </a:rPr>
                        <a:t></a:t>
                      </a:r>
                      <a:r>
                        <a:rPr lang="fr-FR" sz="1600" dirty="0">
                          <a:effectLst/>
                          <a:latin typeface="+mn-lt"/>
                        </a:rPr>
                        <a:t> La diode est polarisée en inverse. </a:t>
                      </a:r>
                      <a:r>
                        <a:rPr lang="fr-FR" sz="1600" dirty="0">
                          <a:solidFill>
                            <a:srgbClr val="C00000"/>
                          </a:solidFill>
                          <a:effectLst/>
                          <a:latin typeface="+mn-lt"/>
                        </a:rPr>
                        <a:t>Aucun courant I ne circule.</a:t>
                      </a:r>
                      <a:endParaRPr lang="fr-FR" sz="1200" dirty="0">
                        <a:solidFill>
                          <a:srgbClr val="C00000"/>
                        </a:solidFill>
                        <a:effectLst/>
                        <a:latin typeface="+mn-lt"/>
                      </a:endParaRPr>
                    </a:p>
                    <a:p>
                      <a:pPr algn="ctr">
                        <a:spcAft>
                          <a:spcPts val="0"/>
                        </a:spcAft>
                      </a:pPr>
                      <a:r>
                        <a:rPr lang="fr-FR" sz="1600" dirty="0">
                          <a:effectLst/>
                          <a:latin typeface="+mn-lt"/>
                        </a:rPr>
                        <a:t>I = 0 .</a:t>
                      </a:r>
                      <a:r>
                        <a:rPr lang="fr-FR" sz="1800" dirty="0">
                          <a:effectLst/>
                          <a:latin typeface="+mn-lt"/>
                        </a:rPr>
                        <a:t> </a:t>
                      </a:r>
                      <a:endParaRPr lang="fr-FR" sz="1400" dirty="0">
                        <a:effectLst/>
                        <a:latin typeface="+mn-lt"/>
                        <a:ea typeface="Times New Roman"/>
                      </a:endParaRPr>
                    </a:p>
                  </a:txBody>
                  <a:tcPr marL="44450" marR="44450" marT="0" marB="0"/>
                </a:tc>
                <a:extLst>
                  <a:ext uri="{0D108BD9-81ED-4DB2-BD59-A6C34878D82A}">
                    <a16:rowId xmlns:a16="http://schemas.microsoft.com/office/drawing/2014/main" val="10001"/>
                  </a:ext>
                </a:extLst>
              </a:tr>
            </a:tbl>
          </a:graphicData>
        </a:graphic>
      </p:graphicFrame>
      <p:grpSp>
        <p:nvGrpSpPr>
          <p:cNvPr id="36" name="Group 1962">
            <a:extLst>
              <a:ext uri="{FF2B5EF4-FFF2-40B4-BE49-F238E27FC236}">
                <a16:creationId xmlns:a16="http://schemas.microsoft.com/office/drawing/2014/main" id="{A535C119-94EC-4404-A038-109A4B6ABD68}"/>
              </a:ext>
            </a:extLst>
          </p:cNvPr>
          <p:cNvGrpSpPr>
            <a:grpSpLocks/>
          </p:cNvGrpSpPr>
          <p:nvPr/>
        </p:nvGrpSpPr>
        <p:grpSpPr bwMode="auto">
          <a:xfrm>
            <a:off x="5498325" y="3620856"/>
            <a:ext cx="2308225" cy="1033462"/>
            <a:chOff x="12269" y="3591"/>
            <a:chExt cx="3635" cy="1627"/>
          </a:xfrm>
        </p:grpSpPr>
        <p:sp>
          <p:nvSpPr>
            <p:cNvPr id="37" name="AutoShape 1748">
              <a:extLst>
                <a:ext uri="{FF2B5EF4-FFF2-40B4-BE49-F238E27FC236}">
                  <a16:creationId xmlns:a16="http://schemas.microsoft.com/office/drawing/2014/main" id="{D8BC6548-D841-4080-880A-AA2F43DB7265}"/>
                </a:ext>
              </a:extLst>
            </p:cNvPr>
            <p:cNvSpPr>
              <a:spLocks noChangeArrowheads="1"/>
            </p:cNvSpPr>
            <p:nvPr/>
          </p:nvSpPr>
          <p:spPr bwMode="auto">
            <a:xfrm rot="16200000" flipH="1">
              <a:off x="14096" y="3876"/>
              <a:ext cx="228" cy="228"/>
            </a:xfrm>
            <a:prstGeom prst="triangle">
              <a:avLst>
                <a:gd name="adj" fmla="val 5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cxnSp>
          <p:nvCxnSpPr>
            <p:cNvPr id="38" name="Line 1749">
              <a:extLst>
                <a:ext uri="{FF2B5EF4-FFF2-40B4-BE49-F238E27FC236}">
                  <a16:creationId xmlns:a16="http://schemas.microsoft.com/office/drawing/2014/main" id="{EFBD6DA7-D60E-4CF8-880F-8E31C1E8F604}"/>
                </a:ext>
              </a:extLst>
            </p:cNvPr>
            <p:cNvCxnSpPr/>
            <p:nvPr/>
          </p:nvCxnSpPr>
          <p:spPr bwMode="auto">
            <a:xfrm>
              <a:off x="13070" y="3990"/>
              <a:ext cx="2109"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9" name="Line 1750">
              <a:extLst>
                <a:ext uri="{FF2B5EF4-FFF2-40B4-BE49-F238E27FC236}">
                  <a16:creationId xmlns:a16="http://schemas.microsoft.com/office/drawing/2014/main" id="{C9CBEBEE-9873-47AC-8C40-6991EE44C262}"/>
                </a:ext>
              </a:extLst>
            </p:cNvPr>
            <p:cNvCxnSpPr/>
            <p:nvPr/>
          </p:nvCxnSpPr>
          <p:spPr bwMode="auto">
            <a:xfrm>
              <a:off x="14092" y="3872"/>
              <a:ext cx="0"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0" name="Rectangle 39">
              <a:extLst>
                <a:ext uri="{FF2B5EF4-FFF2-40B4-BE49-F238E27FC236}">
                  <a16:creationId xmlns:a16="http://schemas.microsoft.com/office/drawing/2014/main" id="{C72F0668-4454-42DB-859B-9D41FF7BB6F7}"/>
                </a:ext>
              </a:extLst>
            </p:cNvPr>
            <p:cNvSpPr>
              <a:spLocks noChangeArrowheads="1"/>
            </p:cNvSpPr>
            <p:nvPr/>
          </p:nvSpPr>
          <p:spPr bwMode="auto">
            <a:xfrm>
              <a:off x="13982" y="3591"/>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D</a:t>
              </a:r>
              <a:endParaRPr lang="fr-FR" sz="1000" b="1">
                <a:effectLst/>
                <a:latin typeface="Arial"/>
              </a:endParaRPr>
            </a:p>
          </p:txBody>
        </p:sp>
        <p:cxnSp>
          <p:nvCxnSpPr>
            <p:cNvPr id="41" name="Line 1752">
              <a:extLst>
                <a:ext uri="{FF2B5EF4-FFF2-40B4-BE49-F238E27FC236}">
                  <a16:creationId xmlns:a16="http://schemas.microsoft.com/office/drawing/2014/main" id="{1393342D-56B4-4293-85EF-7A5AD8922CC9}"/>
                </a:ext>
              </a:extLst>
            </p:cNvPr>
            <p:cNvCxnSpPr/>
            <p:nvPr/>
          </p:nvCxnSpPr>
          <p:spPr bwMode="auto">
            <a:xfrm>
              <a:off x="13351" y="3986"/>
              <a:ext cx="285" cy="0"/>
            </a:xfrm>
            <a:prstGeom prst="line">
              <a:avLst/>
            </a:prstGeom>
            <a:noFill/>
            <a:ln w="1905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6F94C837-3B54-4EA6-8783-42D13580A29B}"/>
                </a:ext>
              </a:extLst>
            </p:cNvPr>
            <p:cNvSpPr>
              <a:spLocks noChangeArrowheads="1"/>
            </p:cNvSpPr>
            <p:nvPr/>
          </p:nvSpPr>
          <p:spPr bwMode="auto">
            <a:xfrm>
              <a:off x="13232" y="3642"/>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I</a:t>
              </a:r>
              <a:endParaRPr lang="fr-FR" sz="1000" b="1">
                <a:effectLst/>
                <a:latin typeface="Arial"/>
              </a:endParaRPr>
            </a:p>
          </p:txBody>
        </p:sp>
        <p:cxnSp>
          <p:nvCxnSpPr>
            <p:cNvPr id="43" name="Line 1754">
              <a:extLst>
                <a:ext uri="{FF2B5EF4-FFF2-40B4-BE49-F238E27FC236}">
                  <a16:creationId xmlns:a16="http://schemas.microsoft.com/office/drawing/2014/main" id="{62D69F4D-1006-4CB3-977A-4A4D6647F4E3}"/>
                </a:ext>
              </a:extLst>
            </p:cNvPr>
            <p:cNvCxnSpPr/>
            <p:nvPr/>
          </p:nvCxnSpPr>
          <p:spPr bwMode="auto">
            <a:xfrm>
              <a:off x="13693" y="4213"/>
              <a:ext cx="908"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44" name="Rectangle 43">
              <a:extLst>
                <a:ext uri="{FF2B5EF4-FFF2-40B4-BE49-F238E27FC236}">
                  <a16:creationId xmlns:a16="http://schemas.microsoft.com/office/drawing/2014/main" id="{A0CAEA14-3E88-4A2D-9B49-F5C601E914FD}"/>
                </a:ext>
              </a:extLst>
            </p:cNvPr>
            <p:cNvSpPr>
              <a:spLocks noChangeArrowheads="1"/>
            </p:cNvSpPr>
            <p:nvPr/>
          </p:nvSpPr>
          <p:spPr bwMode="auto">
            <a:xfrm>
              <a:off x="13807" y="4213"/>
              <a:ext cx="736"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V</a:t>
              </a:r>
              <a:r>
                <a:rPr lang="fr-FR" sz="1000" b="0" i="1" baseline="-25000">
                  <a:effectLst/>
                  <a:latin typeface="Arial"/>
                </a:rPr>
                <a:t>D</a:t>
              </a:r>
              <a:endParaRPr lang="fr-FR" sz="1000" b="1">
                <a:effectLst/>
                <a:latin typeface="Arial"/>
              </a:endParaRPr>
            </a:p>
          </p:txBody>
        </p:sp>
        <p:cxnSp>
          <p:nvCxnSpPr>
            <p:cNvPr id="45" name="Line 1756">
              <a:extLst>
                <a:ext uri="{FF2B5EF4-FFF2-40B4-BE49-F238E27FC236}">
                  <a16:creationId xmlns:a16="http://schemas.microsoft.com/office/drawing/2014/main" id="{FD9768AA-308B-4189-8587-FB33A578A2C7}"/>
                </a:ext>
              </a:extLst>
            </p:cNvPr>
            <p:cNvCxnSpPr/>
            <p:nvPr/>
          </p:nvCxnSpPr>
          <p:spPr bwMode="auto">
            <a:xfrm>
              <a:off x="15179" y="3990"/>
              <a:ext cx="0" cy="1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6" name="Rectangle 45">
              <a:extLst>
                <a:ext uri="{FF2B5EF4-FFF2-40B4-BE49-F238E27FC236}">
                  <a16:creationId xmlns:a16="http://schemas.microsoft.com/office/drawing/2014/main" id="{45BB0A83-0F6F-4E82-9D20-0D47AA5B5D12}"/>
                </a:ext>
              </a:extLst>
            </p:cNvPr>
            <p:cNvSpPr>
              <a:spLocks noChangeArrowheads="1"/>
            </p:cNvSpPr>
            <p:nvPr/>
          </p:nvSpPr>
          <p:spPr bwMode="auto">
            <a:xfrm>
              <a:off x="15065" y="4307"/>
              <a:ext cx="228" cy="5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cxnSp>
          <p:nvCxnSpPr>
            <p:cNvPr id="47" name="Line 1758">
              <a:extLst>
                <a:ext uri="{FF2B5EF4-FFF2-40B4-BE49-F238E27FC236}">
                  <a16:creationId xmlns:a16="http://schemas.microsoft.com/office/drawing/2014/main" id="{41DFFA80-46F6-49EB-A09A-1036D423D5E0}"/>
                </a:ext>
              </a:extLst>
            </p:cNvPr>
            <p:cNvCxnSpPr/>
            <p:nvPr/>
          </p:nvCxnSpPr>
          <p:spPr bwMode="auto">
            <a:xfrm flipH="1">
              <a:off x="13070" y="5218"/>
              <a:ext cx="210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8" name="Line 1759">
              <a:extLst>
                <a:ext uri="{FF2B5EF4-FFF2-40B4-BE49-F238E27FC236}">
                  <a16:creationId xmlns:a16="http://schemas.microsoft.com/office/drawing/2014/main" id="{7529300B-7099-4D7D-A9EE-7F92B606668E}"/>
                </a:ext>
              </a:extLst>
            </p:cNvPr>
            <p:cNvCxnSpPr/>
            <p:nvPr/>
          </p:nvCxnSpPr>
          <p:spPr bwMode="auto">
            <a:xfrm>
              <a:off x="13070" y="3991"/>
              <a:ext cx="0" cy="4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9" name="Line 1760">
              <a:extLst>
                <a:ext uri="{FF2B5EF4-FFF2-40B4-BE49-F238E27FC236}">
                  <a16:creationId xmlns:a16="http://schemas.microsoft.com/office/drawing/2014/main" id="{D0F01078-3AAB-4E8A-8B41-FB33071A3043}"/>
                </a:ext>
              </a:extLst>
            </p:cNvPr>
            <p:cNvCxnSpPr/>
            <p:nvPr/>
          </p:nvCxnSpPr>
          <p:spPr bwMode="auto">
            <a:xfrm>
              <a:off x="13070" y="4648"/>
              <a:ext cx="0" cy="5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0" name="Line 1761">
              <a:extLst>
                <a:ext uri="{FF2B5EF4-FFF2-40B4-BE49-F238E27FC236}">
                  <a16:creationId xmlns:a16="http://schemas.microsoft.com/office/drawing/2014/main" id="{343E7593-858F-4B31-BA2D-4FDA1F9F4C46}"/>
                </a:ext>
              </a:extLst>
            </p:cNvPr>
            <p:cNvCxnSpPr/>
            <p:nvPr/>
          </p:nvCxnSpPr>
          <p:spPr bwMode="auto">
            <a:xfrm>
              <a:off x="12899" y="4477"/>
              <a:ext cx="3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 name="Line 1762">
              <a:extLst>
                <a:ext uri="{FF2B5EF4-FFF2-40B4-BE49-F238E27FC236}">
                  <a16:creationId xmlns:a16="http://schemas.microsoft.com/office/drawing/2014/main" id="{19009527-FE52-4F1E-925E-C3479BB39D85}"/>
                </a:ext>
              </a:extLst>
            </p:cNvPr>
            <p:cNvCxnSpPr/>
            <p:nvPr/>
          </p:nvCxnSpPr>
          <p:spPr bwMode="auto">
            <a:xfrm>
              <a:off x="13013" y="4591"/>
              <a:ext cx="114"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52" name="Line 1765">
              <a:extLst>
                <a:ext uri="{FF2B5EF4-FFF2-40B4-BE49-F238E27FC236}">
                  <a16:creationId xmlns:a16="http://schemas.microsoft.com/office/drawing/2014/main" id="{85C5B08F-8A98-4515-B449-1E0864C95CFD}"/>
                </a:ext>
              </a:extLst>
            </p:cNvPr>
            <p:cNvCxnSpPr/>
            <p:nvPr/>
          </p:nvCxnSpPr>
          <p:spPr bwMode="auto">
            <a:xfrm flipV="1">
              <a:off x="15444" y="4074"/>
              <a:ext cx="0" cy="114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3" name="Rectangle 52">
              <a:extLst>
                <a:ext uri="{FF2B5EF4-FFF2-40B4-BE49-F238E27FC236}">
                  <a16:creationId xmlns:a16="http://schemas.microsoft.com/office/drawing/2014/main" id="{AE593EBB-F753-46E2-B87E-8CB4967910F1}"/>
                </a:ext>
              </a:extLst>
            </p:cNvPr>
            <p:cNvSpPr>
              <a:spLocks noChangeArrowheads="1"/>
            </p:cNvSpPr>
            <p:nvPr/>
          </p:nvSpPr>
          <p:spPr bwMode="auto">
            <a:xfrm>
              <a:off x="15284" y="4440"/>
              <a:ext cx="620"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dirty="0">
                  <a:effectLst/>
                  <a:latin typeface="Arial"/>
                </a:rPr>
                <a:t>V</a:t>
              </a:r>
              <a:r>
                <a:rPr lang="fr-FR" sz="1000" b="0" i="1" baseline="-25000" dirty="0">
                  <a:effectLst/>
                  <a:latin typeface="Arial"/>
                </a:rPr>
                <a:t>R</a:t>
              </a:r>
              <a:endParaRPr lang="fr-FR" sz="1000" b="1" dirty="0">
                <a:effectLst/>
                <a:latin typeface="Arial"/>
              </a:endParaRPr>
            </a:p>
          </p:txBody>
        </p:sp>
        <p:cxnSp>
          <p:nvCxnSpPr>
            <p:cNvPr id="54" name="Line 1769">
              <a:extLst>
                <a:ext uri="{FF2B5EF4-FFF2-40B4-BE49-F238E27FC236}">
                  <a16:creationId xmlns:a16="http://schemas.microsoft.com/office/drawing/2014/main" id="{5042A325-CF27-418A-9D83-B6A66AAD000C}"/>
                </a:ext>
              </a:extLst>
            </p:cNvPr>
            <p:cNvCxnSpPr/>
            <p:nvPr/>
          </p:nvCxnSpPr>
          <p:spPr bwMode="auto">
            <a:xfrm flipH="1" flipV="1">
              <a:off x="12838" y="4156"/>
              <a:ext cx="0" cy="912"/>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5" name="Rectangle 54">
              <a:extLst>
                <a:ext uri="{FF2B5EF4-FFF2-40B4-BE49-F238E27FC236}">
                  <a16:creationId xmlns:a16="http://schemas.microsoft.com/office/drawing/2014/main" id="{35B1D119-E3C3-4615-8896-29F9DB157052}"/>
                </a:ext>
              </a:extLst>
            </p:cNvPr>
            <p:cNvSpPr>
              <a:spLocks noChangeArrowheads="1"/>
            </p:cNvSpPr>
            <p:nvPr/>
          </p:nvSpPr>
          <p:spPr bwMode="auto">
            <a:xfrm>
              <a:off x="12269" y="4384"/>
              <a:ext cx="684"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V</a:t>
              </a:r>
              <a:r>
                <a:rPr lang="fr-FR" sz="1000" b="0" i="1" baseline="-25000">
                  <a:effectLst/>
                  <a:latin typeface="Arial"/>
                </a:rPr>
                <a:t>alim</a:t>
              </a:r>
              <a:endParaRPr lang="fr-FR" sz="1000" b="1">
                <a:effectLst/>
                <a:latin typeface="Arial"/>
              </a:endParaRPr>
            </a:p>
          </p:txBody>
        </p:sp>
        <p:sp>
          <p:nvSpPr>
            <p:cNvPr id="56" name="Rectangle 55">
              <a:extLst>
                <a:ext uri="{FF2B5EF4-FFF2-40B4-BE49-F238E27FC236}">
                  <a16:creationId xmlns:a16="http://schemas.microsoft.com/office/drawing/2014/main" id="{708CAC29-C507-4409-A1AC-3E7A845CC207}"/>
                </a:ext>
              </a:extLst>
            </p:cNvPr>
            <p:cNvSpPr>
              <a:spLocks noChangeArrowheads="1"/>
            </p:cNvSpPr>
            <p:nvPr/>
          </p:nvSpPr>
          <p:spPr bwMode="auto">
            <a:xfrm>
              <a:off x="14703" y="4419"/>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R</a:t>
              </a:r>
              <a:endParaRPr lang="fr-FR" sz="1000" b="1">
                <a:effectLst/>
                <a:latin typeface="Arial"/>
              </a:endParaRPr>
            </a:p>
          </p:txBody>
        </p:sp>
      </p:grpSp>
      <p:grpSp>
        <p:nvGrpSpPr>
          <p:cNvPr id="57" name="Groupe 56">
            <a:extLst>
              <a:ext uri="{FF2B5EF4-FFF2-40B4-BE49-F238E27FC236}">
                <a16:creationId xmlns:a16="http://schemas.microsoft.com/office/drawing/2014/main" id="{9976B127-1283-490B-AE2C-E620BECE4754}"/>
              </a:ext>
            </a:extLst>
          </p:cNvPr>
          <p:cNvGrpSpPr/>
          <p:nvPr/>
        </p:nvGrpSpPr>
        <p:grpSpPr>
          <a:xfrm>
            <a:off x="1581079" y="3574169"/>
            <a:ext cx="2352373" cy="1033463"/>
            <a:chOff x="1581079" y="3574169"/>
            <a:chExt cx="2352373" cy="1033463"/>
          </a:xfrm>
        </p:grpSpPr>
        <p:grpSp>
          <p:nvGrpSpPr>
            <p:cNvPr id="58" name="Group 1961">
              <a:extLst>
                <a:ext uri="{FF2B5EF4-FFF2-40B4-BE49-F238E27FC236}">
                  <a16:creationId xmlns:a16="http://schemas.microsoft.com/office/drawing/2014/main" id="{6403DFE7-C62D-48CB-97E4-A4BCD8580AC9}"/>
                </a:ext>
              </a:extLst>
            </p:cNvPr>
            <p:cNvGrpSpPr>
              <a:grpSpLocks/>
            </p:cNvGrpSpPr>
            <p:nvPr/>
          </p:nvGrpSpPr>
          <p:grpSpPr bwMode="auto">
            <a:xfrm>
              <a:off x="1581079" y="3574169"/>
              <a:ext cx="2052638" cy="1033463"/>
              <a:chOff x="8443" y="3648"/>
              <a:chExt cx="3233" cy="1627"/>
            </a:xfrm>
          </p:grpSpPr>
          <p:sp>
            <p:nvSpPr>
              <p:cNvPr id="60" name="AutoShape 1718">
                <a:extLst>
                  <a:ext uri="{FF2B5EF4-FFF2-40B4-BE49-F238E27FC236}">
                    <a16:creationId xmlns:a16="http://schemas.microsoft.com/office/drawing/2014/main" id="{FC00DF20-BF3F-4726-B551-77A3005886F9}"/>
                  </a:ext>
                </a:extLst>
              </p:cNvPr>
              <p:cNvSpPr>
                <a:spLocks noChangeArrowheads="1"/>
              </p:cNvSpPr>
              <p:nvPr/>
            </p:nvSpPr>
            <p:spPr bwMode="auto">
              <a:xfrm rot="5400000">
                <a:off x="10331" y="3933"/>
                <a:ext cx="228" cy="228"/>
              </a:xfrm>
              <a:prstGeom prst="triangle">
                <a:avLst>
                  <a:gd name="adj" fmla="val 5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cxnSp>
            <p:nvCxnSpPr>
              <p:cNvPr id="61" name="Line 1719">
                <a:extLst>
                  <a:ext uri="{FF2B5EF4-FFF2-40B4-BE49-F238E27FC236}">
                    <a16:creationId xmlns:a16="http://schemas.microsoft.com/office/drawing/2014/main" id="{96638B73-4CB3-4093-BA7B-065DBD5A7B27}"/>
                  </a:ext>
                </a:extLst>
              </p:cNvPr>
              <p:cNvCxnSpPr/>
              <p:nvPr/>
            </p:nvCxnSpPr>
            <p:spPr bwMode="auto">
              <a:xfrm>
                <a:off x="9305" y="4047"/>
                <a:ext cx="2109"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62" name="Line 1720">
                <a:extLst>
                  <a:ext uri="{FF2B5EF4-FFF2-40B4-BE49-F238E27FC236}">
                    <a16:creationId xmlns:a16="http://schemas.microsoft.com/office/drawing/2014/main" id="{812CB9C6-9B65-4964-BE29-FA0B127B4025}"/>
                  </a:ext>
                </a:extLst>
              </p:cNvPr>
              <p:cNvCxnSpPr/>
              <p:nvPr/>
            </p:nvCxnSpPr>
            <p:spPr bwMode="auto">
              <a:xfrm>
                <a:off x="10559" y="3933"/>
                <a:ext cx="0"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3" name="Rectangle 62">
                <a:extLst>
                  <a:ext uri="{FF2B5EF4-FFF2-40B4-BE49-F238E27FC236}">
                    <a16:creationId xmlns:a16="http://schemas.microsoft.com/office/drawing/2014/main" id="{B4EC6D28-856C-4AED-906C-17CB2AC9FD1E}"/>
                  </a:ext>
                </a:extLst>
              </p:cNvPr>
              <p:cNvSpPr>
                <a:spLocks noChangeArrowheads="1"/>
              </p:cNvSpPr>
              <p:nvPr/>
            </p:nvSpPr>
            <p:spPr bwMode="auto">
              <a:xfrm>
                <a:off x="10217" y="3648"/>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D</a:t>
                </a:r>
                <a:endParaRPr lang="fr-FR" sz="1000" b="1">
                  <a:effectLst/>
                  <a:latin typeface="Arial"/>
                </a:endParaRPr>
              </a:p>
            </p:txBody>
          </p:sp>
          <p:cxnSp>
            <p:nvCxnSpPr>
              <p:cNvPr id="64" name="Line 1722">
                <a:extLst>
                  <a:ext uri="{FF2B5EF4-FFF2-40B4-BE49-F238E27FC236}">
                    <a16:creationId xmlns:a16="http://schemas.microsoft.com/office/drawing/2014/main" id="{ED88BE3A-FB22-4368-B2B0-0EF7FD8EB5E3}"/>
                  </a:ext>
                </a:extLst>
              </p:cNvPr>
              <p:cNvCxnSpPr/>
              <p:nvPr/>
            </p:nvCxnSpPr>
            <p:spPr bwMode="auto">
              <a:xfrm>
                <a:off x="9533" y="4043"/>
                <a:ext cx="285" cy="0"/>
              </a:xfrm>
              <a:prstGeom prst="line">
                <a:avLst/>
              </a:prstGeom>
              <a:noFill/>
              <a:ln w="1905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65" name="Rectangle 64">
                <a:extLst>
                  <a:ext uri="{FF2B5EF4-FFF2-40B4-BE49-F238E27FC236}">
                    <a16:creationId xmlns:a16="http://schemas.microsoft.com/office/drawing/2014/main" id="{F74F4BC9-9E0C-470F-AC6C-128C7401901B}"/>
                  </a:ext>
                </a:extLst>
              </p:cNvPr>
              <p:cNvSpPr>
                <a:spLocks noChangeArrowheads="1"/>
              </p:cNvSpPr>
              <p:nvPr/>
            </p:nvSpPr>
            <p:spPr bwMode="auto">
              <a:xfrm>
                <a:off x="9412" y="3756"/>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I</a:t>
                </a:r>
                <a:endParaRPr lang="fr-FR" sz="1000" b="1">
                  <a:effectLst/>
                  <a:latin typeface="Arial"/>
                </a:endParaRPr>
              </a:p>
            </p:txBody>
          </p:sp>
          <p:cxnSp>
            <p:nvCxnSpPr>
              <p:cNvPr id="66" name="Line 1724">
                <a:extLst>
                  <a:ext uri="{FF2B5EF4-FFF2-40B4-BE49-F238E27FC236}">
                    <a16:creationId xmlns:a16="http://schemas.microsoft.com/office/drawing/2014/main" id="{D8352A06-4F2A-4408-A1A4-2D8D3A1A21A1}"/>
                  </a:ext>
                </a:extLst>
              </p:cNvPr>
              <p:cNvCxnSpPr/>
              <p:nvPr/>
            </p:nvCxnSpPr>
            <p:spPr bwMode="auto">
              <a:xfrm flipH="1">
                <a:off x="9925" y="4269"/>
                <a:ext cx="962" cy="6"/>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67" name="Rectangle 66">
                <a:extLst>
                  <a:ext uri="{FF2B5EF4-FFF2-40B4-BE49-F238E27FC236}">
                    <a16:creationId xmlns:a16="http://schemas.microsoft.com/office/drawing/2014/main" id="{4828913E-8646-4CB8-9490-12A1800EDB7E}"/>
                  </a:ext>
                </a:extLst>
              </p:cNvPr>
              <p:cNvSpPr>
                <a:spLocks noChangeArrowheads="1"/>
              </p:cNvSpPr>
              <p:nvPr/>
            </p:nvSpPr>
            <p:spPr bwMode="auto">
              <a:xfrm>
                <a:off x="10160" y="4270"/>
                <a:ext cx="563"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V</a:t>
                </a:r>
                <a:r>
                  <a:rPr lang="fr-FR" sz="1000" b="0" i="1" baseline="-25000">
                    <a:effectLst/>
                    <a:latin typeface="Arial"/>
                  </a:rPr>
                  <a:t>D</a:t>
                </a:r>
                <a:endParaRPr lang="fr-FR" sz="1000" b="1">
                  <a:effectLst/>
                  <a:latin typeface="Arial"/>
                </a:endParaRPr>
              </a:p>
            </p:txBody>
          </p:sp>
          <p:cxnSp>
            <p:nvCxnSpPr>
              <p:cNvPr id="68" name="Line 1726">
                <a:extLst>
                  <a:ext uri="{FF2B5EF4-FFF2-40B4-BE49-F238E27FC236}">
                    <a16:creationId xmlns:a16="http://schemas.microsoft.com/office/drawing/2014/main" id="{E19C34E8-D9C1-4409-B50B-11649C4C2010}"/>
                  </a:ext>
                </a:extLst>
              </p:cNvPr>
              <p:cNvCxnSpPr/>
              <p:nvPr/>
            </p:nvCxnSpPr>
            <p:spPr bwMode="auto">
              <a:xfrm>
                <a:off x="11414" y="4047"/>
                <a:ext cx="0" cy="1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9" name="Rectangle 68">
                <a:extLst>
                  <a:ext uri="{FF2B5EF4-FFF2-40B4-BE49-F238E27FC236}">
                    <a16:creationId xmlns:a16="http://schemas.microsoft.com/office/drawing/2014/main" id="{E9215648-EA86-400B-98EE-F146702B6702}"/>
                  </a:ext>
                </a:extLst>
              </p:cNvPr>
              <p:cNvSpPr>
                <a:spLocks noChangeArrowheads="1"/>
              </p:cNvSpPr>
              <p:nvPr/>
            </p:nvSpPr>
            <p:spPr bwMode="auto">
              <a:xfrm>
                <a:off x="11300" y="4364"/>
                <a:ext cx="228" cy="5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cxnSp>
            <p:nvCxnSpPr>
              <p:cNvPr id="70" name="Line 1728">
                <a:extLst>
                  <a:ext uri="{FF2B5EF4-FFF2-40B4-BE49-F238E27FC236}">
                    <a16:creationId xmlns:a16="http://schemas.microsoft.com/office/drawing/2014/main" id="{9361CDF9-73E9-4685-B0E9-2F1DC3C106B3}"/>
                  </a:ext>
                </a:extLst>
              </p:cNvPr>
              <p:cNvCxnSpPr/>
              <p:nvPr/>
            </p:nvCxnSpPr>
            <p:spPr bwMode="auto">
              <a:xfrm flipH="1">
                <a:off x="9305" y="5275"/>
                <a:ext cx="210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 name="Line 1729">
                <a:extLst>
                  <a:ext uri="{FF2B5EF4-FFF2-40B4-BE49-F238E27FC236}">
                    <a16:creationId xmlns:a16="http://schemas.microsoft.com/office/drawing/2014/main" id="{1E473236-E09C-4154-883B-DCDE1023B2EE}"/>
                  </a:ext>
                </a:extLst>
              </p:cNvPr>
              <p:cNvCxnSpPr/>
              <p:nvPr/>
            </p:nvCxnSpPr>
            <p:spPr bwMode="auto">
              <a:xfrm>
                <a:off x="9305" y="4048"/>
                <a:ext cx="0" cy="4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2" name="Line 1730">
                <a:extLst>
                  <a:ext uri="{FF2B5EF4-FFF2-40B4-BE49-F238E27FC236}">
                    <a16:creationId xmlns:a16="http://schemas.microsoft.com/office/drawing/2014/main" id="{5223A2BB-697E-49DF-B6A8-0D23DBE7A90E}"/>
                  </a:ext>
                </a:extLst>
              </p:cNvPr>
              <p:cNvCxnSpPr/>
              <p:nvPr/>
            </p:nvCxnSpPr>
            <p:spPr bwMode="auto">
              <a:xfrm>
                <a:off x="9305" y="4705"/>
                <a:ext cx="0" cy="5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 name="Line 1731">
                <a:extLst>
                  <a:ext uri="{FF2B5EF4-FFF2-40B4-BE49-F238E27FC236}">
                    <a16:creationId xmlns:a16="http://schemas.microsoft.com/office/drawing/2014/main" id="{CF052257-077B-4322-A568-B3C1753E7E04}"/>
                  </a:ext>
                </a:extLst>
              </p:cNvPr>
              <p:cNvCxnSpPr/>
              <p:nvPr/>
            </p:nvCxnSpPr>
            <p:spPr bwMode="auto">
              <a:xfrm>
                <a:off x="9134" y="4534"/>
                <a:ext cx="3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4" name="Line 1732">
                <a:extLst>
                  <a:ext uri="{FF2B5EF4-FFF2-40B4-BE49-F238E27FC236}">
                    <a16:creationId xmlns:a16="http://schemas.microsoft.com/office/drawing/2014/main" id="{850BF52C-3F62-4137-AD59-7865E06F9E61}"/>
                  </a:ext>
                </a:extLst>
              </p:cNvPr>
              <p:cNvCxnSpPr/>
              <p:nvPr/>
            </p:nvCxnSpPr>
            <p:spPr bwMode="auto">
              <a:xfrm>
                <a:off x="9248" y="4648"/>
                <a:ext cx="114"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75" name="Line 1764">
                <a:extLst>
                  <a:ext uri="{FF2B5EF4-FFF2-40B4-BE49-F238E27FC236}">
                    <a16:creationId xmlns:a16="http://schemas.microsoft.com/office/drawing/2014/main" id="{DA7FCAFC-1EC2-484B-A84C-2AFD139096E1}"/>
                  </a:ext>
                </a:extLst>
              </p:cNvPr>
              <p:cNvCxnSpPr/>
              <p:nvPr/>
            </p:nvCxnSpPr>
            <p:spPr bwMode="auto">
              <a:xfrm flipH="1" flipV="1">
                <a:off x="11676" y="4085"/>
                <a:ext cx="0" cy="1083"/>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6" name="Line 1767">
                <a:extLst>
                  <a:ext uri="{FF2B5EF4-FFF2-40B4-BE49-F238E27FC236}">
                    <a16:creationId xmlns:a16="http://schemas.microsoft.com/office/drawing/2014/main" id="{13B3EA8E-5EEA-41F8-8768-9A05D9D8921B}"/>
                  </a:ext>
                </a:extLst>
              </p:cNvPr>
              <p:cNvCxnSpPr/>
              <p:nvPr/>
            </p:nvCxnSpPr>
            <p:spPr bwMode="auto">
              <a:xfrm flipH="1" flipV="1">
                <a:off x="9070" y="4212"/>
                <a:ext cx="0" cy="912"/>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77" name="Rectangle 76">
                <a:extLst>
                  <a:ext uri="{FF2B5EF4-FFF2-40B4-BE49-F238E27FC236}">
                    <a16:creationId xmlns:a16="http://schemas.microsoft.com/office/drawing/2014/main" id="{1EF29D91-B3E4-4768-B7B1-3B43EFDED1B7}"/>
                  </a:ext>
                </a:extLst>
              </p:cNvPr>
              <p:cNvSpPr>
                <a:spLocks noChangeArrowheads="1"/>
              </p:cNvSpPr>
              <p:nvPr/>
            </p:nvSpPr>
            <p:spPr bwMode="auto">
              <a:xfrm>
                <a:off x="8443" y="4440"/>
                <a:ext cx="684"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V</a:t>
                </a:r>
                <a:r>
                  <a:rPr lang="fr-FR" sz="1000" b="0" i="1" baseline="-25000">
                    <a:effectLst/>
                    <a:latin typeface="Arial"/>
                  </a:rPr>
                  <a:t>alim</a:t>
                </a:r>
                <a:endParaRPr lang="fr-FR" sz="1000" b="1">
                  <a:effectLst/>
                  <a:latin typeface="Arial"/>
                </a:endParaRPr>
              </a:p>
            </p:txBody>
          </p:sp>
          <p:sp>
            <p:nvSpPr>
              <p:cNvPr id="78" name="Rectangle 77">
                <a:extLst>
                  <a:ext uri="{FF2B5EF4-FFF2-40B4-BE49-F238E27FC236}">
                    <a16:creationId xmlns:a16="http://schemas.microsoft.com/office/drawing/2014/main" id="{EA214289-15D7-4AE9-A2A4-2E5D52E230F8}"/>
                  </a:ext>
                </a:extLst>
              </p:cNvPr>
              <p:cNvSpPr>
                <a:spLocks noChangeArrowheads="1"/>
              </p:cNvSpPr>
              <p:nvPr/>
            </p:nvSpPr>
            <p:spPr bwMode="auto">
              <a:xfrm>
                <a:off x="10942" y="4476"/>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R</a:t>
                </a:r>
                <a:endParaRPr lang="fr-FR" sz="1000" b="1">
                  <a:effectLst/>
                  <a:latin typeface="Arial"/>
                </a:endParaRPr>
              </a:p>
            </p:txBody>
          </p:sp>
        </p:grpSp>
        <p:sp>
          <p:nvSpPr>
            <p:cNvPr id="59" name="Rectangle 58">
              <a:extLst>
                <a:ext uri="{FF2B5EF4-FFF2-40B4-BE49-F238E27FC236}">
                  <a16:creationId xmlns:a16="http://schemas.microsoft.com/office/drawing/2014/main" id="{57B0642D-5583-4332-B375-C31177C372B8}"/>
                </a:ext>
              </a:extLst>
            </p:cNvPr>
            <p:cNvSpPr>
              <a:spLocks noChangeArrowheads="1"/>
            </p:cNvSpPr>
            <p:nvPr/>
          </p:nvSpPr>
          <p:spPr bwMode="auto">
            <a:xfrm>
              <a:off x="3539752" y="4095299"/>
              <a:ext cx="393700" cy="21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dirty="0">
                  <a:effectLst/>
                  <a:latin typeface="Arial"/>
                </a:rPr>
                <a:t>V</a:t>
              </a:r>
              <a:r>
                <a:rPr lang="fr-FR" sz="1000" b="0" i="1" baseline="-25000" dirty="0">
                  <a:effectLst/>
                  <a:latin typeface="Arial"/>
                </a:rPr>
                <a:t>R</a:t>
              </a:r>
              <a:endParaRPr lang="fr-FR" sz="1000" b="1" dirty="0">
                <a:effectLst/>
                <a:latin typeface="Arial"/>
              </a:endParaRPr>
            </a:p>
          </p:txBody>
        </p:sp>
      </p:grpSp>
    </p:spTree>
    <p:custDataLst>
      <p:tags r:id="rId1"/>
    </p:custDataLst>
    <p:extLst>
      <p:ext uri="{BB962C8B-B14F-4D97-AF65-F5344CB8AC3E}">
        <p14:creationId xmlns:p14="http://schemas.microsoft.com/office/powerpoint/2010/main" val="1594975063"/>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5" end="5"/>
                                            </p:txEl>
                                          </p:spTgt>
                                        </p:tgtEl>
                                        <p:attrNameLst>
                                          <p:attrName>style.visibility</p:attrName>
                                        </p:attrNameLst>
                                      </p:cBhvr>
                                      <p:to>
                                        <p:strVal val="visible"/>
                                      </p:to>
                                    </p:set>
                                    <p:animEffect transition="in" filter="fade">
                                      <p:cBhvr>
                                        <p:cTn id="7" dur="1000"/>
                                        <p:tgtEl>
                                          <p:spTgt spid="34">
                                            <p:txEl>
                                              <p:pRg st="5" end="5"/>
                                            </p:txEl>
                                          </p:spTgt>
                                        </p:tgtEl>
                                      </p:cBhvr>
                                    </p:animEffect>
                                    <p:anim calcmode="lin" valueType="num">
                                      <p:cBhvr>
                                        <p:cTn id="8"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5</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6323" cy="5760378"/>
            <a:chOff x="-94807" y="1052735"/>
            <a:chExt cx="526323" cy="5760378"/>
          </a:xfrm>
        </p:grpSpPr>
        <p:grpSp>
          <p:nvGrpSpPr>
            <p:cNvPr id="12" name="Groupe 11"/>
            <p:cNvGrpSpPr/>
            <p:nvPr/>
          </p:nvGrpSpPr>
          <p:grpSpPr>
            <a:xfrm>
              <a:off x="-94806" y="2367702"/>
              <a:ext cx="526322" cy="4445411"/>
              <a:chOff x="-94806" y="2367702"/>
              <a:chExt cx="526322" cy="4445411"/>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128" y="5811469"/>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diode</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4" y="4331928"/>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79" name="Espace réservé du contenu 2">
            <a:extLst>
              <a:ext uri="{FF2B5EF4-FFF2-40B4-BE49-F238E27FC236}">
                <a16:creationId xmlns:a16="http://schemas.microsoft.com/office/drawing/2014/main" id="{AB0A2935-6F27-44A5-B784-B1691A1D03E5}"/>
              </a:ext>
            </a:extLst>
          </p:cNvPr>
          <p:cNvSpPr>
            <a:spLocks noGrp="1"/>
          </p:cNvSpPr>
          <p:nvPr>
            <p:ph idx="1"/>
          </p:nvPr>
        </p:nvSpPr>
        <p:spPr>
          <a:xfrm>
            <a:off x="590872" y="806974"/>
            <a:ext cx="8229600" cy="6078410"/>
          </a:xfrm>
        </p:spPr>
        <p:txBody>
          <a:bodyPr>
            <a:normAutofit/>
          </a:bodyPr>
          <a:lstStyle/>
          <a:p>
            <a:pPr>
              <a:buClr>
                <a:srgbClr val="04617B"/>
              </a:buClr>
              <a:buFont typeface="Arial" panose="020B0604020202020204" pitchFamily="34" charset="0"/>
              <a:buChar char="•"/>
            </a:pPr>
            <a:r>
              <a:rPr lang="fr-FR" sz="2400" dirty="0">
                <a:solidFill>
                  <a:srgbClr val="04617B"/>
                </a:solidFill>
              </a:rPr>
              <a:t>Blocage de la diode</a:t>
            </a:r>
          </a:p>
          <a:p>
            <a:pPr marL="560070" lvl="2" indent="-285750">
              <a:buClr>
                <a:srgbClr val="04617B"/>
              </a:buClr>
              <a:buSzPct val="95000"/>
              <a:buFont typeface="Wingdings" panose="05000000000000000000" pitchFamily="2" charset="2"/>
              <a:buChar char="Ø"/>
            </a:pPr>
            <a:r>
              <a:rPr lang="fr-FR" sz="1600" b="1" dirty="0">
                <a:solidFill>
                  <a:srgbClr val="C00000"/>
                </a:solidFill>
              </a:rPr>
              <a:t>Pour que la diode passe de l’état bloquée à passant, il faut que la tension à ses bornes dépasse sa tension de seuil.</a:t>
            </a:r>
          </a:p>
          <a:p>
            <a:pPr marL="560070" lvl="2" indent="-285750">
              <a:buClr>
                <a:srgbClr val="04617B"/>
              </a:buClr>
              <a:buSzPct val="95000"/>
              <a:buFont typeface="Wingdings" panose="05000000000000000000" pitchFamily="2" charset="2"/>
              <a:buChar char="Ø"/>
            </a:pPr>
            <a:r>
              <a:rPr lang="fr-FR" sz="1600" dirty="0"/>
              <a:t>Si la diode est passante (un courant circule), elle impose la tension à ses bornes.</a:t>
            </a:r>
          </a:p>
          <a:p>
            <a:pPr marL="560070" lvl="2" indent="-285750">
              <a:buClr>
                <a:srgbClr val="04617B"/>
              </a:buClr>
              <a:buSzPct val="95000"/>
              <a:buFont typeface="Wingdings" panose="05000000000000000000" pitchFamily="2" charset="2"/>
              <a:buChar char="Ø"/>
            </a:pPr>
            <a:r>
              <a:rPr lang="fr-FR" sz="1600" b="1" dirty="0">
                <a:solidFill>
                  <a:srgbClr val="C00000"/>
                </a:solidFill>
              </a:rPr>
              <a:t>Pour que la diode se bloque il faut que le courant qui la traverse s’annule.</a:t>
            </a:r>
            <a:endParaRPr lang="fr-FR" sz="1200" dirty="0">
              <a:solidFill>
                <a:srgbClr val="C00000"/>
              </a:solidFill>
            </a:endParaRPr>
          </a:p>
          <a:p>
            <a:pPr marL="285750" lvl="1" indent="-285750">
              <a:buClr>
                <a:srgbClr val="04617B"/>
              </a:buClr>
              <a:buSzPct val="95000"/>
              <a:buFont typeface="Arial" panose="020B0604020202020204" pitchFamily="34" charset="0"/>
              <a:buChar char="•"/>
            </a:pPr>
            <a:r>
              <a:rPr lang="fr-FR" dirty="0">
                <a:solidFill>
                  <a:srgbClr val="04617B"/>
                </a:solidFill>
              </a:rPr>
              <a:t>Caractéristique directe courant-tension de la diode</a:t>
            </a:r>
          </a:p>
          <a:p>
            <a:pPr marL="560070" lvl="2" indent="-285750">
              <a:buClr>
                <a:srgbClr val="04617B"/>
              </a:buClr>
              <a:buSzPct val="95000"/>
              <a:buFont typeface="Wingdings" panose="05000000000000000000" pitchFamily="2" charset="2"/>
              <a:buChar char="Ø"/>
            </a:pPr>
            <a:endParaRPr lang="fr-FR" sz="1600" dirty="0"/>
          </a:p>
          <a:p>
            <a:pPr marL="560070" lvl="2" indent="-285750">
              <a:buClr>
                <a:srgbClr val="04617B"/>
              </a:buClr>
              <a:buSzPct val="95000"/>
              <a:buFont typeface="Wingdings" panose="05000000000000000000" pitchFamily="2" charset="2"/>
              <a:buChar char="Ø"/>
            </a:pPr>
            <a:endParaRPr lang="fr-FR" sz="1600" dirty="0"/>
          </a:p>
          <a:p>
            <a:pPr marL="560070" lvl="2" indent="-285750">
              <a:buClr>
                <a:srgbClr val="04617B"/>
              </a:buClr>
              <a:buSzPct val="95000"/>
              <a:buFont typeface="Wingdings" panose="05000000000000000000" pitchFamily="2" charset="2"/>
              <a:buChar char="Ø"/>
            </a:pPr>
            <a:endParaRPr lang="fr-FR" sz="1600" dirty="0"/>
          </a:p>
          <a:p>
            <a:pPr marL="560070" lvl="2" indent="-285750">
              <a:buClr>
                <a:srgbClr val="04617B"/>
              </a:buClr>
              <a:buSzPct val="95000"/>
              <a:buFont typeface="Wingdings" panose="05000000000000000000" pitchFamily="2" charset="2"/>
              <a:buChar char="Ø"/>
            </a:pPr>
            <a:endParaRPr lang="fr-FR" sz="1600" dirty="0"/>
          </a:p>
          <a:p>
            <a:pPr marL="560070" lvl="2" indent="-285750">
              <a:buClr>
                <a:srgbClr val="04617B"/>
              </a:buClr>
              <a:buSzPct val="95000"/>
              <a:buFont typeface="Wingdings" panose="05000000000000000000" pitchFamily="2" charset="2"/>
              <a:buChar char="Ø"/>
            </a:pPr>
            <a:endParaRPr lang="fr-FR" sz="1600" dirty="0"/>
          </a:p>
          <a:p>
            <a:pPr marL="560070" lvl="2" indent="-285750">
              <a:buClr>
                <a:srgbClr val="04617B"/>
              </a:buClr>
              <a:buSzPct val="95000"/>
              <a:buFont typeface="Wingdings" panose="05000000000000000000" pitchFamily="2" charset="2"/>
              <a:buChar char="Ø"/>
            </a:pPr>
            <a:r>
              <a:rPr lang="fr-FR" sz="1600" dirty="0"/>
              <a:t>Tension directe : V</a:t>
            </a:r>
            <a:r>
              <a:rPr lang="fr-FR" sz="1600" baseline="-25000" dirty="0"/>
              <a:t>F </a:t>
            </a:r>
            <a:r>
              <a:rPr lang="fr-FR" sz="1600" dirty="0"/>
              <a:t>en Anglais</a:t>
            </a:r>
          </a:p>
          <a:p>
            <a:pPr marL="560070" lvl="2" indent="-285750">
              <a:buClr>
                <a:srgbClr val="04617B"/>
              </a:buClr>
              <a:buSzPct val="95000"/>
              <a:buFont typeface="Wingdings" panose="05000000000000000000" pitchFamily="2" charset="2"/>
              <a:buChar char="Ø"/>
            </a:pPr>
            <a:r>
              <a:rPr lang="fr-FR" sz="1600" dirty="0"/>
              <a:t>La tension dépend du courant.</a:t>
            </a:r>
          </a:p>
          <a:p>
            <a:pPr marL="560070" lvl="2" indent="-285750">
              <a:buClr>
                <a:srgbClr val="04617B"/>
              </a:buClr>
              <a:buSzPct val="95000"/>
              <a:buFont typeface="Wingdings" panose="05000000000000000000" pitchFamily="2" charset="2"/>
              <a:buChar char="Ø"/>
            </a:pPr>
            <a:r>
              <a:rPr lang="fr-FR" sz="1600" dirty="0"/>
              <a:t>Caractéristique non linéaire.</a:t>
            </a:r>
          </a:p>
          <a:p>
            <a:pPr marL="560070" lvl="2" indent="-285750">
              <a:buClr>
                <a:srgbClr val="04617B"/>
              </a:buClr>
              <a:buSzPct val="95000"/>
              <a:buFont typeface="Wingdings" panose="05000000000000000000" pitchFamily="2" charset="2"/>
              <a:buChar char="Ø"/>
            </a:pPr>
            <a:r>
              <a:rPr lang="fr-FR" sz="1600" dirty="0"/>
              <a:t>Dépend du type de diode.</a:t>
            </a:r>
          </a:p>
          <a:p>
            <a:pPr marL="560070" lvl="2" indent="-285750">
              <a:buClr>
                <a:srgbClr val="04617B"/>
              </a:buClr>
              <a:buSzPct val="95000"/>
              <a:buFont typeface="Wingdings" panose="05000000000000000000" pitchFamily="2" charset="2"/>
              <a:buChar char="Ø"/>
            </a:pPr>
            <a:r>
              <a:rPr lang="fr-FR" sz="1600" dirty="0"/>
              <a:t>Id quasi nul en dessous d’une</a:t>
            </a:r>
          </a:p>
          <a:p>
            <a:pPr marL="274320" lvl="2" indent="0">
              <a:buClr>
                <a:srgbClr val="04617B"/>
              </a:buClr>
              <a:buSzPct val="95000"/>
              <a:buNone/>
            </a:pPr>
            <a:r>
              <a:rPr lang="fr-FR" sz="1600" dirty="0"/>
              <a:t>      certaine tension (tension de seuil).</a:t>
            </a:r>
            <a:endParaRPr lang="fr-FR" sz="2700" dirty="0">
              <a:solidFill>
                <a:srgbClr val="04617B"/>
              </a:solidFill>
            </a:endParaRPr>
          </a:p>
          <a:p>
            <a:pPr marL="560070" lvl="2" indent="-285750">
              <a:buClr>
                <a:srgbClr val="04617B"/>
              </a:buClr>
              <a:buSzPct val="95000"/>
              <a:buFont typeface="Wingdings" panose="05000000000000000000" pitchFamily="2" charset="2"/>
              <a:buChar char="Ø"/>
            </a:pPr>
            <a:endParaRPr lang="fr-FR" sz="24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a:p>
            <a:pPr lvl="1">
              <a:buClr>
                <a:schemeClr val="accent3">
                  <a:lumMod val="75000"/>
                </a:schemeClr>
              </a:buClr>
              <a:buFont typeface="Wingdings" panose="05000000000000000000" pitchFamily="2" charset="2"/>
              <a:buChar char="Ø"/>
            </a:pPr>
            <a:endParaRPr lang="fr-FR" sz="1600" dirty="0"/>
          </a:p>
        </p:txBody>
      </p:sp>
      <p:pic>
        <p:nvPicPr>
          <p:cNvPr id="80" name="Image 79">
            <a:extLst>
              <a:ext uri="{FF2B5EF4-FFF2-40B4-BE49-F238E27FC236}">
                <a16:creationId xmlns:a16="http://schemas.microsoft.com/office/drawing/2014/main" id="{792AB88C-127F-41C8-A9A8-9F24FA8A19D5}"/>
              </a:ext>
            </a:extLst>
          </p:cNvPr>
          <p:cNvPicPr>
            <a:picLocks noChangeAspect="1"/>
          </p:cNvPicPr>
          <p:nvPr/>
        </p:nvPicPr>
        <p:blipFill rotWithShape="1">
          <a:blip r:embed="rId5">
            <a:extLst>
              <a:ext uri="{28A0092B-C50C-407E-A947-70E740481C1C}">
                <a14:useLocalDpi xmlns:a14="http://schemas.microsoft.com/office/drawing/2010/main" val="0"/>
              </a:ext>
            </a:extLst>
          </a:blip>
          <a:srcRect r="61045"/>
          <a:stretch/>
        </p:blipFill>
        <p:spPr>
          <a:xfrm>
            <a:off x="1105272" y="3019630"/>
            <a:ext cx="2255986" cy="1104900"/>
          </a:xfrm>
          <a:prstGeom prst="rect">
            <a:avLst/>
          </a:prstGeom>
        </p:spPr>
      </p:pic>
      <p:pic>
        <p:nvPicPr>
          <p:cNvPr id="81" name="Image 80">
            <a:extLst>
              <a:ext uri="{FF2B5EF4-FFF2-40B4-BE49-F238E27FC236}">
                <a16:creationId xmlns:a16="http://schemas.microsoft.com/office/drawing/2014/main" id="{2AF34235-2339-4C29-940F-5F0CAAE6FE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4545" y="2903762"/>
            <a:ext cx="3198890" cy="3921220"/>
          </a:xfrm>
          <a:prstGeom prst="rect">
            <a:avLst/>
          </a:prstGeom>
        </p:spPr>
      </p:pic>
    </p:spTree>
    <p:custDataLst>
      <p:tags r:id="rId1"/>
    </p:custDataLst>
    <p:extLst>
      <p:ext uri="{BB962C8B-B14F-4D97-AF65-F5344CB8AC3E}">
        <p14:creationId xmlns:p14="http://schemas.microsoft.com/office/powerpoint/2010/main" val="3668395406"/>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animEffect transition="in" filter="fade">
                                      <p:cBhvr>
                                        <p:cTn id="7" dur="1000"/>
                                        <p:tgtEl>
                                          <p:spTgt spid="79">
                                            <p:txEl>
                                              <p:pRg st="2" end="2"/>
                                            </p:txEl>
                                          </p:spTgt>
                                        </p:tgtEl>
                                      </p:cBhvr>
                                    </p:animEffect>
                                    <p:anim calcmode="lin" valueType="num">
                                      <p:cBhvr>
                                        <p:cTn id="8" dur="10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9">
                                            <p:txEl>
                                              <p:pRg st="3" end="3"/>
                                            </p:txEl>
                                          </p:spTgt>
                                        </p:tgtEl>
                                        <p:attrNameLst>
                                          <p:attrName>style.visibility</p:attrName>
                                        </p:attrNameLst>
                                      </p:cBhvr>
                                      <p:to>
                                        <p:strVal val="visible"/>
                                      </p:to>
                                    </p:set>
                                    <p:animEffect transition="in" filter="fade">
                                      <p:cBhvr>
                                        <p:cTn id="14" dur="1000"/>
                                        <p:tgtEl>
                                          <p:spTgt spid="79">
                                            <p:txEl>
                                              <p:pRg st="3" end="3"/>
                                            </p:txEl>
                                          </p:spTgt>
                                        </p:tgtEl>
                                      </p:cBhvr>
                                    </p:animEffect>
                                    <p:anim calcmode="lin" valueType="num">
                                      <p:cBhvr>
                                        <p:cTn id="15"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9">
                                            <p:txEl>
                                              <p:pRg st="4" end="4"/>
                                            </p:txEl>
                                          </p:spTgt>
                                        </p:tgtEl>
                                        <p:attrNameLst>
                                          <p:attrName>style.visibility</p:attrName>
                                        </p:attrNameLst>
                                      </p:cBhvr>
                                      <p:to>
                                        <p:strVal val="visible"/>
                                      </p:to>
                                    </p:set>
                                    <p:animEffect transition="in" filter="fade">
                                      <p:cBhvr>
                                        <p:cTn id="21" dur="1000"/>
                                        <p:tgtEl>
                                          <p:spTgt spid="79">
                                            <p:txEl>
                                              <p:pRg st="4" end="4"/>
                                            </p:txEl>
                                          </p:spTgt>
                                        </p:tgtEl>
                                      </p:cBhvr>
                                    </p:animEffect>
                                    <p:anim calcmode="lin" valueType="num">
                                      <p:cBhvr>
                                        <p:cTn id="22" dur="1000" fill="hold"/>
                                        <p:tgtEl>
                                          <p:spTgt spid="7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9">
                                            <p:txEl>
                                              <p:pRg st="10" end="10"/>
                                            </p:txEl>
                                          </p:spTgt>
                                        </p:tgtEl>
                                        <p:attrNameLst>
                                          <p:attrName>style.visibility</p:attrName>
                                        </p:attrNameLst>
                                      </p:cBhvr>
                                      <p:to>
                                        <p:strVal val="visible"/>
                                      </p:to>
                                    </p:set>
                                    <p:animEffect transition="in" filter="fade">
                                      <p:cBhvr>
                                        <p:cTn id="28" dur="1000"/>
                                        <p:tgtEl>
                                          <p:spTgt spid="79">
                                            <p:txEl>
                                              <p:pRg st="10" end="10"/>
                                            </p:txEl>
                                          </p:spTgt>
                                        </p:tgtEl>
                                      </p:cBhvr>
                                    </p:animEffect>
                                    <p:anim calcmode="lin" valueType="num">
                                      <p:cBhvr>
                                        <p:cTn id="29" dur="1000" fill="hold"/>
                                        <p:tgtEl>
                                          <p:spTgt spid="79">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7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9">
                                            <p:txEl>
                                              <p:pRg st="11" end="11"/>
                                            </p:txEl>
                                          </p:spTgt>
                                        </p:tgtEl>
                                        <p:attrNameLst>
                                          <p:attrName>style.visibility</p:attrName>
                                        </p:attrNameLst>
                                      </p:cBhvr>
                                      <p:to>
                                        <p:strVal val="visible"/>
                                      </p:to>
                                    </p:set>
                                    <p:animEffect transition="in" filter="fade">
                                      <p:cBhvr>
                                        <p:cTn id="35" dur="1000"/>
                                        <p:tgtEl>
                                          <p:spTgt spid="79">
                                            <p:txEl>
                                              <p:pRg st="11" end="11"/>
                                            </p:txEl>
                                          </p:spTgt>
                                        </p:tgtEl>
                                      </p:cBhvr>
                                    </p:animEffect>
                                    <p:anim calcmode="lin" valueType="num">
                                      <p:cBhvr>
                                        <p:cTn id="3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9">
                                            <p:txEl>
                                              <p:pRg st="12" end="12"/>
                                            </p:txEl>
                                          </p:spTgt>
                                        </p:tgtEl>
                                        <p:attrNameLst>
                                          <p:attrName>style.visibility</p:attrName>
                                        </p:attrNameLst>
                                      </p:cBhvr>
                                      <p:to>
                                        <p:strVal val="visible"/>
                                      </p:to>
                                    </p:set>
                                    <p:animEffect transition="in" filter="fade">
                                      <p:cBhvr>
                                        <p:cTn id="42" dur="1000"/>
                                        <p:tgtEl>
                                          <p:spTgt spid="79">
                                            <p:txEl>
                                              <p:pRg st="12" end="12"/>
                                            </p:txEl>
                                          </p:spTgt>
                                        </p:tgtEl>
                                      </p:cBhvr>
                                    </p:animEffect>
                                    <p:anim calcmode="lin" valueType="num">
                                      <p:cBhvr>
                                        <p:cTn id="43" dur="1000" fill="hold"/>
                                        <p:tgtEl>
                                          <p:spTgt spid="79">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7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9">
                                            <p:txEl>
                                              <p:pRg st="13" end="13"/>
                                            </p:txEl>
                                          </p:spTgt>
                                        </p:tgtEl>
                                        <p:attrNameLst>
                                          <p:attrName>style.visibility</p:attrName>
                                        </p:attrNameLst>
                                      </p:cBhvr>
                                      <p:to>
                                        <p:strVal val="visible"/>
                                      </p:to>
                                    </p:set>
                                    <p:animEffect transition="in" filter="fade">
                                      <p:cBhvr>
                                        <p:cTn id="49" dur="1000"/>
                                        <p:tgtEl>
                                          <p:spTgt spid="79">
                                            <p:txEl>
                                              <p:pRg st="13" end="13"/>
                                            </p:txEl>
                                          </p:spTgt>
                                        </p:tgtEl>
                                      </p:cBhvr>
                                    </p:animEffect>
                                    <p:anim calcmode="lin" valueType="num">
                                      <p:cBhvr>
                                        <p:cTn id="50"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9">
                                            <p:txEl>
                                              <p:pRg st="14" end="14"/>
                                            </p:txEl>
                                          </p:spTgt>
                                        </p:tgtEl>
                                        <p:attrNameLst>
                                          <p:attrName>style.visibility</p:attrName>
                                        </p:attrNameLst>
                                      </p:cBhvr>
                                      <p:to>
                                        <p:strVal val="visible"/>
                                      </p:to>
                                    </p:set>
                                    <p:animEffect transition="in" filter="fade">
                                      <p:cBhvr>
                                        <p:cTn id="56" dur="1000"/>
                                        <p:tgtEl>
                                          <p:spTgt spid="79">
                                            <p:txEl>
                                              <p:pRg st="14" end="14"/>
                                            </p:txEl>
                                          </p:spTgt>
                                        </p:tgtEl>
                                      </p:cBhvr>
                                    </p:animEffect>
                                    <p:anim calcmode="lin" valueType="num">
                                      <p:cBhvr>
                                        <p:cTn id="57"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79">
                                            <p:txEl>
                                              <p:pRg st="14" end="14"/>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9">
                                            <p:txEl>
                                              <p:pRg st="15" end="15"/>
                                            </p:txEl>
                                          </p:spTgt>
                                        </p:tgtEl>
                                        <p:attrNameLst>
                                          <p:attrName>style.visibility</p:attrName>
                                        </p:attrNameLst>
                                      </p:cBhvr>
                                      <p:to>
                                        <p:strVal val="visible"/>
                                      </p:to>
                                    </p:set>
                                    <p:animEffect transition="in" filter="fade">
                                      <p:cBhvr>
                                        <p:cTn id="61" dur="1000"/>
                                        <p:tgtEl>
                                          <p:spTgt spid="79">
                                            <p:txEl>
                                              <p:pRg st="15" end="15"/>
                                            </p:txEl>
                                          </p:spTgt>
                                        </p:tgtEl>
                                      </p:cBhvr>
                                    </p:animEffect>
                                    <p:anim calcmode="lin" valueType="num">
                                      <p:cBhvr>
                                        <p:cTn id="62"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63" dur="1000" fill="hold"/>
                                        <p:tgtEl>
                                          <p:spTgt spid="79">
                                            <p:txEl>
                                              <p:pRg st="15" end="15"/>
                                            </p:txEl>
                                          </p:spTgt>
                                        </p:tgtEl>
                                        <p:attrNameLst>
                                          <p:attrName>ppt_y</p:attrName>
                                        </p:attrNameLst>
                                      </p:cBhvr>
                                      <p:tavLst>
                                        <p:tav tm="0">
                                          <p:val>
                                            <p:strVal val="#ppt_y+.1"/>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anim calcmode="lin" valueType="num">
                                      <p:cBhvr additive="base">
                                        <p:cTn id="66" dur="500" fill="hold"/>
                                        <p:tgtEl>
                                          <p:spTgt spid="80"/>
                                        </p:tgtEl>
                                        <p:attrNameLst>
                                          <p:attrName>ppt_x</p:attrName>
                                        </p:attrNameLst>
                                      </p:cBhvr>
                                      <p:tavLst>
                                        <p:tav tm="0">
                                          <p:val>
                                            <p:strVal val="#ppt_x"/>
                                          </p:val>
                                        </p:tav>
                                        <p:tav tm="100000">
                                          <p:val>
                                            <p:strVal val="#ppt_x"/>
                                          </p:val>
                                        </p:tav>
                                      </p:tavLst>
                                    </p:anim>
                                    <p:anim calcmode="lin" valueType="num">
                                      <p:cBhvr additive="base">
                                        <p:cTn id="67"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6</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6323" cy="5760378"/>
            <a:chOff x="-94807" y="1052735"/>
            <a:chExt cx="526323" cy="5760378"/>
          </a:xfrm>
        </p:grpSpPr>
        <p:grpSp>
          <p:nvGrpSpPr>
            <p:cNvPr id="12" name="Groupe 11"/>
            <p:cNvGrpSpPr/>
            <p:nvPr/>
          </p:nvGrpSpPr>
          <p:grpSpPr>
            <a:xfrm>
              <a:off x="-94806" y="2367702"/>
              <a:ext cx="526322" cy="4445411"/>
              <a:chOff x="-94806" y="2367702"/>
              <a:chExt cx="526322" cy="4445411"/>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128" y="5811469"/>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diode</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4" y="4331928"/>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pic>
        <p:nvPicPr>
          <p:cNvPr id="17" name="Image 16">
            <a:extLst>
              <a:ext uri="{FF2B5EF4-FFF2-40B4-BE49-F238E27FC236}">
                <a16:creationId xmlns:a16="http://schemas.microsoft.com/office/drawing/2014/main" id="{1669CCB2-476E-4339-9182-F6D11B9A9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971005"/>
            <a:ext cx="3721100" cy="2159000"/>
          </a:xfrm>
          <a:prstGeom prst="rect">
            <a:avLst/>
          </a:prstGeom>
        </p:spPr>
      </p:pic>
      <p:graphicFrame>
        <p:nvGraphicFramePr>
          <p:cNvPr id="18" name="Tableau 17">
            <a:extLst>
              <a:ext uri="{FF2B5EF4-FFF2-40B4-BE49-F238E27FC236}">
                <a16:creationId xmlns:a16="http://schemas.microsoft.com/office/drawing/2014/main" id="{FB0F31B4-5FAB-4A86-8817-1ABBD270D0F1}"/>
              </a:ext>
            </a:extLst>
          </p:cNvPr>
          <p:cNvGraphicFramePr>
            <a:graphicFrameLocks noGrp="1"/>
          </p:cNvGraphicFramePr>
          <p:nvPr>
            <p:extLst>
              <p:ext uri="{D42A27DB-BD31-4B8C-83A1-F6EECF244321}">
                <p14:modId xmlns:p14="http://schemas.microsoft.com/office/powerpoint/2010/main" val="3860335178"/>
              </p:ext>
            </p:extLst>
          </p:nvPr>
        </p:nvGraphicFramePr>
        <p:xfrm>
          <a:off x="539552" y="3251200"/>
          <a:ext cx="8504007" cy="3505200"/>
        </p:xfrm>
        <a:graphic>
          <a:graphicData uri="http://schemas.openxmlformats.org/drawingml/2006/table">
            <a:tbl>
              <a:tblPr>
                <a:tableStyleId>{5C22544A-7EE6-4342-B048-85BDC9FD1C3A}</a:tableStyleId>
              </a:tblPr>
              <a:tblGrid>
                <a:gridCol w="648072">
                  <a:extLst>
                    <a:ext uri="{9D8B030D-6E8A-4147-A177-3AD203B41FA5}">
                      <a16:colId xmlns:a16="http://schemas.microsoft.com/office/drawing/2014/main" val="20000"/>
                    </a:ext>
                  </a:extLst>
                </a:gridCol>
                <a:gridCol w="3607463">
                  <a:extLst>
                    <a:ext uri="{9D8B030D-6E8A-4147-A177-3AD203B41FA5}">
                      <a16:colId xmlns:a16="http://schemas.microsoft.com/office/drawing/2014/main" val="20001"/>
                    </a:ext>
                  </a:extLst>
                </a:gridCol>
                <a:gridCol w="4248472">
                  <a:extLst>
                    <a:ext uri="{9D8B030D-6E8A-4147-A177-3AD203B41FA5}">
                      <a16:colId xmlns:a16="http://schemas.microsoft.com/office/drawing/2014/main" val="20002"/>
                    </a:ext>
                  </a:extLst>
                </a:gridCol>
              </a:tblGrid>
              <a:tr h="161920">
                <a:tc>
                  <a:txBody>
                    <a:bodyPr/>
                    <a:lstStyle/>
                    <a:p>
                      <a:pPr algn="ctr">
                        <a:spcAft>
                          <a:spcPts val="0"/>
                        </a:spcAft>
                      </a:pPr>
                      <a:r>
                        <a:rPr lang="fr-FR" sz="1400" dirty="0">
                          <a:effectLst/>
                        </a:rPr>
                        <a:t> </a:t>
                      </a:r>
                      <a:endParaRPr lang="fr-FR" sz="1600" dirty="0">
                        <a:effectLst/>
                        <a:latin typeface="Times New Roman"/>
                        <a:ea typeface="Times New Roman"/>
                      </a:endParaRPr>
                    </a:p>
                  </a:txBody>
                  <a:tcPr marL="44450" marR="44450" marT="0" marB="0"/>
                </a:tc>
                <a:tc>
                  <a:txBody>
                    <a:bodyPr/>
                    <a:lstStyle/>
                    <a:p>
                      <a:pPr algn="ctr">
                        <a:spcAft>
                          <a:spcPts val="0"/>
                        </a:spcAft>
                      </a:pPr>
                      <a:r>
                        <a:rPr lang="fr-FR" sz="1400" dirty="0">
                          <a:effectLst/>
                        </a:rPr>
                        <a:t>Dénomination</a:t>
                      </a:r>
                      <a:endParaRPr lang="fr-FR" sz="1600" dirty="0">
                        <a:effectLst/>
                        <a:latin typeface="Times New Roman"/>
                        <a:ea typeface="Times New Roman"/>
                      </a:endParaRPr>
                    </a:p>
                  </a:txBody>
                  <a:tcPr marL="44450" marR="44450" marT="0" marB="0"/>
                </a:tc>
                <a:tc>
                  <a:txBody>
                    <a:bodyPr/>
                    <a:lstStyle/>
                    <a:p>
                      <a:pPr algn="ctr">
                        <a:spcAft>
                          <a:spcPts val="0"/>
                        </a:spcAft>
                      </a:pPr>
                      <a:r>
                        <a:rPr lang="fr-FR" sz="1400">
                          <a:effectLst/>
                        </a:rPr>
                        <a:t>Notation documentation constructeur</a:t>
                      </a:r>
                      <a:endParaRPr lang="fr-FR" sz="1600">
                        <a:effectLst/>
                        <a:latin typeface="Times New Roman"/>
                        <a:ea typeface="Times New Roman"/>
                      </a:endParaRPr>
                    </a:p>
                  </a:txBody>
                  <a:tcPr marL="44450" marR="44450" marT="0" marB="0"/>
                </a:tc>
                <a:extLst>
                  <a:ext uri="{0D108BD9-81ED-4DB2-BD59-A6C34878D82A}">
                    <a16:rowId xmlns:a16="http://schemas.microsoft.com/office/drawing/2014/main" val="10000"/>
                  </a:ext>
                </a:extLst>
              </a:tr>
              <a:tr h="267504">
                <a:tc>
                  <a:txBody>
                    <a:bodyPr/>
                    <a:lstStyle/>
                    <a:p>
                      <a:pPr algn="ctr">
                        <a:spcAft>
                          <a:spcPts val="0"/>
                        </a:spcAft>
                      </a:pPr>
                      <a:r>
                        <a:rPr lang="fr-FR" sz="1200">
                          <a:effectLst/>
                          <a:sym typeface="Symbol"/>
                        </a:rPr>
                        <a:t></a:t>
                      </a:r>
                      <a:r>
                        <a:rPr lang="fr-FR" sz="1200">
                          <a:effectLst/>
                        </a:rPr>
                        <a:t> V</a:t>
                      </a:r>
                      <a:r>
                        <a:rPr lang="fr-FR" sz="1200" baseline="-25000">
                          <a:effectLst/>
                        </a:rPr>
                        <a:t>Seuil</a:t>
                      </a:r>
                      <a:endParaRPr lang="fr-FR" sz="1600">
                        <a:effectLst/>
                      </a:endParaRPr>
                    </a:p>
                    <a:p>
                      <a:pPr algn="ctr">
                        <a:spcAft>
                          <a:spcPts val="0"/>
                        </a:spcAft>
                      </a:pPr>
                      <a:r>
                        <a:rPr lang="fr-FR" sz="1050">
                          <a:effectLst/>
                        </a:rPr>
                        <a:t> </a:t>
                      </a:r>
                      <a:endParaRPr lang="fr-FR" sz="1600">
                        <a:effectLst/>
                        <a:latin typeface="Times New Roman"/>
                        <a:ea typeface="Times New Roman"/>
                      </a:endParaRPr>
                    </a:p>
                  </a:txBody>
                  <a:tcPr marL="44450" marR="44450" marT="0" marB="0"/>
                </a:tc>
                <a:tc>
                  <a:txBody>
                    <a:bodyPr/>
                    <a:lstStyle/>
                    <a:p>
                      <a:pPr>
                        <a:spcAft>
                          <a:spcPts val="0"/>
                        </a:spcAft>
                      </a:pPr>
                      <a:r>
                        <a:rPr lang="fr-FR" sz="1200" dirty="0">
                          <a:effectLst/>
                        </a:rPr>
                        <a:t>Tension de seuil de la diode</a:t>
                      </a:r>
                      <a:endParaRPr lang="fr-FR" sz="1600" dirty="0">
                        <a:effectLst/>
                        <a:latin typeface="Times New Roman"/>
                        <a:ea typeface="Times New Roman"/>
                      </a:endParaRPr>
                    </a:p>
                  </a:txBody>
                  <a:tcPr marL="44450" marR="44450" marT="0" marB="0"/>
                </a:tc>
                <a:tc>
                  <a:txBody>
                    <a:bodyPr/>
                    <a:lstStyle/>
                    <a:p>
                      <a:pPr>
                        <a:spcAft>
                          <a:spcPts val="0"/>
                        </a:spcAft>
                      </a:pPr>
                      <a:r>
                        <a:rPr lang="fr-FR" sz="1400" dirty="0">
                          <a:effectLst/>
                        </a:rPr>
                        <a:t>V</a:t>
                      </a:r>
                      <a:r>
                        <a:rPr lang="fr-FR" sz="1400" baseline="-25000" dirty="0">
                          <a:effectLst/>
                        </a:rPr>
                        <a:t>F</a:t>
                      </a:r>
                      <a:r>
                        <a:rPr lang="fr-FR" sz="1200" dirty="0">
                          <a:effectLst/>
                        </a:rPr>
                        <a:t>  ( F pour </a:t>
                      </a:r>
                      <a:r>
                        <a:rPr lang="fr-FR" sz="1200" dirty="0" err="1">
                          <a:effectLst/>
                        </a:rPr>
                        <a:t>Foward</a:t>
                      </a:r>
                      <a:r>
                        <a:rPr lang="fr-FR" sz="1200" dirty="0">
                          <a:effectLst/>
                        </a:rPr>
                        <a:t> : direct )</a:t>
                      </a:r>
                      <a:endParaRPr lang="fr-FR" sz="1600" dirty="0">
                        <a:effectLst/>
                        <a:latin typeface="Times New Roman"/>
                        <a:ea typeface="Times New Roman"/>
                      </a:endParaRPr>
                    </a:p>
                  </a:txBody>
                  <a:tcPr marL="44450" marR="44450" marT="0" marB="0"/>
                </a:tc>
                <a:extLst>
                  <a:ext uri="{0D108BD9-81ED-4DB2-BD59-A6C34878D82A}">
                    <a16:rowId xmlns:a16="http://schemas.microsoft.com/office/drawing/2014/main" val="10001"/>
                  </a:ext>
                </a:extLst>
              </a:tr>
              <a:tr h="917547">
                <a:tc>
                  <a:txBody>
                    <a:bodyPr/>
                    <a:lstStyle/>
                    <a:p>
                      <a:pPr algn="ctr">
                        <a:spcAft>
                          <a:spcPts val="0"/>
                        </a:spcAft>
                      </a:pPr>
                      <a:r>
                        <a:rPr lang="fr-FR" sz="1400" dirty="0">
                          <a:effectLst/>
                          <a:sym typeface="Symbol"/>
                        </a:rPr>
                        <a:t></a:t>
                      </a:r>
                      <a:r>
                        <a:rPr lang="fr-FR" sz="1400" dirty="0">
                          <a:effectLst/>
                        </a:rPr>
                        <a:t> </a:t>
                      </a:r>
                      <a:r>
                        <a:rPr lang="fr-FR" sz="1400" dirty="0" err="1">
                          <a:effectLst/>
                        </a:rPr>
                        <a:t>I</a:t>
                      </a:r>
                      <a:r>
                        <a:rPr lang="fr-FR" sz="1400" baseline="-25000" dirty="0" err="1">
                          <a:effectLst/>
                        </a:rPr>
                        <a:t>Dmax</a:t>
                      </a:r>
                      <a:endParaRPr lang="fr-FR" sz="1600" dirty="0">
                        <a:effectLst/>
                        <a:latin typeface="Times New Roman"/>
                        <a:ea typeface="Times New Roman"/>
                      </a:endParaRPr>
                    </a:p>
                  </a:txBody>
                  <a:tcPr marL="44450" marR="44450" marT="0" marB="0"/>
                </a:tc>
                <a:tc>
                  <a:txBody>
                    <a:bodyPr/>
                    <a:lstStyle/>
                    <a:p>
                      <a:pPr>
                        <a:spcAft>
                          <a:spcPts val="0"/>
                        </a:spcAft>
                      </a:pPr>
                      <a:r>
                        <a:rPr lang="fr-FR" sz="1200" dirty="0">
                          <a:effectLst/>
                        </a:rPr>
                        <a:t>Courant direct maximum que peut supporter la diode.</a:t>
                      </a:r>
                      <a:endParaRPr lang="fr-FR" sz="1600" dirty="0">
                        <a:effectLst/>
                        <a:latin typeface="Times New Roman"/>
                        <a:ea typeface="Times New Roman"/>
                      </a:endParaRPr>
                    </a:p>
                  </a:txBody>
                  <a:tcPr marL="44450" marR="44450" marT="0" marB="0"/>
                </a:tc>
                <a:tc>
                  <a:txBody>
                    <a:bodyPr/>
                    <a:lstStyle/>
                    <a:p>
                      <a:pPr>
                        <a:spcAft>
                          <a:spcPts val="0"/>
                        </a:spcAft>
                      </a:pPr>
                      <a:r>
                        <a:rPr lang="en-GB" sz="1400" dirty="0">
                          <a:effectLst/>
                        </a:rPr>
                        <a:t>I</a:t>
                      </a:r>
                      <a:r>
                        <a:rPr lang="en-GB" sz="1400" baseline="-25000" dirty="0">
                          <a:effectLst/>
                        </a:rPr>
                        <a:t>F</a:t>
                      </a:r>
                      <a:r>
                        <a:rPr lang="en-GB" sz="1200" dirty="0">
                          <a:effectLst/>
                        </a:rPr>
                        <a:t>  ( F pour </a:t>
                      </a:r>
                      <a:r>
                        <a:rPr lang="en-GB" sz="1200" dirty="0" err="1">
                          <a:effectLst/>
                        </a:rPr>
                        <a:t>Foward</a:t>
                      </a:r>
                      <a:r>
                        <a:rPr lang="en-GB" sz="1200" dirty="0">
                          <a:effectLst/>
                        </a:rPr>
                        <a:t> : direct )</a:t>
                      </a:r>
                      <a:endParaRPr lang="fr-FR" sz="1600" dirty="0">
                        <a:effectLst/>
                      </a:endParaRPr>
                    </a:p>
                    <a:p>
                      <a:pPr>
                        <a:spcAft>
                          <a:spcPts val="0"/>
                        </a:spcAft>
                      </a:pPr>
                      <a:r>
                        <a:rPr lang="fr-FR" sz="1050" dirty="0">
                          <a:effectLst/>
                        </a:rPr>
                        <a:t>I</a:t>
                      </a:r>
                      <a:r>
                        <a:rPr lang="fr-FR" sz="1050" baseline="-25000" dirty="0">
                          <a:effectLst/>
                        </a:rPr>
                        <a:t>F</a:t>
                      </a:r>
                      <a:r>
                        <a:rPr lang="fr-FR" sz="1050" dirty="0">
                          <a:effectLst/>
                        </a:rPr>
                        <a:t>  : Valeur continue maximale supportable par la jonction.</a:t>
                      </a:r>
                      <a:endParaRPr lang="fr-FR" sz="1600" dirty="0">
                        <a:effectLst/>
                      </a:endParaRPr>
                    </a:p>
                    <a:p>
                      <a:pPr>
                        <a:spcAft>
                          <a:spcPts val="0"/>
                        </a:spcAft>
                      </a:pPr>
                      <a:r>
                        <a:rPr lang="fr-FR" sz="1050" dirty="0">
                          <a:effectLst/>
                        </a:rPr>
                        <a:t>I</a:t>
                      </a:r>
                      <a:r>
                        <a:rPr lang="fr-FR" sz="1050" baseline="-25000" dirty="0">
                          <a:effectLst/>
                        </a:rPr>
                        <a:t>FM</a:t>
                      </a:r>
                      <a:r>
                        <a:rPr lang="fr-FR" sz="1050" dirty="0">
                          <a:effectLst/>
                        </a:rPr>
                        <a:t>  : Valeur crête maximale supportable par la jonction. </a:t>
                      </a:r>
                      <a:endParaRPr lang="fr-FR" sz="1600" dirty="0">
                        <a:effectLst/>
                      </a:endParaRPr>
                    </a:p>
                    <a:p>
                      <a:pPr>
                        <a:spcAft>
                          <a:spcPts val="0"/>
                        </a:spcAft>
                      </a:pPr>
                      <a:r>
                        <a:rPr lang="fr-FR" sz="1050" dirty="0">
                          <a:effectLst/>
                        </a:rPr>
                        <a:t>I</a:t>
                      </a:r>
                      <a:r>
                        <a:rPr lang="fr-FR" sz="1050" baseline="-25000" dirty="0">
                          <a:effectLst/>
                        </a:rPr>
                        <a:t>FRM</a:t>
                      </a:r>
                      <a:r>
                        <a:rPr lang="fr-FR" sz="1050" dirty="0">
                          <a:effectLst/>
                        </a:rPr>
                        <a:t>  : Valeur pointe maximale répétitive supportable par la jonction.</a:t>
                      </a:r>
                      <a:endParaRPr lang="fr-FR" sz="1600" dirty="0">
                        <a:effectLst/>
                      </a:endParaRPr>
                    </a:p>
                    <a:p>
                      <a:pPr>
                        <a:spcAft>
                          <a:spcPts val="0"/>
                        </a:spcAft>
                      </a:pPr>
                      <a:r>
                        <a:rPr lang="fr-FR" sz="1050" dirty="0">
                          <a:effectLst/>
                        </a:rPr>
                        <a:t>I</a:t>
                      </a:r>
                      <a:r>
                        <a:rPr lang="fr-FR" sz="1050" baseline="-25000" dirty="0">
                          <a:effectLst/>
                        </a:rPr>
                        <a:t>FSM</a:t>
                      </a:r>
                      <a:r>
                        <a:rPr lang="fr-FR" sz="1050" dirty="0">
                          <a:effectLst/>
                        </a:rPr>
                        <a:t>  : Valeur maximale de surcharge accidentelle non répétitive supportable par la jonction.</a:t>
                      </a:r>
                      <a:endParaRPr lang="fr-FR" sz="1600" dirty="0">
                        <a:effectLst/>
                      </a:endParaRPr>
                    </a:p>
                    <a:p>
                      <a:pPr>
                        <a:spcAft>
                          <a:spcPts val="0"/>
                        </a:spcAft>
                      </a:pPr>
                      <a:r>
                        <a:rPr lang="fr-FR" sz="1050" dirty="0">
                          <a:effectLst/>
                        </a:rPr>
                        <a:t>I</a:t>
                      </a:r>
                      <a:r>
                        <a:rPr lang="fr-FR" sz="1050" baseline="-25000" dirty="0">
                          <a:effectLst/>
                        </a:rPr>
                        <a:t>FAV</a:t>
                      </a:r>
                      <a:r>
                        <a:rPr lang="fr-FR" sz="1050" dirty="0">
                          <a:effectLst/>
                        </a:rPr>
                        <a:t>  : Valeur moyenne maximale supportable par la jonction.</a:t>
                      </a:r>
                      <a:endParaRPr lang="fr-FR" sz="1600" dirty="0">
                        <a:effectLst/>
                        <a:latin typeface="Times New Roman"/>
                        <a:ea typeface="Times New Roman"/>
                      </a:endParaRPr>
                    </a:p>
                  </a:txBody>
                  <a:tcPr marL="44450" marR="44450" marT="0" marB="0"/>
                </a:tc>
                <a:extLst>
                  <a:ext uri="{0D108BD9-81ED-4DB2-BD59-A6C34878D82A}">
                    <a16:rowId xmlns:a16="http://schemas.microsoft.com/office/drawing/2014/main" val="10002"/>
                  </a:ext>
                </a:extLst>
              </a:tr>
              <a:tr h="809600">
                <a:tc>
                  <a:txBody>
                    <a:bodyPr/>
                    <a:lstStyle/>
                    <a:p>
                      <a:pPr algn="ctr">
                        <a:spcAft>
                          <a:spcPts val="0"/>
                        </a:spcAft>
                      </a:pPr>
                      <a:r>
                        <a:rPr lang="fr-FR" sz="1400">
                          <a:effectLst/>
                          <a:sym typeface="Symbol"/>
                        </a:rPr>
                        <a:t></a:t>
                      </a:r>
                      <a:r>
                        <a:rPr lang="fr-FR" sz="1400">
                          <a:effectLst/>
                        </a:rPr>
                        <a:t> V</a:t>
                      </a:r>
                      <a:r>
                        <a:rPr lang="fr-FR" sz="1400" baseline="-25000">
                          <a:effectLst/>
                        </a:rPr>
                        <a:t>Rmax</a:t>
                      </a:r>
                      <a:endParaRPr lang="fr-FR" sz="1600">
                        <a:effectLst/>
                        <a:latin typeface="Times New Roman"/>
                        <a:ea typeface="Times New Roman"/>
                      </a:endParaRPr>
                    </a:p>
                  </a:txBody>
                  <a:tcPr marL="44450" marR="44450" marT="0" marB="0"/>
                </a:tc>
                <a:tc>
                  <a:txBody>
                    <a:bodyPr/>
                    <a:lstStyle/>
                    <a:p>
                      <a:pPr>
                        <a:spcAft>
                          <a:spcPts val="0"/>
                        </a:spcAft>
                      </a:pPr>
                      <a:r>
                        <a:rPr lang="fr-FR" sz="1200">
                          <a:effectLst/>
                        </a:rPr>
                        <a:t>Tension inverse maximale que peut supporter la diode.</a:t>
                      </a:r>
                      <a:endParaRPr lang="fr-FR" sz="1600">
                        <a:effectLst/>
                        <a:latin typeface="Times New Roman"/>
                        <a:ea typeface="Times New Roman"/>
                      </a:endParaRPr>
                    </a:p>
                  </a:txBody>
                  <a:tcPr marL="44450" marR="44450" marT="0" marB="0"/>
                </a:tc>
                <a:tc>
                  <a:txBody>
                    <a:bodyPr/>
                    <a:lstStyle/>
                    <a:p>
                      <a:pPr>
                        <a:spcAft>
                          <a:spcPts val="0"/>
                        </a:spcAft>
                      </a:pPr>
                      <a:r>
                        <a:rPr lang="fr-FR" sz="1400" dirty="0">
                          <a:effectLst/>
                        </a:rPr>
                        <a:t>V</a:t>
                      </a:r>
                      <a:r>
                        <a:rPr lang="fr-FR" sz="1400" baseline="-25000" dirty="0">
                          <a:effectLst/>
                        </a:rPr>
                        <a:t>R</a:t>
                      </a:r>
                      <a:r>
                        <a:rPr lang="fr-FR" sz="1200" dirty="0">
                          <a:effectLst/>
                        </a:rPr>
                        <a:t>  ( R pour Reverse : inverse )</a:t>
                      </a:r>
                      <a:endParaRPr lang="fr-FR" sz="1600" dirty="0">
                        <a:effectLst/>
                      </a:endParaRPr>
                    </a:p>
                    <a:p>
                      <a:pPr>
                        <a:spcAft>
                          <a:spcPts val="0"/>
                        </a:spcAft>
                      </a:pPr>
                      <a:r>
                        <a:rPr lang="fr-FR" sz="1050" dirty="0">
                          <a:effectLst/>
                        </a:rPr>
                        <a:t>V</a:t>
                      </a:r>
                      <a:r>
                        <a:rPr lang="fr-FR" sz="1050" baseline="-25000" dirty="0">
                          <a:effectLst/>
                        </a:rPr>
                        <a:t>R</a:t>
                      </a:r>
                      <a:r>
                        <a:rPr lang="fr-FR" sz="1050" dirty="0">
                          <a:effectLst/>
                        </a:rPr>
                        <a:t>  : Valeur continue maximale supportable par la jonction.</a:t>
                      </a:r>
                      <a:endParaRPr lang="fr-FR" sz="1600" dirty="0">
                        <a:effectLst/>
                      </a:endParaRPr>
                    </a:p>
                    <a:p>
                      <a:pPr>
                        <a:spcAft>
                          <a:spcPts val="0"/>
                        </a:spcAft>
                      </a:pPr>
                      <a:r>
                        <a:rPr lang="fr-FR" sz="1050" dirty="0">
                          <a:effectLst/>
                        </a:rPr>
                        <a:t>V</a:t>
                      </a:r>
                      <a:r>
                        <a:rPr lang="fr-FR" sz="1050" baseline="-25000" dirty="0">
                          <a:effectLst/>
                        </a:rPr>
                        <a:t>RM</a:t>
                      </a:r>
                      <a:r>
                        <a:rPr lang="fr-FR" sz="1050" dirty="0">
                          <a:effectLst/>
                        </a:rPr>
                        <a:t>  : Valeur crête maximale supportable par la jonction. </a:t>
                      </a:r>
                      <a:endParaRPr lang="fr-FR" sz="1600" dirty="0">
                        <a:effectLst/>
                      </a:endParaRPr>
                    </a:p>
                    <a:p>
                      <a:pPr>
                        <a:spcAft>
                          <a:spcPts val="0"/>
                        </a:spcAft>
                      </a:pPr>
                      <a:r>
                        <a:rPr lang="fr-FR" sz="1050" dirty="0">
                          <a:effectLst/>
                        </a:rPr>
                        <a:t>V</a:t>
                      </a:r>
                      <a:r>
                        <a:rPr lang="fr-FR" sz="1050" baseline="-25000" dirty="0">
                          <a:effectLst/>
                        </a:rPr>
                        <a:t>RRM</a:t>
                      </a:r>
                      <a:r>
                        <a:rPr lang="fr-FR" sz="1050" dirty="0">
                          <a:effectLst/>
                        </a:rPr>
                        <a:t>  : Valeur pointe maximale répétitive supportable par la jonction.</a:t>
                      </a:r>
                      <a:endParaRPr lang="fr-FR" sz="1600" dirty="0">
                        <a:effectLst/>
                      </a:endParaRPr>
                    </a:p>
                    <a:p>
                      <a:pPr>
                        <a:spcAft>
                          <a:spcPts val="0"/>
                        </a:spcAft>
                      </a:pPr>
                      <a:r>
                        <a:rPr lang="fr-FR" sz="1050" dirty="0">
                          <a:effectLst/>
                        </a:rPr>
                        <a:t>V</a:t>
                      </a:r>
                      <a:r>
                        <a:rPr lang="fr-FR" sz="1050" baseline="-25000" dirty="0">
                          <a:effectLst/>
                        </a:rPr>
                        <a:t>RSM</a:t>
                      </a:r>
                      <a:r>
                        <a:rPr lang="fr-FR" sz="1050" dirty="0">
                          <a:effectLst/>
                        </a:rPr>
                        <a:t>  : Valeur maximale de surcharge accidentelle non répétitive supportable par la jonction.</a:t>
                      </a:r>
                      <a:endParaRPr lang="fr-FR" sz="1600" dirty="0">
                        <a:effectLst/>
                        <a:latin typeface="Times New Roman"/>
                        <a:ea typeface="Times New Roman"/>
                      </a:endParaRPr>
                    </a:p>
                  </a:txBody>
                  <a:tcPr marL="44450" marR="44450" marT="0" marB="0"/>
                </a:tc>
                <a:extLst>
                  <a:ext uri="{0D108BD9-81ED-4DB2-BD59-A6C34878D82A}">
                    <a16:rowId xmlns:a16="http://schemas.microsoft.com/office/drawing/2014/main" val="10003"/>
                  </a:ext>
                </a:extLst>
              </a:tr>
              <a:tr h="353144">
                <a:tc>
                  <a:txBody>
                    <a:bodyPr/>
                    <a:lstStyle/>
                    <a:p>
                      <a:pPr algn="ctr">
                        <a:spcAft>
                          <a:spcPts val="0"/>
                        </a:spcAft>
                      </a:pPr>
                      <a:r>
                        <a:rPr lang="fr-FR" sz="1400">
                          <a:effectLst/>
                          <a:sym typeface="Symbol"/>
                        </a:rPr>
                        <a:t></a:t>
                      </a:r>
                      <a:r>
                        <a:rPr lang="fr-FR" sz="1400">
                          <a:effectLst/>
                        </a:rPr>
                        <a:t> t</a:t>
                      </a:r>
                      <a:r>
                        <a:rPr lang="fr-FR" sz="1400" baseline="-25000">
                          <a:effectLst/>
                        </a:rPr>
                        <a:t>rr</a:t>
                      </a:r>
                      <a:endParaRPr lang="fr-FR" sz="1600">
                        <a:effectLst/>
                        <a:latin typeface="Times New Roman"/>
                        <a:ea typeface="Times New Roman"/>
                      </a:endParaRPr>
                    </a:p>
                  </a:txBody>
                  <a:tcPr marL="44450" marR="44450" marT="0" marB="0"/>
                </a:tc>
                <a:tc>
                  <a:txBody>
                    <a:bodyPr/>
                    <a:lstStyle/>
                    <a:p>
                      <a:pPr>
                        <a:spcAft>
                          <a:spcPts val="0"/>
                        </a:spcAft>
                      </a:pPr>
                      <a:r>
                        <a:rPr lang="fr-FR" sz="1200">
                          <a:effectLst/>
                        </a:rPr>
                        <a:t>Temps de recouvrement inverse. Temps nécessaire à la diode pour passer de l’état passant à l’état bloqué.</a:t>
                      </a:r>
                      <a:endParaRPr lang="fr-FR" sz="1600">
                        <a:effectLst/>
                        <a:latin typeface="Times New Roman"/>
                        <a:ea typeface="Times New Roman"/>
                      </a:endParaRPr>
                    </a:p>
                  </a:txBody>
                  <a:tcPr marL="44450" marR="44450" marT="0" marB="0"/>
                </a:tc>
                <a:tc>
                  <a:txBody>
                    <a:bodyPr/>
                    <a:lstStyle/>
                    <a:p>
                      <a:pPr>
                        <a:spcAft>
                          <a:spcPts val="0"/>
                        </a:spcAft>
                      </a:pPr>
                      <a:r>
                        <a:rPr lang="fr-FR" sz="1400" dirty="0" err="1">
                          <a:effectLst/>
                        </a:rPr>
                        <a:t>t</a:t>
                      </a:r>
                      <a:r>
                        <a:rPr lang="fr-FR" sz="1400" baseline="-25000" dirty="0" err="1">
                          <a:effectLst/>
                        </a:rPr>
                        <a:t>rr</a:t>
                      </a:r>
                      <a:endParaRPr lang="fr-FR" sz="1600" dirty="0">
                        <a:effectLst/>
                      </a:endParaRPr>
                    </a:p>
                    <a:p>
                      <a:pPr>
                        <a:spcAft>
                          <a:spcPts val="0"/>
                        </a:spcAft>
                      </a:pPr>
                      <a:r>
                        <a:rPr lang="fr-FR" sz="1200" dirty="0">
                          <a:effectLst/>
                        </a:rPr>
                        <a:t> </a:t>
                      </a:r>
                      <a:endParaRPr lang="fr-FR" sz="1600" dirty="0">
                        <a:effectLst/>
                        <a:latin typeface="Times New Roman"/>
                        <a:ea typeface="Times New Roman"/>
                      </a:endParaRPr>
                    </a:p>
                  </a:txBody>
                  <a:tcPr marL="44450" marR="44450" marT="0" marB="0"/>
                </a:tc>
                <a:extLst>
                  <a:ext uri="{0D108BD9-81ED-4DB2-BD59-A6C34878D82A}">
                    <a16:rowId xmlns:a16="http://schemas.microsoft.com/office/drawing/2014/main" val="10004"/>
                  </a:ext>
                </a:extLst>
              </a:tr>
              <a:tr h="316944">
                <a:tc>
                  <a:txBody>
                    <a:bodyPr/>
                    <a:lstStyle/>
                    <a:p>
                      <a:pPr algn="ctr">
                        <a:spcAft>
                          <a:spcPts val="0"/>
                        </a:spcAft>
                      </a:pPr>
                      <a:r>
                        <a:rPr lang="fr-FR" sz="1400">
                          <a:effectLst/>
                          <a:sym typeface="Symbol"/>
                        </a:rPr>
                        <a:t></a:t>
                      </a:r>
                      <a:r>
                        <a:rPr lang="fr-FR" sz="1400">
                          <a:effectLst/>
                        </a:rPr>
                        <a:t> t</a:t>
                      </a:r>
                      <a:r>
                        <a:rPr lang="fr-FR" sz="1400" baseline="-25000">
                          <a:effectLst/>
                        </a:rPr>
                        <a:t>dr</a:t>
                      </a:r>
                      <a:endParaRPr lang="fr-FR" sz="1600">
                        <a:effectLst/>
                        <a:latin typeface="Times New Roman"/>
                        <a:ea typeface="Times New Roman"/>
                      </a:endParaRPr>
                    </a:p>
                  </a:txBody>
                  <a:tcPr marL="44450" marR="44450" marT="0" marB="0"/>
                </a:tc>
                <a:tc>
                  <a:txBody>
                    <a:bodyPr/>
                    <a:lstStyle/>
                    <a:p>
                      <a:pPr>
                        <a:spcAft>
                          <a:spcPts val="0"/>
                        </a:spcAft>
                      </a:pPr>
                      <a:r>
                        <a:rPr lang="fr-FR" sz="1200">
                          <a:effectLst/>
                        </a:rPr>
                        <a:t>Temps de recouvrement direct. Temps nécessaire à la diode pour passer de l’état bloqué à l’état passant.</a:t>
                      </a:r>
                      <a:endParaRPr lang="fr-FR" sz="1600">
                        <a:effectLst/>
                        <a:latin typeface="Times New Roman"/>
                        <a:ea typeface="Times New Roman"/>
                      </a:endParaRPr>
                    </a:p>
                  </a:txBody>
                  <a:tcPr marL="44450" marR="44450" marT="0" marB="0"/>
                </a:tc>
                <a:tc>
                  <a:txBody>
                    <a:bodyPr/>
                    <a:lstStyle/>
                    <a:p>
                      <a:pPr>
                        <a:spcAft>
                          <a:spcPts val="0"/>
                        </a:spcAft>
                      </a:pPr>
                      <a:r>
                        <a:rPr lang="fr-FR" sz="1400" dirty="0" err="1">
                          <a:effectLst/>
                        </a:rPr>
                        <a:t>t</a:t>
                      </a:r>
                      <a:r>
                        <a:rPr lang="fr-FR" sz="1400" baseline="-25000" dirty="0" err="1">
                          <a:effectLst/>
                        </a:rPr>
                        <a:t>dr</a:t>
                      </a:r>
                      <a:endParaRPr lang="fr-FR" sz="1600" dirty="0">
                        <a:effectLst/>
                        <a:latin typeface="Times New Roman"/>
                        <a:ea typeface="Times New Roman"/>
                      </a:endParaRPr>
                    </a:p>
                  </a:txBody>
                  <a:tcPr marL="44450" marR="44450" marT="0" marB="0"/>
                </a:tc>
                <a:extLst>
                  <a:ext uri="{0D108BD9-81ED-4DB2-BD59-A6C34878D82A}">
                    <a16:rowId xmlns:a16="http://schemas.microsoft.com/office/drawing/2014/main" val="10005"/>
                  </a:ext>
                </a:extLst>
              </a:tr>
            </a:tbl>
          </a:graphicData>
        </a:graphic>
      </p:graphicFrame>
      <p:sp>
        <p:nvSpPr>
          <p:cNvPr id="19" name="Espace réservé du contenu 2">
            <a:extLst>
              <a:ext uri="{FF2B5EF4-FFF2-40B4-BE49-F238E27FC236}">
                <a16:creationId xmlns:a16="http://schemas.microsoft.com/office/drawing/2014/main" id="{18DE2C49-FFF8-4306-9498-79159EC72503}"/>
              </a:ext>
            </a:extLst>
          </p:cNvPr>
          <p:cNvSpPr>
            <a:spLocks noGrp="1"/>
          </p:cNvSpPr>
          <p:nvPr>
            <p:ph idx="1"/>
          </p:nvPr>
        </p:nvSpPr>
        <p:spPr>
          <a:xfrm>
            <a:off x="489520" y="764704"/>
            <a:ext cx="8654480" cy="432048"/>
          </a:xfrm>
        </p:spPr>
        <p:txBody>
          <a:bodyPr>
            <a:normAutofit fontScale="92500" lnSpcReduction="10000"/>
          </a:bodyPr>
          <a:lstStyle/>
          <a:p>
            <a:pPr>
              <a:buClr>
                <a:srgbClr val="04617B"/>
              </a:buClr>
            </a:pPr>
            <a:r>
              <a:rPr lang="fr-FR" dirty="0">
                <a:solidFill>
                  <a:srgbClr val="04617B"/>
                </a:solidFill>
              </a:rPr>
              <a:t>Caractéristiques supplémentaires de la diode</a:t>
            </a:r>
          </a:p>
          <a:p>
            <a:pPr marL="393192" lvl="1" indent="0">
              <a:buClr>
                <a:schemeClr val="accent3">
                  <a:lumMod val="75000"/>
                </a:schemeClr>
              </a:buClr>
              <a:buNone/>
            </a:pPr>
            <a:endParaRPr lang="fr-FR" sz="1600" dirty="0"/>
          </a:p>
          <a:p>
            <a:pPr marL="393192" lvl="1" indent="0">
              <a:buClr>
                <a:schemeClr val="accent3">
                  <a:lumMod val="75000"/>
                </a:schemeClr>
              </a:buClr>
              <a:buNone/>
            </a:pPr>
            <a:endParaRPr lang="fr-FR" sz="1600" dirty="0"/>
          </a:p>
        </p:txBody>
      </p:sp>
      <p:sp>
        <p:nvSpPr>
          <p:cNvPr id="20" name="Espace réservé du contenu 2">
            <a:extLst>
              <a:ext uri="{FF2B5EF4-FFF2-40B4-BE49-F238E27FC236}">
                <a16:creationId xmlns:a16="http://schemas.microsoft.com/office/drawing/2014/main" id="{B6E902AF-5E60-4284-90CB-42A4479992D6}"/>
              </a:ext>
            </a:extLst>
          </p:cNvPr>
          <p:cNvSpPr txBox="1">
            <a:spLocks/>
          </p:cNvSpPr>
          <p:nvPr/>
        </p:nvSpPr>
        <p:spPr>
          <a:xfrm>
            <a:off x="343186" y="1124744"/>
            <a:ext cx="5192428" cy="2304256"/>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buClr>
                <a:schemeClr val="accent3">
                  <a:lumMod val="75000"/>
                </a:schemeClr>
              </a:buClr>
              <a:buFont typeface="Wingdings" panose="05000000000000000000" pitchFamily="2" charset="2"/>
              <a:buChar char="Ø"/>
            </a:pPr>
            <a:r>
              <a:rPr lang="fr-FR" sz="1600" dirty="0"/>
              <a:t>Zone de claquage : Si la tension inverse (V</a:t>
            </a:r>
            <a:r>
              <a:rPr lang="fr-FR" sz="1600" baseline="-25000" dirty="0"/>
              <a:t>D</a:t>
            </a:r>
            <a:r>
              <a:rPr lang="fr-FR" sz="1600" dirty="0"/>
              <a:t> &lt;0) aux bornes de la diode devient trop importante, il y a un risque de destruction de la diode par échauffement de la jonction PN. Les constructeurs précisent la tension de claquage inverse ; elle correspond à la tension maximum que peut supporter une diode en polarisation inverse.</a:t>
            </a:r>
          </a:p>
          <a:p>
            <a:pPr lvl="1">
              <a:buClr>
                <a:schemeClr val="accent3">
                  <a:lumMod val="75000"/>
                </a:schemeClr>
              </a:buClr>
              <a:buFont typeface="Wingdings" panose="05000000000000000000" pitchFamily="2" charset="2"/>
              <a:buChar char="Ø"/>
            </a:pPr>
            <a:r>
              <a:rPr lang="fr-FR" sz="1600" dirty="0"/>
              <a:t>Caractéristiques constructeur :</a:t>
            </a:r>
          </a:p>
        </p:txBody>
      </p:sp>
    </p:spTree>
    <p:custDataLst>
      <p:tags r:id="rId1"/>
    </p:custDataLst>
    <p:extLst>
      <p:ext uri="{BB962C8B-B14F-4D97-AF65-F5344CB8AC3E}">
        <p14:creationId xmlns:p14="http://schemas.microsoft.com/office/powerpoint/2010/main" val="656228563"/>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anim calcmode="lin" valueType="num">
                                      <p:cBhvr>
                                        <p:cTn id="1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au 20">
            <a:extLst>
              <a:ext uri="{FF2B5EF4-FFF2-40B4-BE49-F238E27FC236}">
                <a16:creationId xmlns:a16="http://schemas.microsoft.com/office/drawing/2014/main" id="{299FA8EA-324D-4916-A289-19BCC6F7B504}"/>
              </a:ext>
            </a:extLst>
          </p:cNvPr>
          <p:cNvGraphicFramePr>
            <a:graphicFrameLocks noGrp="1"/>
          </p:cNvGraphicFramePr>
          <p:nvPr>
            <p:extLst>
              <p:ext uri="{D42A27DB-BD31-4B8C-83A1-F6EECF244321}">
                <p14:modId xmlns:p14="http://schemas.microsoft.com/office/powerpoint/2010/main" val="4139568732"/>
              </p:ext>
            </p:extLst>
          </p:nvPr>
        </p:nvGraphicFramePr>
        <p:xfrm>
          <a:off x="899592" y="3858525"/>
          <a:ext cx="7992887" cy="2842803"/>
        </p:xfrm>
        <a:graphic>
          <a:graphicData uri="http://schemas.openxmlformats.org/drawingml/2006/table">
            <a:tbl>
              <a:tblPr>
                <a:tableStyleId>{5C22544A-7EE6-4342-B048-85BDC9FD1C3A}</a:tableStyleId>
              </a:tblPr>
              <a:tblGrid>
                <a:gridCol w="830636">
                  <a:extLst>
                    <a:ext uri="{9D8B030D-6E8A-4147-A177-3AD203B41FA5}">
                      <a16:colId xmlns:a16="http://schemas.microsoft.com/office/drawing/2014/main" val="20000"/>
                    </a:ext>
                  </a:extLst>
                </a:gridCol>
                <a:gridCol w="2985788">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2376263">
                  <a:extLst>
                    <a:ext uri="{9D8B030D-6E8A-4147-A177-3AD203B41FA5}">
                      <a16:colId xmlns:a16="http://schemas.microsoft.com/office/drawing/2014/main" val="20003"/>
                    </a:ext>
                  </a:extLst>
                </a:gridCol>
              </a:tblGrid>
              <a:tr h="322523">
                <a:tc>
                  <a:txBody>
                    <a:bodyPr/>
                    <a:lstStyle/>
                    <a:p>
                      <a:pPr algn="ctr">
                        <a:spcAft>
                          <a:spcPts val="0"/>
                        </a:spcAft>
                      </a:pPr>
                      <a:r>
                        <a:rPr lang="fr-FR" sz="1600" dirty="0">
                          <a:effectLst/>
                        </a:rPr>
                        <a:t>Modèle</a:t>
                      </a:r>
                      <a:endParaRPr lang="fr-FR" sz="1600" dirty="0">
                        <a:effectLst/>
                        <a:latin typeface="Times New Roman"/>
                        <a:ea typeface="Times New Roman"/>
                      </a:endParaRPr>
                    </a:p>
                  </a:txBody>
                  <a:tcPr marL="19606" marR="19606" marT="0" marB="0"/>
                </a:tc>
                <a:tc>
                  <a:txBody>
                    <a:bodyPr/>
                    <a:lstStyle/>
                    <a:p>
                      <a:pPr algn="ctr">
                        <a:spcAft>
                          <a:spcPts val="0"/>
                        </a:spcAft>
                      </a:pPr>
                      <a:r>
                        <a:rPr lang="fr-FR" sz="1600" dirty="0">
                          <a:effectLst/>
                        </a:rPr>
                        <a:t>Caractéristique</a:t>
                      </a:r>
                      <a:endParaRPr lang="fr-FR" sz="1600" dirty="0">
                        <a:effectLst/>
                        <a:latin typeface="Times New Roman"/>
                        <a:ea typeface="Times New Roman"/>
                      </a:endParaRPr>
                    </a:p>
                  </a:txBody>
                  <a:tcPr marL="19606" marR="19606" marT="0" marB="0"/>
                </a:tc>
                <a:tc>
                  <a:txBody>
                    <a:bodyPr/>
                    <a:lstStyle/>
                    <a:p>
                      <a:pPr algn="ctr">
                        <a:spcAft>
                          <a:spcPts val="0"/>
                        </a:spcAft>
                      </a:pPr>
                      <a:r>
                        <a:rPr lang="fr-FR" sz="1600" dirty="0">
                          <a:effectLst/>
                        </a:rPr>
                        <a:t>Schéma équivalent</a:t>
                      </a:r>
                      <a:endParaRPr lang="fr-FR" sz="1600" dirty="0">
                        <a:effectLst/>
                        <a:latin typeface="Times New Roman"/>
                        <a:ea typeface="Times New Roman"/>
                      </a:endParaRPr>
                    </a:p>
                  </a:txBody>
                  <a:tcPr marL="19606" marR="19606" marT="0" marB="0"/>
                </a:tc>
                <a:tc>
                  <a:txBody>
                    <a:bodyPr/>
                    <a:lstStyle/>
                    <a:p>
                      <a:pPr algn="ctr">
                        <a:spcAft>
                          <a:spcPts val="0"/>
                        </a:spcAft>
                      </a:pPr>
                      <a:r>
                        <a:rPr lang="fr-FR" sz="1600">
                          <a:effectLst/>
                        </a:rPr>
                        <a:t>Utilisation</a:t>
                      </a:r>
                      <a:endParaRPr lang="fr-FR" sz="1600">
                        <a:effectLst/>
                        <a:latin typeface="Times New Roman"/>
                        <a:ea typeface="Times New Roman"/>
                      </a:endParaRPr>
                    </a:p>
                  </a:txBody>
                  <a:tcPr marL="19606" marR="19606" marT="0" marB="0"/>
                </a:tc>
                <a:extLst>
                  <a:ext uri="{0D108BD9-81ED-4DB2-BD59-A6C34878D82A}">
                    <a16:rowId xmlns:a16="http://schemas.microsoft.com/office/drawing/2014/main" val="10000"/>
                  </a:ext>
                </a:extLst>
              </a:tr>
              <a:tr h="2520280">
                <a:tc>
                  <a:txBody>
                    <a:bodyPr/>
                    <a:lstStyle/>
                    <a:p>
                      <a:pPr algn="ctr">
                        <a:spcAft>
                          <a:spcPts val="0"/>
                        </a:spcAft>
                      </a:pPr>
                      <a:r>
                        <a:rPr lang="fr-FR" sz="1600" dirty="0">
                          <a:effectLst/>
                        </a:rPr>
                        <a:t> </a:t>
                      </a:r>
                    </a:p>
                    <a:p>
                      <a:pPr algn="ctr">
                        <a:spcAft>
                          <a:spcPts val="0"/>
                        </a:spcAft>
                      </a:pPr>
                      <a:r>
                        <a:rPr lang="fr-FR" sz="1600" dirty="0">
                          <a:effectLst/>
                        </a:rPr>
                        <a:t> </a:t>
                      </a:r>
                    </a:p>
                    <a:p>
                      <a:pPr algn="ctr">
                        <a:spcAft>
                          <a:spcPts val="0"/>
                        </a:spcAft>
                      </a:pPr>
                      <a:r>
                        <a:rPr lang="fr-FR" sz="1600" dirty="0">
                          <a:effectLst/>
                        </a:rPr>
                        <a:t> </a:t>
                      </a:r>
                    </a:p>
                    <a:p>
                      <a:pPr algn="ctr">
                        <a:spcAft>
                          <a:spcPts val="0"/>
                        </a:spcAft>
                      </a:pPr>
                      <a:r>
                        <a:rPr lang="fr-FR" sz="1600" dirty="0">
                          <a:effectLst/>
                        </a:rPr>
                        <a:t> </a:t>
                      </a:r>
                    </a:p>
                    <a:p>
                      <a:pPr algn="ctr">
                        <a:spcAft>
                          <a:spcPts val="0"/>
                        </a:spcAft>
                      </a:pPr>
                      <a:r>
                        <a:rPr lang="fr-FR" sz="1600" dirty="0">
                          <a:effectLst/>
                        </a:rPr>
                        <a:t>Réelle</a:t>
                      </a:r>
                      <a:endParaRPr lang="fr-FR" sz="1600" b="1" dirty="0">
                        <a:effectLst/>
                        <a:latin typeface="Times New Roman"/>
                      </a:endParaRPr>
                    </a:p>
                  </a:txBody>
                  <a:tcPr marL="19606" marR="19606" marT="0" marB="0"/>
                </a:tc>
                <a:tc>
                  <a:txBody>
                    <a:bodyPr/>
                    <a:lstStyle/>
                    <a:p>
                      <a:pPr algn="ctr">
                        <a:spcAft>
                          <a:spcPts val="0"/>
                        </a:spcAft>
                      </a:pPr>
                      <a:endParaRPr lang="fr-FR" sz="1600" dirty="0">
                        <a:effectLst/>
                      </a:endParaRPr>
                    </a:p>
                    <a:p>
                      <a:pPr algn="ctr">
                        <a:spcAft>
                          <a:spcPts val="0"/>
                        </a:spcAft>
                      </a:pPr>
                      <a:endParaRPr lang="fr-FR" sz="1400" dirty="0">
                        <a:effectLst/>
                      </a:endParaRPr>
                    </a:p>
                    <a:p>
                      <a:pPr algn="ctr">
                        <a:spcAft>
                          <a:spcPts val="0"/>
                        </a:spcAft>
                      </a:pPr>
                      <a:endParaRPr lang="fr-FR" sz="1400" dirty="0">
                        <a:effectLst/>
                      </a:endParaRPr>
                    </a:p>
                    <a:p>
                      <a:pPr algn="ctr">
                        <a:spcAft>
                          <a:spcPts val="0"/>
                        </a:spcAft>
                      </a:pPr>
                      <a:endParaRPr lang="fr-FR" sz="1400" dirty="0">
                        <a:effectLst/>
                      </a:endParaRPr>
                    </a:p>
                    <a:p>
                      <a:pPr algn="ctr">
                        <a:spcAft>
                          <a:spcPts val="0"/>
                        </a:spcAft>
                      </a:pPr>
                      <a:endParaRPr lang="fr-FR" sz="1400" dirty="0">
                        <a:effectLst/>
                      </a:endParaRPr>
                    </a:p>
                    <a:p>
                      <a:pPr algn="ctr">
                        <a:spcAft>
                          <a:spcPts val="0"/>
                        </a:spcAft>
                      </a:pPr>
                      <a:endParaRPr lang="fr-FR" sz="1400" dirty="0">
                        <a:effectLst/>
                      </a:endParaRPr>
                    </a:p>
                    <a:p>
                      <a:pPr algn="ctr">
                        <a:spcAft>
                          <a:spcPts val="0"/>
                        </a:spcAft>
                      </a:pPr>
                      <a:endParaRPr lang="fr-FR" sz="1000" dirty="0">
                        <a:effectLst/>
                      </a:endParaRPr>
                    </a:p>
                    <a:p>
                      <a:pPr algn="ctr">
                        <a:spcAft>
                          <a:spcPts val="0"/>
                        </a:spcAft>
                      </a:pPr>
                      <a:r>
                        <a:rPr lang="fr-FR" sz="1400" dirty="0">
                          <a:effectLst/>
                        </a:rPr>
                        <a:t>Diode à l’état </a:t>
                      </a:r>
                      <a:r>
                        <a:rPr lang="fr-FR" sz="1400" u="sng" dirty="0">
                          <a:effectLst/>
                        </a:rPr>
                        <a:t>bloquée</a:t>
                      </a:r>
                      <a:r>
                        <a:rPr lang="fr-FR" sz="1400" dirty="0">
                          <a:effectLst/>
                        </a:rPr>
                        <a:t> : </a:t>
                      </a:r>
                      <a:endParaRPr lang="fr-FR" sz="1600" dirty="0">
                        <a:effectLst/>
                      </a:endParaRPr>
                    </a:p>
                    <a:p>
                      <a:pPr algn="ctr">
                        <a:spcAft>
                          <a:spcPts val="0"/>
                        </a:spcAft>
                      </a:pPr>
                      <a:r>
                        <a:rPr lang="fr-FR" sz="1400" dirty="0">
                          <a:effectLst/>
                        </a:rPr>
                        <a:t>I</a:t>
                      </a:r>
                      <a:r>
                        <a:rPr lang="fr-FR" sz="1400" baseline="-25000" dirty="0">
                          <a:effectLst/>
                        </a:rPr>
                        <a:t>D</a:t>
                      </a:r>
                      <a:r>
                        <a:rPr lang="fr-FR" sz="1400" dirty="0">
                          <a:effectLst/>
                        </a:rPr>
                        <a:t> est pratiquement nul : I</a:t>
                      </a:r>
                      <a:r>
                        <a:rPr lang="fr-FR" sz="1400" baseline="-25000" dirty="0">
                          <a:effectLst/>
                        </a:rPr>
                        <a:t>D</a:t>
                      </a:r>
                      <a:r>
                        <a:rPr lang="fr-FR" sz="1400" dirty="0">
                          <a:effectLst/>
                        </a:rPr>
                        <a:t> </a:t>
                      </a:r>
                      <a:r>
                        <a:rPr lang="fr-FR" sz="1400" dirty="0">
                          <a:effectLst/>
                          <a:sym typeface="Symbol"/>
                        </a:rPr>
                        <a:t></a:t>
                      </a:r>
                      <a:r>
                        <a:rPr lang="fr-FR" sz="1400" dirty="0">
                          <a:effectLst/>
                        </a:rPr>
                        <a:t> 0</a:t>
                      </a:r>
                      <a:endParaRPr lang="fr-FR" sz="1600" dirty="0">
                        <a:effectLst/>
                      </a:endParaRPr>
                    </a:p>
                    <a:p>
                      <a:pPr algn="ctr">
                        <a:spcAft>
                          <a:spcPts val="0"/>
                        </a:spcAft>
                      </a:pPr>
                      <a:r>
                        <a:rPr lang="fr-FR" sz="1200" dirty="0">
                          <a:effectLst/>
                        </a:rPr>
                        <a:t>( quelques </a:t>
                      </a:r>
                      <a:r>
                        <a:rPr lang="fr-FR" sz="1200" dirty="0" err="1">
                          <a:effectLst/>
                        </a:rPr>
                        <a:t>nA</a:t>
                      </a:r>
                      <a:r>
                        <a:rPr lang="fr-FR" sz="1200" dirty="0">
                          <a:effectLst/>
                        </a:rPr>
                        <a:t> )</a:t>
                      </a:r>
                      <a:endParaRPr lang="fr-FR" sz="1600" dirty="0">
                        <a:effectLst/>
                      </a:endParaRPr>
                    </a:p>
                    <a:p>
                      <a:pPr algn="ctr">
                        <a:spcAft>
                          <a:spcPts val="0"/>
                        </a:spcAft>
                      </a:pPr>
                      <a:r>
                        <a:rPr lang="fr-FR" sz="1400" dirty="0">
                          <a:effectLst/>
                        </a:rPr>
                        <a:t>Diode à l’état </a:t>
                      </a:r>
                      <a:r>
                        <a:rPr lang="fr-FR" sz="1400" u="sng" dirty="0">
                          <a:effectLst/>
                        </a:rPr>
                        <a:t>passante</a:t>
                      </a:r>
                      <a:r>
                        <a:rPr lang="fr-FR" sz="1400" u="none" dirty="0">
                          <a:effectLst/>
                        </a:rPr>
                        <a:t> :</a:t>
                      </a:r>
                      <a:r>
                        <a:rPr lang="fr-FR" sz="1400" dirty="0">
                          <a:effectLst/>
                        </a:rPr>
                        <a:t> </a:t>
                      </a:r>
                      <a:endParaRPr lang="fr-FR" sz="1600" dirty="0">
                        <a:effectLst/>
                      </a:endParaRPr>
                    </a:p>
                    <a:p>
                      <a:pPr algn="ctr">
                        <a:spcAft>
                          <a:spcPts val="0"/>
                        </a:spcAft>
                      </a:pPr>
                      <a:r>
                        <a:rPr lang="fr-FR" sz="1400" dirty="0">
                          <a:effectLst/>
                        </a:rPr>
                        <a:t>Un courant circule : I</a:t>
                      </a:r>
                      <a:r>
                        <a:rPr lang="fr-FR" sz="1400" baseline="-25000" dirty="0">
                          <a:effectLst/>
                        </a:rPr>
                        <a:t>D</a:t>
                      </a:r>
                      <a:r>
                        <a:rPr lang="fr-FR" sz="1400" dirty="0">
                          <a:effectLst/>
                        </a:rPr>
                        <a:t> </a:t>
                      </a:r>
                      <a:r>
                        <a:rPr lang="fr-FR" sz="1400" dirty="0">
                          <a:effectLst/>
                          <a:sym typeface="Symbol"/>
                        </a:rPr>
                        <a:t></a:t>
                      </a:r>
                      <a:r>
                        <a:rPr lang="fr-FR" sz="1400" dirty="0">
                          <a:effectLst/>
                        </a:rPr>
                        <a:t> 0</a:t>
                      </a:r>
                      <a:endParaRPr lang="fr-FR" sz="1600" dirty="0">
                        <a:effectLst/>
                      </a:endParaRPr>
                    </a:p>
                  </a:txBody>
                  <a:tcPr marL="19606" marR="19606" marT="0" marB="0"/>
                </a:tc>
                <a:tc>
                  <a:txBody>
                    <a:bodyPr/>
                    <a:lstStyle/>
                    <a:p>
                      <a:pPr algn="ctr">
                        <a:spcAft>
                          <a:spcPts val="0"/>
                        </a:spcAft>
                      </a:pPr>
                      <a:r>
                        <a:rPr lang="fr-FR" sz="1600" dirty="0">
                          <a:effectLst/>
                        </a:rPr>
                        <a:t> </a:t>
                      </a:r>
                      <a:endParaRPr lang="fr-FR" sz="1600" dirty="0">
                        <a:effectLst/>
                        <a:latin typeface="Times New Roman"/>
                        <a:ea typeface="Times New Roman"/>
                      </a:endParaRPr>
                    </a:p>
                  </a:txBody>
                  <a:tcPr marL="19606" marR="19606" marT="0" marB="0"/>
                </a:tc>
                <a:tc>
                  <a:txBody>
                    <a:bodyPr/>
                    <a:lstStyle/>
                    <a:p>
                      <a:pPr>
                        <a:spcAft>
                          <a:spcPts val="0"/>
                        </a:spcAft>
                      </a:pPr>
                      <a:r>
                        <a:rPr lang="fr-FR" sz="1400" dirty="0">
                          <a:effectLst/>
                        </a:rPr>
                        <a:t> </a:t>
                      </a:r>
                      <a:endParaRPr lang="fr-FR" sz="1600" dirty="0">
                        <a:effectLst/>
                      </a:endParaRPr>
                    </a:p>
                    <a:p>
                      <a:pPr>
                        <a:spcAft>
                          <a:spcPts val="0"/>
                        </a:spcAft>
                      </a:pPr>
                      <a:r>
                        <a:rPr lang="fr-FR" sz="1400" dirty="0">
                          <a:effectLst/>
                        </a:rPr>
                        <a:t> </a:t>
                      </a:r>
                      <a:endParaRPr lang="fr-FR" sz="1600" dirty="0">
                        <a:effectLst/>
                      </a:endParaRPr>
                    </a:p>
                    <a:p>
                      <a:pPr>
                        <a:spcAft>
                          <a:spcPts val="0"/>
                        </a:spcAft>
                      </a:pPr>
                      <a:r>
                        <a:rPr lang="fr-FR" sz="1400" dirty="0">
                          <a:effectLst/>
                        </a:rPr>
                        <a:t>Peu pratique à utiliser. Ne s’utilise que pour déterminer graphiquement le point de fonctionnement d’un montage.</a:t>
                      </a:r>
                      <a:endParaRPr lang="fr-FR" sz="1600" dirty="0">
                        <a:effectLst/>
                      </a:endParaRPr>
                    </a:p>
                    <a:p>
                      <a:pPr algn="ctr">
                        <a:spcAft>
                          <a:spcPts val="0"/>
                        </a:spcAft>
                      </a:pPr>
                      <a:r>
                        <a:rPr lang="fr-FR" sz="1600" dirty="0">
                          <a:effectLst/>
                        </a:rPr>
                        <a:t> </a:t>
                      </a:r>
                      <a:endParaRPr lang="fr-FR" sz="1600" dirty="0">
                        <a:effectLst/>
                        <a:latin typeface="Times New Roman"/>
                        <a:ea typeface="Times New Roman"/>
                      </a:endParaRPr>
                    </a:p>
                  </a:txBody>
                  <a:tcPr marL="19606" marR="19606" marT="0" marB="0"/>
                </a:tc>
                <a:extLst>
                  <a:ext uri="{0D108BD9-81ED-4DB2-BD59-A6C34878D82A}">
                    <a16:rowId xmlns:a16="http://schemas.microsoft.com/office/drawing/2014/main" val="10001"/>
                  </a:ext>
                </a:extLst>
              </a:tr>
            </a:tbl>
          </a:graphicData>
        </a:graphic>
      </p:graphicFrame>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7</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6323" cy="5760378"/>
            <a:chOff x="-94807" y="1052735"/>
            <a:chExt cx="526323" cy="5760378"/>
          </a:xfrm>
        </p:grpSpPr>
        <p:grpSp>
          <p:nvGrpSpPr>
            <p:cNvPr id="12" name="Groupe 11"/>
            <p:cNvGrpSpPr/>
            <p:nvPr/>
          </p:nvGrpSpPr>
          <p:grpSpPr>
            <a:xfrm>
              <a:off x="-94806" y="2367702"/>
              <a:ext cx="526322" cy="4445411"/>
              <a:chOff x="-94806" y="2367702"/>
              <a:chExt cx="526322" cy="4445411"/>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128" y="5811469"/>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diode</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4" y="4331928"/>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22" name="Titre 1">
            <a:extLst>
              <a:ext uri="{FF2B5EF4-FFF2-40B4-BE49-F238E27FC236}">
                <a16:creationId xmlns:a16="http://schemas.microsoft.com/office/drawing/2014/main" id="{CB0CE09D-E085-4BA1-B70C-56AE5147D0B8}"/>
              </a:ext>
            </a:extLst>
          </p:cNvPr>
          <p:cNvSpPr>
            <a:spLocks noGrp="1"/>
          </p:cNvSpPr>
          <p:nvPr>
            <p:ph type="title"/>
          </p:nvPr>
        </p:nvSpPr>
        <p:spPr>
          <a:xfrm>
            <a:off x="457200" y="566219"/>
            <a:ext cx="8686800" cy="708688"/>
          </a:xfrm>
        </p:spPr>
        <p:txBody>
          <a:bodyPr>
            <a:noAutofit/>
          </a:bodyPr>
          <a:lstStyle/>
          <a:p>
            <a:pPr algn="ctr"/>
            <a:r>
              <a:rPr lang="fr-FR" sz="4000" b="1" u="sng" dirty="0">
                <a:solidFill>
                  <a:srgbClr val="04617B"/>
                </a:solidFill>
              </a:rPr>
              <a:t>Modèle des diodes</a:t>
            </a:r>
          </a:p>
        </p:txBody>
      </p:sp>
      <mc:AlternateContent xmlns:mc="http://schemas.openxmlformats.org/markup-compatibility/2006" xmlns:a14="http://schemas.microsoft.com/office/drawing/2010/main">
        <mc:Choice Requires="a14">
          <p:sp>
            <p:nvSpPr>
              <p:cNvPr id="23" name="Espace réservé du contenu 2">
                <a:extLst>
                  <a:ext uri="{FF2B5EF4-FFF2-40B4-BE49-F238E27FC236}">
                    <a16:creationId xmlns:a16="http://schemas.microsoft.com/office/drawing/2014/main" id="{6FBB9D6B-D556-4C07-9525-25763ACA3F1D}"/>
                  </a:ext>
                </a:extLst>
              </p:cNvPr>
              <p:cNvSpPr>
                <a:spLocks noGrp="1"/>
              </p:cNvSpPr>
              <p:nvPr>
                <p:ph idx="1"/>
              </p:nvPr>
            </p:nvSpPr>
            <p:spPr>
              <a:xfrm>
                <a:off x="454024" y="1268759"/>
                <a:ext cx="8654480" cy="2592289"/>
              </a:xfrm>
            </p:spPr>
            <p:txBody>
              <a:bodyPr>
                <a:normAutofit fontScale="92500" lnSpcReduction="20000"/>
              </a:bodyPr>
              <a:lstStyle/>
              <a:p>
                <a:pPr>
                  <a:buClr>
                    <a:srgbClr val="04617B"/>
                  </a:buClr>
                </a:pPr>
                <a:r>
                  <a:rPr lang="fr-FR" dirty="0">
                    <a:solidFill>
                      <a:srgbClr val="04617B"/>
                    </a:solidFill>
                  </a:rPr>
                  <a:t>Caractéristiques de la diode et modèles équivalents</a:t>
                </a:r>
              </a:p>
              <a:p>
                <a:pPr lvl="1">
                  <a:buClr>
                    <a:schemeClr val="accent3">
                      <a:lumMod val="75000"/>
                    </a:schemeClr>
                  </a:buClr>
                  <a:buFont typeface="Wingdings" panose="05000000000000000000" pitchFamily="2" charset="2"/>
                  <a:buChar char="Ø"/>
                </a:pPr>
                <a:r>
                  <a:rPr lang="fr-FR" sz="1600" dirty="0"/>
                  <a:t>Le tableau qui suit montre 4 caractéristiques I</a:t>
                </a:r>
                <a:r>
                  <a:rPr lang="fr-FR" sz="1600" baseline="-25000" dirty="0"/>
                  <a:t>D</a:t>
                </a:r>
                <a:r>
                  <a:rPr lang="fr-FR" sz="1600" dirty="0"/>
                  <a:t> = </a:t>
                </a:r>
                <a:r>
                  <a:rPr lang="fr-FR" sz="1600" b="1" dirty="0">
                    <a:latin typeface="Script MT Bold" panose="03040602040607080904" pitchFamily="66" charset="0"/>
                  </a:rPr>
                  <a:t>f</a:t>
                </a:r>
                <a:r>
                  <a:rPr lang="fr-FR" sz="1600" dirty="0"/>
                  <a:t>(V</a:t>
                </a:r>
                <a:r>
                  <a:rPr lang="fr-FR" sz="1600" baseline="-25000" dirty="0"/>
                  <a:t>D</a:t>
                </a:r>
                <a:r>
                  <a:rPr lang="fr-FR" sz="1600" dirty="0"/>
                  <a:t> ). Caractéristique Réelle, caractéristique Semi-réelle, caractéristique Classique et caractéristique Idéale.</a:t>
                </a:r>
              </a:p>
              <a:p>
                <a:pPr lvl="1">
                  <a:buClr>
                    <a:schemeClr val="accent3">
                      <a:lumMod val="75000"/>
                    </a:schemeClr>
                  </a:buClr>
                  <a:buFont typeface="Wingdings" panose="05000000000000000000" pitchFamily="2" charset="2"/>
                  <a:buChar char="Ø"/>
                </a:pPr>
                <a:r>
                  <a:rPr lang="fr-FR" sz="1600" dirty="0"/>
                  <a:t>NB1 : Suivant l’étude que l’on veut mener, on prendra l’une ou l’autre de ces caractéristiques. En règle générale, la caractéristique Classique est le plus souvent utilisée pour effectuer des calculs et l’Idéale pour analyser un fonctionnement.</a:t>
                </a:r>
              </a:p>
              <a:p>
                <a:pPr lvl="1">
                  <a:buClr>
                    <a:schemeClr val="accent3">
                      <a:lumMod val="75000"/>
                    </a:schemeClr>
                  </a:buClr>
                  <a:buFont typeface="Wingdings" panose="05000000000000000000" pitchFamily="2" charset="2"/>
                  <a:buChar char="Ø"/>
                </a:pPr>
                <a:r>
                  <a:rPr lang="fr-FR" sz="1600" dirty="0"/>
                  <a:t>NB2 : L’équation généralisée de la diode est la suivante : </a:t>
                </a:r>
                <a14:m>
                  <m:oMath xmlns:m="http://schemas.openxmlformats.org/officeDocument/2006/math">
                    <m:sSub>
                      <m:sSubPr>
                        <m:ctrlPr>
                          <a:rPr lang="fr-FR" sz="1600" b="0" i="1" smtClean="0">
                            <a:latin typeface="Cambria Math" panose="02040503050406030204" pitchFamily="18" charset="0"/>
                          </a:rPr>
                        </m:ctrlPr>
                      </m:sSubPr>
                      <m:e>
                        <m:r>
                          <a:rPr lang="fr-FR" sz="1600" b="0" i="1" smtClean="0">
                            <a:latin typeface="Cambria Math"/>
                          </a:rPr>
                          <m:t>𝐼</m:t>
                        </m:r>
                      </m:e>
                      <m:sub>
                        <m:r>
                          <a:rPr lang="fr-FR" sz="1600" b="0" i="1" smtClean="0">
                            <a:latin typeface="Cambria Math"/>
                          </a:rPr>
                          <m:t>𝐷</m:t>
                        </m:r>
                      </m:sub>
                    </m:sSub>
                    <m:r>
                      <a:rPr lang="fr-FR" sz="1600" b="0" i="1" smtClean="0">
                        <a:latin typeface="Cambria Math"/>
                      </a:rPr>
                      <m:t>=</m:t>
                    </m:r>
                    <m:sSub>
                      <m:sSubPr>
                        <m:ctrlPr>
                          <a:rPr lang="fr-FR" sz="1600" i="1">
                            <a:latin typeface="Cambria Math" panose="02040503050406030204" pitchFamily="18" charset="0"/>
                          </a:rPr>
                        </m:ctrlPr>
                      </m:sSubPr>
                      <m:e>
                        <m:r>
                          <a:rPr lang="fr-FR" sz="1600" i="1">
                            <a:latin typeface="Cambria Math"/>
                          </a:rPr>
                          <m:t>𝐼</m:t>
                        </m:r>
                      </m:e>
                      <m:sub>
                        <m:r>
                          <a:rPr lang="fr-FR" sz="1600" b="0" i="1" smtClean="0">
                            <a:latin typeface="Cambria Math"/>
                          </a:rPr>
                          <m:t>𝑆</m:t>
                        </m:r>
                      </m:sub>
                    </m:sSub>
                    <m:d>
                      <m:dPr>
                        <m:ctrlPr>
                          <a:rPr lang="fr-FR" sz="1600" i="1" smtClean="0">
                            <a:latin typeface="Cambria Math" panose="02040503050406030204" pitchFamily="18" charset="0"/>
                          </a:rPr>
                        </m:ctrlPr>
                      </m:dPr>
                      <m:e>
                        <m:sSup>
                          <m:sSupPr>
                            <m:ctrlPr>
                              <a:rPr lang="fr-FR" sz="1600" i="1">
                                <a:latin typeface="Cambria Math" panose="02040503050406030204" pitchFamily="18" charset="0"/>
                              </a:rPr>
                            </m:ctrlPr>
                          </m:sSupPr>
                          <m:e>
                            <m:r>
                              <a:rPr lang="fr-FR" sz="1600" i="1">
                                <a:latin typeface="Cambria Math"/>
                              </a:rPr>
                              <m:t>𝑒</m:t>
                            </m:r>
                          </m:e>
                          <m:sup>
                            <m:f>
                              <m:fPr>
                                <m:ctrlPr>
                                  <a:rPr lang="fr-FR" sz="1600" i="1">
                                    <a:latin typeface="Cambria Math" panose="02040503050406030204" pitchFamily="18" charset="0"/>
                                  </a:rPr>
                                </m:ctrlPr>
                              </m:fPr>
                              <m:num>
                                <m:sSub>
                                  <m:sSubPr>
                                    <m:ctrlPr>
                                      <a:rPr lang="fr-FR" sz="1600" i="1">
                                        <a:latin typeface="Cambria Math" panose="02040503050406030204" pitchFamily="18" charset="0"/>
                                      </a:rPr>
                                    </m:ctrlPr>
                                  </m:sSubPr>
                                  <m:e>
                                    <m:r>
                                      <a:rPr lang="fr-FR" sz="1600" i="1">
                                        <a:latin typeface="Cambria Math"/>
                                      </a:rPr>
                                      <m:t>𝑉</m:t>
                                    </m:r>
                                  </m:e>
                                  <m:sub>
                                    <m:r>
                                      <a:rPr lang="fr-FR" sz="1600" i="1">
                                        <a:latin typeface="Cambria Math"/>
                                      </a:rPr>
                                      <m:t>𝐷</m:t>
                                    </m:r>
                                  </m:sub>
                                </m:sSub>
                              </m:num>
                              <m:den>
                                <m:r>
                                  <a:rPr lang="fr-FR" sz="1600" i="1">
                                    <a:latin typeface="Cambria Math"/>
                                  </a:rPr>
                                  <m:t>𝑚</m:t>
                                </m:r>
                                <m:r>
                                  <a:rPr lang="fr-FR" sz="1600" b="0" i="1" smtClean="0">
                                    <a:latin typeface="Cambria Math"/>
                                  </a:rPr>
                                  <m:t>.</m:t>
                                </m:r>
                                <m:sSub>
                                  <m:sSubPr>
                                    <m:ctrlPr>
                                      <a:rPr lang="fr-FR" sz="1600" b="0" i="1" smtClean="0">
                                        <a:latin typeface="Cambria Math" panose="02040503050406030204" pitchFamily="18" charset="0"/>
                                      </a:rPr>
                                    </m:ctrlPr>
                                  </m:sSubPr>
                                  <m:e>
                                    <m:r>
                                      <a:rPr lang="fr-FR" sz="1600" b="0" i="1" smtClean="0">
                                        <a:latin typeface="Cambria Math"/>
                                      </a:rPr>
                                      <m:t>𝑉</m:t>
                                    </m:r>
                                  </m:e>
                                  <m:sub>
                                    <m:r>
                                      <a:rPr lang="fr-FR" sz="1600" b="0" i="1" smtClean="0">
                                        <a:latin typeface="Cambria Math"/>
                                      </a:rPr>
                                      <m:t>𝑇</m:t>
                                    </m:r>
                                  </m:sub>
                                </m:sSub>
                              </m:den>
                            </m:f>
                          </m:sup>
                        </m:sSup>
                        <m:r>
                          <a:rPr lang="fr-FR" sz="1600" b="0" i="1" smtClean="0">
                            <a:latin typeface="Cambria Math"/>
                          </a:rPr>
                          <m:t>−1</m:t>
                        </m:r>
                      </m:e>
                    </m:d>
                  </m:oMath>
                </a14:m>
                <a:r>
                  <a:rPr lang="fr-FR" sz="1600" dirty="0"/>
                  <a:t> avec : </a:t>
                </a:r>
              </a:p>
              <a:p>
                <a:pPr marL="393192" lvl="1" indent="0">
                  <a:buClr>
                    <a:schemeClr val="accent3">
                      <a:lumMod val="75000"/>
                    </a:schemeClr>
                  </a:buClr>
                  <a:buNone/>
                </a:pPr>
                <a:r>
                  <a:rPr lang="fr-FR" sz="1600" dirty="0"/>
                  <a:t>I</a:t>
                </a:r>
                <a:r>
                  <a:rPr lang="fr-FR" sz="1600" baseline="-25000" dirty="0"/>
                  <a:t>S </a:t>
                </a:r>
                <a:r>
                  <a:rPr lang="fr-FR" sz="1600" dirty="0"/>
                  <a:t>courant inverse de la diode, m coefficient empirique ( entre 1 et 2) et V</a:t>
                </a:r>
                <a:r>
                  <a:rPr lang="fr-FR" sz="1600" baseline="-25000" dirty="0"/>
                  <a:t>T</a:t>
                </a:r>
                <a:r>
                  <a:rPr lang="fr-FR" sz="1600" dirty="0"/>
                  <a:t> le potentiel thermique de la diode. </a:t>
                </a:r>
                <a14:m>
                  <m:oMath xmlns:m="http://schemas.openxmlformats.org/officeDocument/2006/math">
                    <m:sSub>
                      <m:sSubPr>
                        <m:ctrlPr>
                          <a:rPr lang="fr-FR" sz="1600" b="0" i="1" smtClean="0">
                            <a:latin typeface="Cambria Math" panose="02040503050406030204" pitchFamily="18" charset="0"/>
                          </a:rPr>
                        </m:ctrlPr>
                      </m:sSubPr>
                      <m:e>
                        <m:r>
                          <a:rPr lang="fr-FR" sz="1600" b="0" i="1" smtClean="0">
                            <a:latin typeface="Cambria Math"/>
                          </a:rPr>
                          <m:t>𝑉</m:t>
                        </m:r>
                      </m:e>
                      <m:sub>
                        <m:r>
                          <a:rPr lang="fr-FR" sz="1600" b="0" i="1" smtClean="0">
                            <a:latin typeface="Cambria Math"/>
                          </a:rPr>
                          <m:t>𝑇</m:t>
                        </m:r>
                      </m:sub>
                    </m:sSub>
                    <m:r>
                      <a:rPr lang="fr-FR" sz="1600" b="0" i="1" smtClean="0">
                        <a:latin typeface="Cambria Math"/>
                      </a:rPr>
                      <m:t>=</m:t>
                    </m:r>
                    <m:f>
                      <m:fPr>
                        <m:ctrlPr>
                          <a:rPr lang="fr-FR" sz="1600" b="0" i="1" smtClean="0">
                            <a:latin typeface="Cambria Math" panose="02040503050406030204" pitchFamily="18" charset="0"/>
                          </a:rPr>
                        </m:ctrlPr>
                      </m:fPr>
                      <m:num>
                        <m:r>
                          <a:rPr lang="fr-FR" sz="1600" b="0" i="1" smtClean="0">
                            <a:latin typeface="Cambria Math"/>
                          </a:rPr>
                          <m:t>𝑘𝑇</m:t>
                        </m:r>
                      </m:num>
                      <m:den>
                        <m:r>
                          <a:rPr lang="fr-FR" sz="1600" b="0" i="1" smtClean="0">
                            <a:latin typeface="Cambria Math"/>
                          </a:rPr>
                          <m:t>𝑞</m:t>
                        </m:r>
                      </m:den>
                    </m:f>
                  </m:oMath>
                </a14:m>
                <a:r>
                  <a:rPr lang="fr-FR" sz="1600" dirty="0"/>
                  <a:t> ou k est la constante de Boltzmann, q la charge de l’électron et T la température absolue. k=1,38.10</a:t>
                </a:r>
                <a:r>
                  <a:rPr lang="fr-FR" sz="1600" baseline="30000" dirty="0"/>
                  <a:t>-23</a:t>
                </a:r>
                <a:r>
                  <a:rPr lang="fr-FR" sz="1600" dirty="0"/>
                  <a:t>J/K, q=1,6.10</a:t>
                </a:r>
                <a:r>
                  <a:rPr lang="fr-FR" sz="1600" baseline="30000" dirty="0"/>
                  <a:t>-19</a:t>
                </a:r>
                <a:r>
                  <a:rPr lang="fr-FR" sz="1600" dirty="0"/>
                  <a:t>C on note que V</a:t>
                </a:r>
                <a:r>
                  <a:rPr lang="fr-FR" sz="1600" baseline="-25000" dirty="0"/>
                  <a:t>T</a:t>
                </a:r>
                <a:r>
                  <a:rPr lang="fr-FR" sz="1600" dirty="0"/>
                  <a:t>=26mV à T=300°K.</a:t>
                </a:r>
              </a:p>
              <a:p>
                <a:pPr marL="393192" lvl="1" indent="0">
                  <a:buClr>
                    <a:schemeClr val="accent3">
                      <a:lumMod val="75000"/>
                    </a:schemeClr>
                  </a:buClr>
                  <a:buNone/>
                </a:pPr>
                <a:endParaRPr lang="fr-FR" sz="1600" dirty="0"/>
              </a:p>
              <a:p>
                <a:pPr marL="393192" lvl="1" indent="0">
                  <a:buClr>
                    <a:schemeClr val="accent3">
                      <a:lumMod val="75000"/>
                    </a:schemeClr>
                  </a:buClr>
                  <a:buNone/>
                </a:pPr>
                <a:endParaRPr lang="fr-FR" sz="1600" dirty="0"/>
              </a:p>
              <a:p>
                <a:pPr marL="393192" lvl="1" indent="0">
                  <a:buClr>
                    <a:schemeClr val="accent3">
                      <a:lumMod val="75000"/>
                    </a:schemeClr>
                  </a:buClr>
                  <a:buNone/>
                </a:pPr>
                <a:endParaRPr lang="fr-FR" sz="1600" dirty="0"/>
              </a:p>
              <a:p>
                <a:pPr marL="393192" lvl="1" indent="0">
                  <a:buClr>
                    <a:schemeClr val="accent3">
                      <a:lumMod val="75000"/>
                    </a:schemeClr>
                  </a:buClr>
                  <a:buNone/>
                </a:pPr>
                <a:endParaRPr lang="fr-FR" sz="1600" dirty="0"/>
              </a:p>
              <a:p>
                <a:pPr marL="393192" lvl="1" indent="0">
                  <a:buClr>
                    <a:schemeClr val="accent3">
                      <a:lumMod val="75000"/>
                    </a:schemeClr>
                  </a:buClr>
                  <a:buNone/>
                </a:pPr>
                <a:endParaRPr lang="fr-FR" sz="1600" dirty="0"/>
              </a:p>
            </p:txBody>
          </p:sp>
        </mc:Choice>
        <mc:Fallback xmlns="">
          <p:sp>
            <p:nvSpPr>
              <p:cNvPr id="23" name="Espace réservé du contenu 2">
                <a:extLst>
                  <a:ext uri="{FF2B5EF4-FFF2-40B4-BE49-F238E27FC236}">
                    <a16:creationId xmlns:a16="http://schemas.microsoft.com/office/drawing/2014/main" id="{6FBB9D6B-D556-4C07-9525-25763ACA3F1D}"/>
                  </a:ext>
                </a:extLst>
              </p:cNvPr>
              <p:cNvSpPr>
                <a:spLocks noGrp="1" noRot="1" noChangeAspect="1" noMove="1" noResize="1" noEditPoints="1" noAdjustHandles="1" noChangeArrowheads="1" noChangeShapeType="1" noTextEdit="1"/>
              </p:cNvSpPr>
              <p:nvPr>
                <p:ph idx="1"/>
              </p:nvPr>
            </p:nvSpPr>
            <p:spPr>
              <a:xfrm>
                <a:off x="454024" y="1268759"/>
                <a:ext cx="8654480" cy="2592289"/>
              </a:xfrm>
              <a:blipFill>
                <a:blip r:embed="rId5"/>
                <a:stretch>
                  <a:fillRect l="-704" t="-4471" r="-493"/>
                </a:stretch>
              </a:blipFill>
            </p:spPr>
            <p:txBody>
              <a:bodyPr/>
              <a:lstStyle/>
              <a:p>
                <a:r>
                  <a:rPr lang="fr-FR">
                    <a:noFill/>
                  </a:rPr>
                  <a:t> </a:t>
                </a:r>
              </a:p>
            </p:txBody>
          </p:sp>
        </mc:Fallback>
      </mc:AlternateContent>
      <p:grpSp>
        <p:nvGrpSpPr>
          <p:cNvPr id="24" name="Group 1157">
            <a:extLst>
              <a:ext uri="{FF2B5EF4-FFF2-40B4-BE49-F238E27FC236}">
                <a16:creationId xmlns:a16="http://schemas.microsoft.com/office/drawing/2014/main" id="{2428D565-A1A7-424E-BCCB-3374F7086093}"/>
              </a:ext>
            </a:extLst>
          </p:cNvPr>
          <p:cNvGrpSpPr>
            <a:grpSpLocks/>
          </p:cNvGrpSpPr>
          <p:nvPr/>
        </p:nvGrpSpPr>
        <p:grpSpPr bwMode="auto">
          <a:xfrm>
            <a:off x="1967012" y="4204721"/>
            <a:ext cx="2601813" cy="1437634"/>
            <a:chOff x="960" y="8487"/>
            <a:chExt cx="3306" cy="1656"/>
          </a:xfrm>
        </p:grpSpPr>
        <p:cxnSp>
          <p:nvCxnSpPr>
            <p:cNvPr id="25" name="Line 1158">
              <a:extLst>
                <a:ext uri="{FF2B5EF4-FFF2-40B4-BE49-F238E27FC236}">
                  <a16:creationId xmlns:a16="http://schemas.microsoft.com/office/drawing/2014/main" id="{DA17BEFA-C727-4064-9650-F26C6E8C69F0}"/>
                </a:ext>
              </a:extLst>
            </p:cNvPr>
            <p:cNvCxnSpPr/>
            <p:nvPr/>
          </p:nvCxnSpPr>
          <p:spPr bwMode="auto">
            <a:xfrm flipV="1">
              <a:off x="2898" y="8614"/>
              <a:ext cx="285" cy="1254"/>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cxnSp>
        <p:sp>
          <p:nvSpPr>
            <p:cNvPr id="29" name="Rectangle 28">
              <a:extLst>
                <a:ext uri="{FF2B5EF4-FFF2-40B4-BE49-F238E27FC236}">
                  <a16:creationId xmlns:a16="http://schemas.microsoft.com/office/drawing/2014/main" id="{88604C88-4BE8-4A18-BFB5-254E3F0301C0}"/>
                </a:ext>
              </a:extLst>
            </p:cNvPr>
            <p:cNvSpPr>
              <a:spLocks noChangeArrowheads="1"/>
            </p:cNvSpPr>
            <p:nvPr/>
          </p:nvSpPr>
          <p:spPr bwMode="auto">
            <a:xfrm>
              <a:off x="2314" y="9865"/>
              <a:ext cx="197"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800" b="1">
                  <a:effectLst/>
                  <a:latin typeface="Arial"/>
                  <a:ea typeface="Times New Roman"/>
                </a:rPr>
                <a:t>0</a:t>
              </a:r>
              <a:endParaRPr lang="fr-FR" sz="1000">
                <a:effectLst/>
                <a:latin typeface="Times New Roman"/>
                <a:ea typeface="Times New Roman"/>
              </a:endParaRPr>
            </a:p>
          </p:txBody>
        </p:sp>
        <p:sp>
          <p:nvSpPr>
            <p:cNvPr id="31" name="Rectangle 30">
              <a:extLst>
                <a:ext uri="{FF2B5EF4-FFF2-40B4-BE49-F238E27FC236}">
                  <a16:creationId xmlns:a16="http://schemas.microsoft.com/office/drawing/2014/main" id="{D2922741-244A-4D02-9E46-107CBF67C76E}"/>
                </a:ext>
              </a:extLst>
            </p:cNvPr>
            <p:cNvSpPr>
              <a:spLocks noChangeArrowheads="1"/>
            </p:cNvSpPr>
            <p:nvPr/>
          </p:nvSpPr>
          <p:spPr bwMode="auto">
            <a:xfrm>
              <a:off x="2064" y="8487"/>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r>
                <a:rPr lang="fr-FR" sz="1000" b="1" i="1" baseline="-25000" dirty="0">
                  <a:effectLst/>
                  <a:latin typeface="Arial"/>
                  <a:ea typeface="Times New Roman"/>
                </a:rPr>
                <a:t>D</a:t>
              </a:r>
              <a:endParaRPr lang="fr-FR" sz="1000" dirty="0">
                <a:effectLst/>
                <a:latin typeface="Times New Roman"/>
                <a:ea typeface="Times New Roman"/>
              </a:endParaRPr>
            </a:p>
          </p:txBody>
        </p:sp>
        <p:sp>
          <p:nvSpPr>
            <p:cNvPr id="32" name="Rectangle 31">
              <a:extLst>
                <a:ext uri="{FF2B5EF4-FFF2-40B4-BE49-F238E27FC236}">
                  <a16:creationId xmlns:a16="http://schemas.microsoft.com/office/drawing/2014/main" id="{A2C94CFB-A43B-475F-BF9E-288DA272091C}"/>
                </a:ext>
              </a:extLst>
            </p:cNvPr>
            <p:cNvSpPr>
              <a:spLocks noChangeArrowheads="1"/>
            </p:cNvSpPr>
            <p:nvPr/>
          </p:nvSpPr>
          <p:spPr bwMode="auto">
            <a:xfrm>
              <a:off x="2670" y="9867"/>
              <a:ext cx="523"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700">
                  <a:effectLst/>
                  <a:latin typeface="Arial"/>
                  <a:ea typeface="Times New Roman"/>
                </a:rPr>
                <a:t>V</a:t>
              </a:r>
              <a:r>
                <a:rPr lang="fr-FR" sz="700" baseline="-25000">
                  <a:effectLst/>
                  <a:latin typeface="Arial"/>
                  <a:ea typeface="Times New Roman"/>
                </a:rPr>
                <a:t>Seuil</a:t>
              </a:r>
              <a:endParaRPr lang="fr-FR" sz="1000">
                <a:effectLst/>
                <a:latin typeface="Times New Roman"/>
                <a:ea typeface="Times New Roman"/>
              </a:endParaRPr>
            </a:p>
          </p:txBody>
        </p:sp>
        <p:cxnSp>
          <p:nvCxnSpPr>
            <p:cNvPr id="33" name="Line 1162">
              <a:extLst>
                <a:ext uri="{FF2B5EF4-FFF2-40B4-BE49-F238E27FC236}">
                  <a16:creationId xmlns:a16="http://schemas.microsoft.com/office/drawing/2014/main" id="{6F667CEC-624E-4904-90CD-50CC7DEAD60F}"/>
                </a:ext>
              </a:extLst>
            </p:cNvPr>
            <p:cNvCxnSpPr/>
            <p:nvPr/>
          </p:nvCxnSpPr>
          <p:spPr bwMode="auto">
            <a:xfrm flipH="1">
              <a:off x="2442" y="8557"/>
              <a:ext cx="0" cy="1311"/>
            </a:xfrm>
            <a:prstGeom prst="line">
              <a:avLst/>
            </a:prstGeom>
            <a:noFill/>
            <a:ln w="3175">
              <a:solidFill>
                <a:srgbClr val="000000"/>
              </a:solidFill>
              <a:round/>
              <a:headEnd type="triangle" w="sm"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Line 1163">
              <a:extLst>
                <a:ext uri="{FF2B5EF4-FFF2-40B4-BE49-F238E27FC236}">
                  <a16:creationId xmlns:a16="http://schemas.microsoft.com/office/drawing/2014/main" id="{9A3788EE-9DA0-4157-BFBC-59689521A968}"/>
                </a:ext>
              </a:extLst>
            </p:cNvPr>
            <p:cNvCxnSpPr/>
            <p:nvPr/>
          </p:nvCxnSpPr>
          <p:spPr bwMode="auto">
            <a:xfrm flipV="1">
              <a:off x="1188" y="9867"/>
              <a:ext cx="2508" cy="0"/>
            </a:xfrm>
            <a:prstGeom prst="line">
              <a:avLst/>
            </a:prstGeom>
            <a:noFill/>
            <a:ln w="3175">
              <a:solidFill>
                <a:srgbClr val="000000"/>
              </a:solidFill>
              <a:round/>
              <a:headEnd type="none" w="med"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5" name="Rectangle 34">
              <a:extLst>
                <a:ext uri="{FF2B5EF4-FFF2-40B4-BE49-F238E27FC236}">
                  <a16:creationId xmlns:a16="http://schemas.microsoft.com/office/drawing/2014/main" id="{46E17738-499A-4BA2-8120-599606133BC4}"/>
                </a:ext>
              </a:extLst>
            </p:cNvPr>
            <p:cNvSpPr>
              <a:spLocks noChangeArrowheads="1"/>
            </p:cNvSpPr>
            <p:nvPr/>
          </p:nvSpPr>
          <p:spPr bwMode="auto">
            <a:xfrm>
              <a:off x="3639" y="9754"/>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a:effectLst/>
                  <a:latin typeface="Arial"/>
                  <a:ea typeface="Times New Roman"/>
                </a:rPr>
                <a:t>V</a:t>
              </a:r>
              <a:r>
                <a:rPr lang="fr-FR" sz="1000" b="1" i="1" baseline="-25000">
                  <a:effectLst/>
                  <a:latin typeface="Arial"/>
                  <a:ea typeface="Times New Roman"/>
                </a:rPr>
                <a:t>D</a:t>
              </a:r>
              <a:endParaRPr lang="fr-FR" sz="1000">
                <a:effectLst/>
                <a:latin typeface="Times New Roman"/>
                <a:ea typeface="Times New Roman"/>
              </a:endParaRPr>
            </a:p>
          </p:txBody>
        </p:sp>
        <p:cxnSp>
          <p:nvCxnSpPr>
            <p:cNvPr id="36" name="Line 1165">
              <a:extLst>
                <a:ext uri="{FF2B5EF4-FFF2-40B4-BE49-F238E27FC236}">
                  <a16:creationId xmlns:a16="http://schemas.microsoft.com/office/drawing/2014/main" id="{A625F8B3-463E-4A6E-9D38-76C79F708020}"/>
                </a:ext>
              </a:extLst>
            </p:cNvPr>
            <p:cNvCxnSpPr/>
            <p:nvPr/>
          </p:nvCxnSpPr>
          <p:spPr bwMode="auto">
            <a:xfrm flipH="1">
              <a:off x="2949" y="8784"/>
              <a:ext cx="187" cy="8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37" name="Arc 1166">
              <a:extLst>
                <a:ext uri="{FF2B5EF4-FFF2-40B4-BE49-F238E27FC236}">
                  <a16:creationId xmlns:a16="http://schemas.microsoft.com/office/drawing/2014/main" id="{F30EA62E-04B1-41C5-AA01-AF83D3BBA45C}"/>
                </a:ext>
              </a:extLst>
            </p:cNvPr>
            <p:cNvSpPr>
              <a:spLocks/>
            </p:cNvSpPr>
            <p:nvPr/>
          </p:nvSpPr>
          <p:spPr bwMode="auto">
            <a:xfrm flipV="1">
              <a:off x="2613" y="9523"/>
              <a:ext cx="339" cy="345"/>
            </a:xfrm>
            <a:custGeom>
              <a:avLst/>
              <a:gdLst>
                <a:gd name="G0" fmla="+- 0 0 0"/>
                <a:gd name="G1" fmla="+- 21600 0 0"/>
                <a:gd name="G2" fmla="+- 21600 0 0"/>
                <a:gd name="T0" fmla="*/ 0 w 21180"/>
                <a:gd name="T1" fmla="*/ 0 h 21600"/>
                <a:gd name="T2" fmla="*/ 21180 w 21180"/>
                <a:gd name="T3" fmla="*/ 17361 h 21600"/>
                <a:gd name="T4" fmla="*/ 0 w 21180"/>
                <a:gd name="T5" fmla="*/ 21600 h 21600"/>
              </a:gdLst>
              <a:ahLst/>
              <a:cxnLst>
                <a:cxn ang="0">
                  <a:pos x="T0" y="T1"/>
                </a:cxn>
                <a:cxn ang="0">
                  <a:pos x="T2" y="T3"/>
                </a:cxn>
                <a:cxn ang="0">
                  <a:pos x="T4" y="T5"/>
                </a:cxn>
              </a:cxnLst>
              <a:rect l="0" t="0" r="r" b="b"/>
              <a:pathLst>
                <a:path w="21180" h="21600" fill="none" extrusionOk="0">
                  <a:moveTo>
                    <a:pt x="-1" y="0"/>
                  </a:moveTo>
                  <a:cubicBezTo>
                    <a:pt x="10295" y="0"/>
                    <a:pt x="19159" y="7266"/>
                    <a:pt x="21179" y="17361"/>
                  </a:cubicBezTo>
                </a:path>
                <a:path w="21180" h="21600" stroke="0" extrusionOk="0">
                  <a:moveTo>
                    <a:pt x="-1" y="0"/>
                  </a:moveTo>
                  <a:cubicBezTo>
                    <a:pt x="10295" y="0"/>
                    <a:pt x="19159" y="7266"/>
                    <a:pt x="21179" y="17361"/>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38" name="Line 1167">
              <a:extLst>
                <a:ext uri="{FF2B5EF4-FFF2-40B4-BE49-F238E27FC236}">
                  <a16:creationId xmlns:a16="http://schemas.microsoft.com/office/drawing/2014/main" id="{D2783B69-576B-4C7A-A410-8C7086A65ADB}"/>
                </a:ext>
              </a:extLst>
            </p:cNvPr>
            <p:cNvCxnSpPr/>
            <p:nvPr/>
          </p:nvCxnSpPr>
          <p:spPr bwMode="auto">
            <a:xfrm flipH="1">
              <a:off x="1359" y="9867"/>
              <a:ext cx="1254"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9" name="Line 1168">
              <a:extLst>
                <a:ext uri="{FF2B5EF4-FFF2-40B4-BE49-F238E27FC236}">
                  <a16:creationId xmlns:a16="http://schemas.microsoft.com/office/drawing/2014/main" id="{04C6CD23-53F4-462E-BD71-6E0DF9ACA591}"/>
                </a:ext>
              </a:extLst>
            </p:cNvPr>
            <p:cNvCxnSpPr/>
            <p:nvPr/>
          </p:nvCxnSpPr>
          <p:spPr bwMode="auto">
            <a:xfrm>
              <a:off x="2897" y="983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0" name="Line 1169">
              <a:extLst>
                <a:ext uri="{FF2B5EF4-FFF2-40B4-BE49-F238E27FC236}">
                  <a16:creationId xmlns:a16="http://schemas.microsoft.com/office/drawing/2014/main" id="{D8FC153F-81EA-40AD-9243-06132505564C}"/>
                </a:ext>
              </a:extLst>
            </p:cNvPr>
            <p:cNvCxnSpPr/>
            <p:nvPr/>
          </p:nvCxnSpPr>
          <p:spPr bwMode="auto">
            <a:xfrm>
              <a:off x="1986" y="9576"/>
              <a:ext cx="171" cy="285"/>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cxnSp>
        <p:sp>
          <p:nvSpPr>
            <p:cNvPr id="41" name="Text Box 1170">
              <a:extLst>
                <a:ext uri="{FF2B5EF4-FFF2-40B4-BE49-F238E27FC236}">
                  <a16:creationId xmlns:a16="http://schemas.microsoft.com/office/drawing/2014/main" id="{4F1D00AE-C8F3-4585-9296-5F3736F10758}"/>
                </a:ext>
              </a:extLst>
            </p:cNvPr>
            <p:cNvSpPr txBox="1">
              <a:spLocks noChangeArrowheads="1"/>
            </p:cNvSpPr>
            <p:nvPr/>
          </p:nvSpPr>
          <p:spPr bwMode="auto">
            <a:xfrm>
              <a:off x="960" y="8834"/>
              <a:ext cx="1368" cy="742"/>
            </a:xfrm>
            <a:prstGeom prst="rect">
              <a:avLst/>
            </a:prstGeom>
            <a:solidFill>
              <a:srgbClr val="FFFFFF"/>
            </a:solidFill>
            <a:ln w="3175" cap="rnd">
              <a:solidFill>
                <a:srgbClr val="000000"/>
              </a:solidFill>
              <a:prstDash val="sysDot"/>
              <a:miter lim="800000"/>
              <a:headEnd/>
              <a:tailEnd/>
            </a:ln>
          </p:spPr>
          <p:txBody>
            <a:bodyPr rot="0" vert="horz" wrap="square" lIns="3600" tIns="18000" rIns="18000" bIns="18000" anchor="t" anchorCtr="0" upright="1">
              <a:noAutofit/>
            </a:bodyPr>
            <a:lstStyle/>
            <a:p>
              <a:pPr algn="ctr">
                <a:spcAft>
                  <a:spcPts val="0"/>
                </a:spcAft>
              </a:pPr>
              <a:r>
                <a:rPr lang="fr-FR" sz="800" dirty="0">
                  <a:effectLst/>
                  <a:latin typeface="Arial"/>
                  <a:ea typeface="Times New Roman"/>
                </a:rPr>
                <a:t>Diode à l’état </a:t>
              </a:r>
              <a:r>
                <a:rPr lang="fr-FR" sz="800" b="1" u="sng" dirty="0">
                  <a:effectLst/>
                  <a:latin typeface="Arial"/>
                  <a:ea typeface="Times New Roman"/>
                </a:rPr>
                <a:t>bloquée</a:t>
              </a:r>
              <a:r>
                <a:rPr lang="fr-FR" sz="800" dirty="0">
                  <a:effectLst/>
                  <a:latin typeface="Arial"/>
                  <a:ea typeface="Times New Roman"/>
                </a:rPr>
                <a:t>. </a:t>
              </a:r>
              <a:endParaRPr lang="fr-FR" sz="1100" dirty="0">
                <a:effectLst/>
                <a:latin typeface="Times New Roman"/>
                <a:ea typeface="Times New Roman"/>
              </a:endParaRPr>
            </a:p>
            <a:p>
              <a:pPr algn="ctr">
                <a:spcAft>
                  <a:spcPts val="0"/>
                </a:spcAft>
              </a:pPr>
              <a:r>
                <a:rPr lang="fr-FR" sz="800" dirty="0">
                  <a:effectLst/>
                  <a:latin typeface="Arial"/>
                  <a:ea typeface="Times New Roman"/>
                </a:rPr>
                <a:t>I</a:t>
              </a:r>
              <a:r>
                <a:rPr lang="fr-FR" sz="800" baseline="-25000" dirty="0">
                  <a:effectLst/>
                  <a:latin typeface="Arial"/>
                  <a:ea typeface="Times New Roman"/>
                </a:rPr>
                <a:t>D</a:t>
              </a:r>
              <a:r>
                <a:rPr lang="fr-FR" sz="800" dirty="0">
                  <a:effectLst/>
                  <a:latin typeface="Arial"/>
                  <a:ea typeface="Times New Roman"/>
                </a:rPr>
                <a:t> est pratiquement nul :</a:t>
              </a:r>
              <a:endParaRPr lang="fr-FR" sz="1100" dirty="0">
                <a:effectLst/>
                <a:latin typeface="Times New Roman"/>
                <a:ea typeface="Times New Roman"/>
              </a:endParaRPr>
            </a:p>
            <a:p>
              <a:pPr algn="ctr">
                <a:spcAft>
                  <a:spcPts val="0"/>
                </a:spcAft>
              </a:pPr>
              <a:r>
                <a:rPr lang="fr-FR" sz="800" dirty="0">
                  <a:effectLst/>
                  <a:latin typeface="Arial"/>
                  <a:ea typeface="Times New Roman"/>
                </a:rPr>
                <a:t>I</a:t>
              </a:r>
              <a:r>
                <a:rPr lang="fr-FR" sz="800" baseline="-25000" dirty="0">
                  <a:effectLst/>
                  <a:latin typeface="Arial"/>
                  <a:ea typeface="Times New Roman"/>
                </a:rPr>
                <a:t>D</a:t>
              </a:r>
              <a:r>
                <a:rPr lang="fr-FR" sz="800" dirty="0">
                  <a:effectLst/>
                  <a:latin typeface="Arial"/>
                  <a:ea typeface="Times New Roman"/>
                </a:rPr>
                <a:t> </a:t>
              </a:r>
              <a:r>
                <a:rPr lang="fr-FR" sz="800" dirty="0">
                  <a:effectLst/>
                  <a:latin typeface="Arial"/>
                  <a:ea typeface="Times New Roman"/>
                  <a:cs typeface="Arial"/>
                  <a:sym typeface="Symbol"/>
                </a:rPr>
                <a:t></a:t>
              </a:r>
              <a:r>
                <a:rPr lang="fr-FR" sz="800" dirty="0">
                  <a:effectLst/>
                  <a:latin typeface="Arial"/>
                  <a:ea typeface="Times New Roman"/>
                </a:rPr>
                <a:t> 0</a:t>
              </a:r>
              <a:endParaRPr lang="fr-FR" sz="1100" dirty="0">
                <a:effectLst/>
                <a:latin typeface="Times New Roman"/>
                <a:ea typeface="Times New Roman"/>
              </a:endParaRPr>
            </a:p>
            <a:p>
              <a:pPr algn="ctr">
                <a:spcAft>
                  <a:spcPts val="0"/>
                </a:spcAft>
              </a:pPr>
              <a:r>
                <a:rPr lang="fr-FR" sz="600" i="1" dirty="0">
                  <a:effectLst/>
                  <a:latin typeface="Arial"/>
                  <a:ea typeface="Times New Roman"/>
                </a:rPr>
                <a:t>( quelques </a:t>
              </a:r>
              <a:r>
                <a:rPr lang="fr-FR" sz="600" i="1" dirty="0" err="1">
                  <a:effectLst/>
                  <a:latin typeface="Arial"/>
                  <a:ea typeface="Times New Roman"/>
                </a:rPr>
                <a:t>nA</a:t>
              </a:r>
              <a:r>
                <a:rPr lang="fr-FR" sz="600" i="1" dirty="0">
                  <a:effectLst/>
                  <a:latin typeface="Arial"/>
                  <a:ea typeface="Times New Roman"/>
                </a:rPr>
                <a:t> )</a:t>
              </a:r>
              <a:endParaRPr lang="fr-FR" sz="1100" dirty="0">
                <a:effectLst/>
                <a:latin typeface="Times New Roman"/>
                <a:ea typeface="Times New Roman"/>
              </a:endParaRPr>
            </a:p>
          </p:txBody>
        </p:sp>
        <p:cxnSp>
          <p:nvCxnSpPr>
            <p:cNvPr id="42" name="Line 1171">
              <a:extLst>
                <a:ext uri="{FF2B5EF4-FFF2-40B4-BE49-F238E27FC236}">
                  <a16:creationId xmlns:a16="http://schemas.microsoft.com/office/drawing/2014/main" id="{60EE9C40-6FC8-4A37-8D2D-6C3067EF8872}"/>
                </a:ext>
              </a:extLst>
            </p:cNvPr>
            <p:cNvCxnSpPr/>
            <p:nvPr/>
          </p:nvCxnSpPr>
          <p:spPr bwMode="auto">
            <a:xfrm flipH="1">
              <a:off x="3069" y="9063"/>
              <a:ext cx="228" cy="114"/>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cxnSp>
        <p:sp>
          <p:nvSpPr>
            <p:cNvPr id="43" name="Text Box 1172">
              <a:extLst>
                <a:ext uri="{FF2B5EF4-FFF2-40B4-BE49-F238E27FC236}">
                  <a16:creationId xmlns:a16="http://schemas.microsoft.com/office/drawing/2014/main" id="{F5B7404C-EE74-44E4-AFEC-41323F0BBE4E}"/>
                </a:ext>
              </a:extLst>
            </p:cNvPr>
            <p:cNvSpPr txBox="1">
              <a:spLocks noChangeArrowheads="1"/>
            </p:cNvSpPr>
            <p:nvPr/>
          </p:nvSpPr>
          <p:spPr bwMode="auto">
            <a:xfrm>
              <a:off x="3240" y="8834"/>
              <a:ext cx="1026" cy="684"/>
            </a:xfrm>
            <a:prstGeom prst="rect">
              <a:avLst/>
            </a:prstGeom>
            <a:solidFill>
              <a:srgbClr val="FFFFFF"/>
            </a:solidFill>
            <a:ln w="3175" cap="rnd">
              <a:solidFill>
                <a:srgbClr val="000000"/>
              </a:solidFill>
              <a:prstDash val="sysDot"/>
              <a:miter lim="800000"/>
              <a:headEnd/>
              <a:tailEnd/>
            </a:ln>
          </p:spPr>
          <p:txBody>
            <a:bodyPr rot="0" vert="horz" wrap="square" lIns="3600" tIns="18000" rIns="18000" bIns="18000" anchor="t" anchorCtr="0" upright="1">
              <a:noAutofit/>
            </a:bodyPr>
            <a:lstStyle/>
            <a:p>
              <a:pPr algn="ctr">
                <a:spcAft>
                  <a:spcPts val="0"/>
                </a:spcAft>
              </a:pPr>
              <a:r>
                <a:rPr lang="fr-FR" sz="800" dirty="0">
                  <a:effectLst/>
                  <a:latin typeface="Arial"/>
                  <a:ea typeface="Times New Roman"/>
                </a:rPr>
                <a:t>Diode à l’état </a:t>
              </a:r>
              <a:r>
                <a:rPr lang="fr-FR" sz="800" b="1" u="sng" dirty="0">
                  <a:effectLst/>
                  <a:latin typeface="Arial"/>
                  <a:ea typeface="Times New Roman"/>
                </a:rPr>
                <a:t>passante</a:t>
              </a:r>
              <a:r>
                <a:rPr lang="fr-FR" sz="800" dirty="0">
                  <a:effectLst/>
                  <a:latin typeface="Arial"/>
                  <a:ea typeface="Times New Roman"/>
                </a:rPr>
                <a:t>. </a:t>
              </a:r>
              <a:endParaRPr lang="fr-FR" sz="1100" dirty="0">
                <a:effectLst/>
                <a:latin typeface="Times New Roman"/>
                <a:ea typeface="Times New Roman"/>
              </a:endParaRPr>
            </a:p>
            <a:p>
              <a:pPr algn="ctr">
                <a:spcAft>
                  <a:spcPts val="0"/>
                </a:spcAft>
              </a:pPr>
              <a:r>
                <a:rPr lang="fr-FR" sz="800" dirty="0">
                  <a:effectLst/>
                  <a:latin typeface="Arial"/>
                  <a:ea typeface="Times New Roman"/>
                </a:rPr>
                <a:t>Un courant circule : I</a:t>
              </a:r>
              <a:r>
                <a:rPr lang="fr-FR" sz="800" baseline="-25000" dirty="0">
                  <a:effectLst/>
                  <a:latin typeface="Arial"/>
                  <a:ea typeface="Times New Roman"/>
                </a:rPr>
                <a:t>D</a:t>
              </a:r>
              <a:r>
                <a:rPr lang="fr-FR" sz="800" dirty="0">
                  <a:effectLst/>
                  <a:latin typeface="Arial"/>
                  <a:ea typeface="Times New Roman"/>
                </a:rPr>
                <a:t> </a:t>
              </a:r>
              <a:r>
                <a:rPr lang="fr-FR" sz="800" dirty="0">
                  <a:effectLst/>
                  <a:latin typeface="Arial"/>
                  <a:ea typeface="Times New Roman"/>
                  <a:cs typeface="Arial"/>
                  <a:sym typeface="Symbol"/>
                </a:rPr>
                <a:t></a:t>
              </a:r>
              <a:r>
                <a:rPr lang="fr-FR" sz="800" dirty="0">
                  <a:effectLst/>
                  <a:latin typeface="Arial"/>
                  <a:ea typeface="Times New Roman"/>
                </a:rPr>
                <a:t> 0</a:t>
              </a:r>
              <a:endParaRPr lang="fr-FR" sz="1100" dirty="0">
                <a:effectLst/>
                <a:latin typeface="Times New Roman"/>
                <a:ea typeface="Times New Roman"/>
              </a:endParaRPr>
            </a:p>
          </p:txBody>
        </p:sp>
      </p:grpSp>
    </p:spTree>
    <p:custDataLst>
      <p:tags r:id="rId1"/>
    </p:custDataLst>
    <p:extLst>
      <p:ext uri="{BB962C8B-B14F-4D97-AF65-F5344CB8AC3E}">
        <p14:creationId xmlns:p14="http://schemas.microsoft.com/office/powerpoint/2010/main" val="3084589975"/>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additive="base">
                                        <p:cTn id="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3" end="3"/>
                                            </p:txEl>
                                          </p:spTgt>
                                        </p:tgtEl>
                                        <p:attrNameLst>
                                          <p:attrName>style.visibility</p:attrName>
                                        </p:attrNameLst>
                                      </p:cBhvr>
                                      <p:to>
                                        <p:strVal val="visible"/>
                                      </p:to>
                                    </p:set>
                                    <p:anim calcmode="lin" valueType="num">
                                      <p:cBhvr additive="base">
                                        <p:cTn id="13"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anim calcmode="lin" valueType="num">
                                      <p:cBhvr additive="base">
                                        <p:cTn id="17"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au 12">
            <a:extLst>
              <a:ext uri="{FF2B5EF4-FFF2-40B4-BE49-F238E27FC236}">
                <a16:creationId xmlns:a16="http://schemas.microsoft.com/office/drawing/2014/main" id="{DCB2252F-FA09-47E8-AAFC-5DB6CBD5AEF6}"/>
              </a:ext>
            </a:extLst>
          </p:cNvPr>
          <p:cNvGraphicFramePr>
            <a:graphicFrameLocks noGrp="1"/>
          </p:cNvGraphicFramePr>
          <p:nvPr>
            <p:extLst>
              <p:ext uri="{D42A27DB-BD31-4B8C-83A1-F6EECF244321}">
                <p14:modId xmlns:p14="http://schemas.microsoft.com/office/powerpoint/2010/main" val="4138507772"/>
              </p:ext>
            </p:extLst>
          </p:nvPr>
        </p:nvGraphicFramePr>
        <p:xfrm>
          <a:off x="719799" y="675947"/>
          <a:ext cx="7992887" cy="6137429"/>
        </p:xfrm>
        <a:graphic>
          <a:graphicData uri="http://schemas.openxmlformats.org/drawingml/2006/table">
            <a:tbl>
              <a:tblPr>
                <a:tableStyleId>{5C22544A-7EE6-4342-B048-85BDC9FD1C3A}</a:tableStyleId>
              </a:tblPr>
              <a:tblGrid>
                <a:gridCol w="830636">
                  <a:extLst>
                    <a:ext uri="{9D8B030D-6E8A-4147-A177-3AD203B41FA5}">
                      <a16:colId xmlns:a16="http://schemas.microsoft.com/office/drawing/2014/main" val="20000"/>
                    </a:ext>
                  </a:extLst>
                </a:gridCol>
                <a:gridCol w="2985788">
                  <a:extLst>
                    <a:ext uri="{9D8B030D-6E8A-4147-A177-3AD203B41FA5}">
                      <a16:colId xmlns:a16="http://schemas.microsoft.com/office/drawing/2014/main" val="20001"/>
                    </a:ext>
                  </a:extLst>
                </a:gridCol>
                <a:gridCol w="2124009">
                  <a:extLst>
                    <a:ext uri="{9D8B030D-6E8A-4147-A177-3AD203B41FA5}">
                      <a16:colId xmlns:a16="http://schemas.microsoft.com/office/drawing/2014/main" val="20002"/>
                    </a:ext>
                  </a:extLst>
                </a:gridCol>
                <a:gridCol w="2052454">
                  <a:extLst>
                    <a:ext uri="{9D8B030D-6E8A-4147-A177-3AD203B41FA5}">
                      <a16:colId xmlns:a16="http://schemas.microsoft.com/office/drawing/2014/main" val="20003"/>
                    </a:ext>
                  </a:extLst>
                </a:gridCol>
              </a:tblGrid>
              <a:tr h="47954">
                <a:tc>
                  <a:txBody>
                    <a:bodyPr/>
                    <a:lstStyle/>
                    <a:p>
                      <a:pPr algn="ctr">
                        <a:spcAft>
                          <a:spcPts val="0"/>
                        </a:spcAft>
                      </a:pPr>
                      <a:r>
                        <a:rPr lang="fr-FR" sz="1600" dirty="0">
                          <a:effectLst/>
                        </a:rPr>
                        <a:t>Modèle</a:t>
                      </a:r>
                      <a:endParaRPr lang="fr-FR" sz="1600" dirty="0">
                        <a:effectLst/>
                        <a:latin typeface="Times New Roman"/>
                        <a:ea typeface="Times New Roman"/>
                      </a:endParaRPr>
                    </a:p>
                  </a:txBody>
                  <a:tcPr marL="19606" marR="19606" marT="0" marB="0"/>
                </a:tc>
                <a:tc>
                  <a:txBody>
                    <a:bodyPr/>
                    <a:lstStyle/>
                    <a:p>
                      <a:pPr algn="ctr">
                        <a:spcAft>
                          <a:spcPts val="0"/>
                        </a:spcAft>
                      </a:pPr>
                      <a:r>
                        <a:rPr lang="fr-FR" sz="1600" dirty="0">
                          <a:effectLst/>
                        </a:rPr>
                        <a:t>Caractéristique</a:t>
                      </a:r>
                      <a:endParaRPr lang="fr-FR" sz="1600" dirty="0">
                        <a:effectLst/>
                        <a:latin typeface="Times New Roman"/>
                        <a:ea typeface="Times New Roman"/>
                      </a:endParaRPr>
                    </a:p>
                  </a:txBody>
                  <a:tcPr marL="19606" marR="19606" marT="0" marB="0"/>
                </a:tc>
                <a:tc>
                  <a:txBody>
                    <a:bodyPr/>
                    <a:lstStyle/>
                    <a:p>
                      <a:pPr algn="ctr">
                        <a:spcAft>
                          <a:spcPts val="0"/>
                        </a:spcAft>
                      </a:pPr>
                      <a:r>
                        <a:rPr lang="fr-FR" sz="1600" dirty="0">
                          <a:effectLst/>
                        </a:rPr>
                        <a:t>Schéma équivalent</a:t>
                      </a:r>
                      <a:endParaRPr lang="fr-FR" sz="1600" dirty="0">
                        <a:effectLst/>
                        <a:latin typeface="Times New Roman"/>
                        <a:ea typeface="Times New Roman"/>
                      </a:endParaRPr>
                    </a:p>
                  </a:txBody>
                  <a:tcPr marL="19606" marR="19606" marT="0" marB="0"/>
                </a:tc>
                <a:tc>
                  <a:txBody>
                    <a:bodyPr/>
                    <a:lstStyle/>
                    <a:p>
                      <a:pPr algn="ctr">
                        <a:spcAft>
                          <a:spcPts val="0"/>
                        </a:spcAft>
                      </a:pPr>
                      <a:r>
                        <a:rPr lang="fr-FR" sz="1600">
                          <a:effectLst/>
                        </a:rPr>
                        <a:t>Utilisation</a:t>
                      </a:r>
                      <a:endParaRPr lang="fr-FR" sz="1600">
                        <a:effectLst/>
                        <a:latin typeface="Times New Roman"/>
                        <a:ea typeface="Times New Roman"/>
                      </a:endParaRPr>
                    </a:p>
                  </a:txBody>
                  <a:tcPr marL="19606" marR="19606" marT="0" marB="0"/>
                </a:tc>
                <a:extLst>
                  <a:ext uri="{0D108BD9-81ED-4DB2-BD59-A6C34878D82A}">
                    <a16:rowId xmlns:a16="http://schemas.microsoft.com/office/drawing/2014/main" val="10000"/>
                  </a:ext>
                </a:extLst>
              </a:tr>
              <a:tr h="1968270">
                <a:tc>
                  <a:txBody>
                    <a:bodyPr/>
                    <a:lstStyle/>
                    <a:p>
                      <a:pPr algn="ctr">
                        <a:spcAft>
                          <a:spcPts val="0"/>
                        </a:spcAft>
                      </a:pPr>
                      <a:r>
                        <a:rPr lang="fr-FR" sz="1600" dirty="0">
                          <a:effectLst/>
                        </a:rPr>
                        <a:t>  </a:t>
                      </a:r>
                    </a:p>
                    <a:p>
                      <a:pPr algn="ctr">
                        <a:spcAft>
                          <a:spcPts val="0"/>
                        </a:spcAft>
                      </a:pPr>
                      <a:r>
                        <a:rPr lang="fr-FR" sz="1600" dirty="0">
                          <a:effectLst/>
                        </a:rPr>
                        <a:t>Semi-Réelle</a:t>
                      </a:r>
                      <a:endParaRPr lang="fr-FR" sz="1600" b="1" dirty="0">
                        <a:effectLst/>
                        <a:latin typeface="Times New Roman"/>
                      </a:endParaRPr>
                    </a:p>
                  </a:txBody>
                  <a:tcPr marL="19606" marR="19606" marT="0" marB="0"/>
                </a:tc>
                <a:tc>
                  <a:txBody>
                    <a:bodyPr/>
                    <a:lstStyle/>
                    <a:p>
                      <a:pPr algn="ctr">
                        <a:spcAft>
                          <a:spcPts val="0"/>
                        </a:spcAft>
                      </a:pPr>
                      <a:endParaRPr lang="fr-FR" sz="1600" dirty="0">
                        <a:effectLst/>
                      </a:endParaRPr>
                    </a:p>
                    <a:p>
                      <a:pPr algn="ctr">
                        <a:spcAft>
                          <a:spcPts val="0"/>
                        </a:spcAft>
                      </a:pPr>
                      <a:endParaRPr lang="fr-FR" sz="1600" dirty="0">
                        <a:effectLst/>
                      </a:endParaRPr>
                    </a:p>
                    <a:p>
                      <a:pPr algn="ctr">
                        <a:spcAft>
                          <a:spcPts val="0"/>
                        </a:spcAft>
                      </a:pPr>
                      <a:endParaRPr lang="fr-FR" sz="1600" dirty="0">
                        <a:effectLst/>
                      </a:endParaRPr>
                    </a:p>
                    <a:p>
                      <a:pPr algn="ctr">
                        <a:spcAft>
                          <a:spcPts val="0"/>
                        </a:spcAft>
                      </a:pPr>
                      <a:endParaRPr lang="fr-FR" sz="1400" dirty="0">
                        <a:effectLst/>
                      </a:endParaRPr>
                    </a:p>
                    <a:p>
                      <a:pPr algn="ctr">
                        <a:spcAft>
                          <a:spcPts val="0"/>
                        </a:spcAft>
                      </a:pPr>
                      <a:endParaRPr lang="fr-FR" sz="1100" dirty="0">
                        <a:effectLst/>
                      </a:endParaRPr>
                    </a:p>
                    <a:p>
                      <a:pPr algn="ctr">
                        <a:spcAft>
                          <a:spcPts val="0"/>
                        </a:spcAft>
                      </a:pPr>
                      <a:r>
                        <a:rPr lang="fr-FR" sz="1400" dirty="0">
                          <a:effectLst/>
                        </a:rPr>
                        <a:t>Diode à l’état </a:t>
                      </a:r>
                      <a:r>
                        <a:rPr lang="fr-FR" sz="1400" u="sng" dirty="0">
                          <a:effectLst/>
                        </a:rPr>
                        <a:t>passante</a:t>
                      </a:r>
                      <a:r>
                        <a:rPr lang="fr-FR" sz="1400" baseline="0" dirty="0">
                          <a:effectLst/>
                        </a:rPr>
                        <a:t> : </a:t>
                      </a:r>
                      <a:r>
                        <a:rPr lang="fr-FR" sz="1400" dirty="0">
                          <a:effectLst/>
                        </a:rPr>
                        <a:t>Un courant circule : I</a:t>
                      </a:r>
                      <a:r>
                        <a:rPr lang="fr-FR" sz="1400" baseline="-25000" dirty="0">
                          <a:effectLst/>
                        </a:rPr>
                        <a:t>D</a:t>
                      </a:r>
                      <a:r>
                        <a:rPr lang="fr-FR" sz="1400" dirty="0">
                          <a:effectLst/>
                        </a:rPr>
                        <a:t> </a:t>
                      </a:r>
                      <a:r>
                        <a:rPr lang="fr-FR" sz="1400" dirty="0">
                          <a:effectLst/>
                          <a:sym typeface="Symbol"/>
                        </a:rPr>
                        <a:t></a:t>
                      </a:r>
                      <a:r>
                        <a:rPr lang="fr-FR" sz="1400" dirty="0">
                          <a:effectLst/>
                        </a:rPr>
                        <a:t> 0</a:t>
                      </a:r>
                      <a:endParaRPr lang="fr-FR" sz="1600" dirty="0">
                        <a:effectLst/>
                      </a:endParaRPr>
                    </a:p>
                    <a:p>
                      <a:pPr algn="ctr">
                        <a:spcAft>
                          <a:spcPts val="0"/>
                        </a:spcAft>
                      </a:pPr>
                      <a:r>
                        <a:rPr lang="fr-FR" sz="1400" dirty="0">
                          <a:effectLst/>
                        </a:rPr>
                        <a:t>Diode à l’état </a:t>
                      </a:r>
                      <a:r>
                        <a:rPr lang="fr-FR" sz="1400" u="sng" dirty="0">
                          <a:effectLst/>
                        </a:rPr>
                        <a:t>bloquée</a:t>
                      </a:r>
                      <a:r>
                        <a:rPr lang="fr-FR" sz="1400" u="none" baseline="0" dirty="0">
                          <a:effectLst/>
                        </a:rPr>
                        <a:t> : </a:t>
                      </a:r>
                      <a:r>
                        <a:rPr lang="fr-FR" sz="1400" dirty="0">
                          <a:effectLst/>
                        </a:rPr>
                        <a:t> I</a:t>
                      </a:r>
                      <a:r>
                        <a:rPr lang="fr-FR" sz="1400" baseline="-25000" dirty="0">
                          <a:effectLst/>
                        </a:rPr>
                        <a:t>D</a:t>
                      </a:r>
                      <a:r>
                        <a:rPr lang="fr-FR" sz="1400" dirty="0">
                          <a:effectLst/>
                        </a:rPr>
                        <a:t> =0</a:t>
                      </a:r>
                      <a:endParaRPr lang="fr-FR" sz="1600" dirty="0">
                        <a:effectLst/>
                      </a:endParaRPr>
                    </a:p>
                  </a:txBody>
                  <a:tcPr marL="19606" marR="19606" marT="0" marB="0"/>
                </a:tc>
                <a:tc>
                  <a:txBody>
                    <a:bodyPr/>
                    <a:lstStyle/>
                    <a:p>
                      <a:pPr algn="ctr">
                        <a:spcAft>
                          <a:spcPts val="0"/>
                        </a:spcAft>
                      </a:pPr>
                      <a:r>
                        <a:rPr lang="fr-FR" sz="1400" u="sng" dirty="0">
                          <a:effectLst/>
                        </a:rPr>
                        <a:t>Diode passante</a:t>
                      </a:r>
                      <a:r>
                        <a:rPr lang="fr-FR" sz="1400" dirty="0">
                          <a:effectLst/>
                        </a:rPr>
                        <a:t> :</a:t>
                      </a:r>
                      <a:endParaRPr lang="fr-FR" sz="1600" dirty="0">
                        <a:effectLst/>
                      </a:endParaRPr>
                    </a:p>
                    <a:p>
                      <a:pPr algn="ctr">
                        <a:spcAft>
                          <a:spcPts val="0"/>
                        </a:spcAft>
                      </a:pPr>
                      <a:r>
                        <a:rPr lang="fr-FR" sz="1100" dirty="0">
                          <a:effectLst/>
                        </a:rPr>
                        <a:t> </a:t>
                      </a:r>
                    </a:p>
                    <a:p>
                      <a:pPr algn="ctr">
                        <a:spcAft>
                          <a:spcPts val="0"/>
                        </a:spcAft>
                      </a:pPr>
                      <a:endParaRPr lang="fr-FR" sz="1100" dirty="0">
                        <a:effectLst/>
                      </a:endParaRPr>
                    </a:p>
                    <a:p>
                      <a:pPr algn="ctr">
                        <a:spcAft>
                          <a:spcPts val="0"/>
                        </a:spcAft>
                      </a:pPr>
                      <a:endParaRPr lang="fr-FR" sz="1600" dirty="0">
                        <a:effectLst/>
                      </a:endParaRPr>
                    </a:p>
                    <a:p>
                      <a:pPr algn="ctr">
                        <a:spcAft>
                          <a:spcPts val="0"/>
                        </a:spcAft>
                      </a:pPr>
                      <a:endParaRPr lang="fr-FR" sz="1400" dirty="0">
                        <a:effectLst/>
                      </a:endParaRPr>
                    </a:p>
                    <a:p>
                      <a:pPr algn="ctr">
                        <a:spcAft>
                          <a:spcPts val="0"/>
                        </a:spcAft>
                      </a:pPr>
                      <a:r>
                        <a:rPr lang="fr-FR" sz="1400" dirty="0">
                          <a:effectLst/>
                        </a:rPr>
                        <a:t>V</a:t>
                      </a:r>
                      <a:r>
                        <a:rPr lang="fr-FR" sz="1400" baseline="-25000" dirty="0">
                          <a:effectLst/>
                        </a:rPr>
                        <a:t>D </a:t>
                      </a:r>
                      <a:r>
                        <a:rPr lang="fr-FR" sz="1400" dirty="0">
                          <a:effectLst/>
                        </a:rPr>
                        <a:t>= </a:t>
                      </a:r>
                      <a:r>
                        <a:rPr lang="fr-FR" sz="1400" dirty="0" err="1">
                          <a:effectLst/>
                        </a:rPr>
                        <a:t>V</a:t>
                      </a:r>
                      <a:r>
                        <a:rPr lang="fr-FR" sz="1400" baseline="-25000" dirty="0" err="1">
                          <a:effectLst/>
                        </a:rPr>
                        <a:t>Seuil</a:t>
                      </a:r>
                      <a:r>
                        <a:rPr lang="fr-FR" sz="1400" baseline="-25000" dirty="0">
                          <a:effectLst/>
                        </a:rPr>
                        <a:t> </a:t>
                      </a:r>
                      <a:r>
                        <a:rPr lang="fr-FR" sz="1400" dirty="0">
                          <a:effectLst/>
                        </a:rPr>
                        <a:t>+ R</a:t>
                      </a:r>
                      <a:r>
                        <a:rPr lang="fr-FR" sz="1400" baseline="-25000" dirty="0">
                          <a:effectLst/>
                        </a:rPr>
                        <a:t>D</a:t>
                      </a:r>
                      <a:r>
                        <a:rPr lang="fr-FR" sz="1400" dirty="0">
                          <a:effectLst/>
                        </a:rPr>
                        <a:t>.I</a:t>
                      </a:r>
                      <a:r>
                        <a:rPr lang="fr-FR" sz="1400" baseline="-25000" dirty="0">
                          <a:effectLst/>
                        </a:rPr>
                        <a:t>D</a:t>
                      </a:r>
                      <a:endParaRPr lang="fr-FR" sz="1600" dirty="0">
                        <a:effectLst/>
                      </a:endParaRPr>
                    </a:p>
                    <a:p>
                      <a:endParaRPr lang="fr-FR" sz="1400" dirty="0">
                        <a:effectLst/>
                      </a:endParaRPr>
                    </a:p>
                    <a:p>
                      <a:r>
                        <a:rPr lang="fr-FR" sz="1400" dirty="0">
                          <a:effectLst/>
                        </a:rPr>
                        <a:t>R</a:t>
                      </a:r>
                      <a:r>
                        <a:rPr lang="fr-FR" sz="1400" baseline="-25000" dirty="0">
                          <a:effectLst/>
                        </a:rPr>
                        <a:t>D</a:t>
                      </a:r>
                      <a:r>
                        <a:rPr lang="fr-FR" sz="1400" dirty="0">
                          <a:effectLst/>
                        </a:rPr>
                        <a:t> : Résistance dynamique</a:t>
                      </a:r>
                      <a:r>
                        <a:rPr lang="fr-FR" sz="1600" dirty="0">
                          <a:effectLst/>
                        </a:rPr>
                        <a:t> </a:t>
                      </a:r>
                      <a:endParaRPr lang="fr-FR" sz="1600" dirty="0">
                        <a:effectLst/>
                        <a:latin typeface="Times New Roman"/>
                      </a:endParaRPr>
                    </a:p>
                  </a:txBody>
                  <a:tcPr marL="19606" marR="19606" marT="0" marB="0"/>
                </a:tc>
                <a:tc>
                  <a:txBody>
                    <a:bodyPr/>
                    <a:lstStyle/>
                    <a:p>
                      <a:pPr>
                        <a:spcAft>
                          <a:spcPts val="0"/>
                        </a:spcAft>
                      </a:pPr>
                      <a:r>
                        <a:rPr lang="fr-FR" sz="1400" dirty="0">
                          <a:effectLst/>
                        </a:rPr>
                        <a:t> </a:t>
                      </a:r>
                      <a:endParaRPr lang="fr-FR" sz="1600" dirty="0">
                        <a:effectLst/>
                      </a:endParaRPr>
                    </a:p>
                    <a:p>
                      <a:pPr>
                        <a:spcAft>
                          <a:spcPts val="0"/>
                        </a:spcAft>
                      </a:pPr>
                      <a:r>
                        <a:rPr lang="fr-FR" sz="1400" dirty="0">
                          <a:effectLst/>
                        </a:rPr>
                        <a:t> </a:t>
                      </a:r>
                      <a:endParaRPr lang="fr-FR" sz="1600" dirty="0">
                        <a:effectLst/>
                      </a:endParaRPr>
                    </a:p>
                    <a:p>
                      <a:pPr>
                        <a:spcAft>
                          <a:spcPts val="0"/>
                        </a:spcAft>
                      </a:pPr>
                      <a:r>
                        <a:rPr lang="fr-FR" sz="1400" dirty="0">
                          <a:effectLst/>
                        </a:rPr>
                        <a:t> </a:t>
                      </a:r>
                      <a:endParaRPr lang="fr-FR" sz="1600" dirty="0">
                        <a:effectLst/>
                      </a:endParaRPr>
                    </a:p>
                    <a:p>
                      <a:pPr>
                        <a:spcAft>
                          <a:spcPts val="0"/>
                        </a:spcAft>
                      </a:pPr>
                      <a:r>
                        <a:rPr lang="fr-FR" sz="1400" dirty="0">
                          <a:effectLst/>
                        </a:rPr>
                        <a:t>Pour l’étude dynamique de petits signaux.</a:t>
                      </a:r>
                      <a:endParaRPr lang="fr-FR" sz="1600" dirty="0">
                        <a:effectLst/>
                      </a:endParaRPr>
                    </a:p>
                    <a:p>
                      <a:pPr algn="ctr">
                        <a:spcAft>
                          <a:spcPts val="0"/>
                        </a:spcAft>
                      </a:pPr>
                      <a:r>
                        <a:rPr lang="fr-FR" sz="1600" dirty="0">
                          <a:effectLst/>
                        </a:rPr>
                        <a:t> </a:t>
                      </a:r>
                      <a:endParaRPr lang="fr-FR" sz="1600" dirty="0">
                        <a:effectLst/>
                        <a:latin typeface="Times New Roman"/>
                        <a:ea typeface="Times New Roman"/>
                      </a:endParaRPr>
                    </a:p>
                  </a:txBody>
                  <a:tcPr marL="19606" marR="19606" marT="0" marB="0"/>
                </a:tc>
                <a:extLst>
                  <a:ext uri="{0D108BD9-81ED-4DB2-BD59-A6C34878D82A}">
                    <a16:rowId xmlns:a16="http://schemas.microsoft.com/office/drawing/2014/main" val="10001"/>
                  </a:ext>
                </a:extLst>
              </a:tr>
              <a:tr h="1974599">
                <a:tc>
                  <a:txBody>
                    <a:bodyPr/>
                    <a:lstStyle/>
                    <a:p>
                      <a:pPr algn="ctr">
                        <a:spcAft>
                          <a:spcPts val="0"/>
                        </a:spcAft>
                      </a:pPr>
                      <a:r>
                        <a:rPr lang="fr-FR" sz="1600" dirty="0">
                          <a:effectLst/>
                        </a:rPr>
                        <a:t> </a:t>
                      </a:r>
                    </a:p>
                    <a:p>
                      <a:pPr algn="ctr">
                        <a:spcAft>
                          <a:spcPts val="0"/>
                        </a:spcAft>
                      </a:pPr>
                      <a:r>
                        <a:rPr lang="fr-FR" sz="1600" dirty="0">
                          <a:effectLst/>
                        </a:rPr>
                        <a:t> </a:t>
                      </a:r>
                    </a:p>
                    <a:p>
                      <a:pPr algn="ctr">
                        <a:spcAft>
                          <a:spcPts val="0"/>
                        </a:spcAft>
                      </a:pPr>
                      <a:r>
                        <a:rPr lang="fr-FR" sz="1600" dirty="0">
                          <a:effectLst/>
                        </a:rPr>
                        <a:t> </a:t>
                      </a:r>
                    </a:p>
                    <a:p>
                      <a:pPr algn="ctr">
                        <a:spcAft>
                          <a:spcPts val="0"/>
                        </a:spcAft>
                      </a:pPr>
                      <a:r>
                        <a:rPr lang="fr-FR" sz="1600" dirty="0">
                          <a:effectLst/>
                        </a:rPr>
                        <a:t> </a:t>
                      </a:r>
                    </a:p>
                    <a:p>
                      <a:pPr algn="ctr">
                        <a:spcAft>
                          <a:spcPts val="0"/>
                        </a:spcAft>
                      </a:pPr>
                      <a:r>
                        <a:rPr lang="fr-FR" sz="1600" b="1" dirty="0" err="1">
                          <a:solidFill>
                            <a:srgbClr val="C00000"/>
                          </a:solidFill>
                          <a:effectLst/>
                        </a:rPr>
                        <a:t>Classi-que</a:t>
                      </a:r>
                      <a:endParaRPr lang="fr-FR" sz="1600" b="1" dirty="0">
                        <a:solidFill>
                          <a:srgbClr val="C00000"/>
                        </a:solidFill>
                        <a:effectLst/>
                        <a:latin typeface="Times New Roman"/>
                      </a:endParaRPr>
                    </a:p>
                  </a:txBody>
                  <a:tcPr marL="19606" marR="19606" marT="0" marB="0"/>
                </a:tc>
                <a:tc>
                  <a:txBody>
                    <a:bodyPr/>
                    <a:lstStyle/>
                    <a:p>
                      <a:pPr algn="ctr">
                        <a:spcAft>
                          <a:spcPts val="0"/>
                        </a:spcAft>
                      </a:pPr>
                      <a:endParaRPr lang="fr-FR" sz="1600" dirty="0">
                        <a:effectLst/>
                      </a:endParaRPr>
                    </a:p>
                    <a:p>
                      <a:pPr algn="ctr">
                        <a:spcAft>
                          <a:spcPts val="0"/>
                        </a:spcAft>
                      </a:pPr>
                      <a:endParaRPr lang="fr-FR" sz="1600" dirty="0">
                        <a:effectLst/>
                      </a:endParaRPr>
                    </a:p>
                    <a:p>
                      <a:pPr algn="ctr">
                        <a:spcAft>
                          <a:spcPts val="0"/>
                        </a:spcAft>
                      </a:pPr>
                      <a:endParaRPr lang="fr-FR" sz="1600" dirty="0">
                        <a:effectLst/>
                      </a:endParaRPr>
                    </a:p>
                    <a:p>
                      <a:pPr algn="ctr">
                        <a:spcAft>
                          <a:spcPts val="0"/>
                        </a:spcAft>
                      </a:pPr>
                      <a:endParaRPr lang="fr-FR" sz="1600" dirty="0">
                        <a:effectLst/>
                      </a:endParaRPr>
                    </a:p>
                    <a:p>
                      <a:pPr algn="ctr">
                        <a:spcAft>
                          <a:spcPts val="0"/>
                        </a:spcAft>
                      </a:pPr>
                      <a:endParaRPr lang="fr-FR" sz="1600" dirty="0">
                        <a:effectLst/>
                      </a:endParaRPr>
                    </a:p>
                    <a:p>
                      <a:pPr algn="ctr">
                        <a:spcAft>
                          <a:spcPts val="0"/>
                        </a:spcAft>
                      </a:pPr>
                      <a:endParaRPr lang="fr-FR" sz="1600" dirty="0">
                        <a:effectLst/>
                      </a:endParaRPr>
                    </a:p>
                    <a:p>
                      <a:pPr algn="ctr">
                        <a:spcAft>
                          <a:spcPts val="0"/>
                        </a:spcAft>
                      </a:pPr>
                      <a:r>
                        <a:rPr lang="fr-FR" sz="1400" dirty="0">
                          <a:effectLst/>
                        </a:rPr>
                        <a:t>Diode </a:t>
                      </a:r>
                      <a:r>
                        <a:rPr lang="fr-FR" sz="1400" u="sng" dirty="0">
                          <a:effectLst/>
                        </a:rPr>
                        <a:t>bloquée</a:t>
                      </a:r>
                      <a:r>
                        <a:rPr lang="fr-FR" sz="1400" dirty="0">
                          <a:effectLst/>
                        </a:rPr>
                        <a:t> : Id =0</a:t>
                      </a:r>
                      <a:endParaRPr lang="fr-FR" sz="1600" dirty="0">
                        <a:effectLst/>
                      </a:endParaRPr>
                    </a:p>
                    <a:p>
                      <a:pPr algn="ctr">
                        <a:spcAft>
                          <a:spcPts val="0"/>
                        </a:spcAft>
                      </a:pPr>
                      <a:r>
                        <a:rPr lang="fr-FR" sz="1400" dirty="0">
                          <a:effectLst/>
                        </a:rPr>
                        <a:t>Diode </a:t>
                      </a:r>
                      <a:r>
                        <a:rPr lang="fr-FR" sz="1400" u="sng" dirty="0">
                          <a:effectLst/>
                        </a:rPr>
                        <a:t>passante</a:t>
                      </a:r>
                      <a:r>
                        <a:rPr lang="fr-FR" sz="1400" dirty="0">
                          <a:effectLst/>
                        </a:rPr>
                        <a:t> : I</a:t>
                      </a:r>
                      <a:r>
                        <a:rPr lang="fr-FR" sz="1400" baseline="-25000" dirty="0">
                          <a:effectLst/>
                        </a:rPr>
                        <a:t>D</a:t>
                      </a:r>
                      <a:r>
                        <a:rPr lang="fr-FR" sz="1400" dirty="0">
                          <a:effectLst/>
                        </a:rPr>
                        <a:t> </a:t>
                      </a:r>
                      <a:r>
                        <a:rPr lang="fr-FR" sz="1400" dirty="0">
                          <a:effectLst/>
                          <a:sym typeface="Symbol"/>
                        </a:rPr>
                        <a:t></a:t>
                      </a:r>
                      <a:r>
                        <a:rPr lang="fr-FR" sz="1400" dirty="0">
                          <a:effectLst/>
                        </a:rPr>
                        <a:t> 0 et V</a:t>
                      </a:r>
                      <a:r>
                        <a:rPr lang="fr-FR" sz="1400" baseline="-25000" dirty="0">
                          <a:effectLst/>
                        </a:rPr>
                        <a:t>D</a:t>
                      </a:r>
                      <a:r>
                        <a:rPr lang="fr-FR" sz="1400" dirty="0">
                          <a:effectLst/>
                        </a:rPr>
                        <a:t>=</a:t>
                      </a:r>
                      <a:r>
                        <a:rPr lang="fr-FR" sz="1400" dirty="0" err="1">
                          <a:effectLst/>
                        </a:rPr>
                        <a:t>V</a:t>
                      </a:r>
                      <a:r>
                        <a:rPr lang="fr-FR" sz="1400" baseline="-25000" dirty="0" err="1">
                          <a:effectLst/>
                        </a:rPr>
                        <a:t>seuil</a:t>
                      </a:r>
                      <a:endParaRPr lang="fr-FR" sz="1600" baseline="-25000" dirty="0">
                        <a:effectLst/>
                      </a:endParaRPr>
                    </a:p>
                  </a:txBody>
                  <a:tcPr marL="19606" marR="19606" marT="0" marB="0"/>
                </a:tc>
                <a:tc>
                  <a:txBody>
                    <a:bodyPr/>
                    <a:lstStyle/>
                    <a:p>
                      <a:pPr algn="ctr">
                        <a:spcAft>
                          <a:spcPts val="0"/>
                        </a:spcAft>
                      </a:pPr>
                      <a:r>
                        <a:rPr lang="fr-FR" sz="1600" dirty="0">
                          <a:effectLst/>
                        </a:rPr>
                        <a:t> </a:t>
                      </a:r>
                      <a:r>
                        <a:rPr lang="fr-FR" sz="1400" u="sng" dirty="0">
                          <a:effectLst/>
                        </a:rPr>
                        <a:t>Diode passante</a:t>
                      </a:r>
                      <a:r>
                        <a:rPr lang="fr-FR" sz="1400" dirty="0">
                          <a:effectLst/>
                        </a:rPr>
                        <a:t> :</a:t>
                      </a:r>
                      <a:endParaRPr lang="fr-FR" sz="1600" dirty="0">
                        <a:effectLst/>
                      </a:endParaRPr>
                    </a:p>
                    <a:p>
                      <a:pPr algn="ctr">
                        <a:spcAft>
                          <a:spcPts val="0"/>
                        </a:spcAft>
                      </a:pPr>
                      <a:r>
                        <a:rPr lang="fr-FR" sz="1100" dirty="0">
                          <a:effectLst/>
                        </a:rPr>
                        <a:t> </a:t>
                      </a:r>
                    </a:p>
                    <a:p>
                      <a:pPr algn="ctr">
                        <a:spcAft>
                          <a:spcPts val="0"/>
                        </a:spcAft>
                      </a:pPr>
                      <a:endParaRPr lang="fr-FR" sz="1100" dirty="0">
                        <a:effectLst/>
                      </a:endParaRPr>
                    </a:p>
                    <a:p>
                      <a:pPr algn="ctr">
                        <a:spcAft>
                          <a:spcPts val="0"/>
                        </a:spcAft>
                      </a:pPr>
                      <a:endParaRPr lang="fr-FR" sz="1600" dirty="0">
                        <a:effectLst/>
                      </a:endParaRPr>
                    </a:p>
                    <a:p>
                      <a:pPr algn="ctr">
                        <a:spcAft>
                          <a:spcPts val="0"/>
                        </a:spcAft>
                      </a:pPr>
                      <a:endParaRPr lang="fr-FR" sz="1100" dirty="0">
                        <a:effectLst/>
                      </a:endParaRPr>
                    </a:p>
                    <a:p>
                      <a:pPr algn="ctr">
                        <a:spcAft>
                          <a:spcPts val="0"/>
                        </a:spcAft>
                      </a:pPr>
                      <a:r>
                        <a:rPr lang="fr-FR" sz="1400" dirty="0">
                          <a:effectLst/>
                        </a:rPr>
                        <a:t>V</a:t>
                      </a:r>
                      <a:r>
                        <a:rPr lang="fr-FR" sz="1400" baseline="-25000" dirty="0">
                          <a:effectLst/>
                        </a:rPr>
                        <a:t>D </a:t>
                      </a:r>
                      <a:r>
                        <a:rPr lang="fr-FR" sz="1400" dirty="0">
                          <a:effectLst/>
                        </a:rPr>
                        <a:t>= </a:t>
                      </a:r>
                      <a:r>
                        <a:rPr lang="fr-FR" sz="1400" dirty="0" err="1">
                          <a:effectLst/>
                        </a:rPr>
                        <a:t>V</a:t>
                      </a:r>
                      <a:r>
                        <a:rPr lang="fr-FR" sz="1400" baseline="-25000" dirty="0" err="1">
                          <a:effectLst/>
                        </a:rPr>
                        <a:t>Seuil</a:t>
                      </a:r>
                      <a:r>
                        <a:rPr lang="fr-FR" sz="1400" baseline="-25000" dirty="0">
                          <a:effectLst/>
                        </a:rPr>
                        <a:t> </a:t>
                      </a:r>
                      <a:endParaRPr lang="fr-FR" sz="1600" dirty="0">
                        <a:effectLst/>
                      </a:endParaRPr>
                    </a:p>
                    <a:p>
                      <a:pPr>
                        <a:spcAft>
                          <a:spcPts val="0"/>
                        </a:spcAft>
                      </a:pPr>
                      <a:endParaRPr lang="fr-FR" sz="600" dirty="0">
                        <a:effectLst/>
                      </a:endParaRPr>
                    </a:p>
                    <a:p>
                      <a:pPr>
                        <a:spcAft>
                          <a:spcPts val="0"/>
                        </a:spcAft>
                      </a:pPr>
                      <a:r>
                        <a:rPr lang="fr-FR" sz="1400" dirty="0">
                          <a:effectLst/>
                        </a:rPr>
                        <a:t>- </a:t>
                      </a:r>
                      <a:r>
                        <a:rPr lang="fr-FR" sz="1400" dirty="0" err="1">
                          <a:effectLst/>
                        </a:rPr>
                        <a:t>V</a:t>
                      </a:r>
                      <a:r>
                        <a:rPr lang="fr-FR" sz="1400" baseline="-25000" dirty="0" err="1">
                          <a:effectLst/>
                        </a:rPr>
                        <a:t>Seuil</a:t>
                      </a:r>
                      <a:r>
                        <a:rPr lang="fr-FR" sz="1400" baseline="-25000" dirty="0">
                          <a:effectLst/>
                        </a:rPr>
                        <a:t> </a:t>
                      </a:r>
                      <a:r>
                        <a:rPr lang="fr-FR" sz="1400" dirty="0">
                          <a:effectLst/>
                        </a:rPr>
                        <a:t>: tension de Seuil de la diode ( </a:t>
                      </a:r>
                      <a:r>
                        <a:rPr lang="fr-FR" sz="1400" dirty="0">
                          <a:effectLst/>
                          <a:sym typeface="Symbol"/>
                        </a:rPr>
                        <a:t></a:t>
                      </a:r>
                      <a:r>
                        <a:rPr lang="fr-FR" sz="1400" dirty="0">
                          <a:effectLst/>
                        </a:rPr>
                        <a:t> 0.6 V pour une diode de signal)</a:t>
                      </a:r>
                      <a:endParaRPr lang="fr-FR" sz="1600" dirty="0">
                        <a:effectLst/>
                        <a:latin typeface="Times New Roman"/>
                        <a:ea typeface="Times New Roman"/>
                      </a:endParaRPr>
                    </a:p>
                  </a:txBody>
                  <a:tcPr marL="19606" marR="19606" marT="0" marB="0"/>
                </a:tc>
                <a:tc>
                  <a:txBody>
                    <a:bodyPr/>
                    <a:lstStyle/>
                    <a:p>
                      <a:pPr>
                        <a:spcAft>
                          <a:spcPts val="0"/>
                        </a:spcAft>
                      </a:pPr>
                      <a:r>
                        <a:rPr lang="fr-FR" sz="1400" dirty="0">
                          <a:effectLst/>
                        </a:rPr>
                        <a:t> </a:t>
                      </a:r>
                      <a:endParaRPr lang="fr-FR" sz="1600" dirty="0">
                        <a:effectLst/>
                      </a:endParaRPr>
                    </a:p>
                    <a:p>
                      <a:pPr>
                        <a:spcAft>
                          <a:spcPts val="0"/>
                        </a:spcAft>
                      </a:pPr>
                      <a:r>
                        <a:rPr lang="fr-FR" sz="1400" dirty="0">
                          <a:effectLst/>
                        </a:rPr>
                        <a:t>  </a:t>
                      </a:r>
                      <a:endParaRPr lang="fr-FR" sz="1600" dirty="0">
                        <a:effectLst/>
                      </a:endParaRPr>
                    </a:p>
                    <a:p>
                      <a:pPr>
                        <a:spcAft>
                          <a:spcPts val="0"/>
                        </a:spcAft>
                      </a:pPr>
                      <a:r>
                        <a:rPr lang="fr-FR" sz="1400" dirty="0">
                          <a:effectLst/>
                        </a:rPr>
                        <a:t>Utilisé afin de calculer de façon simple les courants et tensions dans une maille.</a:t>
                      </a:r>
                      <a:endParaRPr lang="fr-FR" sz="1600" dirty="0">
                        <a:effectLst/>
                      </a:endParaRPr>
                    </a:p>
                    <a:p>
                      <a:pPr algn="ctr">
                        <a:spcAft>
                          <a:spcPts val="0"/>
                        </a:spcAft>
                      </a:pPr>
                      <a:r>
                        <a:rPr lang="fr-FR" sz="1600" dirty="0">
                          <a:effectLst/>
                        </a:rPr>
                        <a:t> </a:t>
                      </a:r>
                      <a:endParaRPr lang="fr-FR" sz="1600" dirty="0">
                        <a:effectLst/>
                        <a:latin typeface="Times New Roman"/>
                        <a:ea typeface="Times New Roman"/>
                      </a:endParaRPr>
                    </a:p>
                  </a:txBody>
                  <a:tcPr marL="19606" marR="19606" marT="0" marB="0"/>
                </a:tc>
                <a:extLst>
                  <a:ext uri="{0D108BD9-81ED-4DB2-BD59-A6C34878D82A}">
                    <a16:rowId xmlns:a16="http://schemas.microsoft.com/office/drawing/2014/main" val="10002"/>
                  </a:ext>
                </a:extLst>
              </a:tr>
              <a:tr h="1800200">
                <a:tc>
                  <a:txBody>
                    <a:bodyPr/>
                    <a:lstStyle/>
                    <a:p>
                      <a:pPr algn="ctr">
                        <a:spcAft>
                          <a:spcPts val="0"/>
                        </a:spcAft>
                      </a:pPr>
                      <a:r>
                        <a:rPr lang="fr-FR" sz="1600" dirty="0">
                          <a:effectLst/>
                        </a:rPr>
                        <a:t> </a:t>
                      </a:r>
                    </a:p>
                    <a:p>
                      <a:pPr algn="ctr">
                        <a:spcAft>
                          <a:spcPts val="0"/>
                        </a:spcAft>
                      </a:pPr>
                      <a:r>
                        <a:rPr lang="fr-FR" sz="1600" dirty="0">
                          <a:effectLst/>
                        </a:rPr>
                        <a:t> </a:t>
                      </a:r>
                    </a:p>
                    <a:p>
                      <a:pPr algn="ctr">
                        <a:spcAft>
                          <a:spcPts val="0"/>
                        </a:spcAft>
                      </a:pPr>
                      <a:r>
                        <a:rPr lang="fr-FR" sz="1600" dirty="0">
                          <a:effectLst/>
                        </a:rPr>
                        <a:t> </a:t>
                      </a:r>
                    </a:p>
                    <a:p>
                      <a:pPr algn="ctr">
                        <a:spcAft>
                          <a:spcPts val="0"/>
                        </a:spcAft>
                      </a:pPr>
                      <a:r>
                        <a:rPr lang="fr-FR" sz="1600" dirty="0">
                          <a:effectLst/>
                        </a:rPr>
                        <a:t> </a:t>
                      </a:r>
                    </a:p>
                    <a:p>
                      <a:pPr algn="ctr">
                        <a:spcAft>
                          <a:spcPts val="0"/>
                        </a:spcAft>
                      </a:pPr>
                      <a:r>
                        <a:rPr lang="fr-FR" sz="1600" b="1" dirty="0">
                          <a:solidFill>
                            <a:srgbClr val="C00000"/>
                          </a:solidFill>
                          <a:effectLst/>
                        </a:rPr>
                        <a:t>Idéale</a:t>
                      </a:r>
                      <a:endParaRPr lang="fr-FR" sz="1600" b="1" dirty="0">
                        <a:solidFill>
                          <a:srgbClr val="C00000"/>
                        </a:solidFill>
                        <a:effectLst/>
                        <a:latin typeface="Times New Roman"/>
                      </a:endParaRPr>
                    </a:p>
                  </a:txBody>
                  <a:tcPr marL="19606" marR="19606" marT="0" marB="0"/>
                </a:tc>
                <a:tc>
                  <a:txBody>
                    <a:bodyPr/>
                    <a:lstStyle/>
                    <a:p>
                      <a:pPr algn="ctr">
                        <a:spcAft>
                          <a:spcPts val="0"/>
                        </a:spcAft>
                      </a:pPr>
                      <a:endParaRPr lang="fr-FR" sz="1600" dirty="0">
                        <a:effectLst/>
                      </a:endParaRPr>
                    </a:p>
                    <a:p>
                      <a:pPr algn="ctr">
                        <a:spcAft>
                          <a:spcPts val="0"/>
                        </a:spcAft>
                      </a:pPr>
                      <a:endParaRPr lang="fr-FR" sz="1600" dirty="0">
                        <a:effectLst/>
                      </a:endParaRPr>
                    </a:p>
                    <a:p>
                      <a:pPr algn="ctr">
                        <a:spcAft>
                          <a:spcPts val="0"/>
                        </a:spcAft>
                      </a:pPr>
                      <a:endParaRPr lang="fr-FR" sz="1600" dirty="0">
                        <a:effectLst/>
                      </a:endParaRPr>
                    </a:p>
                    <a:p>
                      <a:pPr algn="ctr">
                        <a:spcAft>
                          <a:spcPts val="0"/>
                        </a:spcAft>
                      </a:pPr>
                      <a:endParaRPr lang="fr-FR" sz="1600" dirty="0">
                        <a:effectLst/>
                      </a:endParaRPr>
                    </a:p>
                    <a:p>
                      <a:pPr algn="ctr">
                        <a:spcAft>
                          <a:spcPts val="0"/>
                        </a:spcAft>
                      </a:pPr>
                      <a:endParaRPr lang="fr-FR" sz="1600" dirty="0">
                        <a:effectLst/>
                      </a:endParaRPr>
                    </a:p>
                    <a:p>
                      <a:pPr algn="ctr">
                        <a:spcAft>
                          <a:spcPts val="0"/>
                        </a:spcAft>
                      </a:pPr>
                      <a:endParaRPr lang="fr-FR" sz="1050" dirty="0">
                        <a:effectLst/>
                      </a:endParaRPr>
                    </a:p>
                    <a:p>
                      <a:pPr algn="ctr">
                        <a:spcAft>
                          <a:spcPts val="0"/>
                        </a:spcAft>
                      </a:pPr>
                      <a:r>
                        <a:rPr lang="fr-FR" sz="1400" dirty="0">
                          <a:effectLst/>
                        </a:rPr>
                        <a:t>Diode </a:t>
                      </a:r>
                      <a:r>
                        <a:rPr lang="fr-FR" sz="1400" u="sng" dirty="0">
                          <a:effectLst/>
                        </a:rPr>
                        <a:t>bloquée</a:t>
                      </a:r>
                      <a:r>
                        <a:rPr lang="fr-FR" sz="1400" dirty="0">
                          <a:effectLst/>
                        </a:rPr>
                        <a:t> : Id =0</a:t>
                      </a:r>
                      <a:endParaRPr lang="fr-FR" sz="1600" dirty="0">
                        <a:effectLst/>
                      </a:endParaRPr>
                    </a:p>
                    <a:p>
                      <a:pPr algn="ctr">
                        <a:spcAft>
                          <a:spcPts val="0"/>
                        </a:spcAft>
                      </a:pPr>
                      <a:r>
                        <a:rPr lang="fr-FR" sz="1400" dirty="0">
                          <a:effectLst/>
                        </a:rPr>
                        <a:t>Diode </a:t>
                      </a:r>
                      <a:r>
                        <a:rPr lang="fr-FR" sz="1400" u="sng" dirty="0">
                          <a:effectLst/>
                        </a:rPr>
                        <a:t>passante</a:t>
                      </a:r>
                      <a:r>
                        <a:rPr lang="fr-FR" sz="1400" dirty="0">
                          <a:effectLst/>
                        </a:rPr>
                        <a:t> : I</a:t>
                      </a:r>
                      <a:r>
                        <a:rPr lang="fr-FR" sz="1400" baseline="-25000" dirty="0">
                          <a:effectLst/>
                        </a:rPr>
                        <a:t>D</a:t>
                      </a:r>
                      <a:r>
                        <a:rPr lang="fr-FR" sz="1400" dirty="0">
                          <a:effectLst/>
                        </a:rPr>
                        <a:t> </a:t>
                      </a:r>
                      <a:r>
                        <a:rPr lang="fr-FR" sz="1400" dirty="0">
                          <a:effectLst/>
                          <a:sym typeface="Symbol"/>
                        </a:rPr>
                        <a:t></a:t>
                      </a:r>
                      <a:r>
                        <a:rPr lang="fr-FR" sz="1400" dirty="0">
                          <a:effectLst/>
                        </a:rPr>
                        <a:t> 0 et V</a:t>
                      </a:r>
                      <a:r>
                        <a:rPr lang="fr-FR" sz="1400" baseline="-25000" dirty="0">
                          <a:effectLst/>
                        </a:rPr>
                        <a:t>D</a:t>
                      </a:r>
                      <a:r>
                        <a:rPr lang="fr-FR" sz="1400" dirty="0">
                          <a:effectLst/>
                        </a:rPr>
                        <a:t>=0</a:t>
                      </a:r>
                      <a:endParaRPr lang="fr-FR" sz="1600" baseline="-25000" dirty="0">
                        <a:effectLst/>
                      </a:endParaRPr>
                    </a:p>
                  </a:txBody>
                  <a:tcPr marL="19606" marR="19606" marT="0" marB="0"/>
                </a:tc>
                <a:tc>
                  <a:txBody>
                    <a:bodyPr/>
                    <a:lstStyle/>
                    <a:p>
                      <a:pPr algn="ctr">
                        <a:spcAft>
                          <a:spcPts val="0"/>
                        </a:spcAft>
                      </a:pPr>
                      <a:r>
                        <a:rPr lang="fr-FR" sz="1400" u="sng" dirty="0">
                          <a:effectLst/>
                        </a:rPr>
                        <a:t>Diode bloquée</a:t>
                      </a:r>
                      <a:r>
                        <a:rPr lang="fr-FR" sz="1400" dirty="0">
                          <a:effectLst/>
                        </a:rPr>
                        <a:t> :</a:t>
                      </a:r>
                      <a:endParaRPr lang="fr-FR" sz="1600" dirty="0">
                        <a:effectLst/>
                      </a:endParaRPr>
                    </a:p>
                    <a:p>
                      <a:pPr algn="ctr">
                        <a:spcAft>
                          <a:spcPts val="0"/>
                        </a:spcAft>
                      </a:pPr>
                      <a:endParaRPr lang="fr-FR" sz="1400" dirty="0">
                        <a:effectLst/>
                      </a:endParaRPr>
                    </a:p>
                    <a:p>
                      <a:pPr algn="ctr">
                        <a:spcAft>
                          <a:spcPts val="0"/>
                        </a:spcAft>
                      </a:pPr>
                      <a:endParaRPr lang="fr-FR" sz="1400" dirty="0">
                        <a:effectLst/>
                      </a:endParaRPr>
                    </a:p>
                    <a:p>
                      <a:pPr algn="ctr">
                        <a:spcAft>
                          <a:spcPts val="0"/>
                        </a:spcAft>
                      </a:pPr>
                      <a:r>
                        <a:rPr lang="fr-FR" sz="1400" dirty="0">
                          <a:effectLst/>
                        </a:rPr>
                        <a:t>I</a:t>
                      </a:r>
                      <a:r>
                        <a:rPr lang="fr-FR" sz="1400" baseline="-25000" dirty="0">
                          <a:effectLst/>
                        </a:rPr>
                        <a:t>D </a:t>
                      </a:r>
                      <a:r>
                        <a:rPr lang="fr-FR" sz="1400" dirty="0">
                          <a:effectLst/>
                        </a:rPr>
                        <a:t>= 0</a:t>
                      </a:r>
                      <a:r>
                        <a:rPr lang="fr-FR" sz="1400" baseline="-25000" dirty="0">
                          <a:effectLst/>
                        </a:rPr>
                        <a:t> </a:t>
                      </a:r>
                      <a:r>
                        <a:rPr lang="fr-FR" sz="1600" dirty="0">
                          <a:effectLst/>
                        </a:rPr>
                        <a:t> </a:t>
                      </a:r>
                    </a:p>
                    <a:p>
                      <a:pPr algn="ctr">
                        <a:spcAft>
                          <a:spcPts val="0"/>
                        </a:spcAft>
                      </a:pPr>
                      <a:r>
                        <a:rPr lang="fr-FR" sz="1400" u="sng" dirty="0">
                          <a:effectLst/>
                        </a:rPr>
                        <a:t>Diode passante</a:t>
                      </a:r>
                      <a:r>
                        <a:rPr lang="fr-FR" sz="1400" dirty="0">
                          <a:effectLst/>
                        </a:rPr>
                        <a:t> :</a:t>
                      </a:r>
                      <a:endParaRPr lang="fr-FR" sz="1600" dirty="0">
                        <a:effectLst/>
                      </a:endParaRPr>
                    </a:p>
                    <a:p>
                      <a:pPr algn="ctr">
                        <a:spcAft>
                          <a:spcPts val="0"/>
                        </a:spcAft>
                      </a:pPr>
                      <a:r>
                        <a:rPr lang="fr-FR" sz="1100" dirty="0">
                          <a:effectLst/>
                        </a:rPr>
                        <a:t> </a:t>
                      </a:r>
                      <a:endParaRPr lang="fr-FR" sz="1600" dirty="0">
                        <a:effectLst/>
                      </a:endParaRPr>
                    </a:p>
                    <a:p>
                      <a:pPr algn="ctr">
                        <a:spcAft>
                          <a:spcPts val="0"/>
                        </a:spcAft>
                      </a:pPr>
                      <a:endParaRPr lang="fr-FR" sz="1600" dirty="0">
                        <a:effectLst/>
                      </a:endParaRPr>
                    </a:p>
                    <a:p>
                      <a:pPr algn="ctr">
                        <a:spcAft>
                          <a:spcPts val="0"/>
                        </a:spcAft>
                      </a:pPr>
                      <a:r>
                        <a:rPr lang="fr-FR" sz="1400" dirty="0">
                          <a:effectLst/>
                        </a:rPr>
                        <a:t>V</a:t>
                      </a:r>
                      <a:r>
                        <a:rPr lang="fr-FR" sz="1400" baseline="-25000" dirty="0">
                          <a:effectLst/>
                        </a:rPr>
                        <a:t>D </a:t>
                      </a:r>
                      <a:r>
                        <a:rPr lang="fr-FR" sz="1400" dirty="0">
                          <a:effectLst/>
                        </a:rPr>
                        <a:t>= 0</a:t>
                      </a:r>
                      <a:r>
                        <a:rPr lang="fr-FR" sz="1400" baseline="-25000" dirty="0">
                          <a:effectLst/>
                        </a:rPr>
                        <a:t> </a:t>
                      </a:r>
                      <a:r>
                        <a:rPr lang="fr-FR" sz="1600" dirty="0">
                          <a:effectLst/>
                        </a:rPr>
                        <a:t> </a:t>
                      </a:r>
                      <a:endParaRPr lang="fr-FR" sz="1600" dirty="0">
                        <a:effectLst/>
                        <a:latin typeface="Times New Roman"/>
                        <a:ea typeface="Times New Roman"/>
                      </a:endParaRPr>
                    </a:p>
                  </a:txBody>
                  <a:tcPr marL="19606" marR="19606" marT="0" marB="0"/>
                </a:tc>
                <a:tc>
                  <a:txBody>
                    <a:bodyPr/>
                    <a:lstStyle/>
                    <a:p>
                      <a:pPr>
                        <a:spcAft>
                          <a:spcPts val="0"/>
                        </a:spcAft>
                      </a:pPr>
                      <a:r>
                        <a:rPr lang="fr-FR" sz="1400" dirty="0">
                          <a:effectLst/>
                        </a:rPr>
                        <a:t> Modèle le plus simple à utiliser. La diode est considérée comme idéale :</a:t>
                      </a:r>
                      <a:endParaRPr lang="fr-FR" sz="1600" dirty="0">
                        <a:effectLst/>
                      </a:endParaRPr>
                    </a:p>
                    <a:p>
                      <a:pPr>
                        <a:spcAft>
                          <a:spcPts val="0"/>
                        </a:spcAft>
                      </a:pPr>
                      <a:r>
                        <a:rPr lang="fr-FR" sz="1400" dirty="0">
                          <a:effectLst/>
                        </a:rPr>
                        <a:t>Si V</a:t>
                      </a:r>
                      <a:r>
                        <a:rPr lang="fr-FR" sz="1400" baseline="-25000" dirty="0">
                          <a:effectLst/>
                        </a:rPr>
                        <a:t>D</a:t>
                      </a:r>
                      <a:r>
                        <a:rPr lang="fr-FR" sz="1400" dirty="0">
                          <a:effectLst/>
                        </a:rPr>
                        <a:t> &lt; 0 : diode bloquée : I</a:t>
                      </a:r>
                      <a:r>
                        <a:rPr lang="fr-FR" sz="1400" baseline="-25000" dirty="0">
                          <a:effectLst/>
                        </a:rPr>
                        <a:t>D </a:t>
                      </a:r>
                      <a:r>
                        <a:rPr lang="fr-FR" sz="1400" dirty="0">
                          <a:effectLst/>
                        </a:rPr>
                        <a:t>= 0.</a:t>
                      </a:r>
                      <a:endParaRPr lang="fr-FR" sz="1600" dirty="0">
                        <a:effectLst/>
                      </a:endParaRPr>
                    </a:p>
                    <a:p>
                      <a:pPr>
                        <a:spcAft>
                          <a:spcPts val="0"/>
                        </a:spcAft>
                      </a:pPr>
                      <a:r>
                        <a:rPr lang="fr-FR" sz="1400" dirty="0">
                          <a:effectLst/>
                        </a:rPr>
                        <a:t>Si I</a:t>
                      </a:r>
                      <a:r>
                        <a:rPr lang="fr-FR" sz="1400" baseline="-25000" dirty="0">
                          <a:effectLst/>
                        </a:rPr>
                        <a:t>D</a:t>
                      </a:r>
                      <a:r>
                        <a:rPr lang="fr-FR" sz="1400" dirty="0">
                          <a:effectLst/>
                        </a:rPr>
                        <a:t> </a:t>
                      </a:r>
                      <a:r>
                        <a:rPr lang="fr-FR" sz="1400" dirty="0">
                          <a:effectLst/>
                          <a:sym typeface="Symbol"/>
                        </a:rPr>
                        <a:t></a:t>
                      </a:r>
                      <a:r>
                        <a:rPr lang="fr-FR" sz="1400" dirty="0">
                          <a:effectLst/>
                        </a:rPr>
                        <a:t> 0 : diode passante : V</a:t>
                      </a:r>
                      <a:r>
                        <a:rPr lang="fr-FR" sz="1400" baseline="-25000" dirty="0">
                          <a:effectLst/>
                        </a:rPr>
                        <a:t>D </a:t>
                      </a:r>
                      <a:r>
                        <a:rPr lang="fr-FR" sz="1400" dirty="0">
                          <a:effectLst/>
                          <a:sym typeface="Symbol"/>
                        </a:rPr>
                        <a:t>=</a:t>
                      </a:r>
                      <a:r>
                        <a:rPr lang="fr-FR" sz="1400" dirty="0">
                          <a:effectLst/>
                        </a:rPr>
                        <a:t> 0.</a:t>
                      </a:r>
                      <a:endParaRPr lang="fr-FR" sz="1600" dirty="0">
                        <a:effectLst/>
                      </a:endParaRPr>
                    </a:p>
                    <a:p>
                      <a:pPr algn="ctr">
                        <a:spcAft>
                          <a:spcPts val="0"/>
                        </a:spcAft>
                      </a:pPr>
                      <a:r>
                        <a:rPr lang="fr-FR" sz="1600" dirty="0">
                          <a:effectLst/>
                        </a:rPr>
                        <a:t> </a:t>
                      </a:r>
                      <a:endParaRPr lang="fr-FR" sz="1600" dirty="0">
                        <a:effectLst/>
                        <a:latin typeface="Times New Roman"/>
                        <a:ea typeface="Times New Roman"/>
                      </a:endParaRPr>
                    </a:p>
                  </a:txBody>
                  <a:tcPr marL="19606" marR="19606" marT="0" marB="0"/>
                </a:tc>
                <a:extLst>
                  <a:ext uri="{0D108BD9-81ED-4DB2-BD59-A6C34878D82A}">
                    <a16:rowId xmlns:a16="http://schemas.microsoft.com/office/drawing/2014/main" val="10003"/>
                  </a:ext>
                </a:extLst>
              </a:tr>
            </a:tbl>
          </a:graphicData>
        </a:graphic>
      </p:graphicFrame>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8</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6323" cy="5760378"/>
            <a:chOff x="-94807" y="1052735"/>
            <a:chExt cx="526323" cy="5760378"/>
          </a:xfrm>
        </p:grpSpPr>
        <p:grpSp>
          <p:nvGrpSpPr>
            <p:cNvPr id="12" name="Groupe 11"/>
            <p:cNvGrpSpPr/>
            <p:nvPr/>
          </p:nvGrpSpPr>
          <p:grpSpPr>
            <a:xfrm>
              <a:off x="-94806" y="2367702"/>
              <a:ext cx="526322" cy="4445411"/>
              <a:chOff x="-94806" y="2367702"/>
              <a:chExt cx="526322" cy="4445411"/>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128" y="5811469"/>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diode</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4" y="4331928"/>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grpSp>
        <p:nvGrpSpPr>
          <p:cNvPr id="14" name="Group 1250">
            <a:extLst>
              <a:ext uri="{FF2B5EF4-FFF2-40B4-BE49-F238E27FC236}">
                <a16:creationId xmlns:a16="http://schemas.microsoft.com/office/drawing/2014/main" id="{D0DC6A3F-D43F-4E30-8C89-63F8E016FAFF}"/>
              </a:ext>
            </a:extLst>
          </p:cNvPr>
          <p:cNvGrpSpPr>
            <a:grpSpLocks/>
          </p:cNvGrpSpPr>
          <p:nvPr/>
        </p:nvGrpSpPr>
        <p:grpSpPr bwMode="auto">
          <a:xfrm>
            <a:off x="1916855" y="4909810"/>
            <a:ext cx="2462483" cy="1332508"/>
            <a:chOff x="9690" y="8119"/>
            <a:chExt cx="2903" cy="1572"/>
          </a:xfrm>
        </p:grpSpPr>
        <p:sp>
          <p:nvSpPr>
            <p:cNvPr id="15" name="Text Box 1247">
              <a:extLst>
                <a:ext uri="{FF2B5EF4-FFF2-40B4-BE49-F238E27FC236}">
                  <a16:creationId xmlns:a16="http://schemas.microsoft.com/office/drawing/2014/main" id="{2A05FAFA-4C9C-47E4-A543-D6A961F70930}"/>
                </a:ext>
              </a:extLst>
            </p:cNvPr>
            <p:cNvSpPr txBox="1">
              <a:spLocks noChangeArrowheads="1"/>
            </p:cNvSpPr>
            <p:nvPr/>
          </p:nvSpPr>
          <p:spPr bwMode="auto">
            <a:xfrm>
              <a:off x="9971" y="8544"/>
              <a:ext cx="1021" cy="1027"/>
            </a:xfrm>
            <a:prstGeom prst="rect">
              <a:avLst/>
            </a:prstGeom>
            <a:noFill/>
            <a:ln w="3175" cap="rnd">
              <a:solidFill>
                <a:srgbClr val="000000"/>
              </a:solidFill>
              <a:prstDash val="sysDot"/>
              <a:miter lim="800000"/>
              <a:headEnd/>
              <a:tailEnd/>
            </a:ln>
            <a:extLst>
              <a:ext uri="{909E8E84-426E-40DD-AFC4-6F175D3DCCD1}">
                <a14:hiddenFill xmlns:a14="http://schemas.microsoft.com/office/drawing/2010/main">
                  <a:solidFill>
                    <a:srgbClr val="EAEAEA"/>
                  </a:solidFill>
                </a14:hiddenFill>
              </a:ext>
            </a:extLst>
          </p:spPr>
          <p:txBody>
            <a:bodyPr rot="0" vert="horz" wrap="square" lIns="3600" tIns="18000" rIns="18000" bIns="18000" anchor="t" anchorCtr="0" upright="1">
              <a:noAutofit/>
            </a:bodyPr>
            <a:lstStyle/>
            <a:p>
              <a:pPr algn="ctr">
                <a:spcAft>
                  <a:spcPts val="0"/>
                </a:spcAft>
              </a:pPr>
              <a:r>
                <a:rPr lang="fr-FR" sz="600" dirty="0">
                  <a:effectLst/>
                  <a:latin typeface="Arial"/>
                  <a:ea typeface="Times New Roman"/>
                </a:rPr>
                <a:t> </a:t>
              </a:r>
              <a:endParaRPr lang="fr-FR" sz="1000" dirty="0">
                <a:effectLst/>
                <a:latin typeface="Times New Roman"/>
                <a:ea typeface="Times New Roman"/>
              </a:endParaRPr>
            </a:p>
            <a:p>
              <a:pPr algn="ctr">
                <a:spcAft>
                  <a:spcPts val="0"/>
                </a:spcAft>
              </a:pPr>
              <a:r>
                <a:rPr lang="fr-FR" sz="600" dirty="0">
                  <a:effectLst/>
                  <a:latin typeface="Arial"/>
                  <a:ea typeface="Times New Roman"/>
                </a:rPr>
                <a:t> </a:t>
              </a:r>
              <a:endParaRPr lang="fr-FR" sz="1000" dirty="0">
                <a:effectLst/>
                <a:latin typeface="Times New Roman"/>
                <a:ea typeface="Times New Roman"/>
              </a:endParaRPr>
            </a:p>
            <a:p>
              <a:pPr algn="ctr">
                <a:spcAft>
                  <a:spcPts val="0"/>
                </a:spcAft>
              </a:pPr>
              <a:r>
                <a:rPr lang="fr-FR" sz="1000" dirty="0">
                  <a:effectLst/>
                  <a:latin typeface="Arial"/>
                  <a:ea typeface="Times New Roman"/>
                </a:rPr>
                <a:t>DIODE</a:t>
              </a:r>
              <a:endParaRPr lang="fr-FR" sz="1400" dirty="0">
                <a:effectLst/>
                <a:latin typeface="Times New Roman"/>
                <a:ea typeface="Times New Roman"/>
              </a:endParaRPr>
            </a:p>
            <a:p>
              <a:pPr algn="ctr">
                <a:spcAft>
                  <a:spcPts val="0"/>
                </a:spcAft>
              </a:pPr>
              <a:r>
                <a:rPr lang="fr-FR" sz="1000" b="1" dirty="0">
                  <a:effectLst/>
                  <a:latin typeface="Arial"/>
                  <a:ea typeface="Times New Roman"/>
                </a:rPr>
                <a:t>BLOQUEE</a:t>
              </a:r>
              <a:endParaRPr lang="fr-FR" sz="1400" dirty="0">
                <a:effectLst/>
                <a:latin typeface="Times New Roman"/>
                <a:ea typeface="Times New Roman"/>
              </a:endParaRPr>
            </a:p>
          </p:txBody>
        </p:sp>
        <p:sp>
          <p:nvSpPr>
            <p:cNvPr id="16" name="Text Box 1230">
              <a:extLst>
                <a:ext uri="{FF2B5EF4-FFF2-40B4-BE49-F238E27FC236}">
                  <a16:creationId xmlns:a16="http://schemas.microsoft.com/office/drawing/2014/main" id="{A9D7840B-B0BE-4635-BFB1-3A25889D04A2}"/>
                </a:ext>
              </a:extLst>
            </p:cNvPr>
            <p:cNvSpPr txBox="1">
              <a:spLocks noChangeArrowheads="1"/>
            </p:cNvSpPr>
            <p:nvPr/>
          </p:nvSpPr>
          <p:spPr bwMode="auto">
            <a:xfrm>
              <a:off x="11002" y="8544"/>
              <a:ext cx="1021" cy="1027"/>
            </a:xfrm>
            <a:prstGeom prst="rect">
              <a:avLst/>
            </a:prstGeom>
            <a:solidFill>
              <a:srgbClr val="EAEAEA"/>
            </a:solidFill>
            <a:ln w="3175" cap="rnd">
              <a:solidFill>
                <a:srgbClr val="000000"/>
              </a:solidFill>
              <a:prstDash val="sysDot"/>
              <a:miter lim="800000"/>
              <a:headEnd/>
              <a:tailEnd/>
            </a:ln>
          </p:spPr>
          <p:txBody>
            <a:bodyPr rot="0" vert="horz" wrap="square" lIns="3600" tIns="18000" rIns="18000" bIns="18000" anchor="t" anchorCtr="0" upright="1">
              <a:noAutofit/>
            </a:bodyPr>
            <a:lstStyle/>
            <a:p>
              <a:pPr algn="ctr">
                <a:spcAft>
                  <a:spcPts val="0"/>
                </a:spcAft>
              </a:pPr>
              <a:r>
                <a:rPr lang="fr-FR" sz="600" dirty="0">
                  <a:effectLst/>
                  <a:latin typeface="Arial"/>
                  <a:ea typeface="Times New Roman"/>
                </a:rPr>
                <a:t> </a:t>
              </a:r>
              <a:endParaRPr lang="fr-FR" sz="1000" dirty="0">
                <a:effectLst/>
                <a:latin typeface="Times New Roman"/>
                <a:ea typeface="Times New Roman"/>
              </a:endParaRPr>
            </a:p>
            <a:p>
              <a:pPr algn="ctr">
                <a:spcAft>
                  <a:spcPts val="0"/>
                </a:spcAft>
              </a:pPr>
              <a:r>
                <a:rPr lang="fr-FR" sz="600" dirty="0">
                  <a:effectLst/>
                  <a:latin typeface="Arial"/>
                  <a:ea typeface="Times New Roman"/>
                </a:rPr>
                <a:t> </a:t>
              </a:r>
              <a:endParaRPr lang="fr-FR" sz="1000" dirty="0">
                <a:effectLst/>
                <a:latin typeface="Times New Roman"/>
                <a:ea typeface="Times New Roman"/>
              </a:endParaRPr>
            </a:p>
            <a:p>
              <a:pPr algn="ctr">
                <a:spcAft>
                  <a:spcPts val="0"/>
                </a:spcAft>
              </a:pPr>
              <a:r>
                <a:rPr lang="fr-FR" sz="1000" dirty="0">
                  <a:effectLst/>
                  <a:latin typeface="Arial"/>
                  <a:ea typeface="Times New Roman"/>
                </a:rPr>
                <a:t>DIODE</a:t>
              </a:r>
              <a:endParaRPr lang="fr-FR" sz="1000" dirty="0">
                <a:effectLst/>
                <a:latin typeface="Times New Roman"/>
                <a:ea typeface="Times New Roman"/>
              </a:endParaRPr>
            </a:p>
            <a:p>
              <a:pPr algn="ctr">
                <a:spcAft>
                  <a:spcPts val="0"/>
                </a:spcAft>
              </a:pPr>
              <a:r>
                <a:rPr lang="fr-FR" sz="1000" b="1" dirty="0">
                  <a:effectLst/>
                  <a:latin typeface="Arial"/>
                  <a:ea typeface="Times New Roman"/>
                </a:rPr>
                <a:t>PASSANTE </a:t>
              </a:r>
              <a:endParaRPr lang="fr-FR" sz="1000" dirty="0">
                <a:effectLst/>
                <a:latin typeface="Times New Roman"/>
                <a:ea typeface="Times New Roman"/>
              </a:endParaRPr>
            </a:p>
          </p:txBody>
        </p:sp>
        <p:sp>
          <p:nvSpPr>
            <p:cNvPr id="17" name="Rectangle 16">
              <a:extLst>
                <a:ext uri="{FF2B5EF4-FFF2-40B4-BE49-F238E27FC236}">
                  <a16:creationId xmlns:a16="http://schemas.microsoft.com/office/drawing/2014/main" id="{4B6BB317-8543-4B35-A775-AE4C45A2D8CD}"/>
                </a:ext>
              </a:extLst>
            </p:cNvPr>
            <p:cNvSpPr>
              <a:spLocks noChangeArrowheads="1"/>
            </p:cNvSpPr>
            <p:nvPr/>
          </p:nvSpPr>
          <p:spPr bwMode="auto">
            <a:xfrm>
              <a:off x="10586" y="8119"/>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r>
                <a:rPr lang="fr-FR" sz="1000" b="1" i="1" baseline="-25000" dirty="0">
                  <a:effectLst/>
                  <a:latin typeface="Arial"/>
                  <a:ea typeface="Times New Roman"/>
                </a:rPr>
                <a:t>D</a:t>
              </a:r>
              <a:endParaRPr lang="fr-FR" sz="1000" dirty="0">
                <a:effectLst/>
                <a:latin typeface="Times New Roman"/>
                <a:ea typeface="Times New Roman"/>
              </a:endParaRPr>
            </a:p>
          </p:txBody>
        </p:sp>
        <p:cxnSp>
          <p:nvCxnSpPr>
            <p:cNvPr id="18" name="Line 1221">
              <a:extLst>
                <a:ext uri="{FF2B5EF4-FFF2-40B4-BE49-F238E27FC236}">
                  <a16:creationId xmlns:a16="http://schemas.microsoft.com/office/drawing/2014/main" id="{EC3E6B51-D029-479D-9F7C-F8061CA3C162}"/>
                </a:ext>
              </a:extLst>
            </p:cNvPr>
            <p:cNvCxnSpPr/>
            <p:nvPr/>
          </p:nvCxnSpPr>
          <p:spPr bwMode="auto">
            <a:xfrm flipH="1">
              <a:off x="10992" y="8221"/>
              <a:ext cx="0" cy="1311"/>
            </a:xfrm>
            <a:prstGeom prst="line">
              <a:avLst/>
            </a:prstGeom>
            <a:noFill/>
            <a:ln w="3175">
              <a:solidFill>
                <a:srgbClr val="000000"/>
              </a:solidFill>
              <a:round/>
              <a:headEnd type="triangle" w="sm"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Line 1222">
              <a:extLst>
                <a:ext uri="{FF2B5EF4-FFF2-40B4-BE49-F238E27FC236}">
                  <a16:creationId xmlns:a16="http://schemas.microsoft.com/office/drawing/2014/main" id="{40DA87E8-F3F3-491D-AF1C-B722B99CB5F8}"/>
                </a:ext>
              </a:extLst>
            </p:cNvPr>
            <p:cNvCxnSpPr/>
            <p:nvPr/>
          </p:nvCxnSpPr>
          <p:spPr bwMode="auto">
            <a:xfrm flipV="1">
              <a:off x="9690" y="9564"/>
              <a:ext cx="2508" cy="0"/>
            </a:xfrm>
            <a:prstGeom prst="line">
              <a:avLst/>
            </a:prstGeom>
            <a:noFill/>
            <a:ln w="3175">
              <a:solidFill>
                <a:srgbClr val="000000"/>
              </a:solidFill>
              <a:round/>
              <a:headEnd type="none" w="med"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Rectangle 19">
              <a:extLst>
                <a:ext uri="{FF2B5EF4-FFF2-40B4-BE49-F238E27FC236}">
                  <a16:creationId xmlns:a16="http://schemas.microsoft.com/office/drawing/2014/main" id="{3C90F17A-3059-4946-A105-3D2702D9D68E}"/>
                </a:ext>
              </a:extLst>
            </p:cNvPr>
            <p:cNvSpPr>
              <a:spLocks noChangeArrowheads="1"/>
            </p:cNvSpPr>
            <p:nvPr/>
          </p:nvSpPr>
          <p:spPr bwMode="auto">
            <a:xfrm>
              <a:off x="12198" y="9413"/>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a:effectLst/>
                  <a:latin typeface="Arial"/>
                  <a:ea typeface="Times New Roman"/>
                </a:rPr>
                <a:t>V</a:t>
              </a:r>
              <a:r>
                <a:rPr lang="fr-FR" sz="1000" b="1" i="1" baseline="-25000">
                  <a:effectLst/>
                  <a:latin typeface="Arial"/>
                  <a:ea typeface="Times New Roman"/>
                </a:rPr>
                <a:t>D</a:t>
              </a:r>
              <a:endParaRPr lang="fr-FR" sz="1000">
                <a:effectLst/>
                <a:latin typeface="Times New Roman"/>
                <a:ea typeface="Times New Roman"/>
              </a:endParaRPr>
            </a:p>
          </p:txBody>
        </p:sp>
        <p:cxnSp>
          <p:nvCxnSpPr>
            <p:cNvPr id="21" name="Line 1224">
              <a:extLst>
                <a:ext uri="{FF2B5EF4-FFF2-40B4-BE49-F238E27FC236}">
                  <a16:creationId xmlns:a16="http://schemas.microsoft.com/office/drawing/2014/main" id="{CD786E66-C793-4B4C-A2C3-B7F7B403E3E4}"/>
                </a:ext>
              </a:extLst>
            </p:cNvPr>
            <p:cNvCxnSpPr/>
            <p:nvPr/>
          </p:nvCxnSpPr>
          <p:spPr bwMode="auto">
            <a:xfrm>
              <a:off x="11001" y="8424"/>
              <a:ext cx="0" cy="11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 name="Line 1225">
              <a:extLst>
                <a:ext uri="{FF2B5EF4-FFF2-40B4-BE49-F238E27FC236}">
                  <a16:creationId xmlns:a16="http://schemas.microsoft.com/office/drawing/2014/main" id="{B4A587B9-AC24-4578-964D-35E70DA734FB}"/>
                </a:ext>
              </a:extLst>
            </p:cNvPr>
            <p:cNvCxnSpPr/>
            <p:nvPr/>
          </p:nvCxnSpPr>
          <p:spPr bwMode="auto">
            <a:xfrm flipH="1">
              <a:off x="9971" y="9567"/>
              <a:ext cx="1044"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23" name="Group 1287">
            <a:extLst>
              <a:ext uri="{FF2B5EF4-FFF2-40B4-BE49-F238E27FC236}">
                <a16:creationId xmlns:a16="http://schemas.microsoft.com/office/drawing/2014/main" id="{8E610A0B-5E62-46E1-B836-3A88D52A73AD}"/>
              </a:ext>
            </a:extLst>
          </p:cNvPr>
          <p:cNvGrpSpPr>
            <a:grpSpLocks/>
          </p:cNvGrpSpPr>
          <p:nvPr/>
        </p:nvGrpSpPr>
        <p:grpSpPr bwMode="auto">
          <a:xfrm>
            <a:off x="1805257" y="3017838"/>
            <a:ext cx="2574081" cy="1413603"/>
            <a:chOff x="9510" y="5866"/>
            <a:chExt cx="3306" cy="1814"/>
          </a:xfrm>
        </p:grpSpPr>
        <p:sp>
          <p:nvSpPr>
            <p:cNvPr id="24" name="Rectangle 23">
              <a:extLst>
                <a:ext uri="{FF2B5EF4-FFF2-40B4-BE49-F238E27FC236}">
                  <a16:creationId xmlns:a16="http://schemas.microsoft.com/office/drawing/2014/main" id="{A7629CF8-ACFC-49DF-AA73-53C1414C3E6F}"/>
                </a:ext>
              </a:extLst>
            </p:cNvPr>
            <p:cNvSpPr>
              <a:spLocks noChangeArrowheads="1"/>
            </p:cNvSpPr>
            <p:nvPr/>
          </p:nvSpPr>
          <p:spPr bwMode="auto">
            <a:xfrm>
              <a:off x="10864" y="7402"/>
              <a:ext cx="197"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800" b="1" dirty="0">
                  <a:effectLst/>
                  <a:latin typeface="Arial"/>
                  <a:ea typeface="Times New Roman"/>
                </a:rPr>
                <a:t>0</a:t>
              </a:r>
              <a:endParaRPr lang="fr-FR" sz="1000" dirty="0">
                <a:effectLst/>
                <a:latin typeface="Times New Roman"/>
                <a:ea typeface="Times New Roman"/>
              </a:endParaRPr>
            </a:p>
          </p:txBody>
        </p:sp>
        <p:sp>
          <p:nvSpPr>
            <p:cNvPr id="25" name="Rectangle 24">
              <a:extLst>
                <a:ext uri="{FF2B5EF4-FFF2-40B4-BE49-F238E27FC236}">
                  <a16:creationId xmlns:a16="http://schemas.microsoft.com/office/drawing/2014/main" id="{CBBA4CA7-84F0-41B7-BB15-03DAD8FC93A3}"/>
                </a:ext>
              </a:extLst>
            </p:cNvPr>
            <p:cNvSpPr>
              <a:spLocks noChangeArrowheads="1"/>
            </p:cNvSpPr>
            <p:nvPr/>
          </p:nvSpPr>
          <p:spPr bwMode="auto">
            <a:xfrm>
              <a:off x="10593" y="5866"/>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a:effectLst/>
                  <a:latin typeface="Arial"/>
                  <a:ea typeface="Times New Roman"/>
                </a:rPr>
                <a:t>I</a:t>
              </a:r>
              <a:r>
                <a:rPr lang="fr-FR" sz="1000" b="1" i="1" baseline="-25000">
                  <a:effectLst/>
                  <a:latin typeface="Arial"/>
                  <a:ea typeface="Times New Roman"/>
                </a:rPr>
                <a:t>D</a:t>
              </a:r>
              <a:endParaRPr lang="fr-FR" sz="1000">
                <a:effectLst/>
                <a:latin typeface="Times New Roman"/>
                <a:ea typeface="Times New Roman"/>
              </a:endParaRPr>
            </a:p>
          </p:txBody>
        </p:sp>
        <p:sp>
          <p:nvSpPr>
            <p:cNvPr id="29" name="Rectangle 28">
              <a:extLst>
                <a:ext uri="{FF2B5EF4-FFF2-40B4-BE49-F238E27FC236}">
                  <a16:creationId xmlns:a16="http://schemas.microsoft.com/office/drawing/2014/main" id="{936CE554-D97E-4563-BD6C-FE81D5E0069E}"/>
                </a:ext>
              </a:extLst>
            </p:cNvPr>
            <p:cNvSpPr>
              <a:spLocks noChangeArrowheads="1"/>
            </p:cNvSpPr>
            <p:nvPr/>
          </p:nvSpPr>
          <p:spPr bwMode="auto">
            <a:xfrm>
              <a:off x="11220" y="7404"/>
              <a:ext cx="523"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700">
                  <a:effectLst/>
                  <a:latin typeface="Arial"/>
                  <a:ea typeface="Times New Roman"/>
                </a:rPr>
                <a:t>V</a:t>
              </a:r>
              <a:r>
                <a:rPr lang="fr-FR" sz="700" baseline="-25000">
                  <a:effectLst/>
                  <a:latin typeface="Arial"/>
                  <a:ea typeface="Times New Roman"/>
                </a:rPr>
                <a:t>Seuil</a:t>
              </a:r>
              <a:endParaRPr lang="fr-FR" sz="1000">
                <a:effectLst/>
                <a:latin typeface="Times New Roman"/>
                <a:ea typeface="Times New Roman"/>
              </a:endParaRPr>
            </a:p>
          </p:txBody>
        </p:sp>
        <p:cxnSp>
          <p:nvCxnSpPr>
            <p:cNvPr id="31" name="Line 1207">
              <a:extLst>
                <a:ext uri="{FF2B5EF4-FFF2-40B4-BE49-F238E27FC236}">
                  <a16:creationId xmlns:a16="http://schemas.microsoft.com/office/drawing/2014/main" id="{7FCBFF63-7E95-482E-AB60-4F1BCBC0A8E1}"/>
                </a:ext>
              </a:extLst>
            </p:cNvPr>
            <p:cNvCxnSpPr/>
            <p:nvPr/>
          </p:nvCxnSpPr>
          <p:spPr bwMode="auto">
            <a:xfrm flipH="1">
              <a:off x="10992" y="6094"/>
              <a:ext cx="0" cy="1311"/>
            </a:xfrm>
            <a:prstGeom prst="line">
              <a:avLst/>
            </a:prstGeom>
            <a:noFill/>
            <a:ln w="3175">
              <a:solidFill>
                <a:srgbClr val="000000"/>
              </a:solidFill>
              <a:round/>
              <a:headEnd type="triangle" w="sm"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Line 1208">
              <a:extLst>
                <a:ext uri="{FF2B5EF4-FFF2-40B4-BE49-F238E27FC236}">
                  <a16:creationId xmlns:a16="http://schemas.microsoft.com/office/drawing/2014/main" id="{A3AFF05C-DC19-42A2-ACCC-8C6F442B67F6}"/>
                </a:ext>
              </a:extLst>
            </p:cNvPr>
            <p:cNvCxnSpPr/>
            <p:nvPr/>
          </p:nvCxnSpPr>
          <p:spPr bwMode="auto">
            <a:xfrm flipV="1">
              <a:off x="9738" y="7404"/>
              <a:ext cx="2508" cy="0"/>
            </a:xfrm>
            <a:prstGeom prst="line">
              <a:avLst/>
            </a:prstGeom>
            <a:noFill/>
            <a:ln w="3175">
              <a:solidFill>
                <a:srgbClr val="000000"/>
              </a:solidFill>
              <a:round/>
              <a:headEnd type="none" w="med"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Rectangle 32">
              <a:extLst>
                <a:ext uri="{FF2B5EF4-FFF2-40B4-BE49-F238E27FC236}">
                  <a16:creationId xmlns:a16="http://schemas.microsoft.com/office/drawing/2014/main" id="{E5ED371A-5D6A-4A8C-BD8B-A327A879B1B9}"/>
                </a:ext>
              </a:extLst>
            </p:cNvPr>
            <p:cNvSpPr>
              <a:spLocks noChangeArrowheads="1"/>
            </p:cNvSpPr>
            <p:nvPr/>
          </p:nvSpPr>
          <p:spPr bwMode="auto">
            <a:xfrm>
              <a:off x="12189" y="7291"/>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a:effectLst/>
                  <a:latin typeface="Arial"/>
                  <a:ea typeface="Times New Roman"/>
                </a:rPr>
                <a:t>V</a:t>
              </a:r>
              <a:r>
                <a:rPr lang="fr-FR" sz="1000" b="1" i="1" baseline="-25000">
                  <a:effectLst/>
                  <a:latin typeface="Arial"/>
                  <a:ea typeface="Times New Roman"/>
                </a:rPr>
                <a:t>D</a:t>
              </a:r>
              <a:endParaRPr lang="fr-FR" sz="1000">
                <a:effectLst/>
                <a:latin typeface="Times New Roman"/>
                <a:ea typeface="Times New Roman"/>
              </a:endParaRPr>
            </a:p>
          </p:txBody>
        </p:sp>
        <p:cxnSp>
          <p:nvCxnSpPr>
            <p:cNvPr id="34" name="Line 1212">
              <a:extLst>
                <a:ext uri="{FF2B5EF4-FFF2-40B4-BE49-F238E27FC236}">
                  <a16:creationId xmlns:a16="http://schemas.microsoft.com/office/drawing/2014/main" id="{296E20F8-684C-4693-BF77-CE4C5DA81A8E}"/>
                </a:ext>
              </a:extLst>
            </p:cNvPr>
            <p:cNvCxnSpPr/>
            <p:nvPr/>
          </p:nvCxnSpPr>
          <p:spPr bwMode="auto">
            <a:xfrm flipH="1">
              <a:off x="9909" y="7400"/>
              <a:ext cx="1539"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5" name="Line 1213">
              <a:extLst>
                <a:ext uri="{FF2B5EF4-FFF2-40B4-BE49-F238E27FC236}">
                  <a16:creationId xmlns:a16="http://schemas.microsoft.com/office/drawing/2014/main" id="{4EABD61F-21D4-478D-B59B-63FAB31C4085}"/>
                </a:ext>
              </a:extLst>
            </p:cNvPr>
            <p:cNvCxnSpPr/>
            <p:nvPr/>
          </p:nvCxnSpPr>
          <p:spPr bwMode="auto">
            <a:xfrm>
              <a:off x="11447" y="7370"/>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 name="Line 1214">
              <a:extLst>
                <a:ext uri="{FF2B5EF4-FFF2-40B4-BE49-F238E27FC236}">
                  <a16:creationId xmlns:a16="http://schemas.microsoft.com/office/drawing/2014/main" id="{C5B98C2D-0202-43B3-B681-EEA54F02104C}"/>
                </a:ext>
              </a:extLst>
            </p:cNvPr>
            <p:cNvCxnSpPr/>
            <p:nvPr/>
          </p:nvCxnSpPr>
          <p:spPr bwMode="auto">
            <a:xfrm>
              <a:off x="10536" y="7113"/>
              <a:ext cx="171" cy="285"/>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cxnSp>
        <p:sp>
          <p:nvSpPr>
            <p:cNvPr id="37" name="Text Box 1215">
              <a:extLst>
                <a:ext uri="{FF2B5EF4-FFF2-40B4-BE49-F238E27FC236}">
                  <a16:creationId xmlns:a16="http://schemas.microsoft.com/office/drawing/2014/main" id="{73C3241B-B22E-491C-B0C3-A54B32F058F4}"/>
                </a:ext>
              </a:extLst>
            </p:cNvPr>
            <p:cNvSpPr txBox="1">
              <a:spLocks noChangeArrowheads="1"/>
            </p:cNvSpPr>
            <p:nvPr/>
          </p:nvSpPr>
          <p:spPr bwMode="auto">
            <a:xfrm>
              <a:off x="9510" y="6602"/>
              <a:ext cx="1368" cy="515"/>
            </a:xfrm>
            <a:prstGeom prst="rect">
              <a:avLst/>
            </a:prstGeom>
            <a:solidFill>
              <a:srgbClr val="FFFFFF"/>
            </a:solidFill>
            <a:ln w="3175" cap="rnd">
              <a:solidFill>
                <a:srgbClr val="000000"/>
              </a:solidFill>
              <a:prstDash val="sysDot"/>
              <a:miter lim="800000"/>
              <a:headEnd/>
              <a:tailEnd/>
            </a:ln>
          </p:spPr>
          <p:txBody>
            <a:bodyPr rot="0" vert="horz" wrap="square" lIns="3600" tIns="18000" rIns="18000" bIns="18000" anchor="t" anchorCtr="0" upright="1">
              <a:noAutofit/>
            </a:bodyPr>
            <a:lstStyle/>
            <a:p>
              <a:pPr algn="ctr">
                <a:spcAft>
                  <a:spcPts val="0"/>
                </a:spcAft>
              </a:pPr>
              <a:r>
                <a:rPr lang="fr-FR" sz="800" dirty="0">
                  <a:latin typeface="Arial"/>
                  <a:ea typeface="Times New Roman"/>
                </a:rPr>
                <a:t>Diode à l’état </a:t>
              </a:r>
              <a:r>
                <a:rPr lang="fr-FR" sz="800" b="1" u="sng" dirty="0">
                  <a:latin typeface="Arial"/>
                  <a:ea typeface="Times New Roman"/>
                </a:rPr>
                <a:t>bloquée</a:t>
              </a:r>
              <a:r>
                <a:rPr lang="fr-FR" sz="800" dirty="0">
                  <a:latin typeface="Arial"/>
                  <a:ea typeface="Times New Roman"/>
                </a:rPr>
                <a:t>. </a:t>
              </a:r>
              <a:endParaRPr lang="fr-FR" sz="1100" dirty="0">
                <a:latin typeface="Times New Roman"/>
                <a:ea typeface="Times New Roman"/>
              </a:endParaRPr>
            </a:p>
            <a:p>
              <a:pPr algn="ctr">
                <a:spcAft>
                  <a:spcPts val="0"/>
                </a:spcAft>
              </a:pPr>
              <a:r>
                <a:rPr lang="fr-FR" sz="800" dirty="0">
                  <a:latin typeface="Arial"/>
                  <a:ea typeface="Times New Roman"/>
                </a:rPr>
                <a:t>I</a:t>
              </a:r>
              <a:r>
                <a:rPr lang="fr-FR" sz="800" baseline="-25000" dirty="0">
                  <a:latin typeface="Arial"/>
                  <a:ea typeface="Times New Roman"/>
                </a:rPr>
                <a:t>D</a:t>
              </a:r>
              <a:r>
                <a:rPr lang="fr-FR" sz="800" dirty="0">
                  <a:latin typeface="Arial"/>
                  <a:ea typeface="Times New Roman"/>
                </a:rPr>
                <a:t> =0</a:t>
              </a:r>
              <a:endParaRPr lang="fr-FR" sz="1100" dirty="0">
                <a:latin typeface="Times New Roman"/>
                <a:ea typeface="Times New Roman"/>
              </a:endParaRPr>
            </a:p>
          </p:txBody>
        </p:sp>
        <p:cxnSp>
          <p:nvCxnSpPr>
            <p:cNvPr id="38" name="Line 1216">
              <a:extLst>
                <a:ext uri="{FF2B5EF4-FFF2-40B4-BE49-F238E27FC236}">
                  <a16:creationId xmlns:a16="http://schemas.microsoft.com/office/drawing/2014/main" id="{85994B5E-317E-488C-A0FA-F775B1F4E617}"/>
                </a:ext>
              </a:extLst>
            </p:cNvPr>
            <p:cNvCxnSpPr/>
            <p:nvPr/>
          </p:nvCxnSpPr>
          <p:spPr bwMode="auto">
            <a:xfrm flipH="1">
              <a:off x="11457" y="6600"/>
              <a:ext cx="399" cy="116"/>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cxnSp>
        <p:sp>
          <p:nvSpPr>
            <p:cNvPr id="39" name="Text Box 1217">
              <a:extLst>
                <a:ext uri="{FF2B5EF4-FFF2-40B4-BE49-F238E27FC236}">
                  <a16:creationId xmlns:a16="http://schemas.microsoft.com/office/drawing/2014/main" id="{5002D4BC-2125-48AD-9D1D-BCBD266233B9}"/>
                </a:ext>
              </a:extLst>
            </p:cNvPr>
            <p:cNvSpPr txBox="1">
              <a:spLocks noChangeArrowheads="1"/>
            </p:cNvSpPr>
            <p:nvPr/>
          </p:nvSpPr>
          <p:spPr bwMode="auto">
            <a:xfrm>
              <a:off x="11790" y="6371"/>
              <a:ext cx="1026" cy="684"/>
            </a:xfrm>
            <a:prstGeom prst="rect">
              <a:avLst/>
            </a:prstGeom>
            <a:solidFill>
              <a:srgbClr val="FFFFFF"/>
            </a:solidFill>
            <a:ln w="3175" cap="rnd">
              <a:solidFill>
                <a:srgbClr val="000000"/>
              </a:solidFill>
              <a:prstDash val="sysDot"/>
              <a:miter lim="800000"/>
              <a:headEnd/>
              <a:tailEnd/>
            </a:ln>
          </p:spPr>
          <p:txBody>
            <a:bodyPr rot="0" vert="horz" wrap="square" lIns="3600" tIns="18000" rIns="18000" bIns="18000" anchor="t" anchorCtr="0" upright="1">
              <a:noAutofit/>
            </a:bodyPr>
            <a:lstStyle/>
            <a:p>
              <a:pPr algn="ctr">
                <a:spcAft>
                  <a:spcPts val="0"/>
                </a:spcAft>
              </a:pPr>
              <a:r>
                <a:rPr lang="fr-FR" sz="800" dirty="0">
                  <a:latin typeface="Arial"/>
                  <a:ea typeface="Times New Roman"/>
                </a:rPr>
                <a:t>Diode à l’état </a:t>
              </a:r>
              <a:r>
                <a:rPr lang="fr-FR" sz="800" b="1" u="sng" dirty="0">
                  <a:latin typeface="Arial"/>
                  <a:ea typeface="Times New Roman"/>
                </a:rPr>
                <a:t>passante</a:t>
              </a:r>
              <a:r>
                <a:rPr lang="fr-FR" sz="800" dirty="0">
                  <a:latin typeface="Arial"/>
                  <a:ea typeface="Times New Roman"/>
                </a:rPr>
                <a:t>. </a:t>
              </a:r>
              <a:endParaRPr lang="fr-FR" sz="1100" dirty="0">
                <a:latin typeface="Times New Roman"/>
                <a:ea typeface="Times New Roman"/>
              </a:endParaRPr>
            </a:p>
            <a:p>
              <a:pPr algn="ctr">
                <a:spcAft>
                  <a:spcPts val="0"/>
                </a:spcAft>
              </a:pPr>
              <a:r>
                <a:rPr lang="fr-FR" sz="800" dirty="0">
                  <a:latin typeface="Arial"/>
                  <a:ea typeface="Times New Roman"/>
                </a:rPr>
                <a:t>I</a:t>
              </a:r>
              <a:r>
                <a:rPr lang="fr-FR" sz="800" baseline="-25000" dirty="0">
                  <a:latin typeface="Arial"/>
                  <a:ea typeface="Times New Roman"/>
                </a:rPr>
                <a:t>D</a:t>
              </a:r>
              <a:r>
                <a:rPr lang="fr-FR" sz="800" dirty="0">
                  <a:latin typeface="Arial"/>
                  <a:ea typeface="Times New Roman"/>
                </a:rPr>
                <a:t> </a:t>
              </a:r>
              <a:r>
                <a:rPr lang="fr-FR" sz="800" dirty="0">
                  <a:latin typeface="Arial"/>
                  <a:ea typeface="Times New Roman"/>
                  <a:cs typeface="Arial"/>
                  <a:sym typeface="Symbol"/>
                </a:rPr>
                <a:t></a:t>
              </a:r>
              <a:r>
                <a:rPr lang="fr-FR" sz="800" dirty="0">
                  <a:latin typeface="Arial"/>
                  <a:ea typeface="Times New Roman"/>
                </a:rPr>
                <a:t> 0, V</a:t>
              </a:r>
              <a:r>
                <a:rPr lang="fr-FR" sz="800" baseline="-25000" dirty="0">
                  <a:latin typeface="Arial"/>
                  <a:ea typeface="Times New Roman"/>
                </a:rPr>
                <a:t>D</a:t>
              </a:r>
              <a:r>
                <a:rPr lang="fr-FR" sz="800" dirty="0">
                  <a:latin typeface="Arial"/>
                  <a:ea typeface="Times New Roman"/>
                </a:rPr>
                <a:t>=</a:t>
              </a:r>
              <a:r>
                <a:rPr lang="fr-FR" sz="800" dirty="0" err="1">
                  <a:latin typeface="Arial"/>
                  <a:ea typeface="Times New Roman"/>
                </a:rPr>
                <a:t>V</a:t>
              </a:r>
              <a:r>
                <a:rPr lang="fr-FR" sz="800" baseline="-25000" dirty="0" err="1">
                  <a:latin typeface="Arial"/>
                  <a:ea typeface="Times New Roman"/>
                </a:rPr>
                <a:t>seuil</a:t>
              </a:r>
              <a:endParaRPr lang="fr-FR" sz="1100" baseline="-25000" dirty="0">
                <a:latin typeface="Times New Roman"/>
                <a:ea typeface="Times New Roman"/>
              </a:endParaRPr>
            </a:p>
          </p:txBody>
        </p:sp>
        <p:cxnSp>
          <p:nvCxnSpPr>
            <p:cNvPr id="40" name="Line 1248">
              <a:extLst>
                <a:ext uri="{FF2B5EF4-FFF2-40B4-BE49-F238E27FC236}">
                  <a16:creationId xmlns:a16="http://schemas.microsoft.com/office/drawing/2014/main" id="{1F5FBFA7-29B9-4004-9F34-1E5C413A4954}"/>
                </a:ext>
              </a:extLst>
            </p:cNvPr>
            <p:cNvCxnSpPr/>
            <p:nvPr/>
          </p:nvCxnSpPr>
          <p:spPr bwMode="auto">
            <a:xfrm>
              <a:off x="11453" y="6547"/>
              <a:ext cx="0" cy="8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41" name="Group 1288">
            <a:extLst>
              <a:ext uri="{FF2B5EF4-FFF2-40B4-BE49-F238E27FC236}">
                <a16:creationId xmlns:a16="http://schemas.microsoft.com/office/drawing/2014/main" id="{07094B92-9C9D-4904-87D2-472B1F6E47F2}"/>
              </a:ext>
            </a:extLst>
          </p:cNvPr>
          <p:cNvGrpSpPr>
            <a:grpSpLocks/>
          </p:cNvGrpSpPr>
          <p:nvPr/>
        </p:nvGrpSpPr>
        <p:grpSpPr bwMode="auto">
          <a:xfrm>
            <a:off x="4771144" y="3235712"/>
            <a:ext cx="1415526" cy="711344"/>
            <a:chOff x="13329" y="6710"/>
            <a:chExt cx="1482" cy="745"/>
          </a:xfrm>
        </p:grpSpPr>
        <p:sp>
          <p:nvSpPr>
            <p:cNvPr id="42" name="Oval 1263">
              <a:extLst>
                <a:ext uri="{FF2B5EF4-FFF2-40B4-BE49-F238E27FC236}">
                  <a16:creationId xmlns:a16="http://schemas.microsoft.com/office/drawing/2014/main" id="{0CDC9854-2E0F-473E-A668-7A3E3EAFB996}"/>
                </a:ext>
              </a:extLst>
            </p:cNvPr>
            <p:cNvSpPr>
              <a:spLocks noChangeArrowheads="1"/>
            </p:cNvSpPr>
            <p:nvPr/>
          </p:nvSpPr>
          <p:spPr bwMode="auto">
            <a:xfrm>
              <a:off x="14194" y="6897"/>
              <a:ext cx="228" cy="228"/>
            </a:xfrm>
            <a:prstGeom prst="ellipse">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43" name="Line 1264">
              <a:extLst>
                <a:ext uri="{FF2B5EF4-FFF2-40B4-BE49-F238E27FC236}">
                  <a16:creationId xmlns:a16="http://schemas.microsoft.com/office/drawing/2014/main" id="{670A69DF-6468-4327-BFC6-5D528CD86D54}"/>
                </a:ext>
              </a:extLst>
            </p:cNvPr>
            <p:cNvCxnSpPr/>
            <p:nvPr/>
          </p:nvCxnSpPr>
          <p:spPr bwMode="auto">
            <a:xfrm>
              <a:off x="13391" y="7017"/>
              <a:ext cx="125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 name="Line 1265">
              <a:extLst>
                <a:ext uri="{FF2B5EF4-FFF2-40B4-BE49-F238E27FC236}">
                  <a16:creationId xmlns:a16="http://schemas.microsoft.com/office/drawing/2014/main" id="{9FC1CD6D-DF10-4DFE-8BDD-8D727D10CE25}"/>
                </a:ext>
              </a:extLst>
            </p:cNvPr>
            <p:cNvCxnSpPr/>
            <p:nvPr/>
          </p:nvCxnSpPr>
          <p:spPr bwMode="auto">
            <a:xfrm>
              <a:off x="14018" y="7006"/>
              <a:ext cx="523" cy="10"/>
            </a:xfrm>
            <a:prstGeom prst="line">
              <a:avLst/>
            </a:prstGeom>
            <a:noFill/>
            <a:ln w="6350">
              <a:solidFill>
                <a:srgbClr val="000000"/>
              </a:solidFill>
              <a:round/>
              <a:headEnd type="oval" w="sm" len="sm"/>
              <a:tailEnd type="oval" w="sm" len="sm"/>
            </a:ln>
            <a:extLst>
              <a:ext uri="{909E8E84-426E-40DD-AFC4-6F175D3DCCD1}">
                <a14:hiddenFill xmlns:a14="http://schemas.microsoft.com/office/drawing/2010/main">
                  <a:noFill/>
                </a14:hiddenFill>
              </a:ext>
            </a:extLst>
          </p:spPr>
        </p:cxnSp>
        <p:sp>
          <p:nvSpPr>
            <p:cNvPr id="45" name="Text Box 1267">
              <a:extLst>
                <a:ext uri="{FF2B5EF4-FFF2-40B4-BE49-F238E27FC236}">
                  <a16:creationId xmlns:a16="http://schemas.microsoft.com/office/drawing/2014/main" id="{2437BFAB-66C2-4371-87E1-8CE1745EB0DF}"/>
                </a:ext>
              </a:extLst>
            </p:cNvPr>
            <p:cNvSpPr txBox="1">
              <a:spLocks noChangeArrowheads="1"/>
            </p:cNvSpPr>
            <p:nvPr/>
          </p:nvSpPr>
          <p:spPr bwMode="auto">
            <a:xfrm>
              <a:off x="13733" y="6721"/>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A</a:t>
              </a:r>
              <a:endParaRPr lang="fr-FR" sz="1000">
                <a:effectLst/>
                <a:latin typeface="Times New Roman"/>
                <a:ea typeface="Times New Roman"/>
              </a:endParaRPr>
            </a:p>
          </p:txBody>
        </p:sp>
        <p:cxnSp>
          <p:nvCxnSpPr>
            <p:cNvPr id="46" name="Line 1268">
              <a:extLst>
                <a:ext uri="{FF2B5EF4-FFF2-40B4-BE49-F238E27FC236}">
                  <a16:creationId xmlns:a16="http://schemas.microsoft.com/office/drawing/2014/main" id="{912F0F11-35B2-4774-8A31-1DE3AC613BF7}"/>
                </a:ext>
              </a:extLst>
            </p:cNvPr>
            <p:cNvCxnSpPr/>
            <p:nvPr/>
          </p:nvCxnSpPr>
          <p:spPr bwMode="auto">
            <a:xfrm flipV="1">
              <a:off x="13505" y="7006"/>
              <a:ext cx="218" cy="1"/>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47" name="Rectangle 46">
              <a:extLst>
                <a:ext uri="{FF2B5EF4-FFF2-40B4-BE49-F238E27FC236}">
                  <a16:creationId xmlns:a16="http://schemas.microsoft.com/office/drawing/2014/main" id="{6030B063-D085-4380-8CB6-AFE0610660DB}"/>
                </a:ext>
              </a:extLst>
            </p:cNvPr>
            <p:cNvSpPr>
              <a:spLocks noChangeArrowheads="1"/>
            </p:cNvSpPr>
            <p:nvPr/>
          </p:nvSpPr>
          <p:spPr bwMode="auto">
            <a:xfrm>
              <a:off x="13329" y="6716"/>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r>
                <a:rPr lang="fr-FR" sz="1000" b="1" i="1" baseline="-25000" dirty="0">
                  <a:effectLst/>
                  <a:latin typeface="Arial"/>
                  <a:ea typeface="Times New Roman"/>
                </a:rPr>
                <a:t>D</a:t>
              </a:r>
              <a:endParaRPr lang="fr-FR" sz="1000" dirty="0">
                <a:effectLst/>
                <a:latin typeface="Times New Roman"/>
                <a:ea typeface="Times New Roman"/>
              </a:endParaRPr>
            </a:p>
          </p:txBody>
        </p:sp>
        <p:sp>
          <p:nvSpPr>
            <p:cNvPr id="48" name="Rectangle 47">
              <a:extLst>
                <a:ext uri="{FF2B5EF4-FFF2-40B4-BE49-F238E27FC236}">
                  <a16:creationId xmlns:a16="http://schemas.microsoft.com/office/drawing/2014/main" id="{E865FA5A-7AC4-420D-B251-9D245B03278A}"/>
                </a:ext>
              </a:extLst>
            </p:cNvPr>
            <p:cNvSpPr>
              <a:spLocks noChangeArrowheads="1"/>
            </p:cNvSpPr>
            <p:nvPr/>
          </p:nvSpPr>
          <p:spPr bwMode="auto">
            <a:xfrm>
              <a:off x="14132" y="7177"/>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V</a:t>
              </a:r>
              <a:r>
                <a:rPr lang="fr-FR" sz="1000" b="1" i="1" baseline="-25000" dirty="0">
                  <a:effectLst/>
                  <a:latin typeface="Arial"/>
                  <a:ea typeface="Times New Roman"/>
                </a:rPr>
                <a:t>D</a:t>
              </a:r>
              <a:endParaRPr lang="fr-FR" sz="1100" dirty="0">
                <a:effectLst/>
                <a:latin typeface="Times New Roman"/>
                <a:ea typeface="Times New Roman"/>
              </a:endParaRPr>
            </a:p>
          </p:txBody>
        </p:sp>
        <p:cxnSp>
          <p:nvCxnSpPr>
            <p:cNvPr id="49" name="Line 1271">
              <a:extLst>
                <a:ext uri="{FF2B5EF4-FFF2-40B4-BE49-F238E27FC236}">
                  <a16:creationId xmlns:a16="http://schemas.microsoft.com/office/drawing/2014/main" id="{D73A0700-7D45-4AA6-BA78-B86E6EB72654}"/>
                </a:ext>
              </a:extLst>
            </p:cNvPr>
            <p:cNvCxnSpPr/>
            <p:nvPr/>
          </p:nvCxnSpPr>
          <p:spPr bwMode="auto">
            <a:xfrm flipH="1">
              <a:off x="14023" y="7177"/>
              <a:ext cx="508" cy="5"/>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0" name="Rectangle 49">
              <a:extLst>
                <a:ext uri="{FF2B5EF4-FFF2-40B4-BE49-F238E27FC236}">
                  <a16:creationId xmlns:a16="http://schemas.microsoft.com/office/drawing/2014/main" id="{8690A347-E468-4848-99F3-13CD58FBD909}"/>
                </a:ext>
              </a:extLst>
            </p:cNvPr>
            <p:cNvSpPr>
              <a:spLocks noChangeArrowheads="1"/>
            </p:cNvSpPr>
            <p:nvPr/>
          </p:nvSpPr>
          <p:spPr bwMode="auto">
            <a:xfrm>
              <a:off x="14033" y="6710"/>
              <a:ext cx="513"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i="1" dirty="0" err="1">
                  <a:effectLst/>
                  <a:latin typeface="Arial"/>
                  <a:ea typeface="Times New Roman"/>
                </a:rPr>
                <a:t>V</a:t>
              </a:r>
              <a:r>
                <a:rPr lang="fr-FR" sz="1000" i="1" baseline="-25000" dirty="0" err="1">
                  <a:effectLst/>
                  <a:latin typeface="Arial"/>
                  <a:ea typeface="Times New Roman"/>
                </a:rPr>
                <a:t>Seuil</a:t>
              </a:r>
              <a:endParaRPr lang="fr-FR" sz="1400" dirty="0">
                <a:effectLst/>
                <a:latin typeface="Times New Roman"/>
                <a:ea typeface="Times New Roman"/>
              </a:endParaRPr>
            </a:p>
          </p:txBody>
        </p:sp>
        <p:sp>
          <p:nvSpPr>
            <p:cNvPr id="51" name="Text Box 1274">
              <a:extLst>
                <a:ext uri="{FF2B5EF4-FFF2-40B4-BE49-F238E27FC236}">
                  <a16:creationId xmlns:a16="http://schemas.microsoft.com/office/drawing/2014/main" id="{8E3C21B9-73E6-4703-8F7A-2C2BA6D8A23D}"/>
                </a:ext>
              </a:extLst>
            </p:cNvPr>
            <p:cNvSpPr txBox="1">
              <a:spLocks noChangeArrowheads="1"/>
            </p:cNvSpPr>
            <p:nvPr/>
          </p:nvSpPr>
          <p:spPr bwMode="auto">
            <a:xfrm>
              <a:off x="14298" y="6716"/>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K</a:t>
              </a:r>
              <a:endParaRPr lang="fr-FR" sz="1000">
                <a:effectLst/>
                <a:latin typeface="Times New Roman"/>
                <a:ea typeface="Times New Roman"/>
              </a:endParaRPr>
            </a:p>
          </p:txBody>
        </p:sp>
      </p:grpSp>
      <p:grpSp>
        <p:nvGrpSpPr>
          <p:cNvPr id="52" name="Group 1340">
            <a:extLst>
              <a:ext uri="{FF2B5EF4-FFF2-40B4-BE49-F238E27FC236}">
                <a16:creationId xmlns:a16="http://schemas.microsoft.com/office/drawing/2014/main" id="{5947DADC-1F9C-4D97-BDDE-A228EA39E843}"/>
              </a:ext>
            </a:extLst>
          </p:cNvPr>
          <p:cNvGrpSpPr>
            <a:grpSpLocks/>
          </p:cNvGrpSpPr>
          <p:nvPr/>
        </p:nvGrpSpPr>
        <p:grpSpPr bwMode="auto">
          <a:xfrm>
            <a:off x="5092574" y="5208844"/>
            <a:ext cx="831800" cy="455226"/>
            <a:chOff x="13220" y="8216"/>
            <a:chExt cx="1311" cy="719"/>
          </a:xfrm>
        </p:grpSpPr>
        <p:cxnSp>
          <p:nvCxnSpPr>
            <p:cNvPr id="53" name="Line 1293">
              <a:extLst>
                <a:ext uri="{FF2B5EF4-FFF2-40B4-BE49-F238E27FC236}">
                  <a16:creationId xmlns:a16="http://schemas.microsoft.com/office/drawing/2014/main" id="{611CC735-1FE8-42D8-91D4-024DDD525AC5}"/>
                </a:ext>
              </a:extLst>
            </p:cNvPr>
            <p:cNvCxnSpPr/>
            <p:nvPr/>
          </p:nvCxnSpPr>
          <p:spPr bwMode="auto">
            <a:xfrm flipV="1">
              <a:off x="14246" y="8542"/>
              <a:ext cx="114" cy="1"/>
            </a:xfrm>
            <a:prstGeom prst="line">
              <a:avLst/>
            </a:prstGeom>
            <a:noFill/>
            <a:ln w="6350">
              <a:solidFill>
                <a:srgbClr val="000000"/>
              </a:solidFill>
              <a:round/>
              <a:headEnd type="oval" w="sm" len="sm"/>
              <a:tailEnd type="none" w="sm" len="sm"/>
            </a:ln>
            <a:extLst>
              <a:ext uri="{909E8E84-426E-40DD-AFC4-6F175D3DCCD1}">
                <a14:hiddenFill xmlns:a14="http://schemas.microsoft.com/office/drawing/2010/main">
                  <a:noFill/>
                </a14:hiddenFill>
              </a:ext>
            </a:extLst>
          </p:spPr>
        </p:cxnSp>
        <p:cxnSp>
          <p:nvCxnSpPr>
            <p:cNvPr id="54" name="Line 1295">
              <a:extLst>
                <a:ext uri="{FF2B5EF4-FFF2-40B4-BE49-F238E27FC236}">
                  <a16:creationId xmlns:a16="http://schemas.microsoft.com/office/drawing/2014/main" id="{F2206B5A-B841-4776-B25D-7B65823A8DD2}"/>
                </a:ext>
              </a:extLst>
            </p:cNvPr>
            <p:cNvCxnSpPr/>
            <p:nvPr/>
          </p:nvCxnSpPr>
          <p:spPr bwMode="auto">
            <a:xfrm flipV="1">
              <a:off x="13396" y="8544"/>
              <a:ext cx="218" cy="1"/>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5" name="Rectangle 54">
              <a:extLst>
                <a:ext uri="{FF2B5EF4-FFF2-40B4-BE49-F238E27FC236}">
                  <a16:creationId xmlns:a16="http://schemas.microsoft.com/office/drawing/2014/main" id="{EA9DC89C-BA7A-416F-B336-81FC6E16BEE5}"/>
                </a:ext>
              </a:extLst>
            </p:cNvPr>
            <p:cNvSpPr>
              <a:spLocks noChangeArrowheads="1"/>
            </p:cNvSpPr>
            <p:nvPr/>
          </p:nvSpPr>
          <p:spPr bwMode="auto">
            <a:xfrm>
              <a:off x="13220" y="8216"/>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r>
                <a:rPr lang="fr-FR" sz="1000" b="1" i="1" baseline="-25000" dirty="0">
                  <a:effectLst/>
                  <a:latin typeface="Arial"/>
                  <a:ea typeface="Times New Roman"/>
                </a:rPr>
                <a:t>D</a:t>
              </a:r>
              <a:endParaRPr lang="fr-FR" sz="1000" dirty="0">
                <a:effectLst/>
                <a:latin typeface="Times New Roman"/>
                <a:ea typeface="Times New Roman"/>
              </a:endParaRPr>
            </a:p>
          </p:txBody>
        </p:sp>
        <p:sp>
          <p:nvSpPr>
            <p:cNvPr id="56" name="Rectangle 55">
              <a:extLst>
                <a:ext uri="{FF2B5EF4-FFF2-40B4-BE49-F238E27FC236}">
                  <a16:creationId xmlns:a16="http://schemas.microsoft.com/office/drawing/2014/main" id="{DFBB7F0B-5E77-410E-97C7-E366432BA755}"/>
                </a:ext>
              </a:extLst>
            </p:cNvPr>
            <p:cNvSpPr>
              <a:spLocks noChangeArrowheads="1"/>
            </p:cNvSpPr>
            <p:nvPr/>
          </p:nvSpPr>
          <p:spPr bwMode="auto">
            <a:xfrm>
              <a:off x="13790" y="8657"/>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V</a:t>
              </a:r>
              <a:r>
                <a:rPr lang="fr-FR" sz="1000" b="1" i="1" baseline="-25000" dirty="0">
                  <a:effectLst/>
                  <a:latin typeface="Arial"/>
                  <a:ea typeface="Times New Roman"/>
                </a:rPr>
                <a:t>D</a:t>
              </a:r>
              <a:endParaRPr lang="fr-FR" sz="1000" dirty="0">
                <a:effectLst/>
                <a:latin typeface="Times New Roman"/>
                <a:ea typeface="Times New Roman"/>
              </a:endParaRPr>
            </a:p>
          </p:txBody>
        </p:sp>
        <p:cxnSp>
          <p:nvCxnSpPr>
            <p:cNvPr id="57" name="Line 1298">
              <a:extLst>
                <a:ext uri="{FF2B5EF4-FFF2-40B4-BE49-F238E27FC236}">
                  <a16:creationId xmlns:a16="http://schemas.microsoft.com/office/drawing/2014/main" id="{AB7D2F0A-FC1C-4D9D-8D94-147850EC9194}"/>
                </a:ext>
              </a:extLst>
            </p:cNvPr>
            <p:cNvCxnSpPr/>
            <p:nvPr/>
          </p:nvCxnSpPr>
          <p:spPr bwMode="auto">
            <a:xfrm flipH="1">
              <a:off x="13733" y="8657"/>
              <a:ext cx="513" cy="4"/>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8" name="Line 1301">
              <a:extLst>
                <a:ext uri="{FF2B5EF4-FFF2-40B4-BE49-F238E27FC236}">
                  <a16:creationId xmlns:a16="http://schemas.microsoft.com/office/drawing/2014/main" id="{374C222A-2FE3-418B-8D24-0758C7344779}"/>
                </a:ext>
              </a:extLst>
            </p:cNvPr>
            <p:cNvCxnSpPr/>
            <p:nvPr/>
          </p:nvCxnSpPr>
          <p:spPr bwMode="auto">
            <a:xfrm flipH="1" flipV="1">
              <a:off x="13562" y="8542"/>
              <a:ext cx="171" cy="1"/>
            </a:xfrm>
            <a:prstGeom prst="line">
              <a:avLst/>
            </a:prstGeom>
            <a:noFill/>
            <a:ln w="6350">
              <a:solidFill>
                <a:srgbClr val="000000"/>
              </a:solidFill>
              <a:round/>
              <a:headEnd type="oval" w="sm" len="sm"/>
              <a:tailEnd type="none" w="sm" len="sm"/>
            </a:ln>
            <a:extLst>
              <a:ext uri="{909E8E84-426E-40DD-AFC4-6F175D3DCCD1}">
                <a14:hiddenFill xmlns:a14="http://schemas.microsoft.com/office/drawing/2010/main">
                  <a:noFill/>
                </a14:hiddenFill>
              </a:ext>
            </a:extLst>
          </p:spPr>
        </p:cxnSp>
        <p:cxnSp>
          <p:nvCxnSpPr>
            <p:cNvPr id="59" name="Line 1302">
              <a:extLst>
                <a:ext uri="{FF2B5EF4-FFF2-40B4-BE49-F238E27FC236}">
                  <a16:creationId xmlns:a16="http://schemas.microsoft.com/office/drawing/2014/main" id="{1C3E974A-747D-429B-9A9A-736F3A2FB869}"/>
                </a:ext>
              </a:extLst>
            </p:cNvPr>
            <p:cNvCxnSpPr/>
            <p:nvPr/>
          </p:nvCxnSpPr>
          <p:spPr bwMode="auto">
            <a:xfrm flipV="1">
              <a:off x="13904" y="8428"/>
              <a:ext cx="171"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0" name="Line 1303">
              <a:extLst>
                <a:ext uri="{FF2B5EF4-FFF2-40B4-BE49-F238E27FC236}">
                  <a16:creationId xmlns:a16="http://schemas.microsoft.com/office/drawing/2014/main" id="{0A5C26C7-1A78-4FA2-9F03-A9EDE9580E4D}"/>
                </a:ext>
              </a:extLst>
            </p:cNvPr>
            <p:cNvCxnSpPr/>
            <p:nvPr/>
          </p:nvCxnSpPr>
          <p:spPr bwMode="auto">
            <a:xfrm flipV="1">
              <a:off x="13733" y="8543"/>
              <a:ext cx="17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1" name="Line 1304">
              <a:extLst>
                <a:ext uri="{FF2B5EF4-FFF2-40B4-BE49-F238E27FC236}">
                  <a16:creationId xmlns:a16="http://schemas.microsoft.com/office/drawing/2014/main" id="{910777E6-C922-44A4-B2D2-2D98DC1C444D}"/>
                </a:ext>
              </a:extLst>
            </p:cNvPr>
            <p:cNvCxnSpPr/>
            <p:nvPr/>
          </p:nvCxnSpPr>
          <p:spPr bwMode="auto">
            <a:xfrm flipV="1">
              <a:off x="14075" y="8542"/>
              <a:ext cx="17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62" name="Text Box 1305">
              <a:extLst>
                <a:ext uri="{FF2B5EF4-FFF2-40B4-BE49-F238E27FC236}">
                  <a16:creationId xmlns:a16="http://schemas.microsoft.com/office/drawing/2014/main" id="{36864AD1-69F2-4DDC-8EEB-17977E852406}"/>
                </a:ext>
              </a:extLst>
            </p:cNvPr>
            <p:cNvSpPr txBox="1">
              <a:spLocks noChangeArrowheads="1"/>
            </p:cNvSpPr>
            <p:nvPr/>
          </p:nvSpPr>
          <p:spPr bwMode="auto">
            <a:xfrm>
              <a:off x="13505" y="8257"/>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A</a:t>
              </a:r>
              <a:endParaRPr lang="fr-FR" sz="1000">
                <a:effectLst/>
                <a:latin typeface="Times New Roman"/>
                <a:ea typeface="Times New Roman"/>
              </a:endParaRPr>
            </a:p>
          </p:txBody>
        </p:sp>
        <p:sp>
          <p:nvSpPr>
            <p:cNvPr id="63" name="Text Box 1306">
              <a:extLst>
                <a:ext uri="{FF2B5EF4-FFF2-40B4-BE49-F238E27FC236}">
                  <a16:creationId xmlns:a16="http://schemas.microsoft.com/office/drawing/2014/main" id="{50AF01F7-4934-4CEF-82B8-DB719A9C5C7D}"/>
                </a:ext>
              </a:extLst>
            </p:cNvPr>
            <p:cNvSpPr txBox="1">
              <a:spLocks noChangeArrowheads="1"/>
            </p:cNvSpPr>
            <p:nvPr/>
          </p:nvSpPr>
          <p:spPr bwMode="auto">
            <a:xfrm>
              <a:off x="14018" y="8258"/>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K</a:t>
              </a:r>
              <a:endParaRPr lang="fr-FR" sz="1000">
                <a:effectLst/>
                <a:latin typeface="Times New Roman"/>
                <a:ea typeface="Times New Roman"/>
              </a:endParaRPr>
            </a:p>
          </p:txBody>
        </p:sp>
      </p:grpSp>
      <p:grpSp>
        <p:nvGrpSpPr>
          <p:cNvPr id="64" name="Group 1341">
            <a:extLst>
              <a:ext uri="{FF2B5EF4-FFF2-40B4-BE49-F238E27FC236}">
                <a16:creationId xmlns:a16="http://schemas.microsoft.com/office/drawing/2014/main" id="{C116AC2A-019E-4B4B-B35F-5F9D5DB87687}"/>
              </a:ext>
            </a:extLst>
          </p:cNvPr>
          <p:cNvGrpSpPr>
            <a:grpSpLocks/>
          </p:cNvGrpSpPr>
          <p:nvPr/>
        </p:nvGrpSpPr>
        <p:grpSpPr bwMode="auto">
          <a:xfrm>
            <a:off x="5103908" y="6121369"/>
            <a:ext cx="845175" cy="430213"/>
            <a:chOff x="13199" y="9334"/>
            <a:chExt cx="1332" cy="678"/>
          </a:xfrm>
        </p:grpSpPr>
        <p:cxnSp>
          <p:nvCxnSpPr>
            <p:cNvPr id="65" name="Line 1328">
              <a:extLst>
                <a:ext uri="{FF2B5EF4-FFF2-40B4-BE49-F238E27FC236}">
                  <a16:creationId xmlns:a16="http://schemas.microsoft.com/office/drawing/2014/main" id="{43F7EF88-CE4E-41F2-B42B-91FF5AA06AB3}"/>
                </a:ext>
              </a:extLst>
            </p:cNvPr>
            <p:cNvCxnSpPr/>
            <p:nvPr/>
          </p:nvCxnSpPr>
          <p:spPr bwMode="auto">
            <a:xfrm flipV="1">
              <a:off x="14246" y="9619"/>
              <a:ext cx="114" cy="1"/>
            </a:xfrm>
            <a:prstGeom prst="line">
              <a:avLst/>
            </a:prstGeom>
            <a:noFill/>
            <a:ln w="6350">
              <a:solidFill>
                <a:srgbClr val="000000"/>
              </a:solidFill>
              <a:round/>
              <a:headEnd type="oval" w="sm" len="sm"/>
              <a:tailEnd type="none" w="sm" len="sm"/>
            </a:ln>
            <a:extLst>
              <a:ext uri="{909E8E84-426E-40DD-AFC4-6F175D3DCCD1}">
                <a14:hiddenFill xmlns:a14="http://schemas.microsoft.com/office/drawing/2010/main">
                  <a:noFill/>
                </a14:hiddenFill>
              </a:ext>
            </a:extLst>
          </p:spPr>
        </p:cxnSp>
        <p:cxnSp>
          <p:nvCxnSpPr>
            <p:cNvPr id="66" name="Line 1329">
              <a:extLst>
                <a:ext uri="{FF2B5EF4-FFF2-40B4-BE49-F238E27FC236}">
                  <a16:creationId xmlns:a16="http://schemas.microsoft.com/office/drawing/2014/main" id="{88DFB01E-9DD6-44B6-B9F7-57DD1FF0BD08}"/>
                </a:ext>
              </a:extLst>
            </p:cNvPr>
            <p:cNvCxnSpPr/>
            <p:nvPr/>
          </p:nvCxnSpPr>
          <p:spPr bwMode="auto">
            <a:xfrm flipV="1">
              <a:off x="13396" y="9621"/>
              <a:ext cx="218" cy="1"/>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67" name="Rectangle 66">
              <a:extLst>
                <a:ext uri="{FF2B5EF4-FFF2-40B4-BE49-F238E27FC236}">
                  <a16:creationId xmlns:a16="http://schemas.microsoft.com/office/drawing/2014/main" id="{8B8E3F99-984A-4A77-BD85-6FB4B2B84B87}"/>
                </a:ext>
              </a:extLst>
            </p:cNvPr>
            <p:cNvSpPr>
              <a:spLocks noChangeArrowheads="1"/>
            </p:cNvSpPr>
            <p:nvPr/>
          </p:nvSpPr>
          <p:spPr bwMode="auto">
            <a:xfrm>
              <a:off x="13790" y="9734"/>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V</a:t>
              </a:r>
              <a:r>
                <a:rPr lang="fr-FR" sz="1000" b="1" i="1" baseline="-25000" dirty="0">
                  <a:effectLst/>
                  <a:latin typeface="Arial"/>
                  <a:ea typeface="Times New Roman"/>
                </a:rPr>
                <a:t>D</a:t>
              </a:r>
              <a:endParaRPr lang="fr-FR" sz="1000" dirty="0">
                <a:effectLst/>
                <a:latin typeface="Times New Roman"/>
                <a:ea typeface="Times New Roman"/>
              </a:endParaRPr>
            </a:p>
          </p:txBody>
        </p:sp>
        <p:cxnSp>
          <p:nvCxnSpPr>
            <p:cNvPr id="68" name="Line 1331">
              <a:extLst>
                <a:ext uri="{FF2B5EF4-FFF2-40B4-BE49-F238E27FC236}">
                  <a16:creationId xmlns:a16="http://schemas.microsoft.com/office/drawing/2014/main" id="{1C7E9FE9-8560-4B3A-9CFA-A557B52185A7}"/>
                </a:ext>
              </a:extLst>
            </p:cNvPr>
            <p:cNvCxnSpPr/>
            <p:nvPr/>
          </p:nvCxnSpPr>
          <p:spPr bwMode="auto">
            <a:xfrm flipH="1">
              <a:off x="13733" y="9734"/>
              <a:ext cx="513" cy="4"/>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9" name="Line 1332">
              <a:extLst>
                <a:ext uri="{FF2B5EF4-FFF2-40B4-BE49-F238E27FC236}">
                  <a16:creationId xmlns:a16="http://schemas.microsoft.com/office/drawing/2014/main" id="{0D3BCEC1-8728-4836-8286-AC28D2BE0DD4}"/>
                </a:ext>
              </a:extLst>
            </p:cNvPr>
            <p:cNvCxnSpPr/>
            <p:nvPr/>
          </p:nvCxnSpPr>
          <p:spPr bwMode="auto">
            <a:xfrm flipH="1" flipV="1">
              <a:off x="13562" y="9619"/>
              <a:ext cx="171" cy="1"/>
            </a:xfrm>
            <a:prstGeom prst="line">
              <a:avLst/>
            </a:prstGeom>
            <a:noFill/>
            <a:ln w="6350">
              <a:solidFill>
                <a:srgbClr val="000000"/>
              </a:solidFill>
              <a:round/>
              <a:headEnd type="oval" w="sm" len="sm"/>
              <a:tailEnd type="none" w="sm" len="sm"/>
            </a:ln>
            <a:extLst>
              <a:ext uri="{909E8E84-426E-40DD-AFC4-6F175D3DCCD1}">
                <a14:hiddenFill xmlns:a14="http://schemas.microsoft.com/office/drawing/2010/main">
                  <a:noFill/>
                </a14:hiddenFill>
              </a:ext>
            </a:extLst>
          </p:spPr>
        </p:cxnSp>
        <p:cxnSp>
          <p:nvCxnSpPr>
            <p:cNvPr id="70" name="Line 1334">
              <a:extLst>
                <a:ext uri="{FF2B5EF4-FFF2-40B4-BE49-F238E27FC236}">
                  <a16:creationId xmlns:a16="http://schemas.microsoft.com/office/drawing/2014/main" id="{C77E8059-7627-4301-B2E8-9E6B7444F326}"/>
                </a:ext>
              </a:extLst>
            </p:cNvPr>
            <p:cNvCxnSpPr/>
            <p:nvPr/>
          </p:nvCxnSpPr>
          <p:spPr bwMode="auto">
            <a:xfrm>
              <a:off x="13738" y="9622"/>
              <a:ext cx="508" cy="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1" name="Text Box 1336">
              <a:extLst>
                <a:ext uri="{FF2B5EF4-FFF2-40B4-BE49-F238E27FC236}">
                  <a16:creationId xmlns:a16="http://schemas.microsoft.com/office/drawing/2014/main" id="{F1E81B4A-188B-44BD-B78B-34A798B727F9}"/>
                </a:ext>
              </a:extLst>
            </p:cNvPr>
            <p:cNvSpPr txBox="1">
              <a:spLocks noChangeArrowheads="1"/>
            </p:cNvSpPr>
            <p:nvPr/>
          </p:nvSpPr>
          <p:spPr bwMode="auto">
            <a:xfrm>
              <a:off x="13505" y="9334"/>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A</a:t>
              </a:r>
              <a:endParaRPr lang="fr-FR" sz="1000">
                <a:effectLst/>
                <a:latin typeface="Times New Roman"/>
                <a:ea typeface="Times New Roman"/>
              </a:endParaRPr>
            </a:p>
          </p:txBody>
        </p:sp>
        <p:sp>
          <p:nvSpPr>
            <p:cNvPr id="72" name="Text Box 1337">
              <a:extLst>
                <a:ext uri="{FF2B5EF4-FFF2-40B4-BE49-F238E27FC236}">
                  <a16:creationId xmlns:a16="http://schemas.microsoft.com/office/drawing/2014/main" id="{3F5A36C0-279F-44D1-A3DE-5DF9AC856D7D}"/>
                </a:ext>
              </a:extLst>
            </p:cNvPr>
            <p:cNvSpPr txBox="1">
              <a:spLocks noChangeArrowheads="1"/>
            </p:cNvSpPr>
            <p:nvPr/>
          </p:nvSpPr>
          <p:spPr bwMode="auto">
            <a:xfrm>
              <a:off x="14018" y="9335"/>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K</a:t>
              </a:r>
              <a:endParaRPr lang="fr-FR" sz="1000">
                <a:effectLst/>
                <a:latin typeface="Times New Roman"/>
                <a:ea typeface="Times New Roman"/>
              </a:endParaRPr>
            </a:p>
          </p:txBody>
        </p:sp>
        <p:sp>
          <p:nvSpPr>
            <p:cNvPr id="73" name="Rectangle 72">
              <a:extLst>
                <a:ext uri="{FF2B5EF4-FFF2-40B4-BE49-F238E27FC236}">
                  <a16:creationId xmlns:a16="http://schemas.microsoft.com/office/drawing/2014/main" id="{289087EF-EBEA-4FA6-9616-DBFC3BC1D9C7}"/>
                </a:ext>
              </a:extLst>
            </p:cNvPr>
            <p:cNvSpPr>
              <a:spLocks noChangeArrowheads="1"/>
            </p:cNvSpPr>
            <p:nvPr/>
          </p:nvSpPr>
          <p:spPr bwMode="auto">
            <a:xfrm>
              <a:off x="13199" y="9354"/>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r>
                <a:rPr lang="fr-FR" sz="1000" b="1" i="1" baseline="-25000" dirty="0">
                  <a:effectLst/>
                  <a:latin typeface="Arial"/>
                  <a:ea typeface="Times New Roman"/>
                </a:rPr>
                <a:t>D</a:t>
              </a:r>
              <a:endParaRPr lang="fr-FR" sz="1100" dirty="0">
                <a:effectLst/>
                <a:latin typeface="Times New Roman"/>
                <a:ea typeface="Times New Roman"/>
              </a:endParaRPr>
            </a:p>
          </p:txBody>
        </p:sp>
      </p:grpSp>
      <p:grpSp>
        <p:nvGrpSpPr>
          <p:cNvPr id="74" name="Group 1951">
            <a:extLst>
              <a:ext uri="{FF2B5EF4-FFF2-40B4-BE49-F238E27FC236}">
                <a16:creationId xmlns:a16="http://schemas.microsoft.com/office/drawing/2014/main" id="{8259F6F5-8B11-436C-AFDF-19B75FE7FD1E}"/>
              </a:ext>
            </a:extLst>
          </p:cNvPr>
          <p:cNvGrpSpPr>
            <a:grpSpLocks/>
          </p:cNvGrpSpPr>
          <p:nvPr/>
        </p:nvGrpSpPr>
        <p:grpSpPr bwMode="auto">
          <a:xfrm>
            <a:off x="4670425" y="1341027"/>
            <a:ext cx="1440384" cy="654720"/>
            <a:chOff x="5462" y="4433"/>
            <a:chExt cx="1648" cy="750"/>
          </a:xfrm>
        </p:grpSpPr>
        <p:grpSp>
          <p:nvGrpSpPr>
            <p:cNvPr id="75" name="Group 1289">
              <a:extLst>
                <a:ext uri="{FF2B5EF4-FFF2-40B4-BE49-F238E27FC236}">
                  <a16:creationId xmlns:a16="http://schemas.microsoft.com/office/drawing/2014/main" id="{B4286DE5-620A-4980-A29B-6CB69C13D8D4}"/>
                </a:ext>
              </a:extLst>
            </p:cNvPr>
            <p:cNvGrpSpPr>
              <a:grpSpLocks/>
            </p:cNvGrpSpPr>
            <p:nvPr/>
          </p:nvGrpSpPr>
          <p:grpSpPr bwMode="auto">
            <a:xfrm>
              <a:off x="5462" y="4433"/>
              <a:ext cx="1648" cy="750"/>
              <a:chOff x="13101" y="4527"/>
              <a:chExt cx="1648" cy="750"/>
            </a:xfrm>
          </p:grpSpPr>
          <p:sp>
            <p:nvSpPr>
              <p:cNvPr id="77" name="Oval 1253">
                <a:extLst>
                  <a:ext uri="{FF2B5EF4-FFF2-40B4-BE49-F238E27FC236}">
                    <a16:creationId xmlns:a16="http://schemas.microsoft.com/office/drawing/2014/main" id="{C70700E6-B98F-477F-88BD-1F7BD332B312}"/>
                  </a:ext>
                </a:extLst>
              </p:cNvPr>
              <p:cNvSpPr>
                <a:spLocks noChangeArrowheads="1"/>
              </p:cNvSpPr>
              <p:nvPr/>
            </p:nvSpPr>
            <p:spPr bwMode="auto">
              <a:xfrm>
                <a:off x="14122" y="4714"/>
                <a:ext cx="228" cy="228"/>
              </a:xfrm>
              <a:prstGeom prst="ellipse">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78" name="Line 1257">
                <a:extLst>
                  <a:ext uri="{FF2B5EF4-FFF2-40B4-BE49-F238E27FC236}">
                    <a16:creationId xmlns:a16="http://schemas.microsoft.com/office/drawing/2014/main" id="{44E8CF46-90FA-4603-9176-BB7DC5AA32D3}"/>
                  </a:ext>
                </a:extLst>
              </p:cNvPr>
              <p:cNvCxnSpPr/>
              <p:nvPr/>
            </p:nvCxnSpPr>
            <p:spPr bwMode="auto">
              <a:xfrm>
                <a:off x="13319" y="4834"/>
                <a:ext cx="125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9" name="Line 1254">
                <a:extLst>
                  <a:ext uri="{FF2B5EF4-FFF2-40B4-BE49-F238E27FC236}">
                    <a16:creationId xmlns:a16="http://schemas.microsoft.com/office/drawing/2014/main" id="{E5F3E18B-AD11-4CBB-B111-F4A66CF01544}"/>
                  </a:ext>
                </a:extLst>
              </p:cNvPr>
              <p:cNvCxnSpPr/>
              <p:nvPr/>
            </p:nvCxnSpPr>
            <p:spPr bwMode="auto">
              <a:xfrm>
                <a:off x="13609" y="4828"/>
                <a:ext cx="855" cy="0"/>
              </a:xfrm>
              <a:prstGeom prst="line">
                <a:avLst/>
              </a:prstGeom>
              <a:noFill/>
              <a:ln w="3175">
                <a:solidFill>
                  <a:srgbClr val="000000"/>
                </a:solidFill>
                <a:round/>
                <a:headEnd type="oval" w="sm" len="sm"/>
                <a:tailEnd type="oval" w="sm" len="sm"/>
              </a:ln>
              <a:extLst>
                <a:ext uri="{909E8E84-426E-40DD-AFC4-6F175D3DCCD1}">
                  <a14:hiddenFill xmlns:a14="http://schemas.microsoft.com/office/drawing/2010/main">
                    <a:noFill/>
                  </a14:hiddenFill>
                </a:ext>
              </a:extLst>
            </p:spPr>
          </p:cxnSp>
          <p:sp>
            <p:nvSpPr>
              <p:cNvPr id="80" name="Rectangle 79">
                <a:extLst>
                  <a:ext uri="{FF2B5EF4-FFF2-40B4-BE49-F238E27FC236}">
                    <a16:creationId xmlns:a16="http://schemas.microsoft.com/office/drawing/2014/main" id="{C4DD21FC-D710-4AFE-A72A-35E0FF793E8C}"/>
                  </a:ext>
                </a:extLst>
              </p:cNvPr>
              <p:cNvSpPr>
                <a:spLocks noChangeArrowheads="1"/>
              </p:cNvSpPr>
              <p:nvPr/>
            </p:nvSpPr>
            <p:spPr bwMode="auto">
              <a:xfrm>
                <a:off x="13723" y="4771"/>
                <a:ext cx="285" cy="114"/>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81" name="Text Box 1255">
                <a:extLst>
                  <a:ext uri="{FF2B5EF4-FFF2-40B4-BE49-F238E27FC236}">
                    <a16:creationId xmlns:a16="http://schemas.microsoft.com/office/drawing/2014/main" id="{03728FDE-E6FC-4416-A494-DE739061D52D}"/>
                  </a:ext>
                </a:extLst>
              </p:cNvPr>
              <p:cNvSpPr txBox="1">
                <a:spLocks noChangeArrowheads="1"/>
              </p:cNvSpPr>
              <p:nvPr/>
            </p:nvSpPr>
            <p:spPr bwMode="auto">
              <a:xfrm>
                <a:off x="13381" y="4543"/>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A</a:t>
                </a:r>
                <a:endParaRPr lang="fr-FR" sz="1000">
                  <a:effectLst/>
                  <a:latin typeface="Times New Roman"/>
                  <a:ea typeface="Times New Roman"/>
                </a:endParaRPr>
              </a:p>
            </p:txBody>
          </p:sp>
          <p:sp>
            <p:nvSpPr>
              <p:cNvPr id="82" name="Text Box 1256">
                <a:extLst>
                  <a:ext uri="{FF2B5EF4-FFF2-40B4-BE49-F238E27FC236}">
                    <a16:creationId xmlns:a16="http://schemas.microsoft.com/office/drawing/2014/main" id="{58FF475E-6951-4121-89AE-8B89BF82009C}"/>
                  </a:ext>
                </a:extLst>
              </p:cNvPr>
              <p:cNvSpPr txBox="1">
                <a:spLocks noChangeArrowheads="1"/>
              </p:cNvSpPr>
              <p:nvPr/>
            </p:nvSpPr>
            <p:spPr bwMode="auto">
              <a:xfrm>
                <a:off x="14236" y="4543"/>
                <a:ext cx="51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fr-FR" sz="700" b="1">
                    <a:effectLst/>
                    <a:latin typeface="Arial"/>
                    <a:ea typeface="Times New Roman"/>
                  </a:rPr>
                  <a:t>K</a:t>
                </a:r>
                <a:endParaRPr lang="fr-FR" sz="1000">
                  <a:effectLst/>
                  <a:latin typeface="Times New Roman"/>
                  <a:ea typeface="Times New Roman"/>
                </a:endParaRPr>
              </a:p>
            </p:txBody>
          </p:sp>
          <p:cxnSp>
            <p:nvCxnSpPr>
              <p:cNvPr id="83" name="Line 1258">
                <a:extLst>
                  <a:ext uri="{FF2B5EF4-FFF2-40B4-BE49-F238E27FC236}">
                    <a16:creationId xmlns:a16="http://schemas.microsoft.com/office/drawing/2014/main" id="{7C401AA5-CCBD-469E-9963-F4EA590AA37D}"/>
                  </a:ext>
                </a:extLst>
              </p:cNvPr>
              <p:cNvCxnSpPr/>
              <p:nvPr/>
            </p:nvCxnSpPr>
            <p:spPr bwMode="auto">
              <a:xfrm flipV="1">
                <a:off x="13220" y="4837"/>
                <a:ext cx="218" cy="1"/>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84" name="Rectangle 83">
                <a:extLst>
                  <a:ext uri="{FF2B5EF4-FFF2-40B4-BE49-F238E27FC236}">
                    <a16:creationId xmlns:a16="http://schemas.microsoft.com/office/drawing/2014/main" id="{E2E58902-83BB-4606-B478-4E0E582447CB}"/>
                  </a:ext>
                </a:extLst>
              </p:cNvPr>
              <p:cNvSpPr>
                <a:spLocks noChangeArrowheads="1"/>
              </p:cNvSpPr>
              <p:nvPr/>
            </p:nvSpPr>
            <p:spPr bwMode="auto">
              <a:xfrm>
                <a:off x="13101" y="4550"/>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r>
                  <a:rPr lang="fr-FR" sz="1000" b="1" i="1" baseline="-25000" dirty="0">
                    <a:effectLst/>
                    <a:latin typeface="Arial"/>
                    <a:ea typeface="Times New Roman"/>
                  </a:rPr>
                  <a:t>D</a:t>
                </a:r>
                <a:endParaRPr lang="fr-FR" sz="1400" dirty="0">
                  <a:effectLst/>
                  <a:latin typeface="Times New Roman"/>
                  <a:ea typeface="Times New Roman"/>
                </a:endParaRPr>
              </a:p>
            </p:txBody>
          </p:sp>
          <p:sp>
            <p:nvSpPr>
              <p:cNvPr id="85" name="Rectangle 84">
                <a:extLst>
                  <a:ext uri="{FF2B5EF4-FFF2-40B4-BE49-F238E27FC236}">
                    <a16:creationId xmlns:a16="http://schemas.microsoft.com/office/drawing/2014/main" id="{292774A9-616F-4001-B40E-3B62A6FE2038}"/>
                  </a:ext>
                </a:extLst>
              </p:cNvPr>
              <p:cNvSpPr>
                <a:spLocks noChangeArrowheads="1"/>
              </p:cNvSpPr>
              <p:nvPr/>
            </p:nvSpPr>
            <p:spPr bwMode="auto">
              <a:xfrm>
                <a:off x="13894" y="4999"/>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V</a:t>
                </a:r>
                <a:r>
                  <a:rPr lang="fr-FR" sz="1000" b="1" i="1" baseline="-25000" dirty="0">
                    <a:effectLst/>
                    <a:latin typeface="Arial"/>
                    <a:ea typeface="Times New Roman"/>
                  </a:rPr>
                  <a:t>D</a:t>
                </a:r>
                <a:endParaRPr lang="fr-FR" sz="1000" dirty="0">
                  <a:effectLst/>
                  <a:latin typeface="Times New Roman"/>
                  <a:ea typeface="Times New Roman"/>
                </a:endParaRPr>
              </a:p>
            </p:txBody>
          </p:sp>
          <p:cxnSp>
            <p:nvCxnSpPr>
              <p:cNvPr id="86" name="Line 1261">
                <a:extLst>
                  <a:ext uri="{FF2B5EF4-FFF2-40B4-BE49-F238E27FC236}">
                    <a16:creationId xmlns:a16="http://schemas.microsoft.com/office/drawing/2014/main" id="{7C3A91A7-0A5B-4AE0-8DE9-58A386D1FC59}"/>
                  </a:ext>
                </a:extLst>
              </p:cNvPr>
              <p:cNvCxnSpPr/>
              <p:nvPr/>
            </p:nvCxnSpPr>
            <p:spPr bwMode="auto">
              <a:xfrm flipH="1">
                <a:off x="13604" y="5005"/>
                <a:ext cx="855"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87" name="Rectangle 86">
                <a:extLst>
                  <a:ext uri="{FF2B5EF4-FFF2-40B4-BE49-F238E27FC236}">
                    <a16:creationId xmlns:a16="http://schemas.microsoft.com/office/drawing/2014/main" id="{40D3233F-8600-4065-99A9-F09AEEB5B6A5}"/>
                  </a:ext>
                </a:extLst>
              </p:cNvPr>
              <p:cNvSpPr>
                <a:spLocks noChangeArrowheads="1"/>
              </p:cNvSpPr>
              <p:nvPr/>
            </p:nvSpPr>
            <p:spPr bwMode="auto">
              <a:xfrm>
                <a:off x="13961" y="4527"/>
                <a:ext cx="513"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i="1" dirty="0" err="1">
                    <a:effectLst/>
                    <a:latin typeface="Arial"/>
                    <a:ea typeface="Times New Roman"/>
                  </a:rPr>
                  <a:t>V</a:t>
                </a:r>
                <a:r>
                  <a:rPr lang="fr-FR" sz="1000" i="1" baseline="-25000" dirty="0" err="1">
                    <a:effectLst/>
                    <a:latin typeface="Arial"/>
                    <a:ea typeface="Times New Roman"/>
                  </a:rPr>
                  <a:t>Seuil</a:t>
                </a:r>
                <a:endParaRPr lang="fr-FR" sz="1400" dirty="0">
                  <a:effectLst/>
                  <a:latin typeface="Times New Roman"/>
                  <a:ea typeface="Times New Roman"/>
                </a:endParaRPr>
              </a:p>
            </p:txBody>
          </p:sp>
        </p:grpSp>
        <p:sp>
          <p:nvSpPr>
            <p:cNvPr id="76" name="Text Box 1950">
              <a:extLst>
                <a:ext uri="{FF2B5EF4-FFF2-40B4-BE49-F238E27FC236}">
                  <a16:creationId xmlns:a16="http://schemas.microsoft.com/office/drawing/2014/main" id="{9C51FA93-7595-4CA7-A9A3-ADA60CD520A6}"/>
                </a:ext>
              </a:extLst>
            </p:cNvPr>
            <p:cNvSpPr txBox="1">
              <a:spLocks noChangeArrowheads="1"/>
            </p:cNvSpPr>
            <p:nvPr/>
          </p:nvSpPr>
          <p:spPr bwMode="auto">
            <a:xfrm>
              <a:off x="6033" y="4436"/>
              <a:ext cx="45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1000" i="1" dirty="0">
                  <a:effectLst/>
                  <a:latin typeface="Arial"/>
                  <a:ea typeface="Times New Roman"/>
                </a:rPr>
                <a:t>R</a:t>
              </a:r>
              <a:r>
                <a:rPr lang="fr-FR" sz="1000" i="1" baseline="-25000" dirty="0">
                  <a:effectLst/>
                  <a:latin typeface="Arial"/>
                  <a:ea typeface="Times New Roman"/>
                </a:rPr>
                <a:t>D</a:t>
              </a:r>
              <a:endParaRPr lang="fr-FR" sz="1000" dirty="0">
                <a:effectLst/>
                <a:latin typeface="Times New Roman"/>
                <a:ea typeface="Times New Roman"/>
              </a:endParaRPr>
            </a:p>
          </p:txBody>
        </p:sp>
      </p:grpSp>
      <p:grpSp>
        <p:nvGrpSpPr>
          <p:cNvPr id="88" name="Groupe 87">
            <a:extLst>
              <a:ext uri="{FF2B5EF4-FFF2-40B4-BE49-F238E27FC236}">
                <a16:creationId xmlns:a16="http://schemas.microsoft.com/office/drawing/2014/main" id="{FE63C5F8-4EAE-466D-83E5-60F0577CC5F4}"/>
              </a:ext>
            </a:extLst>
          </p:cNvPr>
          <p:cNvGrpSpPr/>
          <p:nvPr/>
        </p:nvGrpSpPr>
        <p:grpSpPr>
          <a:xfrm>
            <a:off x="1833710" y="908583"/>
            <a:ext cx="2438253" cy="1020261"/>
            <a:chOff x="2159147" y="2895954"/>
            <a:chExt cx="2438253" cy="1020261"/>
          </a:xfrm>
        </p:grpSpPr>
        <p:sp>
          <p:nvSpPr>
            <p:cNvPr id="89" name="Rectangle 88">
              <a:extLst>
                <a:ext uri="{FF2B5EF4-FFF2-40B4-BE49-F238E27FC236}">
                  <a16:creationId xmlns:a16="http://schemas.microsoft.com/office/drawing/2014/main" id="{8EF2A089-5CBC-4EA5-B42D-53B4AA9A6BD9}"/>
                </a:ext>
              </a:extLst>
            </p:cNvPr>
            <p:cNvSpPr>
              <a:spLocks noChangeArrowheads="1"/>
            </p:cNvSpPr>
            <p:nvPr/>
          </p:nvSpPr>
          <p:spPr bwMode="auto">
            <a:xfrm>
              <a:off x="2842532" y="2895954"/>
              <a:ext cx="310864" cy="241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r>
                <a:rPr lang="fr-FR" sz="1000" b="1" i="1" baseline="-25000" dirty="0">
                  <a:effectLst/>
                  <a:latin typeface="Arial"/>
                  <a:ea typeface="Times New Roman"/>
                </a:rPr>
                <a:t>D</a:t>
              </a:r>
              <a:endParaRPr lang="fr-FR" sz="1000" dirty="0">
                <a:effectLst/>
                <a:latin typeface="Times New Roman"/>
                <a:ea typeface="Times New Roman"/>
              </a:endParaRPr>
            </a:p>
          </p:txBody>
        </p:sp>
        <p:grpSp>
          <p:nvGrpSpPr>
            <p:cNvPr id="90" name="Groupe 89">
              <a:extLst>
                <a:ext uri="{FF2B5EF4-FFF2-40B4-BE49-F238E27FC236}">
                  <a16:creationId xmlns:a16="http://schemas.microsoft.com/office/drawing/2014/main" id="{F181C3FF-FB08-481D-A42D-6F0B3C9CDDB5}"/>
                </a:ext>
              </a:extLst>
            </p:cNvPr>
            <p:cNvGrpSpPr/>
            <p:nvPr/>
          </p:nvGrpSpPr>
          <p:grpSpPr>
            <a:xfrm>
              <a:off x="2159147" y="2962106"/>
              <a:ext cx="2438253" cy="954109"/>
              <a:chOff x="2159147" y="2962106"/>
              <a:chExt cx="2438253" cy="954109"/>
            </a:xfrm>
          </p:grpSpPr>
          <p:grpSp>
            <p:nvGrpSpPr>
              <p:cNvPr id="91" name="Groupe 90">
                <a:extLst>
                  <a:ext uri="{FF2B5EF4-FFF2-40B4-BE49-F238E27FC236}">
                    <a16:creationId xmlns:a16="http://schemas.microsoft.com/office/drawing/2014/main" id="{DE8FAB9E-0067-439F-9EEF-EA3E439D5B5B}"/>
                  </a:ext>
                </a:extLst>
              </p:cNvPr>
              <p:cNvGrpSpPr/>
              <p:nvPr/>
            </p:nvGrpSpPr>
            <p:grpSpPr>
              <a:xfrm>
                <a:off x="2454275" y="2962106"/>
                <a:ext cx="1593850" cy="852488"/>
                <a:chOff x="4859338" y="4219575"/>
                <a:chExt cx="1593850" cy="852488"/>
              </a:xfrm>
            </p:grpSpPr>
            <p:cxnSp>
              <p:nvCxnSpPr>
                <p:cNvPr id="95" name="Line 1232">
                  <a:extLst>
                    <a:ext uri="{FF2B5EF4-FFF2-40B4-BE49-F238E27FC236}">
                      <a16:creationId xmlns:a16="http://schemas.microsoft.com/office/drawing/2014/main" id="{76CA4420-8A28-4949-BD27-6F1BAB4AE97F}"/>
                    </a:ext>
                  </a:extLst>
                </p:cNvPr>
                <p:cNvCxnSpPr>
                  <a:cxnSpLocks noChangeShapeType="1"/>
                </p:cNvCxnSpPr>
                <p:nvPr/>
              </p:nvCxnSpPr>
              <p:spPr bwMode="auto">
                <a:xfrm flipV="1">
                  <a:off x="5940425" y="4275138"/>
                  <a:ext cx="180975" cy="796925"/>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6" name="Line 1236">
                  <a:extLst>
                    <a:ext uri="{FF2B5EF4-FFF2-40B4-BE49-F238E27FC236}">
                      <a16:creationId xmlns:a16="http://schemas.microsoft.com/office/drawing/2014/main" id="{4075AFC3-8020-46DD-84EC-146952722A63}"/>
                    </a:ext>
                  </a:extLst>
                </p:cNvPr>
                <p:cNvCxnSpPr>
                  <a:cxnSpLocks noChangeShapeType="1"/>
                </p:cNvCxnSpPr>
                <p:nvPr/>
              </p:nvCxnSpPr>
              <p:spPr bwMode="auto">
                <a:xfrm flipH="1">
                  <a:off x="5649913" y="4219575"/>
                  <a:ext cx="0" cy="833438"/>
                </a:xfrm>
                <a:prstGeom prst="line">
                  <a:avLst/>
                </a:prstGeom>
                <a:noFill/>
                <a:ln w="3175">
                  <a:solidFill>
                    <a:srgbClr val="000000"/>
                  </a:solidFill>
                  <a:round/>
                  <a:headEnd type="triangle" w="sm"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 name="Line 1237">
                  <a:extLst>
                    <a:ext uri="{FF2B5EF4-FFF2-40B4-BE49-F238E27FC236}">
                      <a16:creationId xmlns:a16="http://schemas.microsoft.com/office/drawing/2014/main" id="{4ABB5EC9-F7E2-4EB0-9CEB-8A20A83F29B5}"/>
                    </a:ext>
                  </a:extLst>
                </p:cNvPr>
                <p:cNvCxnSpPr>
                  <a:cxnSpLocks noChangeShapeType="1"/>
                </p:cNvCxnSpPr>
                <p:nvPr/>
              </p:nvCxnSpPr>
              <p:spPr bwMode="auto">
                <a:xfrm flipV="1">
                  <a:off x="4859338" y="5059363"/>
                  <a:ext cx="1593850" cy="0"/>
                </a:xfrm>
                <a:prstGeom prst="line">
                  <a:avLst/>
                </a:prstGeom>
                <a:noFill/>
                <a:ln w="3175">
                  <a:solidFill>
                    <a:srgbClr val="000000"/>
                  </a:solidFill>
                  <a:round/>
                  <a:headEnd type="none" w="med"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8" name="Line 1239">
                  <a:extLst>
                    <a:ext uri="{FF2B5EF4-FFF2-40B4-BE49-F238E27FC236}">
                      <a16:creationId xmlns:a16="http://schemas.microsoft.com/office/drawing/2014/main" id="{D9524807-4F92-4B5A-9006-4D9776F32F51}"/>
                    </a:ext>
                  </a:extLst>
                </p:cNvPr>
                <p:cNvCxnSpPr>
                  <a:cxnSpLocks noChangeShapeType="1"/>
                </p:cNvCxnSpPr>
                <p:nvPr/>
              </p:nvCxnSpPr>
              <p:spPr bwMode="auto">
                <a:xfrm flipH="1">
                  <a:off x="5945188" y="4375150"/>
                  <a:ext cx="152400" cy="6969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99" name="Line 1241">
                  <a:extLst>
                    <a:ext uri="{FF2B5EF4-FFF2-40B4-BE49-F238E27FC236}">
                      <a16:creationId xmlns:a16="http://schemas.microsoft.com/office/drawing/2014/main" id="{ACC58A4E-F7C4-4EF5-A2A4-538110A94E60}"/>
                    </a:ext>
                  </a:extLst>
                </p:cNvPr>
                <p:cNvCxnSpPr>
                  <a:cxnSpLocks noChangeShapeType="1"/>
                </p:cNvCxnSpPr>
                <p:nvPr/>
              </p:nvCxnSpPr>
              <p:spPr bwMode="auto">
                <a:xfrm flipH="1">
                  <a:off x="4962525" y="5059363"/>
                  <a:ext cx="982663"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00" name="Line 1243">
                  <a:extLst>
                    <a:ext uri="{FF2B5EF4-FFF2-40B4-BE49-F238E27FC236}">
                      <a16:creationId xmlns:a16="http://schemas.microsoft.com/office/drawing/2014/main" id="{34300B60-1A75-46CD-96B8-F5696C617630}"/>
                    </a:ext>
                  </a:extLst>
                </p:cNvPr>
                <p:cNvCxnSpPr>
                  <a:cxnSpLocks noChangeShapeType="1"/>
                </p:cNvCxnSpPr>
                <p:nvPr/>
              </p:nvCxnSpPr>
              <p:spPr bwMode="auto">
                <a:xfrm>
                  <a:off x="5360988" y="4872038"/>
                  <a:ext cx="107950" cy="180975"/>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cxnSp>
            <p:cxnSp>
              <p:nvCxnSpPr>
                <p:cNvPr id="101" name="Line 1245">
                  <a:extLst>
                    <a:ext uri="{FF2B5EF4-FFF2-40B4-BE49-F238E27FC236}">
                      <a16:creationId xmlns:a16="http://schemas.microsoft.com/office/drawing/2014/main" id="{909E0551-E4F3-45AC-B341-49DC61126694}"/>
                    </a:ext>
                  </a:extLst>
                </p:cNvPr>
                <p:cNvCxnSpPr>
                  <a:cxnSpLocks noChangeShapeType="1"/>
                </p:cNvCxnSpPr>
                <p:nvPr/>
              </p:nvCxnSpPr>
              <p:spPr bwMode="auto">
                <a:xfrm flipH="1">
                  <a:off x="6048375" y="4554538"/>
                  <a:ext cx="144463" cy="71437"/>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cxnSp>
          </p:grpSp>
          <p:sp>
            <p:nvSpPr>
              <p:cNvPr id="92" name="Text Box 1170">
                <a:extLst>
                  <a:ext uri="{FF2B5EF4-FFF2-40B4-BE49-F238E27FC236}">
                    <a16:creationId xmlns:a16="http://schemas.microsoft.com/office/drawing/2014/main" id="{58E4AAD2-83C7-446E-AE15-F5680C0539E8}"/>
                  </a:ext>
                </a:extLst>
              </p:cNvPr>
              <p:cNvSpPr txBox="1">
                <a:spLocks noChangeArrowheads="1"/>
              </p:cNvSpPr>
              <p:nvPr/>
            </p:nvSpPr>
            <p:spPr bwMode="auto">
              <a:xfrm>
                <a:off x="2159147" y="3138469"/>
                <a:ext cx="1013930" cy="476100"/>
              </a:xfrm>
              <a:prstGeom prst="rect">
                <a:avLst/>
              </a:prstGeom>
              <a:solidFill>
                <a:srgbClr val="FFFFFF"/>
              </a:solidFill>
              <a:ln w="3175" cap="rnd">
                <a:solidFill>
                  <a:srgbClr val="000000"/>
                </a:solidFill>
                <a:prstDash val="sysDot"/>
                <a:miter lim="800000"/>
                <a:headEnd/>
                <a:tailEnd/>
              </a:ln>
            </p:spPr>
            <p:txBody>
              <a:bodyPr rot="0" vert="horz" wrap="square" lIns="3600" tIns="18000" rIns="18000" bIns="18000" anchor="t" anchorCtr="0" upright="1">
                <a:noAutofit/>
              </a:bodyPr>
              <a:lstStyle/>
              <a:p>
                <a:pPr algn="ctr">
                  <a:spcAft>
                    <a:spcPts val="0"/>
                  </a:spcAft>
                </a:pPr>
                <a:r>
                  <a:rPr lang="fr-FR" sz="1000" dirty="0">
                    <a:effectLst/>
                    <a:latin typeface="Arial"/>
                    <a:ea typeface="Times New Roman"/>
                  </a:rPr>
                  <a:t>Diode à l’état </a:t>
                </a:r>
                <a:r>
                  <a:rPr lang="fr-FR" sz="1000" b="1" u="sng" dirty="0">
                    <a:effectLst/>
                    <a:latin typeface="Arial"/>
                    <a:ea typeface="Times New Roman"/>
                  </a:rPr>
                  <a:t>bloquée</a:t>
                </a:r>
                <a:r>
                  <a:rPr lang="fr-FR" sz="1000" dirty="0">
                    <a:effectLst/>
                    <a:latin typeface="Arial"/>
                    <a:ea typeface="Times New Roman"/>
                  </a:rPr>
                  <a:t>. </a:t>
                </a:r>
                <a:endParaRPr lang="fr-FR" sz="1400" dirty="0">
                  <a:effectLst/>
                  <a:latin typeface="Times New Roman"/>
                  <a:ea typeface="Times New Roman"/>
                </a:endParaRPr>
              </a:p>
              <a:p>
                <a:pPr algn="ctr">
                  <a:spcAft>
                    <a:spcPts val="0"/>
                  </a:spcAft>
                </a:pPr>
                <a:r>
                  <a:rPr lang="fr-FR" sz="1000" dirty="0">
                    <a:effectLst/>
                    <a:latin typeface="Arial"/>
                    <a:ea typeface="Times New Roman"/>
                  </a:rPr>
                  <a:t>I</a:t>
                </a:r>
                <a:r>
                  <a:rPr lang="fr-FR" sz="1000" baseline="-25000" dirty="0">
                    <a:effectLst/>
                    <a:latin typeface="Arial"/>
                    <a:ea typeface="Times New Roman"/>
                  </a:rPr>
                  <a:t>D</a:t>
                </a:r>
                <a:r>
                  <a:rPr lang="fr-FR" sz="1000" dirty="0">
                    <a:effectLst/>
                    <a:latin typeface="Arial"/>
                    <a:ea typeface="Times New Roman"/>
                  </a:rPr>
                  <a:t> =0</a:t>
                </a:r>
                <a:endParaRPr lang="fr-FR" sz="1400" dirty="0">
                  <a:effectLst/>
                  <a:latin typeface="Times New Roman"/>
                  <a:ea typeface="Times New Roman"/>
                </a:endParaRPr>
              </a:p>
            </p:txBody>
          </p:sp>
          <p:sp>
            <p:nvSpPr>
              <p:cNvPr id="93" name="Text Box 1172">
                <a:extLst>
                  <a:ext uri="{FF2B5EF4-FFF2-40B4-BE49-F238E27FC236}">
                    <a16:creationId xmlns:a16="http://schemas.microsoft.com/office/drawing/2014/main" id="{BADDA312-23BA-4998-A0D6-B7525A27C0BD}"/>
                  </a:ext>
                </a:extLst>
              </p:cNvPr>
              <p:cNvSpPr txBox="1">
                <a:spLocks noChangeArrowheads="1"/>
              </p:cNvSpPr>
              <p:nvPr/>
            </p:nvSpPr>
            <p:spPr bwMode="auto">
              <a:xfrm>
                <a:off x="3789941" y="3020763"/>
                <a:ext cx="807459" cy="480245"/>
              </a:xfrm>
              <a:prstGeom prst="rect">
                <a:avLst/>
              </a:prstGeom>
              <a:solidFill>
                <a:srgbClr val="FFFFFF"/>
              </a:solidFill>
              <a:ln w="3175" cap="rnd">
                <a:solidFill>
                  <a:srgbClr val="000000"/>
                </a:solidFill>
                <a:prstDash val="sysDot"/>
                <a:miter lim="800000"/>
                <a:headEnd/>
                <a:tailEnd/>
              </a:ln>
            </p:spPr>
            <p:txBody>
              <a:bodyPr rot="0" vert="horz" wrap="square" lIns="3600" tIns="18000" rIns="18000" bIns="18000" anchor="t" anchorCtr="0" upright="1">
                <a:noAutofit/>
              </a:bodyPr>
              <a:lstStyle/>
              <a:p>
                <a:pPr algn="ctr">
                  <a:spcAft>
                    <a:spcPts val="0"/>
                  </a:spcAft>
                </a:pPr>
                <a:r>
                  <a:rPr lang="fr-FR" sz="1000" dirty="0">
                    <a:effectLst/>
                    <a:latin typeface="Arial"/>
                    <a:ea typeface="Times New Roman"/>
                  </a:rPr>
                  <a:t>Diode à l’état </a:t>
                </a:r>
                <a:r>
                  <a:rPr lang="fr-FR" sz="1000" b="1" u="sng" dirty="0">
                    <a:effectLst/>
                    <a:latin typeface="Arial"/>
                    <a:ea typeface="Times New Roman"/>
                  </a:rPr>
                  <a:t>passante</a:t>
                </a:r>
                <a:r>
                  <a:rPr lang="fr-FR" sz="1000" dirty="0">
                    <a:effectLst/>
                    <a:latin typeface="Arial"/>
                    <a:ea typeface="Times New Roman"/>
                  </a:rPr>
                  <a:t>. </a:t>
                </a:r>
                <a:endParaRPr lang="fr-FR" sz="1400" dirty="0">
                  <a:effectLst/>
                  <a:latin typeface="Times New Roman"/>
                  <a:ea typeface="Times New Roman"/>
                </a:endParaRPr>
              </a:p>
              <a:p>
                <a:pPr algn="ctr">
                  <a:spcAft>
                    <a:spcPts val="0"/>
                  </a:spcAft>
                </a:pPr>
                <a:r>
                  <a:rPr lang="fr-FR" sz="1000" dirty="0">
                    <a:effectLst/>
                    <a:latin typeface="Arial"/>
                    <a:ea typeface="Times New Roman"/>
                  </a:rPr>
                  <a:t>I</a:t>
                </a:r>
                <a:r>
                  <a:rPr lang="fr-FR" sz="1000" baseline="-25000" dirty="0">
                    <a:effectLst/>
                    <a:latin typeface="Arial"/>
                    <a:ea typeface="Times New Roman"/>
                  </a:rPr>
                  <a:t>D</a:t>
                </a:r>
                <a:r>
                  <a:rPr lang="fr-FR" sz="1000" dirty="0">
                    <a:effectLst/>
                    <a:latin typeface="Arial"/>
                    <a:ea typeface="Times New Roman"/>
                  </a:rPr>
                  <a:t> </a:t>
                </a:r>
                <a:r>
                  <a:rPr lang="fr-FR" sz="1000" dirty="0">
                    <a:effectLst/>
                    <a:latin typeface="Arial"/>
                    <a:ea typeface="Times New Roman"/>
                    <a:cs typeface="Arial"/>
                    <a:sym typeface="Symbol"/>
                  </a:rPr>
                  <a:t></a:t>
                </a:r>
                <a:r>
                  <a:rPr lang="fr-FR" sz="1000" dirty="0">
                    <a:effectLst/>
                    <a:latin typeface="Arial"/>
                    <a:ea typeface="Times New Roman"/>
                  </a:rPr>
                  <a:t> 0</a:t>
                </a:r>
                <a:endParaRPr lang="fr-FR" sz="1400" dirty="0">
                  <a:effectLst/>
                  <a:latin typeface="Times New Roman"/>
                  <a:ea typeface="Times New Roman"/>
                </a:endParaRPr>
              </a:p>
            </p:txBody>
          </p:sp>
          <p:sp>
            <p:nvSpPr>
              <p:cNvPr id="94" name="Rectangle 93">
                <a:extLst>
                  <a:ext uri="{FF2B5EF4-FFF2-40B4-BE49-F238E27FC236}">
                    <a16:creationId xmlns:a16="http://schemas.microsoft.com/office/drawing/2014/main" id="{9A186EB5-476D-4E55-98B9-75467C127E9B}"/>
                  </a:ext>
                </a:extLst>
              </p:cNvPr>
              <p:cNvSpPr>
                <a:spLocks noChangeArrowheads="1"/>
              </p:cNvSpPr>
              <p:nvPr/>
            </p:nvSpPr>
            <p:spPr bwMode="auto">
              <a:xfrm>
                <a:off x="3992725" y="3674873"/>
                <a:ext cx="310864" cy="241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V</a:t>
                </a:r>
                <a:r>
                  <a:rPr lang="fr-FR" sz="1000" b="1" i="1" baseline="-25000" dirty="0">
                    <a:effectLst/>
                    <a:latin typeface="Arial"/>
                    <a:ea typeface="Times New Roman"/>
                  </a:rPr>
                  <a:t>D</a:t>
                </a:r>
                <a:endParaRPr lang="fr-FR" sz="1000" dirty="0">
                  <a:effectLst/>
                  <a:latin typeface="Times New Roman"/>
                  <a:ea typeface="Times New Roman"/>
                </a:endParaRPr>
              </a:p>
            </p:txBody>
          </p:sp>
        </p:grpSp>
      </p:grpSp>
    </p:spTree>
    <p:custDataLst>
      <p:tags r:id="rId1"/>
    </p:custDataLst>
    <p:extLst>
      <p:ext uri="{BB962C8B-B14F-4D97-AF65-F5344CB8AC3E}">
        <p14:creationId xmlns:p14="http://schemas.microsoft.com/office/powerpoint/2010/main" val="4065852013"/>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915816" y="2534"/>
            <a:ext cx="3352800" cy="365125"/>
          </a:xfrm>
        </p:spPr>
        <p:txBody>
          <a:bodyPr/>
          <a:lstStyle/>
          <a:p>
            <a:pPr algn="ctr"/>
            <a:r>
              <a:rPr lang="fr-FR" sz="2400" b="1" cap="small" dirty="0"/>
              <a:t>Les Diodes</a:t>
            </a:r>
          </a:p>
        </p:txBody>
      </p:sp>
      <p:sp>
        <p:nvSpPr>
          <p:cNvPr id="5" name="Espace réservé du numéro de diapositive 4"/>
          <p:cNvSpPr>
            <a:spLocks noGrp="1"/>
          </p:cNvSpPr>
          <p:nvPr>
            <p:ph type="sldNum" sz="quarter" idx="12"/>
          </p:nvPr>
        </p:nvSpPr>
        <p:spPr/>
        <p:txBody>
          <a:bodyPr/>
          <a:lstStyle/>
          <a:p>
            <a:fld id="{43DCD3FE-1F5D-41A1-9518-C9328245E4E9}" type="slidenum">
              <a:rPr lang="fr-FR" smtClean="0"/>
              <a:t>9</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2" y="25454"/>
            <a:ext cx="1314574" cy="554705"/>
          </a:xfrm>
          <a:prstGeom prst="rect">
            <a:avLst/>
          </a:prstGeom>
        </p:spPr>
      </p:pic>
      <p:grpSp>
        <p:nvGrpSpPr>
          <p:cNvPr id="28" name="Groupe 27">
            <a:extLst>
              <a:ext uri="{FF2B5EF4-FFF2-40B4-BE49-F238E27FC236}">
                <a16:creationId xmlns:a16="http://schemas.microsoft.com/office/drawing/2014/main" id="{A75ADC3A-B251-443D-8056-6B16D20E2378}"/>
              </a:ext>
            </a:extLst>
          </p:cNvPr>
          <p:cNvGrpSpPr/>
          <p:nvPr/>
        </p:nvGrpSpPr>
        <p:grpSpPr>
          <a:xfrm>
            <a:off x="16390" y="1052934"/>
            <a:ext cx="526323" cy="5760378"/>
            <a:chOff x="-94807" y="1052735"/>
            <a:chExt cx="526323" cy="5760378"/>
          </a:xfrm>
        </p:grpSpPr>
        <p:grpSp>
          <p:nvGrpSpPr>
            <p:cNvPr id="12" name="Groupe 11"/>
            <p:cNvGrpSpPr/>
            <p:nvPr/>
          </p:nvGrpSpPr>
          <p:grpSpPr>
            <a:xfrm>
              <a:off x="-94806" y="2367702"/>
              <a:ext cx="526322" cy="4445411"/>
              <a:chOff x="-94806" y="2367702"/>
              <a:chExt cx="526322" cy="4445411"/>
            </a:xfrm>
          </p:grpSpPr>
          <p:sp>
            <p:nvSpPr>
              <p:cNvPr id="11" name="ZoneTexte 13"/>
              <p:cNvSpPr txBox="1"/>
              <p:nvPr/>
            </p:nvSpPr>
            <p:spPr>
              <a:xfrm rot="16200000">
                <a:off x="-573255" y="2846151"/>
                <a:ext cx="1480117"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Composant transistor</a:t>
                </a:r>
              </a:p>
            </p:txBody>
          </p:sp>
          <p:sp>
            <p:nvSpPr>
              <p:cNvPr id="8" name="ZoneTexte 13"/>
              <p:cNvSpPr txBox="1"/>
              <p:nvPr/>
            </p:nvSpPr>
            <p:spPr>
              <a:xfrm rot="16200000">
                <a:off x="-570128" y="5811469"/>
                <a:ext cx="1480068" cy="523220"/>
              </a:xfrm>
              <a:prstGeom prst="rect">
                <a:avLst/>
              </a:prstGeom>
              <a:gradFill>
                <a:gsLst>
                  <a:gs pos="0">
                    <a:srgbClr val="40B1D0"/>
                  </a:gs>
                  <a:gs pos="80000">
                    <a:srgbClr val="8ED3E6"/>
                  </a:gs>
                  <a:gs pos="100000">
                    <a:srgbClr val="D5F0F7"/>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chemeClr val="tx2"/>
                    </a:solidFill>
                    <a:latin typeface="+mj-lt"/>
                  </a:rPr>
                  <a:t>Composant  diode</a:t>
                </a:r>
                <a:endParaRPr lang="fr-FR" sz="2000" b="1" dirty="0">
                  <a:solidFill>
                    <a:schemeClr val="tx2"/>
                  </a:solidFill>
                  <a:latin typeface="+mj-lt"/>
                </a:endParaRPr>
              </a:p>
            </p:txBody>
          </p:sp>
        </p:grpSp>
        <p:sp>
          <p:nvSpPr>
            <p:cNvPr id="26" name="ZoneTexte 13">
              <a:extLst>
                <a:ext uri="{FF2B5EF4-FFF2-40B4-BE49-F238E27FC236}">
                  <a16:creationId xmlns:a16="http://schemas.microsoft.com/office/drawing/2014/main" id="{844426D5-C367-45D5-8DCA-0EEE82C87862}"/>
                </a:ext>
              </a:extLst>
            </p:cNvPr>
            <p:cNvSpPr txBox="1"/>
            <p:nvPr/>
          </p:nvSpPr>
          <p:spPr>
            <a:xfrm rot="16200000">
              <a:off x="-573254" y="4331928"/>
              <a:ext cx="1480115"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solidFill>
                    <a:srgbClr val="AEEBFC"/>
                  </a:solidFill>
                  <a:latin typeface="+mj-lt"/>
                </a:rPr>
                <a:t>Montages à diodes</a:t>
              </a:r>
            </a:p>
          </p:txBody>
        </p:sp>
        <p:sp>
          <p:nvSpPr>
            <p:cNvPr id="27" name="ZoneTexte 13">
              <a:extLst>
                <a:ext uri="{FF2B5EF4-FFF2-40B4-BE49-F238E27FC236}">
                  <a16:creationId xmlns:a16="http://schemas.microsoft.com/office/drawing/2014/main" id="{A6B9F0C4-951C-451C-AA9A-E6BEC6529DF2}"/>
                </a:ext>
              </a:extLst>
            </p:cNvPr>
            <p:cNvSpPr txBox="1"/>
            <p:nvPr/>
          </p:nvSpPr>
          <p:spPr>
            <a:xfrm rot="16200000">
              <a:off x="-489266" y="1447194"/>
              <a:ext cx="1312138" cy="523220"/>
            </a:xfrm>
            <a:prstGeom prst="rect">
              <a:avLst/>
            </a:prstGeom>
            <a:solidFill>
              <a:schemeClr val="bg2"/>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err="1">
                  <a:solidFill>
                    <a:srgbClr val="AEEBFC"/>
                  </a:solidFill>
                  <a:latin typeface="+mj-lt"/>
                </a:rPr>
                <a:t>Mosfet</a:t>
              </a:r>
              <a:r>
                <a:rPr lang="fr-FR" sz="1400" b="1" dirty="0">
                  <a:solidFill>
                    <a:srgbClr val="AEEBFC"/>
                  </a:solidFill>
                  <a:latin typeface="+mj-lt"/>
                </a:rPr>
                <a:t> en commutation</a:t>
              </a:r>
            </a:p>
          </p:txBody>
        </p:sp>
      </p:grpSp>
      <p:sp>
        <p:nvSpPr>
          <p:cNvPr id="30" name="Titre 1">
            <a:extLst>
              <a:ext uri="{FF2B5EF4-FFF2-40B4-BE49-F238E27FC236}">
                <a16:creationId xmlns:a16="http://schemas.microsoft.com/office/drawing/2014/main" id="{A557C8CC-D65E-4895-8B72-72900D445FC4}"/>
              </a:ext>
            </a:extLst>
          </p:cNvPr>
          <p:cNvSpPr txBox="1">
            <a:spLocks/>
          </p:cNvSpPr>
          <p:nvPr/>
        </p:nvSpPr>
        <p:spPr>
          <a:xfrm>
            <a:off x="7092280" y="1"/>
            <a:ext cx="2051720" cy="404664"/>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2800" dirty="0"/>
              <a:t>BUT 1 – Eln1</a:t>
            </a:r>
            <a:endParaRPr lang="fr-FR" sz="1200" dirty="0"/>
          </a:p>
        </p:txBody>
      </p:sp>
      <p:sp>
        <p:nvSpPr>
          <p:cNvPr id="13" name="Espace réservé du contenu 2">
            <a:extLst>
              <a:ext uri="{FF2B5EF4-FFF2-40B4-BE49-F238E27FC236}">
                <a16:creationId xmlns:a16="http://schemas.microsoft.com/office/drawing/2014/main" id="{91F8EA24-57D1-49A8-9454-8C36E9211B4F}"/>
              </a:ext>
            </a:extLst>
          </p:cNvPr>
          <p:cNvSpPr>
            <a:spLocks noGrp="1"/>
          </p:cNvSpPr>
          <p:nvPr>
            <p:ph idx="1"/>
          </p:nvPr>
        </p:nvSpPr>
        <p:spPr>
          <a:xfrm>
            <a:off x="489520" y="764704"/>
            <a:ext cx="8654480" cy="6060278"/>
          </a:xfrm>
        </p:spPr>
        <p:txBody>
          <a:bodyPr>
            <a:normAutofit/>
          </a:bodyPr>
          <a:lstStyle/>
          <a:p>
            <a:pPr>
              <a:buClr>
                <a:srgbClr val="04617B"/>
              </a:buClr>
            </a:pPr>
            <a:r>
              <a:rPr lang="fr-FR" dirty="0">
                <a:solidFill>
                  <a:srgbClr val="04617B"/>
                </a:solidFill>
              </a:rPr>
              <a:t>Calcul du courant dans la diode ou détermination de la valeur de la résistance</a:t>
            </a:r>
          </a:p>
          <a:p>
            <a:pPr lvl="1">
              <a:buClr>
                <a:schemeClr val="accent3">
                  <a:lumMod val="75000"/>
                </a:schemeClr>
              </a:buClr>
              <a:buFont typeface="Wingdings" panose="05000000000000000000" pitchFamily="2" charset="2"/>
              <a:buChar char="Ø"/>
            </a:pPr>
            <a:r>
              <a:rPr lang="fr-FR" sz="1600" dirty="0"/>
              <a:t>Première méthode : En utilisant le modèle équivalent de la diode (tension de seuil et résistance dynamique ou uniquement tension de seuil).</a:t>
            </a:r>
          </a:p>
          <a:p>
            <a:pPr lvl="1">
              <a:buClr>
                <a:schemeClr val="accent3">
                  <a:lumMod val="75000"/>
                </a:schemeClr>
              </a:buClr>
              <a:buFont typeface="Wingdings" panose="05000000000000000000" pitchFamily="2" charset="2"/>
              <a:buChar char="Ø"/>
            </a:pPr>
            <a:r>
              <a:rPr lang="fr-FR" sz="1600" dirty="0"/>
              <a:t>Seconde méthode : En utilisant la droite de charge et la caractéristique réelle de la diode.</a:t>
            </a:r>
          </a:p>
          <a:p>
            <a:pPr lvl="2">
              <a:buClr>
                <a:schemeClr val="accent3">
                  <a:lumMod val="75000"/>
                </a:schemeClr>
              </a:buClr>
              <a:buFont typeface="Arial" panose="020B0604020202020204" pitchFamily="34" charset="0"/>
              <a:buChar char="•"/>
            </a:pPr>
            <a:r>
              <a:rPr lang="fr-FR" sz="1400" dirty="0"/>
              <a:t>Montage </a:t>
            </a:r>
          </a:p>
          <a:p>
            <a:pPr lvl="2">
              <a:buClr>
                <a:schemeClr val="accent3">
                  <a:lumMod val="75000"/>
                </a:schemeClr>
              </a:buClr>
              <a:buFont typeface="Arial" panose="020B0604020202020204" pitchFamily="34" charset="0"/>
              <a:buChar char="•"/>
            </a:pPr>
            <a:endParaRPr lang="fr-FR" sz="1400" dirty="0"/>
          </a:p>
          <a:p>
            <a:pPr lvl="2">
              <a:buClr>
                <a:schemeClr val="accent3">
                  <a:lumMod val="75000"/>
                </a:schemeClr>
              </a:buClr>
              <a:buFont typeface="Arial" panose="020B0604020202020204" pitchFamily="34" charset="0"/>
              <a:buChar char="•"/>
            </a:pPr>
            <a:endParaRPr lang="fr-FR" sz="1400" dirty="0"/>
          </a:p>
          <a:p>
            <a:pPr lvl="2">
              <a:buClr>
                <a:schemeClr val="accent3">
                  <a:lumMod val="75000"/>
                </a:schemeClr>
              </a:buClr>
              <a:buFont typeface="Arial" panose="020B0604020202020204" pitchFamily="34" charset="0"/>
              <a:buChar char="•"/>
            </a:pPr>
            <a:endParaRPr lang="fr-FR" sz="1400" dirty="0"/>
          </a:p>
          <a:p>
            <a:pPr lvl="2">
              <a:buClr>
                <a:schemeClr val="accent3">
                  <a:lumMod val="75000"/>
                </a:schemeClr>
              </a:buClr>
              <a:buFont typeface="Arial" panose="020B0604020202020204" pitchFamily="34" charset="0"/>
              <a:buChar char="•"/>
            </a:pPr>
            <a:endParaRPr lang="fr-FR" sz="1400" dirty="0"/>
          </a:p>
          <a:p>
            <a:pPr lvl="2">
              <a:buClr>
                <a:schemeClr val="accent3">
                  <a:lumMod val="75000"/>
                </a:schemeClr>
              </a:buClr>
              <a:buFont typeface="Arial" panose="020B0604020202020204" pitchFamily="34" charset="0"/>
              <a:buChar char="•"/>
            </a:pPr>
            <a:r>
              <a:rPr lang="fr-FR" sz="1400" dirty="0"/>
              <a:t>Droite de charge : générateur + résistance sans la diode =&gt; V</a:t>
            </a:r>
            <a:r>
              <a:rPr lang="fr-FR" sz="1400" baseline="-25000" dirty="0"/>
              <a:t>D</a:t>
            </a:r>
            <a:r>
              <a:rPr lang="fr-FR" sz="1400" dirty="0"/>
              <a:t> fonction de </a:t>
            </a:r>
            <a:r>
              <a:rPr lang="fr-FR" sz="1400" dirty="0" err="1"/>
              <a:t>V</a:t>
            </a:r>
            <a:r>
              <a:rPr lang="fr-FR" sz="1400" baseline="-25000" dirty="0" err="1"/>
              <a:t>alim</a:t>
            </a:r>
            <a:r>
              <a:rPr lang="fr-FR" sz="1400" dirty="0"/>
              <a:t> et I.</a:t>
            </a:r>
          </a:p>
          <a:p>
            <a:pPr marL="667512" lvl="2" indent="0">
              <a:buClr>
                <a:schemeClr val="accent3">
                  <a:lumMod val="75000"/>
                </a:schemeClr>
              </a:buClr>
              <a:buNone/>
            </a:pPr>
            <a:r>
              <a:rPr lang="fr-FR" sz="1400" dirty="0"/>
              <a:t>	V</a:t>
            </a:r>
            <a:r>
              <a:rPr lang="fr-FR" sz="1400" baseline="-25000" dirty="0"/>
              <a:t>D</a:t>
            </a:r>
            <a:r>
              <a:rPr lang="fr-FR" sz="1400" dirty="0"/>
              <a:t>= </a:t>
            </a:r>
            <a:r>
              <a:rPr lang="fr-FR" sz="1400" dirty="0" err="1"/>
              <a:t>V</a:t>
            </a:r>
            <a:r>
              <a:rPr lang="fr-FR" sz="1400" baseline="-25000" dirty="0" err="1"/>
              <a:t>alim</a:t>
            </a:r>
            <a:r>
              <a:rPr lang="fr-FR" sz="1400" dirty="0"/>
              <a:t>-V</a:t>
            </a:r>
            <a:r>
              <a:rPr lang="fr-FR" sz="1400" baseline="-25000" dirty="0"/>
              <a:t>R</a:t>
            </a:r>
          </a:p>
          <a:p>
            <a:pPr marL="667512" lvl="2" indent="0">
              <a:buClr>
                <a:schemeClr val="accent3">
                  <a:lumMod val="75000"/>
                </a:schemeClr>
              </a:buClr>
              <a:buNone/>
            </a:pPr>
            <a:r>
              <a:rPr lang="fr-FR" sz="1400" dirty="0"/>
              <a:t>	Soit V</a:t>
            </a:r>
            <a:r>
              <a:rPr lang="fr-FR" sz="1400" baseline="-25000" dirty="0"/>
              <a:t>D</a:t>
            </a:r>
            <a:r>
              <a:rPr lang="fr-FR" sz="1400" dirty="0"/>
              <a:t>= V</a:t>
            </a:r>
            <a:r>
              <a:rPr lang="fr-FR" sz="1400" baseline="-25000" dirty="0"/>
              <a:t>alim</a:t>
            </a:r>
            <a:r>
              <a:rPr lang="fr-FR" sz="1400" dirty="0"/>
              <a:t>-R.I</a:t>
            </a:r>
            <a:r>
              <a:rPr lang="fr-FR" sz="1400" baseline="-25000" dirty="0"/>
              <a:t>D</a:t>
            </a:r>
          </a:p>
          <a:p>
            <a:pPr marL="667512" lvl="2" indent="0">
              <a:buClr>
                <a:schemeClr val="accent3">
                  <a:lumMod val="75000"/>
                </a:schemeClr>
              </a:buClr>
              <a:buNone/>
            </a:pPr>
            <a:r>
              <a:rPr lang="fr-FR" sz="1400" dirty="0"/>
              <a:t>	Quand I</a:t>
            </a:r>
            <a:r>
              <a:rPr lang="fr-FR" sz="1400" baseline="-25000" dirty="0"/>
              <a:t>D</a:t>
            </a:r>
            <a:r>
              <a:rPr lang="fr-FR" sz="1400" dirty="0"/>
              <a:t>=0, V</a:t>
            </a:r>
            <a:r>
              <a:rPr lang="fr-FR" sz="1400" baseline="-25000" dirty="0"/>
              <a:t>D</a:t>
            </a:r>
            <a:r>
              <a:rPr lang="fr-FR" sz="1400" dirty="0"/>
              <a:t>=</a:t>
            </a:r>
            <a:r>
              <a:rPr lang="fr-FR" sz="1400" dirty="0" err="1"/>
              <a:t>V</a:t>
            </a:r>
            <a:r>
              <a:rPr lang="fr-FR" sz="1400" baseline="-25000" dirty="0" err="1"/>
              <a:t>alim</a:t>
            </a:r>
            <a:r>
              <a:rPr lang="fr-FR" sz="1400" dirty="0"/>
              <a:t>, quand V</a:t>
            </a:r>
            <a:r>
              <a:rPr lang="fr-FR" sz="1400" baseline="-25000" dirty="0"/>
              <a:t>D</a:t>
            </a:r>
            <a:r>
              <a:rPr lang="fr-FR" sz="1400" dirty="0"/>
              <a:t>=0, I</a:t>
            </a:r>
            <a:r>
              <a:rPr lang="fr-FR" sz="1400" baseline="-25000" dirty="0"/>
              <a:t>D</a:t>
            </a:r>
            <a:r>
              <a:rPr lang="fr-FR" sz="1400" dirty="0"/>
              <a:t>=</a:t>
            </a:r>
            <a:r>
              <a:rPr lang="fr-FR" sz="1400" dirty="0" err="1"/>
              <a:t>V</a:t>
            </a:r>
            <a:r>
              <a:rPr lang="fr-FR" sz="1400" baseline="-25000" dirty="0" err="1"/>
              <a:t>alim</a:t>
            </a:r>
            <a:r>
              <a:rPr lang="fr-FR" sz="1400" dirty="0"/>
              <a:t>/R</a:t>
            </a:r>
          </a:p>
          <a:p>
            <a:pPr lvl="2">
              <a:buClr>
                <a:schemeClr val="accent3">
                  <a:lumMod val="75000"/>
                </a:schemeClr>
              </a:buClr>
              <a:buFont typeface="Arial" panose="020B0604020202020204" pitchFamily="34" charset="0"/>
              <a:buChar char="•"/>
            </a:pPr>
            <a:r>
              <a:rPr lang="fr-FR" sz="1400" dirty="0"/>
              <a:t>Caractéristique courant-tension de la diode</a:t>
            </a:r>
          </a:p>
          <a:p>
            <a:pPr lvl="2">
              <a:buClr>
                <a:schemeClr val="accent3">
                  <a:lumMod val="75000"/>
                </a:schemeClr>
              </a:buClr>
              <a:buFont typeface="Arial" panose="020B0604020202020204" pitchFamily="34" charset="0"/>
              <a:buChar char="•"/>
            </a:pPr>
            <a:endParaRPr lang="fr-FR" sz="1400" dirty="0"/>
          </a:p>
          <a:p>
            <a:pPr lvl="2">
              <a:buClr>
                <a:schemeClr val="accent3">
                  <a:lumMod val="75000"/>
                </a:schemeClr>
              </a:buClr>
              <a:buFont typeface="Arial" panose="020B0604020202020204" pitchFamily="34" charset="0"/>
              <a:buChar char="•"/>
            </a:pPr>
            <a:r>
              <a:rPr lang="fr-FR" sz="1400" dirty="0"/>
              <a:t>Point de fonctionnement : </a:t>
            </a:r>
          </a:p>
          <a:p>
            <a:pPr marL="667512" lvl="2" indent="0">
              <a:buClr>
                <a:schemeClr val="accent3">
                  <a:lumMod val="75000"/>
                </a:schemeClr>
              </a:buClr>
              <a:buNone/>
            </a:pPr>
            <a:r>
              <a:rPr lang="fr-FR" sz="1400" dirty="0"/>
              <a:t>	 -&gt; intersection des deux courbes</a:t>
            </a:r>
          </a:p>
          <a:p>
            <a:pPr marL="667512" lvl="2" indent="0">
              <a:buClr>
                <a:schemeClr val="accent3">
                  <a:lumMod val="75000"/>
                </a:schemeClr>
              </a:buClr>
              <a:buNone/>
            </a:pPr>
            <a:r>
              <a:rPr lang="fr-FR" sz="1400" dirty="0"/>
              <a:t>	-&gt; courant dans la diode (et le circuit)</a:t>
            </a:r>
          </a:p>
          <a:p>
            <a:pPr marL="667512" lvl="2" indent="0">
              <a:buClr>
                <a:schemeClr val="accent3">
                  <a:lumMod val="75000"/>
                </a:schemeClr>
              </a:buClr>
              <a:buNone/>
            </a:pPr>
            <a:r>
              <a:rPr lang="fr-FR" sz="1400" dirty="0"/>
              <a:t>	-&gt; tension aux bornes de la diode</a:t>
            </a:r>
          </a:p>
          <a:p>
            <a:pPr lvl="2">
              <a:buClr>
                <a:schemeClr val="accent3">
                  <a:lumMod val="75000"/>
                </a:schemeClr>
              </a:buClr>
              <a:buFont typeface="Arial" panose="020B0604020202020204" pitchFamily="34" charset="0"/>
              <a:buChar char="•"/>
            </a:pPr>
            <a:endParaRPr lang="fr-FR" sz="1400" dirty="0"/>
          </a:p>
          <a:p>
            <a:pPr marL="393192" lvl="1" indent="0">
              <a:buClr>
                <a:schemeClr val="accent3">
                  <a:lumMod val="75000"/>
                </a:schemeClr>
              </a:buClr>
              <a:buNone/>
            </a:pPr>
            <a:endParaRPr lang="fr-FR" sz="1600" dirty="0"/>
          </a:p>
          <a:p>
            <a:pPr marL="393192" lvl="1" indent="0">
              <a:buClr>
                <a:schemeClr val="accent3">
                  <a:lumMod val="75000"/>
                </a:schemeClr>
              </a:buClr>
              <a:buNone/>
            </a:pPr>
            <a:endParaRPr lang="fr-FR" sz="1600" dirty="0"/>
          </a:p>
        </p:txBody>
      </p:sp>
      <p:grpSp>
        <p:nvGrpSpPr>
          <p:cNvPr id="14" name="Groupe 13">
            <a:extLst>
              <a:ext uri="{FF2B5EF4-FFF2-40B4-BE49-F238E27FC236}">
                <a16:creationId xmlns:a16="http://schemas.microsoft.com/office/drawing/2014/main" id="{E53BF0A2-0F9B-4575-8F4B-29F4691852EB}"/>
              </a:ext>
            </a:extLst>
          </p:cNvPr>
          <p:cNvGrpSpPr/>
          <p:nvPr/>
        </p:nvGrpSpPr>
        <p:grpSpPr>
          <a:xfrm>
            <a:off x="2067995" y="2515550"/>
            <a:ext cx="2337580" cy="1079957"/>
            <a:chOff x="2067995" y="2515550"/>
            <a:chExt cx="2337580" cy="1079957"/>
          </a:xfrm>
        </p:grpSpPr>
        <p:cxnSp>
          <p:nvCxnSpPr>
            <p:cNvPr id="15" name="Line 1719">
              <a:extLst>
                <a:ext uri="{FF2B5EF4-FFF2-40B4-BE49-F238E27FC236}">
                  <a16:creationId xmlns:a16="http://schemas.microsoft.com/office/drawing/2014/main" id="{C38477A3-396E-48C9-B8A3-8AE51954D951}"/>
                </a:ext>
              </a:extLst>
            </p:cNvPr>
            <p:cNvCxnSpPr/>
            <p:nvPr/>
          </p:nvCxnSpPr>
          <p:spPr bwMode="auto">
            <a:xfrm>
              <a:off x="2615280" y="2815487"/>
              <a:ext cx="1339008"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sp>
          <p:nvSpPr>
            <p:cNvPr id="16" name="Rectangle 15">
              <a:extLst>
                <a:ext uri="{FF2B5EF4-FFF2-40B4-BE49-F238E27FC236}">
                  <a16:creationId xmlns:a16="http://schemas.microsoft.com/office/drawing/2014/main" id="{078C9B71-B267-4EE9-9D0F-B4918196012E}"/>
                </a:ext>
              </a:extLst>
            </p:cNvPr>
            <p:cNvSpPr>
              <a:spLocks noChangeArrowheads="1"/>
            </p:cNvSpPr>
            <p:nvPr/>
          </p:nvSpPr>
          <p:spPr bwMode="auto">
            <a:xfrm>
              <a:off x="3627880" y="3102416"/>
              <a:ext cx="250786" cy="176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a:effectLst/>
                  <a:latin typeface="Arial"/>
                </a:rPr>
                <a:t>D</a:t>
              </a:r>
              <a:endParaRPr lang="fr-FR" sz="1000" b="1">
                <a:effectLst/>
                <a:latin typeface="Arial"/>
              </a:endParaRPr>
            </a:p>
          </p:txBody>
        </p:sp>
        <p:cxnSp>
          <p:nvCxnSpPr>
            <p:cNvPr id="17" name="Line 1722">
              <a:extLst>
                <a:ext uri="{FF2B5EF4-FFF2-40B4-BE49-F238E27FC236}">
                  <a16:creationId xmlns:a16="http://schemas.microsoft.com/office/drawing/2014/main" id="{5AE20061-7F00-4081-90A2-5CFCDC5FA6D2}"/>
                </a:ext>
              </a:extLst>
            </p:cNvPr>
            <p:cNvCxnSpPr/>
            <p:nvPr/>
          </p:nvCxnSpPr>
          <p:spPr bwMode="auto">
            <a:xfrm>
              <a:off x="2760038" y="2812946"/>
              <a:ext cx="180947" cy="0"/>
            </a:xfrm>
            <a:prstGeom prst="line">
              <a:avLst/>
            </a:prstGeom>
            <a:noFill/>
            <a:ln w="1905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063215B7-51D0-40E7-94B7-6359E3F7F4B0}"/>
                </a:ext>
              </a:extLst>
            </p:cNvPr>
            <p:cNvSpPr>
              <a:spLocks noChangeArrowheads="1"/>
            </p:cNvSpPr>
            <p:nvPr/>
          </p:nvSpPr>
          <p:spPr bwMode="auto">
            <a:xfrm>
              <a:off x="2683215" y="2630645"/>
              <a:ext cx="250786" cy="176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dirty="0">
                  <a:effectLst/>
                  <a:latin typeface="Arial"/>
                </a:rPr>
                <a:t>I</a:t>
              </a:r>
              <a:r>
                <a:rPr lang="fr-FR" sz="1000" b="0" i="1" baseline="-25000" dirty="0">
                  <a:effectLst/>
                  <a:latin typeface="Arial"/>
                </a:rPr>
                <a:t>D</a:t>
              </a:r>
              <a:endParaRPr lang="fr-FR" sz="1000" b="1" baseline="-25000" dirty="0">
                <a:effectLst/>
                <a:latin typeface="Arial"/>
              </a:endParaRPr>
            </a:p>
          </p:txBody>
        </p:sp>
        <p:cxnSp>
          <p:nvCxnSpPr>
            <p:cNvPr id="19" name="Line 1724">
              <a:extLst>
                <a:ext uri="{FF2B5EF4-FFF2-40B4-BE49-F238E27FC236}">
                  <a16:creationId xmlns:a16="http://schemas.microsoft.com/office/drawing/2014/main" id="{3AB0DD43-07A6-46CC-BDEF-F4DA4931AEC4}"/>
                </a:ext>
              </a:extLst>
            </p:cNvPr>
            <p:cNvCxnSpPr/>
            <p:nvPr/>
          </p:nvCxnSpPr>
          <p:spPr bwMode="auto">
            <a:xfrm flipH="1">
              <a:off x="3008920" y="2956500"/>
              <a:ext cx="610776" cy="381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BA8E5074-11B1-4240-AE67-C3B329C7C1A9}"/>
                </a:ext>
              </a:extLst>
            </p:cNvPr>
            <p:cNvSpPr>
              <a:spLocks noChangeArrowheads="1"/>
            </p:cNvSpPr>
            <p:nvPr/>
          </p:nvSpPr>
          <p:spPr bwMode="auto">
            <a:xfrm>
              <a:off x="4048125" y="3082940"/>
              <a:ext cx="357450" cy="21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dirty="0">
                  <a:effectLst/>
                  <a:latin typeface="Arial"/>
                </a:rPr>
                <a:t>V</a:t>
              </a:r>
              <a:r>
                <a:rPr lang="fr-FR" sz="1000" b="0" i="1" baseline="-25000" dirty="0">
                  <a:effectLst/>
                  <a:latin typeface="Arial"/>
                </a:rPr>
                <a:t>D</a:t>
              </a:r>
              <a:endParaRPr lang="fr-FR" sz="1000" b="1" dirty="0">
                <a:effectLst/>
                <a:latin typeface="Arial"/>
              </a:endParaRPr>
            </a:p>
          </p:txBody>
        </p:sp>
        <p:cxnSp>
          <p:nvCxnSpPr>
            <p:cNvPr id="21" name="Line 1726">
              <a:extLst>
                <a:ext uri="{FF2B5EF4-FFF2-40B4-BE49-F238E27FC236}">
                  <a16:creationId xmlns:a16="http://schemas.microsoft.com/office/drawing/2014/main" id="{C7B046EA-FDFC-47A1-A9D3-3B0FD853F61F}"/>
                </a:ext>
              </a:extLst>
            </p:cNvPr>
            <p:cNvCxnSpPr/>
            <p:nvPr/>
          </p:nvCxnSpPr>
          <p:spPr bwMode="auto">
            <a:xfrm>
              <a:off x="3954289" y="2815487"/>
              <a:ext cx="0" cy="7800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1728">
              <a:extLst>
                <a:ext uri="{FF2B5EF4-FFF2-40B4-BE49-F238E27FC236}">
                  <a16:creationId xmlns:a16="http://schemas.microsoft.com/office/drawing/2014/main" id="{81FA1376-9DF9-4A15-A683-345D3E1AD6FC}"/>
                </a:ext>
              </a:extLst>
            </p:cNvPr>
            <p:cNvCxnSpPr/>
            <p:nvPr/>
          </p:nvCxnSpPr>
          <p:spPr bwMode="auto">
            <a:xfrm flipH="1">
              <a:off x="2615280" y="3595507"/>
              <a:ext cx="133900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Line 1729">
              <a:extLst>
                <a:ext uri="{FF2B5EF4-FFF2-40B4-BE49-F238E27FC236}">
                  <a16:creationId xmlns:a16="http://schemas.microsoft.com/office/drawing/2014/main" id="{B28B843F-5BEA-4058-B57F-3EC33AD5075D}"/>
                </a:ext>
              </a:extLst>
            </p:cNvPr>
            <p:cNvCxnSpPr/>
            <p:nvPr/>
          </p:nvCxnSpPr>
          <p:spPr bwMode="auto">
            <a:xfrm>
              <a:off x="2615280" y="2816122"/>
              <a:ext cx="0" cy="3093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1730">
              <a:extLst>
                <a:ext uri="{FF2B5EF4-FFF2-40B4-BE49-F238E27FC236}">
                  <a16:creationId xmlns:a16="http://schemas.microsoft.com/office/drawing/2014/main" id="{96DDBEB8-B74A-4086-8798-D087EA905B85}"/>
                </a:ext>
              </a:extLst>
            </p:cNvPr>
            <p:cNvCxnSpPr/>
            <p:nvPr/>
          </p:nvCxnSpPr>
          <p:spPr bwMode="auto">
            <a:xfrm>
              <a:off x="2615280" y="3233446"/>
              <a:ext cx="0" cy="3620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Line 1731">
              <a:extLst>
                <a:ext uri="{FF2B5EF4-FFF2-40B4-BE49-F238E27FC236}">
                  <a16:creationId xmlns:a16="http://schemas.microsoft.com/office/drawing/2014/main" id="{2231A418-21B5-4378-8DE2-F035AFB6C28A}"/>
                </a:ext>
              </a:extLst>
            </p:cNvPr>
            <p:cNvCxnSpPr/>
            <p:nvPr/>
          </p:nvCxnSpPr>
          <p:spPr bwMode="auto">
            <a:xfrm>
              <a:off x="2506712" y="3124827"/>
              <a:ext cx="2171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9" name="Line 1732">
              <a:extLst>
                <a:ext uri="{FF2B5EF4-FFF2-40B4-BE49-F238E27FC236}">
                  <a16:creationId xmlns:a16="http://schemas.microsoft.com/office/drawing/2014/main" id="{4CB92F89-2F55-40C3-A94B-590D436143DA}"/>
                </a:ext>
              </a:extLst>
            </p:cNvPr>
            <p:cNvCxnSpPr/>
            <p:nvPr/>
          </p:nvCxnSpPr>
          <p:spPr bwMode="auto">
            <a:xfrm>
              <a:off x="2579091" y="3197239"/>
              <a:ext cx="72379"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31" name="Line 1764">
              <a:extLst>
                <a:ext uri="{FF2B5EF4-FFF2-40B4-BE49-F238E27FC236}">
                  <a16:creationId xmlns:a16="http://schemas.microsoft.com/office/drawing/2014/main" id="{D78FD505-A99D-4ECE-A3E8-3F30A1FE1D0C}"/>
                </a:ext>
              </a:extLst>
            </p:cNvPr>
            <p:cNvCxnSpPr/>
            <p:nvPr/>
          </p:nvCxnSpPr>
          <p:spPr bwMode="auto">
            <a:xfrm flipH="1" flipV="1">
              <a:off x="4120633" y="2839624"/>
              <a:ext cx="0" cy="687917"/>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32" name="Line 1767">
              <a:extLst>
                <a:ext uri="{FF2B5EF4-FFF2-40B4-BE49-F238E27FC236}">
                  <a16:creationId xmlns:a16="http://schemas.microsoft.com/office/drawing/2014/main" id="{BA46E369-0337-4E9D-8368-DAC0BD37DC0E}"/>
                </a:ext>
              </a:extLst>
            </p:cNvPr>
            <p:cNvCxnSpPr/>
            <p:nvPr/>
          </p:nvCxnSpPr>
          <p:spPr bwMode="auto">
            <a:xfrm flipH="1" flipV="1">
              <a:off x="2466079" y="2920294"/>
              <a:ext cx="0" cy="579298"/>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8EC3848E-D1B8-407F-A695-228A92200AFC}"/>
                </a:ext>
              </a:extLst>
            </p:cNvPr>
            <p:cNvSpPr>
              <a:spLocks noChangeArrowheads="1"/>
            </p:cNvSpPr>
            <p:nvPr/>
          </p:nvSpPr>
          <p:spPr bwMode="auto">
            <a:xfrm>
              <a:off x="2067995" y="3065119"/>
              <a:ext cx="434273" cy="21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dirty="0" err="1">
                  <a:effectLst/>
                  <a:latin typeface="Arial"/>
                </a:rPr>
                <a:t>V</a:t>
              </a:r>
              <a:r>
                <a:rPr lang="fr-FR" sz="1000" b="0" i="1" baseline="-25000" dirty="0" err="1">
                  <a:effectLst/>
                  <a:latin typeface="Arial"/>
                </a:rPr>
                <a:t>alim</a:t>
              </a:r>
              <a:endParaRPr lang="fr-FR" sz="1000" b="1" dirty="0">
                <a:effectLst/>
                <a:latin typeface="Arial"/>
              </a:endParaRPr>
            </a:p>
          </p:txBody>
        </p:sp>
        <p:sp>
          <p:nvSpPr>
            <p:cNvPr id="34" name="Rectangle 33">
              <a:extLst>
                <a:ext uri="{FF2B5EF4-FFF2-40B4-BE49-F238E27FC236}">
                  <a16:creationId xmlns:a16="http://schemas.microsoft.com/office/drawing/2014/main" id="{0C3A8F01-7A53-47F5-93D0-47747BDF32DD}"/>
                </a:ext>
              </a:extLst>
            </p:cNvPr>
            <p:cNvSpPr>
              <a:spLocks noChangeArrowheads="1"/>
            </p:cNvSpPr>
            <p:nvPr/>
          </p:nvSpPr>
          <p:spPr bwMode="auto">
            <a:xfrm>
              <a:off x="3213675" y="2515550"/>
              <a:ext cx="250786" cy="176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dirty="0">
                  <a:effectLst/>
                  <a:latin typeface="Arial"/>
                </a:rPr>
                <a:t>R</a:t>
              </a:r>
              <a:endParaRPr lang="fr-FR" sz="1000" b="1" dirty="0">
                <a:effectLst/>
                <a:latin typeface="Arial"/>
              </a:endParaRPr>
            </a:p>
          </p:txBody>
        </p:sp>
        <p:sp>
          <p:nvSpPr>
            <p:cNvPr id="35" name="Rectangle 34">
              <a:extLst>
                <a:ext uri="{FF2B5EF4-FFF2-40B4-BE49-F238E27FC236}">
                  <a16:creationId xmlns:a16="http://schemas.microsoft.com/office/drawing/2014/main" id="{0F6A5CA4-9BD1-493C-A789-8DBE60E7345C}"/>
                </a:ext>
              </a:extLst>
            </p:cNvPr>
            <p:cNvSpPr>
              <a:spLocks noChangeArrowheads="1"/>
            </p:cNvSpPr>
            <p:nvPr/>
          </p:nvSpPr>
          <p:spPr bwMode="auto">
            <a:xfrm>
              <a:off x="3142218" y="2956500"/>
              <a:ext cx="393700" cy="21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dirty="0">
                  <a:effectLst/>
                  <a:latin typeface="Arial"/>
                </a:rPr>
                <a:t>V</a:t>
              </a:r>
              <a:r>
                <a:rPr lang="fr-FR" sz="1000" b="0" i="1" baseline="-25000" dirty="0">
                  <a:effectLst/>
                  <a:latin typeface="Arial"/>
                </a:rPr>
                <a:t>R</a:t>
              </a:r>
              <a:endParaRPr lang="fr-FR" sz="1000" b="1" dirty="0">
                <a:effectLst/>
                <a:latin typeface="Arial"/>
              </a:endParaRPr>
            </a:p>
          </p:txBody>
        </p:sp>
        <p:grpSp>
          <p:nvGrpSpPr>
            <p:cNvPr id="36" name="Groupe 35">
              <a:extLst>
                <a:ext uri="{FF2B5EF4-FFF2-40B4-BE49-F238E27FC236}">
                  <a16:creationId xmlns:a16="http://schemas.microsoft.com/office/drawing/2014/main" id="{E9635C50-3D1D-45FF-85A4-C1A1091FBCD9}"/>
                </a:ext>
              </a:extLst>
            </p:cNvPr>
            <p:cNvGrpSpPr/>
            <p:nvPr/>
          </p:nvGrpSpPr>
          <p:grpSpPr>
            <a:xfrm flipV="1">
              <a:off x="3879352" y="3117726"/>
              <a:ext cx="149874" cy="140197"/>
              <a:chOff x="6708629" y="3327621"/>
              <a:chExt cx="144826" cy="144758"/>
            </a:xfrm>
          </p:grpSpPr>
          <p:sp>
            <p:nvSpPr>
              <p:cNvPr id="38" name="AutoShape 1718">
                <a:extLst>
                  <a:ext uri="{FF2B5EF4-FFF2-40B4-BE49-F238E27FC236}">
                    <a16:creationId xmlns:a16="http://schemas.microsoft.com/office/drawing/2014/main" id="{694A2193-5007-4406-9271-45165EBD6A48}"/>
                  </a:ext>
                </a:extLst>
              </p:cNvPr>
              <p:cNvSpPr>
                <a:spLocks noChangeArrowheads="1"/>
              </p:cNvSpPr>
              <p:nvPr/>
            </p:nvSpPr>
            <p:spPr bwMode="auto">
              <a:xfrm>
                <a:off x="6708630" y="3327621"/>
                <a:ext cx="144825" cy="144758"/>
              </a:xfrm>
              <a:prstGeom prst="triangle">
                <a:avLst>
                  <a:gd name="adj" fmla="val 5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cxnSp>
            <p:nvCxnSpPr>
              <p:cNvPr id="39" name="Line 1720">
                <a:extLst>
                  <a:ext uri="{FF2B5EF4-FFF2-40B4-BE49-F238E27FC236}">
                    <a16:creationId xmlns:a16="http://schemas.microsoft.com/office/drawing/2014/main" id="{09B41A15-D48A-4A77-9952-13C0F4A8025A}"/>
                  </a:ext>
                </a:extLst>
              </p:cNvPr>
              <p:cNvCxnSpPr/>
              <p:nvPr/>
            </p:nvCxnSpPr>
            <p:spPr bwMode="auto">
              <a:xfrm rot="16200000">
                <a:off x="6781042" y="3255209"/>
                <a:ext cx="0" cy="144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37" name="Rectangle 36">
              <a:extLst>
                <a:ext uri="{FF2B5EF4-FFF2-40B4-BE49-F238E27FC236}">
                  <a16:creationId xmlns:a16="http://schemas.microsoft.com/office/drawing/2014/main" id="{235D5A99-7952-4D3A-A1B5-F4C8C938041B}"/>
                </a:ext>
              </a:extLst>
            </p:cNvPr>
            <p:cNvSpPr>
              <a:spLocks noChangeArrowheads="1"/>
            </p:cNvSpPr>
            <p:nvPr/>
          </p:nvSpPr>
          <p:spPr bwMode="auto">
            <a:xfrm rot="16200000">
              <a:off x="3250870" y="2631915"/>
              <a:ext cx="144758" cy="3620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grpSp>
        <p:nvGrpSpPr>
          <p:cNvPr id="40" name="Groupe 39">
            <a:extLst>
              <a:ext uri="{FF2B5EF4-FFF2-40B4-BE49-F238E27FC236}">
                <a16:creationId xmlns:a16="http://schemas.microsoft.com/office/drawing/2014/main" id="{D2893E5A-3BA0-4F1E-98B4-563E90163012}"/>
              </a:ext>
            </a:extLst>
          </p:cNvPr>
          <p:cNvGrpSpPr/>
          <p:nvPr/>
        </p:nvGrpSpPr>
        <p:grpSpPr>
          <a:xfrm>
            <a:off x="5677247" y="2630645"/>
            <a:ext cx="1980130" cy="914816"/>
            <a:chOff x="2067995" y="2515550"/>
            <a:chExt cx="2337580" cy="1079957"/>
          </a:xfrm>
        </p:grpSpPr>
        <p:cxnSp>
          <p:nvCxnSpPr>
            <p:cNvPr id="41" name="Line 1719">
              <a:extLst>
                <a:ext uri="{FF2B5EF4-FFF2-40B4-BE49-F238E27FC236}">
                  <a16:creationId xmlns:a16="http://schemas.microsoft.com/office/drawing/2014/main" id="{482EECBA-EBCF-4C9F-80D9-EEDBE5B8F1D8}"/>
                </a:ext>
              </a:extLst>
            </p:cNvPr>
            <p:cNvCxnSpPr/>
            <p:nvPr/>
          </p:nvCxnSpPr>
          <p:spPr bwMode="auto">
            <a:xfrm>
              <a:off x="2615280" y="2815487"/>
              <a:ext cx="1339008"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2" name="Line 1722">
              <a:extLst>
                <a:ext uri="{FF2B5EF4-FFF2-40B4-BE49-F238E27FC236}">
                  <a16:creationId xmlns:a16="http://schemas.microsoft.com/office/drawing/2014/main" id="{F1A30E37-1C00-49E5-820A-C7D48242A0AE}"/>
                </a:ext>
              </a:extLst>
            </p:cNvPr>
            <p:cNvCxnSpPr/>
            <p:nvPr/>
          </p:nvCxnSpPr>
          <p:spPr bwMode="auto">
            <a:xfrm>
              <a:off x="2760038" y="2812946"/>
              <a:ext cx="180947" cy="0"/>
            </a:xfrm>
            <a:prstGeom prst="line">
              <a:avLst/>
            </a:prstGeom>
            <a:noFill/>
            <a:ln w="1905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43" name="Rectangle 42">
              <a:extLst>
                <a:ext uri="{FF2B5EF4-FFF2-40B4-BE49-F238E27FC236}">
                  <a16:creationId xmlns:a16="http://schemas.microsoft.com/office/drawing/2014/main" id="{50D5AB73-06CC-4831-86FE-7EFE71979E0F}"/>
                </a:ext>
              </a:extLst>
            </p:cNvPr>
            <p:cNvSpPr>
              <a:spLocks noChangeArrowheads="1"/>
            </p:cNvSpPr>
            <p:nvPr/>
          </p:nvSpPr>
          <p:spPr bwMode="auto">
            <a:xfrm>
              <a:off x="2681793" y="2585669"/>
              <a:ext cx="250786" cy="176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i="1" dirty="0">
                  <a:latin typeface="Arial"/>
                </a:rPr>
                <a:t>I</a:t>
              </a:r>
              <a:r>
                <a:rPr lang="fr-FR" sz="1000" i="1" baseline="-25000" dirty="0">
                  <a:latin typeface="Arial"/>
                </a:rPr>
                <a:t>D</a:t>
              </a:r>
              <a:endParaRPr lang="fr-FR" sz="1000" b="1" baseline="-25000" dirty="0">
                <a:latin typeface="Arial"/>
              </a:endParaRPr>
            </a:p>
          </p:txBody>
        </p:sp>
        <p:cxnSp>
          <p:nvCxnSpPr>
            <p:cNvPr id="44" name="Line 1724">
              <a:extLst>
                <a:ext uri="{FF2B5EF4-FFF2-40B4-BE49-F238E27FC236}">
                  <a16:creationId xmlns:a16="http://schemas.microsoft.com/office/drawing/2014/main" id="{EC27064D-028C-44AA-A318-8C1466B397B6}"/>
                </a:ext>
              </a:extLst>
            </p:cNvPr>
            <p:cNvCxnSpPr/>
            <p:nvPr/>
          </p:nvCxnSpPr>
          <p:spPr bwMode="auto">
            <a:xfrm flipH="1">
              <a:off x="3008920" y="2956500"/>
              <a:ext cx="610776" cy="381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45" name="Rectangle 44">
              <a:extLst>
                <a:ext uri="{FF2B5EF4-FFF2-40B4-BE49-F238E27FC236}">
                  <a16:creationId xmlns:a16="http://schemas.microsoft.com/office/drawing/2014/main" id="{98E4835E-663D-4D64-962E-A13909F8BB53}"/>
                </a:ext>
              </a:extLst>
            </p:cNvPr>
            <p:cNvSpPr>
              <a:spLocks noChangeArrowheads="1"/>
            </p:cNvSpPr>
            <p:nvPr/>
          </p:nvSpPr>
          <p:spPr bwMode="auto">
            <a:xfrm>
              <a:off x="4048125" y="3082940"/>
              <a:ext cx="357450" cy="21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dirty="0">
                  <a:effectLst/>
                  <a:latin typeface="Arial"/>
                </a:rPr>
                <a:t>V</a:t>
              </a:r>
              <a:r>
                <a:rPr lang="fr-FR" sz="1000" b="0" i="1" baseline="-25000" dirty="0">
                  <a:effectLst/>
                  <a:latin typeface="Arial"/>
                </a:rPr>
                <a:t>D</a:t>
              </a:r>
              <a:endParaRPr lang="fr-FR" sz="1000" b="1" dirty="0">
                <a:effectLst/>
                <a:latin typeface="Arial"/>
              </a:endParaRPr>
            </a:p>
          </p:txBody>
        </p:sp>
        <p:cxnSp>
          <p:nvCxnSpPr>
            <p:cNvPr id="46" name="Line 1728">
              <a:extLst>
                <a:ext uri="{FF2B5EF4-FFF2-40B4-BE49-F238E27FC236}">
                  <a16:creationId xmlns:a16="http://schemas.microsoft.com/office/drawing/2014/main" id="{0AF4C966-6EC7-4270-A2E3-6F9750D09ACE}"/>
                </a:ext>
              </a:extLst>
            </p:cNvPr>
            <p:cNvCxnSpPr/>
            <p:nvPr/>
          </p:nvCxnSpPr>
          <p:spPr bwMode="auto">
            <a:xfrm flipH="1">
              <a:off x="2615280" y="3595507"/>
              <a:ext cx="133900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7" name="Line 1729">
              <a:extLst>
                <a:ext uri="{FF2B5EF4-FFF2-40B4-BE49-F238E27FC236}">
                  <a16:creationId xmlns:a16="http://schemas.microsoft.com/office/drawing/2014/main" id="{080FA15C-D30C-4991-A742-75C2052FDBEC}"/>
                </a:ext>
              </a:extLst>
            </p:cNvPr>
            <p:cNvCxnSpPr/>
            <p:nvPr/>
          </p:nvCxnSpPr>
          <p:spPr bwMode="auto">
            <a:xfrm>
              <a:off x="2615280" y="2816122"/>
              <a:ext cx="0" cy="3093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8" name="Line 1730">
              <a:extLst>
                <a:ext uri="{FF2B5EF4-FFF2-40B4-BE49-F238E27FC236}">
                  <a16:creationId xmlns:a16="http://schemas.microsoft.com/office/drawing/2014/main" id="{BDD6337C-279A-44CA-999D-A186BEEBC8E7}"/>
                </a:ext>
              </a:extLst>
            </p:cNvPr>
            <p:cNvCxnSpPr/>
            <p:nvPr/>
          </p:nvCxnSpPr>
          <p:spPr bwMode="auto">
            <a:xfrm>
              <a:off x="2615280" y="3233446"/>
              <a:ext cx="0" cy="3620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9" name="Line 1731">
              <a:extLst>
                <a:ext uri="{FF2B5EF4-FFF2-40B4-BE49-F238E27FC236}">
                  <a16:creationId xmlns:a16="http://schemas.microsoft.com/office/drawing/2014/main" id="{6502249C-F7F9-4A9B-BFBA-0D2B3787C44D}"/>
                </a:ext>
              </a:extLst>
            </p:cNvPr>
            <p:cNvCxnSpPr/>
            <p:nvPr/>
          </p:nvCxnSpPr>
          <p:spPr bwMode="auto">
            <a:xfrm>
              <a:off x="2506712" y="3124827"/>
              <a:ext cx="2171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0" name="Line 1732">
              <a:extLst>
                <a:ext uri="{FF2B5EF4-FFF2-40B4-BE49-F238E27FC236}">
                  <a16:creationId xmlns:a16="http://schemas.microsoft.com/office/drawing/2014/main" id="{74400041-02E6-43D5-B035-DD82AE427711}"/>
                </a:ext>
              </a:extLst>
            </p:cNvPr>
            <p:cNvCxnSpPr/>
            <p:nvPr/>
          </p:nvCxnSpPr>
          <p:spPr bwMode="auto">
            <a:xfrm>
              <a:off x="2579091" y="3197239"/>
              <a:ext cx="72379"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51" name="Line 1764">
              <a:extLst>
                <a:ext uri="{FF2B5EF4-FFF2-40B4-BE49-F238E27FC236}">
                  <a16:creationId xmlns:a16="http://schemas.microsoft.com/office/drawing/2014/main" id="{FC4AB9CD-2EBB-42F2-A1F8-57A153AC509B}"/>
                </a:ext>
              </a:extLst>
            </p:cNvPr>
            <p:cNvCxnSpPr/>
            <p:nvPr/>
          </p:nvCxnSpPr>
          <p:spPr bwMode="auto">
            <a:xfrm flipH="1" flipV="1">
              <a:off x="4120633" y="2839624"/>
              <a:ext cx="0" cy="687917"/>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2" name="Line 1767">
              <a:extLst>
                <a:ext uri="{FF2B5EF4-FFF2-40B4-BE49-F238E27FC236}">
                  <a16:creationId xmlns:a16="http://schemas.microsoft.com/office/drawing/2014/main" id="{7EFB76A4-A26D-4006-B9C6-3957EE2ABB5F}"/>
                </a:ext>
              </a:extLst>
            </p:cNvPr>
            <p:cNvCxnSpPr/>
            <p:nvPr/>
          </p:nvCxnSpPr>
          <p:spPr bwMode="auto">
            <a:xfrm flipH="1" flipV="1">
              <a:off x="2466079" y="2920294"/>
              <a:ext cx="0" cy="579298"/>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3" name="Rectangle 52">
              <a:extLst>
                <a:ext uri="{FF2B5EF4-FFF2-40B4-BE49-F238E27FC236}">
                  <a16:creationId xmlns:a16="http://schemas.microsoft.com/office/drawing/2014/main" id="{E695304A-C6D1-4BCE-93E3-DE89E4FE8037}"/>
                </a:ext>
              </a:extLst>
            </p:cNvPr>
            <p:cNvSpPr>
              <a:spLocks noChangeArrowheads="1"/>
            </p:cNvSpPr>
            <p:nvPr/>
          </p:nvSpPr>
          <p:spPr bwMode="auto">
            <a:xfrm>
              <a:off x="2067995" y="3065119"/>
              <a:ext cx="434273" cy="21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dirty="0" err="1">
                  <a:effectLst/>
                  <a:latin typeface="Arial"/>
                </a:rPr>
                <a:t>V</a:t>
              </a:r>
              <a:r>
                <a:rPr lang="fr-FR" sz="1000" b="0" i="1" baseline="-25000" dirty="0" err="1">
                  <a:effectLst/>
                  <a:latin typeface="Arial"/>
                </a:rPr>
                <a:t>alim</a:t>
              </a:r>
              <a:endParaRPr lang="fr-FR" sz="1000" b="1" dirty="0">
                <a:effectLst/>
                <a:latin typeface="Arial"/>
              </a:endParaRPr>
            </a:p>
          </p:txBody>
        </p:sp>
        <p:sp>
          <p:nvSpPr>
            <p:cNvPr id="54" name="Rectangle 53">
              <a:extLst>
                <a:ext uri="{FF2B5EF4-FFF2-40B4-BE49-F238E27FC236}">
                  <a16:creationId xmlns:a16="http://schemas.microsoft.com/office/drawing/2014/main" id="{051B63A8-0C3C-4A13-B1B9-9EBE78285582}"/>
                </a:ext>
              </a:extLst>
            </p:cNvPr>
            <p:cNvSpPr>
              <a:spLocks noChangeArrowheads="1"/>
            </p:cNvSpPr>
            <p:nvPr/>
          </p:nvSpPr>
          <p:spPr bwMode="auto">
            <a:xfrm>
              <a:off x="3213675" y="2515550"/>
              <a:ext cx="250786" cy="176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dirty="0">
                  <a:effectLst/>
                  <a:latin typeface="Arial"/>
                </a:rPr>
                <a:t>R</a:t>
              </a:r>
              <a:endParaRPr lang="fr-FR" sz="1000" b="1" dirty="0">
                <a:effectLst/>
                <a:latin typeface="Arial"/>
              </a:endParaRPr>
            </a:p>
          </p:txBody>
        </p:sp>
        <p:sp>
          <p:nvSpPr>
            <p:cNvPr id="55" name="Rectangle 54">
              <a:extLst>
                <a:ext uri="{FF2B5EF4-FFF2-40B4-BE49-F238E27FC236}">
                  <a16:creationId xmlns:a16="http://schemas.microsoft.com/office/drawing/2014/main" id="{2082227F-4CAF-4BAB-B10B-FF1B97475F96}"/>
                </a:ext>
              </a:extLst>
            </p:cNvPr>
            <p:cNvSpPr>
              <a:spLocks noChangeArrowheads="1"/>
            </p:cNvSpPr>
            <p:nvPr/>
          </p:nvSpPr>
          <p:spPr bwMode="auto">
            <a:xfrm>
              <a:off x="3142218" y="2956500"/>
              <a:ext cx="393700" cy="21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0" i="1" dirty="0">
                  <a:effectLst/>
                  <a:latin typeface="Arial"/>
                </a:rPr>
                <a:t>V</a:t>
              </a:r>
              <a:r>
                <a:rPr lang="fr-FR" sz="1000" b="0" i="1" baseline="-25000" dirty="0">
                  <a:effectLst/>
                  <a:latin typeface="Arial"/>
                </a:rPr>
                <a:t>R</a:t>
              </a:r>
              <a:endParaRPr lang="fr-FR" sz="1000" b="1" dirty="0">
                <a:effectLst/>
                <a:latin typeface="Arial"/>
              </a:endParaRPr>
            </a:p>
          </p:txBody>
        </p:sp>
        <p:sp>
          <p:nvSpPr>
            <p:cNvPr id="56" name="Rectangle 55">
              <a:extLst>
                <a:ext uri="{FF2B5EF4-FFF2-40B4-BE49-F238E27FC236}">
                  <a16:creationId xmlns:a16="http://schemas.microsoft.com/office/drawing/2014/main" id="{4D48E838-4633-42D8-8514-8786E4D887FA}"/>
                </a:ext>
              </a:extLst>
            </p:cNvPr>
            <p:cNvSpPr>
              <a:spLocks noChangeArrowheads="1"/>
            </p:cNvSpPr>
            <p:nvPr/>
          </p:nvSpPr>
          <p:spPr bwMode="auto">
            <a:xfrm rot="16200000">
              <a:off x="3250870" y="2631915"/>
              <a:ext cx="144758" cy="3620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grpSp>
        <p:nvGrpSpPr>
          <p:cNvPr id="57" name="Group 1157">
            <a:extLst>
              <a:ext uri="{FF2B5EF4-FFF2-40B4-BE49-F238E27FC236}">
                <a16:creationId xmlns:a16="http://schemas.microsoft.com/office/drawing/2014/main" id="{9B3ABC93-4678-4FF9-8DAF-03E8954F8536}"/>
              </a:ext>
            </a:extLst>
          </p:cNvPr>
          <p:cNvGrpSpPr>
            <a:grpSpLocks/>
          </p:cNvGrpSpPr>
          <p:nvPr/>
        </p:nvGrpSpPr>
        <p:grpSpPr bwMode="auto">
          <a:xfrm>
            <a:off x="5192319" y="3935870"/>
            <a:ext cx="939430" cy="805707"/>
            <a:chOff x="2064" y="8487"/>
            <a:chExt cx="1970" cy="1656"/>
          </a:xfrm>
        </p:grpSpPr>
        <p:sp>
          <p:nvSpPr>
            <p:cNvPr id="58" name="Rectangle 57">
              <a:extLst>
                <a:ext uri="{FF2B5EF4-FFF2-40B4-BE49-F238E27FC236}">
                  <a16:creationId xmlns:a16="http://schemas.microsoft.com/office/drawing/2014/main" id="{461FC70C-E28B-4725-ABFE-A459B3AF8C4D}"/>
                </a:ext>
              </a:extLst>
            </p:cNvPr>
            <p:cNvSpPr>
              <a:spLocks noChangeArrowheads="1"/>
            </p:cNvSpPr>
            <p:nvPr/>
          </p:nvSpPr>
          <p:spPr bwMode="auto">
            <a:xfrm>
              <a:off x="2314" y="9865"/>
              <a:ext cx="197"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800" b="1">
                  <a:effectLst/>
                  <a:latin typeface="Arial"/>
                  <a:ea typeface="Times New Roman"/>
                </a:rPr>
                <a:t>0</a:t>
              </a:r>
              <a:endParaRPr lang="fr-FR" sz="1000">
                <a:effectLst/>
                <a:latin typeface="Times New Roman"/>
                <a:ea typeface="Times New Roman"/>
              </a:endParaRPr>
            </a:p>
          </p:txBody>
        </p:sp>
        <p:sp>
          <p:nvSpPr>
            <p:cNvPr id="59" name="Rectangle 58">
              <a:extLst>
                <a:ext uri="{FF2B5EF4-FFF2-40B4-BE49-F238E27FC236}">
                  <a16:creationId xmlns:a16="http://schemas.microsoft.com/office/drawing/2014/main" id="{3E9B70EE-B8DD-409F-AB70-E87B42EF6DE2}"/>
                </a:ext>
              </a:extLst>
            </p:cNvPr>
            <p:cNvSpPr>
              <a:spLocks noChangeArrowheads="1"/>
            </p:cNvSpPr>
            <p:nvPr/>
          </p:nvSpPr>
          <p:spPr bwMode="auto">
            <a:xfrm>
              <a:off x="2064" y="8487"/>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r>
                <a:rPr lang="fr-FR" sz="1000" b="1" i="1" baseline="-25000" dirty="0">
                  <a:effectLst/>
                  <a:latin typeface="Arial"/>
                  <a:ea typeface="Times New Roman"/>
                </a:rPr>
                <a:t>D</a:t>
              </a:r>
              <a:endParaRPr lang="fr-FR" sz="1000" dirty="0">
                <a:effectLst/>
                <a:latin typeface="Times New Roman"/>
                <a:ea typeface="Times New Roman"/>
              </a:endParaRPr>
            </a:p>
          </p:txBody>
        </p:sp>
        <p:cxnSp>
          <p:nvCxnSpPr>
            <p:cNvPr id="60" name="Line 1162">
              <a:extLst>
                <a:ext uri="{FF2B5EF4-FFF2-40B4-BE49-F238E27FC236}">
                  <a16:creationId xmlns:a16="http://schemas.microsoft.com/office/drawing/2014/main" id="{BBE426DD-5E67-472E-9DAE-65932FBAFD60}"/>
                </a:ext>
              </a:extLst>
            </p:cNvPr>
            <p:cNvCxnSpPr/>
            <p:nvPr/>
          </p:nvCxnSpPr>
          <p:spPr bwMode="auto">
            <a:xfrm flipH="1">
              <a:off x="2442" y="8557"/>
              <a:ext cx="0" cy="1311"/>
            </a:xfrm>
            <a:prstGeom prst="line">
              <a:avLst/>
            </a:prstGeom>
            <a:noFill/>
            <a:ln w="3175">
              <a:solidFill>
                <a:srgbClr val="000000"/>
              </a:solidFill>
              <a:round/>
              <a:headEnd type="triangle" w="sm"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Line 1163">
              <a:extLst>
                <a:ext uri="{FF2B5EF4-FFF2-40B4-BE49-F238E27FC236}">
                  <a16:creationId xmlns:a16="http://schemas.microsoft.com/office/drawing/2014/main" id="{00CFD1C8-7000-4F50-81A7-2B4959F86F20}"/>
                </a:ext>
              </a:extLst>
            </p:cNvPr>
            <p:cNvCxnSpPr/>
            <p:nvPr/>
          </p:nvCxnSpPr>
          <p:spPr bwMode="auto">
            <a:xfrm>
              <a:off x="2261" y="9867"/>
              <a:ext cx="1435" cy="0"/>
            </a:xfrm>
            <a:prstGeom prst="line">
              <a:avLst/>
            </a:prstGeom>
            <a:noFill/>
            <a:ln w="3175">
              <a:solidFill>
                <a:srgbClr val="000000"/>
              </a:solidFill>
              <a:round/>
              <a:headEnd type="none" w="med"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2" name="Rectangle 61">
              <a:extLst>
                <a:ext uri="{FF2B5EF4-FFF2-40B4-BE49-F238E27FC236}">
                  <a16:creationId xmlns:a16="http://schemas.microsoft.com/office/drawing/2014/main" id="{5B9A64E6-3FC6-4ACB-81B4-66365AD75C60}"/>
                </a:ext>
              </a:extLst>
            </p:cNvPr>
            <p:cNvSpPr>
              <a:spLocks noChangeArrowheads="1"/>
            </p:cNvSpPr>
            <p:nvPr/>
          </p:nvSpPr>
          <p:spPr bwMode="auto">
            <a:xfrm>
              <a:off x="3639" y="9754"/>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a:effectLst/>
                  <a:latin typeface="Arial"/>
                  <a:ea typeface="Times New Roman"/>
                </a:rPr>
                <a:t>V</a:t>
              </a:r>
              <a:r>
                <a:rPr lang="fr-FR" sz="1000" b="1" i="1" baseline="-25000">
                  <a:effectLst/>
                  <a:latin typeface="Arial"/>
                  <a:ea typeface="Times New Roman"/>
                </a:rPr>
                <a:t>D</a:t>
              </a:r>
              <a:endParaRPr lang="fr-FR" sz="1000">
                <a:effectLst/>
                <a:latin typeface="Times New Roman"/>
                <a:ea typeface="Times New Roman"/>
              </a:endParaRPr>
            </a:p>
          </p:txBody>
        </p:sp>
        <p:cxnSp>
          <p:nvCxnSpPr>
            <p:cNvPr id="63" name="Line 1165">
              <a:extLst>
                <a:ext uri="{FF2B5EF4-FFF2-40B4-BE49-F238E27FC236}">
                  <a16:creationId xmlns:a16="http://schemas.microsoft.com/office/drawing/2014/main" id="{C7563FA0-C018-4D20-A321-14B795556B59}"/>
                </a:ext>
              </a:extLst>
            </p:cNvPr>
            <p:cNvCxnSpPr/>
            <p:nvPr/>
          </p:nvCxnSpPr>
          <p:spPr bwMode="auto">
            <a:xfrm>
              <a:off x="2412" y="8901"/>
              <a:ext cx="1035" cy="96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64" name="Groupe 63">
            <a:extLst>
              <a:ext uri="{FF2B5EF4-FFF2-40B4-BE49-F238E27FC236}">
                <a16:creationId xmlns:a16="http://schemas.microsoft.com/office/drawing/2014/main" id="{C5A0BA3F-765E-4068-A66E-68639DCDB8C0}"/>
              </a:ext>
            </a:extLst>
          </p:cNvPr>
          <p:cNvGrpSpPr/>
          <p:nvPr/>
        </p:nvGrpSpPr>
        <p:grpSpPr>
          <a:xfrm>
            <a:off x="4133579" y="4673948"/>
            <a:ext cx="4404100" cy="1991766"/>
            <a:chOff x="4133579" y="4673948"/>
            <a:chExt cx="4404100" cy="1991766"/>
          </a:xfrm>
        </p:grpSpPr>
        <p:sp>
          <p:nvSpPr>
            <p:cNvPr id="65" name="Ellipse 64">
              <a:extLst>
                <a:ext uri="{FF2B5EF4-FFF2-40B4-BE49-F238E27FC236}">
                  <a16:creationId xmlns:a16="http://schemas.microsoft.com/office/drawing/2014/main" id="{26929F1D-E87A-45F0-8188-D51F864A6E83}"/>
                </a:ext>
              </a:extLst>
            </p:cNvPr>
            <p:cNvSpPr/>
            <p:nvPr/>
          </p:nvSpPr>
          <p:spPr>
            <a:xfrm>
              <a:off x="7302056" y="5683061"/>
              <a:ext cx="50195" cy="5019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6" name="Groupe 65">
              <a:extLst>
                <a:ext uri="{FF2B5EF4-FFF2-40B4-BE49-F238E27FC236}">
                  <a16:creationId xmlns:a16="http://schemas.microsoft.com/office/drawing/2014/main" id="{20A462E4-F110-4719-AC1D-5A605C72DEA8}"/>
                </a:ext>
              </a:extLst>
            </p:cNvPr>
            <p:cNvGrpSpPr/>
            <p:nvPr/>
          </p:nvGrpSpPr>
          <p:grpSpPr>
            <a:xfrm>
              <a:off x="4133579" y="4673948"/>
              <a:ext cx="4404100" cy="1991766"/>
              <a:chOff x="4133579" y="4673948"/>
              <a:chExt cx="4404100" cy="1991766"/>
            </a:xfrm>
          </p:grpSpPr>
          <p:sp>
            <p:nvSpPr>
              <p:cNvPr id="67" name="Rectangle 66">
                <a:extLst>
                  <a:ext uri="{FF2B5EF4-FFF2-40B4-BE49-F238E27FC236}">
                    <a16:creationId xmlns:a16="http://schemas.microsoft.com/office/drawing/2014/main" id="{CC22F016-C0D2-4FF4-A823-16431FB27BBE}"/>
                  </a:ext>
                </a:extLst>
              </p:cNvPr>
              <p:cNvSpPr>
                <a:spLocks noChangeArrowheads="1"/>
              </p:cNvSpPr>
              <p:nvPr/>
            </p:nvSpPr>
            <p:spPr bwMode="auto">
              <a:xfrm>
                <a:off x="7658559" y="6331346"/>
                <a:ext cx="465647" cy="334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err="1">
                    <a:effectLst/>
                    <a:latin typeface="Arial"/>
                    <a:ea typeface="Times New Roman"/>
                  </a:rPr>
                  <a:t>V</a:t>
                </a:r>
                <a:r>
                  <a:rPr lang="fr-FR" sz="1000" b="1" i="1" baseline="-25000" dirty="0" err="1">
                    <a:effectLst/>
                    <a:latin typeface="Arial"/>
                    <a:ea typeface="Times New Roman"/>
                  </a:rPr>
                  <a:t>alim</a:t>
                </a:r>
                <a:endParaRPr lang="fr-FR" sz="1000" dirty="0">
                  <a:effectLst/>
                  <a:latin typeface="Times New Roman"/>
                  <a:ea typeface="Times New Roman"/>
                </a:endParaRPr>
              </a:p>
            </p:txBody>
          </p:sp>
          <p:grpSp>
            <p:nvGrpSpPr>
              <p:cNvPr id="68" name="Groupe 67">
                <a:extLst>
                  <a:ext uri="{FF2B5EF4-FFF2-40B4-BE49-F238E27FC236}">
                    <a16:creationId xmlns:a16="http://schemas.microsoft.com/office/drawing/2014/main" id="{0930628C-4F07-4BD6-913C-3AF5DE2A42A4}"/>
                  </a:ext>
                </a:extLst>
              </p:cNvPr>
              <p:cNvGrpSpPr/>
              <p:nvPr/>
            </p:nvGrpSpPr>
            <p:grpSpPr>
              <a:xfrm>
                <a:off x="4133579" y="4673948"/>
                <a:ext cx="4404100" cy="1991766"/>
                <a:chOff x="4133579" y="4673948"/>
                <a:chExt cx="4404100" cy="1991766"/>
              </a:xfrm>
            </p:grpSpPr>
            <p:cxnSp>
              <p:nvCxnSpPr>
                <p:cNvPr id="69" name="Connecteur droit avec flèche 68">
                  <a:extLst>
                    <a:ext uri="{FF2B5EF4-FFF2-40B4-BE49-F238E27FC236}">
                      <a16:creationId xmlns:a16="http://schemas.microsoft.com/office/drawing/2014/main" id="{64523EAE-2401-4913-AD02-9CC348EB85C4}"/>
                    </a:ext>
                  </a:extLst>
                </p:cNvPr>
                <p:cNvCxnSpPr/>
                <p:nvPr/>
              </p:nvCxnSpPr>
              <p:spPr>
                <a:xfrm flipV="1">
                  <a:off x="4456113" y="5733256"/>
                  <a:ext cx="2053940" cy="186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A6E7200F-277F-40BD-96AB-32C32A8A31C9}"/>
                    </a:ext>
                  </a:extLst>
                </p:cNvPr>
                <p:cNvCxnSpPr/>
                <p:nvPr/>
              </p:nvCxnSpPr>
              <p:spPr>
                <a:xfrm>
                  <a:off x="4133579" y="6182472"/>
                  <a:ext cx="3193574" cy="182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1" name="Groupe 70">
                  <a:extLst>
                    <a:ext uri="{FF2B5EF4-FFF2-40B4-BE49-F238E27FC236}">
                      <a16:creationId xmlns:a16="http://schemas.microsoft.com/office/drawing/2014/main" id="{0E48739D-2FC6-49A7-B218-FAD7F1628BD3}"/>
                    </a:ext>
                  </a:extLst>
                </p:cNvPr>
                <p:cNvGrpSpPr/>
                <p:nvPr/>
              </p:nvGrpSpPr>
              <p:grpSpPr>
                <a:xfrm>
                  <a:off x="4271963" y="4673948"/>
                  <a:ext cx="4265716" cy="1991766"/>
                  <a:chOff x="4271963" y="4673948"/>
                  <a:chExt cx="4265716" cy="1991766"/>
                </a:xfrm>
              </p:grpSpPr>
              <p:grpSp>
                <p:nvGrpSpPr>
                  <p:cNvPr id="72" name="Groupe 71">
                    <a:extLst>
                      <a:ext uri="{FF2B5EF4-FFF2-40B4-BE49-F238E27FC236}">
                        <a16:creationId xmlns:a16="http://schemas.microsoft.com/office/drawing/2014/main" id="{FBB92F46-09CE-48C5-A856-2D3762861EA3}"/>
                      </a:ext>
                    </a:extLst>
                  </p:cNvPr>
                  <p:cNvGrpSpPr/>
                  <p:nvPr/>
                </p:nvGrpSpPr>
                <p:grpSpPr>
                  <a:xfrm>
                    <a:off x="5182666" y="4673948"/>
                    <a:ext cx="3355013" cy="1991766"/>
                    <a:chOff x="5182666" y="4673948"/>
                    <a:chExt cx="3355013" cy="1991766"/>
                  </a:xfrm>
                </p:grpSpPr>
                <p:grpSp>
                  <p:nvGrpSpPr>
                    <p:cNvPr id="77" name="Group 1157">
                      <a:extLst>
                        <a:ext uri="{FF2B5EF4-FFF2-40B4-BE49-F238E27FC236}">
                          <a16:creationId xmlns:a16="http://schemas.microsoft.com/office/drawing/2014/main" id="{17011A48-6F07-4B74-8267-10B7479B3C67}"/>
                        </a:ext>
                      </a:extLst>
                    </p:cNvPr>
                    <p:cNvGrpSpPr>
                      <a:grpSpLocks/>
                    </p:cNvGrpSpPr>
                    <p:nvPr/>
                  </p:nvGrpSpPr>
                  <p:grpSpPr bwMode="auto">
                    <a:xfrm>
                      <a:off x="5182666" y="4673948"/>
                      <a:ext cx="3355013" cy="1991766"/>
                      <a:chOff x="1188" y="8487"/>
                      <a:chExt cx="2846" cy="1656"/>
                    </a:xfrm>
                  </p:grpSpPr>
                  <p:sp>
                    <p:nvSpPr>
                      <p:cNvPr id="79" name="Rectangle 78">
                        <a:extLst>
                          <a:ext uri="{FF2B5EF4-FFF2-40B4-BE49-F238E27FC236}">
                            <a16:creationId xmlns:a16="http://schemas.microsoft.com/office/drawing/2014/main" id="{35B49854-832A-4845-9809-3CB65DCE071B}"/>
                          </a:ext>
                        </a:extLst>
                      </p:cNvPr>
                      <p:cNvSpPr>
                        <a:spLocks noChangeArrowheads="1"/>
                      </p:cNvSpPr>
                      <p:nvPr/>
                    </p:nvSpPr>
                    <p:spPr bwMode="auto">
                      <a:xfrm>
                        <a:off x="2314" y="9865"/>
                        <a:ext cx="197"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800" b="1">
                            <a:effectLst/>
                            <a:latin typeface="Arial"/>
                            <a:ea typeface="Times New Roman"/>
                          </a:rPr>
                          <a:t>0</a:t>
                        </a:r>
                        <a:endParaRPr lang="fr-FR" sz="1000">
                          <a:effectLst/>
                          <a:latin typeface="Times New Roman"/>
                          <a:ea typeface="Times New Roman"/>
                        </a:endParaRPr>
                      </a:p>
                    </p:txBody>
                  </p:sp>
                  <p:sp>
                    <p:nvSpPr>
                      <p:cNvPr id="80" name="Rectangle 79">
                        <a:extLst>
                          <a:ext uri="{FF2B5EF4-FFF2-40B4-BE49-F238E27FC236}">
                            <a16:creationId xmlns:a16="http://schemas.microsoft.com/office/drawing/2014/main" id="{7761D6EE-7534-4050-854B-6B5E355BC90E}"/>
                          </a:ext>
                        </a:extLst>
                      </p:cNvPr>
                      <p:cNvSpPr>
                        <a:spLocks noChangeArrowheads="1"/>
                      </p:cNvSpPr>
                      <p:nvPr/>
                    </p:nvSpPr>
                    <p:spPr bwMode="auto">
                      <a:xfrm>
                        <a:off x="2064" y="8487"/>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I</a:t>
                        </a:r>
                        <a:r>
                          <a:rPr lang="fr-FR" sz="1000" b="1" i="1" baseline="-25000" dirty="0">
                            <a:effectLst/>
                            <a:latin typeface="Arial"/>
                            <a:ea typeface="Times New Roman"/>
                          </a:rPr>
                          <a:t>D</a:t>
                        </a:r>
                        <a:endParaRPr lang="fr-FR" sz="1000" dirty="0">
                          <a:effectLst/>
                          <a:latin typeface="Times New Roman"/>
                          <a:ea typeface="Times New Roman"/>
                        </a:endParaRPr>
                      </a:p>
                    </p:txBody>
                  </p:sp>
                  <p:cxnSp>
                    <p:nvCxnSpPr>
                      <p:cNvPr id="81" name="Line 1162">
                        <a:extLst>
                          <a:ext uri="{FF2B5EF4-FFF2-40B4-BE49-F238E27FC236}">
                            <a16:creationId xmlns:a16="http://schemas.microsoft.com/office/drawing/2014/main" id="{DFAB6FDA-A252-42E4-9D39-1A77823DD7CC}"/>
                          </a:ext>
                        </a:extLst>
                      </p:cNvPr>
                      <p:cNvCxnSpPr/>
                      <p:nvPr/>
                    </p:nvCxnSpPr>
                    <p:spPr bwMode="auto">
                      <a:xfrm flipH="1">
                        <a:off x="2442" y="8557"/>
                        <a:ext cx="0" cy="1311"/>
                      </a:xfrm>
                      <a:prstGeom prst="line">
                        <a:avLst/>
                      </a:prstGeom>
                      <a:noFill/>
                      <a:ln w="3175">
                        <a:solidFill>
                          <a:srgbClr val="000000"/>
                        </a:solidFill>
                        <a:round/>
                        <a:headEnd type="triangle" w="sm"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Line 1163">
                        <a:extLst>
                          <a:ext uri="{FF2B5EF4-FFF2-40B4-BE49-F238E27FC236}">
                            <a16:creationId xmlns:a16="http://schemas.microsoft.com/office/drawing/2014/main" id="{97C3E8AC-A777-419A-95B4-141F8A0C4EF1}"/>
                          </a:ext>
                        </a:extLst>
                      </p:cNvPr>
                      <p:cNvCxnSpPr/>
                      <p:nvPr/>
                    </p:nvCxnSpPr>
                    <p:spPr bwMode="auto">
                      <a:xfrm flipV="1">
                        <a:off x="1188" y="9867"/>
                        <a:ext cx="2508" cy="0"/>
                      </a:xfrm>
                      <a:prstGeom prst="line">
                        <a:avLst/>
                      </a:prstGeom>
                      <a:noFill/>
                      <a:ln w="3175">
                        <a:solidFill>
                          <a:srgbClr val="000000"/>
                        </a:solidFill>
                        <a:round/>
                        <a:headEnd type="none" w="med"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3" name="Rectangle 82">
                        <a:extLst>
                          <a:ext uri="{FF2B5EF4-FFF2-40B4-BE49-F238E27FC236}">
                            <a16:creationId xmlns:a16="http://schemas.microsoft.com/office/drawing/2014/main" id="{621ABAC4-2840-4419-9A1C-A7CE0EA0F807}"/>
                          </a:ext>
                        </a:extLst>
                      </p:cNvPr>
                      <p:cNvSpPr>
                        <a:spLocks noChangeArrowheads="1"/>
                      </p:cNvSpPr>
                      <p:nvPr/>
                    </p:nvSpPr>
                    <p:spPr bwMode="auto">
                      <a:xfrm>
                        <a:off x="3639" y="9754"/>
                        <a:ext cx="3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a:effectLst/>
                            <a:latin typeface="Arial"/>
                            <a:ea typeface="Times New Roman"/>
                          </a:rPr>
                          <a:t>V</a:t>
                        </a:r>
                        <a:r>
                          <a:rPr lang="fr-FR" sz="1000" b="1" i="1" baseline="-25000" dirty="0">
                            <a:effectLst/>
                            <a:latin typeface="Arial"/>
                            <a:ea typeface="Times New Roman"/>
                          </a:rPr>
                          <a:t>D</a:t>
                        </a:r>
                        <a:endParaRPr lang="fr-FR" sz="1000" dirty="0">
                          <a:effectLst/>
                          <a:latin typeface="Times New Roman"/>
                          <a:ea typeface="Times New Roman"/>
                        </a:endParaRPr>
                      </a:p>
                    </p:txBody>
                  </p:sp>
                  <p:cxnSp>
                    <p:nvCxnSpPr>
                      <p:cNvPr id="84" name="Line 1165">
                        <a:extLst>
                          <a:ext uri="{FF2B5EF4-FFF2-40B4-BE49-F238E27FC236}">
                            <a16:creationId xmlns:a16="http://schemas.microsoft.com/office/drawing/2014/main" id="{04E5E2A1-026D-4B37-9643-DB44F400C819}"/>
                          </a:ext>
                        </a:extLst>
                      </p:cNvPr>
                      <p:cNvCxnSpPr/>
                      <p:nvPr/>
                    </p:nvCxnSpPr>
                    <p:spPr bwMode="auto">
                      <a:xfrm flipH="1">
                        <a:off x="2949" y="8784"/>
                        <a:ext cx="187" cy="826"/>
                      </a:xfrm>
                      <a:prstGeom prst="line">
                        <a:avLst/>
                      </a:prstGeom>
                      <a:noFill/>
                      <a:ln w="19050">
                        <a:solidFill>
                          <a:srgbClr val="0070C0"/>
                        </a:solidFill>
                        <a:round/>
                        <a:headEnd/>
                        <a:tailEnd/>
                      </a:ln>
                      <a:extLst>
                        <a:ext uri="{909E8E84-426E-40DD-AFC4-6F175D3DCCD1}">
                          <a14:hiddenFill xmlns:a14="http://schemas.microsoft.com/office/drawing/2010/main">
                            <a:noFill/>
                          </a14:hiddenFill>
                        </a:ext>
                      </a:extLst>
                    </p:spPr>
                  </p:cxnSp>
                  <p:sp>
                    <p:nvSpPr>
                      <p:cNvPr id="85" name="Arc 1166">
                        <a:extLst>
                          <a:ext uri="{FF2B5EF4-FFF2-40B4-BE49-F238E27FC236}">
                            <a16:creationId xmlns:a16="http://schemas.microsoft.com/office/drawing/2014/main" id="{D38D0C03-C67E-4EC6-8355-3F688CE39776}"/>
                          </a:ext>
                        </a:extLst>
                      </p:cNvPr>
                      <p:cNvSpPr>
                        <a:spLocks/>
                      </p:cNvSpPr>
                      <p:nvPr/>
                    </p:nvSpPr>
                    <p:spPr bwMode="auto">
                      <a:xfrm flipV="1">
                        <a:off x="2613" y="9523"/>
                        <a:ext cx="339" cy="345"/>
                      </a:xfrm>
                      <a:custGeom>
                        <a:avLst/>
                        <a:gdLst>
                          <a:gd name="G0" fmla="+- 0 0 0"/>
                          <a:gd name="G1" fmla="+- 21600 0 0"/>
                          <a:gd name="G2" fmla="+- 21600 0 0"/>
                          <a:gd name="T0" fmla="*/ 0 w 21180"/>
                          <a:gd name="T1" fmla="*/ 0 h 21600"/>
                          <a:gd name="T2" fmla="*/ 21180 w 21180"/>
                          <a:gd name="T3" fmla="*/ 17361 h 21600"/>
                          <a:gd name="T4" fmla="*/ 0 w 21180"/>
                          <a:gd name="T5" fmla="*/ 21600 h 21600"/>
                        </a:gdLst>
                        <a:ahLst/>
                        <a:cxnLst>
                          <a:cxn ang="0">
                            <a:pos x="T0" y="T1"/>
                          </a:cxn>
                          <a:cxn ang="0">
                            <a:pos x="T2" y="T3"/>
                          </a:cxn>
                          <a:cxn ang="0">
                            <a:pos x="T4" y="T5"/>
                          </a:cxn>
                        </a:cxnLst>
                        <a:rect l="0" t="0" r="r" b="b"/>
                        <a:pathLst>
                          <a:path w="21180" h="21600" fill="none" extrusionOk="0">
                            <a:moveTo>
                              <a:pt x="-1" y="0"/>
                            </a:moveTo>
                            <a:cubicBezTo>
                              <a:pt x="10295" y="0"/>
                              <a:pt x="19159" y="7266"/>
                              <a:pt x="21179" y="17361"/>
                            </a:cubicBezTo>
                          </a:path>
                          <a:path w="21180" h="21600" stroke="0" extrusionOk="0">
                            <a:moveTo>
                              <a:pt x="-1" y="0"/>
                            </a:moveTo>
                            <a:cubicBezTo>
                              <a:pt x="10295" y="0"/>
                              <a:pt x="19159" y="7266"/>
                              <a:pt x="21179" y="17361"/>
                            </a:cubicBezTo>
                            <a:lnTo>
                              <a:pt x="0" y="21600"/>
                            </a:lnTo>
                            <a:close/>
                          </a:path>
                        </a:pathLst>
                      </a:custGeom>
                      <a:noFill/>
                      <a:ln w="19050">
                        <a:solidFill>
                          <a:srgbClr val="007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86" name="Line 1167">
                        <a:extLst>
                          <a:ext uri="{FF2B5EF4-FFF2-40B4-BE49-F238E27FC236}">
                            <a16:creationId xmlns:a16="http://schemas.microsoft.com/office/drawing/2014/main" id="{26A20CF1-B042-40A8-BD68-EB8AAD3C9C91}"/>
                          </a:ext>
                        </a:extLst>
                      </p:cNvPr>
                      <p:cNvCxnSpPr/>
                      <p:nvPr/>
                    </p:nvCxnSpPr>
                    <p:spPr bwMode="auto">
                      <a:xfrm flipH="1">
                        <a:off x="1359" y="9867"/>
                        <a:ext cx="1254" cy="0"/>
                      </a:xfrm>
                      <a:prstGeom prst="line">
                        <a:avLst/>
                      </a:prstGeom>
                      <a:noFill/>
                      <a:ln w="19050">
                        <a:solidFill>
                          <a:srgbClr val="0070C0"/>
                        </a:solidFill>
                        <a:round/>
                        <a:headEnd/>
                        <a:tailEnd/>
                      </a:ln>
                      <a:extLst>
                        <a:ext uri="{909E8E84-426E-40DD-AFC4-6F175D3DCCD1}">
                          <a14:hiddenFill xmlns:a14="http://schemas.microsoft.com/office/drawing/2010/main">
                            <a:noFill/>
                          </a14:hiddenFill>
                        </a:ext>
                      </a:extLst>
                    </p:spPr>
                  </p:cxnSp>
                </p:grpSp>
                <p:cxnSp>
                  <p:nvCxnSpPr>
                    <p:cNvPr id="78" name="Line 1165">
                      <a:extLst>
                        <a:ext uri="{FF2B5EF4-FFF2-40B4-BE49-F238E27FC236}">
                          <a16:creationId xmlns:a16="http://schemas.microsoft.com/office/drawing/2014/main" id="{7C6C4ACF-AB48-4B4D-8F98-8DEE0DF45280}"/>
                        </a:ext>
                      </a:extLst>
                    </p:cNvPr>
                    <p:cNvCxnSpPr/>
                    <p:nvPr/>
                  </p:nvCxnSpPr>
                  <p:spPr bwMode="auto">
                    <a:xfrm>
                      <a:off x="6647736" y="5031167"/>
                      <a:ext cx="1308640" cy="130378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sp>
                <p:nvSpPr>
                  <p:cNvPr id="73" name="Rectangle 72">
                    <a:extLst>
                      <a:ext uri="{FF2B5EF4-FFF2-40B4-BE49-F238E27FC236}">
                        <a16:creationId xmlns:a16="http://schemas.microsoft.com/office/drawing/2014/main" id="{9375EBE6-3949-4AD4-B53B-4DE13FF72428}"/>
                      </a:ext>
                    </a:extLst>
                  </p:cNvPr>
                  <p:cNvSpPr>
                    <a:spLocks noChangeArrowheads="1"/>
                  </p:cNvSpPr>
                  <p:nvPr/>
                </p:nvSpPr>
                <p:spPr bwMode="auto">
                  <a:xfrm>
                    <a:off x="6041673" y="4941168"/>
                    <a:ext cx="596866" cy="334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a:spcAft>
                        <a:spcPts val="0"/>
                      </a:spcAft>
                    </a:pPr>
                    <a:r>
                      <a:rPr lang="fr-FR" sz="1000" b="1" i="1" dirty="0" err="1">
                        <a:latin typeface="Arial"/>
                        <a:ea typeface="Times New Roman"/>
                      </a:rPr>
                      <a:t>V</a:t>
                    </a:r>
                    <a:r>
                      <a:rPr lang="fr-FR" sz="1000" b="1" i="1" baseline="-25000" dirty="0" err="1">
                        <a:latin typeface="Arial"/>
                        <a:ea typeface="Times New Roman"/>
                      </a:rPr>
                      <a:t>alim</a:t>
                    </a:r>
                    <a:r>
                      <a:rPr lang="fr-FR" sz="1000" b="1" i="1" dirty="0">
                        <a:latin typeface="Arial"/>
                        <a:ea typeface="Times New Roman"/>
                      </a:rPr>
                      <a:t>/R</a:t>
                    </a:r>
                  </a:p>
                </p:txBody>
              </p:sp>
              <p:cxnSp>
                <p:nvCxnSpPr>
                  <p:cNvPr id="74" name="Line 1163">
                    <a:extLst>
                      <a:ext uri="{FF2B5EF4-FFF2-40B4-BE49-F238E27FC236}">
                        <a16:creationId xmlns:a16="http://schemas.microsoft.com/office/drawing/2014/main" id="{29A16CE4-1EC1-4D53-A4CC-9B79C692D7CD}"/>
                      </a:ext>
                    </a:extLst>
                  </p:cNvPr>
                  <p:cNvCxnSpPr/>
                  <p:nvPr/>
                </p:nvCxnSpPr>
                <p:spPr bwMode="auto">
                  <a:xfrm>
                    <a:off x="6617750" y="5708158"/>
                    <a:ext cx="684306" cy="0"/>
                  </a:xfrm>
                  <a:prstGeom prst="line">
                    <a:avLst/>
                  </a:prstGeom>
                  <a:noFill/>
                  <a:ln w="3175">
                    <a:solidFill>
                      <a:srgbClr val="000000"/>
                    </a:solidFill>
                    <a:prstDash val="dash"/>
                    <a:round/>
                    <a:headEnd type="none" w="med"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 name="Line 1163">
                    <a:extLst>
                      <a:ext uri="{FF2B5EF4-FFF2-40B4-BE49-F238E27FC236}">
                        <a16:creationId xmlns:a16="http://schemas.microsoft.com/office/drawing/2014/main" id="{7C6A4536-66DD-4FE0-AE11-02DDF3540EA0}"/>
                      </a:ext>
                    </a:extLst>
                  </p:cNvPr>
                  <p:cNvCxnSpPr>
                    <a:endCxn id="65" idx="7"/>
                  </p:cNvCxnSpPr>
                  <p:nvPr/>
                </p:nvCxnSpPr>
                <p:spPr bwMode="auto">
                  <a:xfrm flipV="1">
                    <a:off x="7344900" y="5690412"/>
                    <a:ext cx="0" cy="674612"/>
                  </a:xfrm>
                  <a:prstGeom prst="line">
                    <a:avLst/>
                  </a:prstGeom>
                  <a:noFill/>
                  <a:ln w="3175">
                    <a:solidFill>
                      <a:srgbClr val="000000"/>
                    </a:solidFill>
                    <a:prstDash val="dash"/>
                    <a:round/>
                    <a:headEnd type="none" w="med"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 name="Connecteur droit avec flèche 75">
                    <a:extLst>
                      <a:ext uri="{FF2B5EF4-FFF2-40B4-BE49-F238E27FC236}">
                        <a16:creationId xmlns:a16="http://schemas.microsoft.com/office/drawing/2014/main" id="{4476E7BE-5D8C-4E98-B725-EA17F33817BC}"/>
                      </a:ext>
                    </a:extLst>
                  </p:cNvPr>
                  <p:cNvCxnSpPr/>
                  <p:nvPr/>
                </p:nvCxnSpPr>
                <p:spPr>
                  <a:xfrm>
                    <a:off x="4271963" y="5683061"/>
                    <a:ext cx="28923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spTree>
    <p:custDataLst>
      <p:tags r:id="rId1"/>
    </p:custDataLst>
    <p:extLst>
      <p:ext uri="{BB962C8B-B14F-4D97-AF65-F5344CB8AC3E}">
        <p14:creationId xmlns:p14="http://schemas.microsoft.com/office/powerpoint/2010/main" val="3625390791"/>
      </p:ext>
    </p:extLst>
  </p:cSld>
  <p:clrMapOvr>
    <a:masterClrMapping/>
  </p:clrMapOvr>
  <mc:AlternateContent xmlns:mc="http://schemas.openxmlformats.org/markup-compatibility/2006" xmlns:p14="http://schemas.microsoft.com/office/powerpoint/2010/main">
    <mc:Choice Requires="p14">
      <p:transition spd="slow" p14:dur="2000" advTm="128264"/>
    </mc:Choice>
    <mc:Fallback xmlns="">
      <p:transition spd="slow" advTm="12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anim calcmode="lin" valueType="num">
                                      <p:cBhvr additive="base">
                                        <p:cTn id="1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anim calcmode="lin" valueType="num">
                                      <p:cBhvr additive="base">
                                        <p:cTn id="2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xEl>
                                              <p:pRg st="9" end="9"/>
                                            </p:txEl>
                                          </p:spTgt>
                                        </p:tgtEl>
                                        <p:attrNameLst>
                                          <p:attrName>style.visibility</p:attrName>
                                        </p:attrNameLst>
                                      </p:cBhvr>
                                      <p:to>
                                        <p:strVal val="visible"/>
                                      </p:to>
                                    </p:set>
                                    <p:anim calcmode="lin" valueType="num">
                                      <p:cBhvr additive="base">
                                        <p:cTn id="25"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10" end="10"/>
                                            </p:txEl>
                                          </p:spTgt>
                                        </p:tgtEl>
                                        <p:attrNameLst>
                                          <p:attrName>style.visibility</p:attrName>
                                        </p:attrNameLst>
                                      </p:cBhvr>
                                      <p:to>
                                        <p:strVal val="visible"/>
                                      </p:to>
                                    </p:set>
                                    <p:anim calcmode="lin" valueType="num">
                                      <p:cBhvr additive="base">
                                        <p:cTn id="29"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anim calcmode="lin" valueType="num">
                                      <p:cBhvr additive="base">
                                        <p:cTn id="33"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12" end="12"/>
                                            </p:txEl>
                                          </p:spTgt>
                                        </p:tgtEl>
                                        <p:attrNameLst>
                                          <p:attrName>style.visibility</p:attrName>
                                        </p:attrNameLst>
                                      </p:cBhvr>
                                      <p:to>
                                        <p:strVal val="visible"/>
                                      </p:to>
                                    </p:set>
                                    <p:anim calcmode="lin" valueType="num">
                                      <p:cBhvr additive="base">
                                        <p:cTn id="37" dur="500" fill="hold"/>
                                        <p:tgtEl>
                                          <p:spTgt spid="1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ppt_x"/>
                                          </p:val>
                                        </p:tav>
                                        <p:tav tm="100000">
                                          <p:val>
                                            <p:strVal val="#ppt_x"/>
                                          </p:val>
                                        </p:tav>
                                      </p:tavLst>
                                    </p:anim>
                                    <p:anim calcmode="lin" valueType="num">
                                      <p:cBhvr additive="base">
                                        <p:cTn id="42" dur="500" fill="hold"/>
                                        <p:tgtEl>
                                          <p:spTgt spid="5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anim calcmode="lin" valueType="num">
                                      <p:cBhvr additive="base">
                                        <p:cTn id="51" dur="500" fill="hold"/>
                                        <p:tgtEl>
                                          <p:spTgt spid="13">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xEl>
                                              <p:pRg st="15" end="15"/>
                                            </p:txEl>
                                          </p:spTgt>
                                        </p:tgtEl>
                                        <p:attrNameLst>
                                          <p:attrName>style.visibility</p:attrName>
                                        </p:attrNameLst>
                                      </p:cBhvr>
                                      <p:to>
                                        <p:strVal val="visible"/>
                                      </p:to>
                                    </p:set>
                                    <p:anim calcmode="lin" valueType="num">
                                      <p:cBhvr additive="base">
                                        <p:cTn id="55" dur="500" fill="hold"/>
                                        <p:tgtEl>
                                          <p:spTgt spid="13">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15" end="1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
                                            <p:txEl>
                                              <p:pRg st="16" end="16"/>
                                            </p:txEl>
                                          </p:spTgt>
                                        </p:tgtEl>
                                        <p:attrNameLst>
                                          <p:attrName>style.visibility</p:attrName>
                                        </p:attrNameLst>
                                      </p:cBhvr>
                                      <p:to>
                                        <p:strVal val="visible"/>
                                      </p:to>
                                    </p:set>
                                    <p:anim calcmode="lin" valueType="num">
                                      <p:cBhvr additive="base">
                                        <p:cTn id="59" dur="500" fill="hold"/>
                                        <p:tgtEl>
                                          <p:spTgt spid="13">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16" end="1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3">
                                            <p:txEl>
                                              <p:pRg st="17" end="17"/>
                                            </p:txEl>
                                          </p:spTgt>
                                        </p:tgtEl>
                                        <p:attrNameLst>
                                          <p:attrName>style.visibility</p:attrName>
                                        </p:attrNameLst>
                                      </p:cBhvr>
                                      <p:to>
                                        <p:strVal val="visible"/>
                                      </p:to>
                                    </p:set>
                                    <p:anim calcmode="lin" valueType="num">
                                      <p:cBhvr additive="base">
                                        <p:cTn id="63" dur="500" fill="hold"/>
                                        <p:tgtEl>
                                          <p:spTgt spid="13">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
                                            <p:txEl>
                                              <p:pRg st="17" end="1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500" fill="hold"/>
                                        <p:tgtEl>
                                          <p:spTgt spid="64"/>
                                        </p:tgtEl>
                                        <p:attrNameLst>
                                          <p:attrName>ppt_x</p:attrName>
                                        </p:attrNameLst>
                                      </p:cBhvr>
                                      <p:tavLst>
                                        <p:tav tm="0">
                                          <p:val>
                                            <p:strVal val="#ppt_x"/>
                                          </p:val>
                                        </p:tav>
                                        <p:tav tm="100000">
                                          <p:val>
                                            <p:strVal val="#ppt_x"/>
                                          </p:val>
                                        </p:tav>
                                      </p:tavLst>
                                    </p:anim>
                                    <p:anim calcmode="lin" valueType="num">
                                      <p:cBhvr additive="base">
                                        <p:cTn id="6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49.8|28.8|29.5"/>
</p:tagLst>
</file>

<file path=ppt/tags/tag10.xml><?xml version="1.0" encoding="utf-8"?>
<p:tagLst xmlns:a="http://schemas.openxmlformats.org/drawingml/2006/main" xmlns:r="http://schemas.openxmlformats.org/officeDocument/2006/relationships" xmlns:p="http://schemas.openxmlformats.org/presentationml/2006/main">
  <p:tag name="TIMING" val="|2.9|49.8|28.8|29.5"/>
</p:tagLst>
</file>

<file path=ppt/tags/tag11.xml><?xml version="1.0" encoding="utf-8"?>
<p:tagLst xmlns:a="http://schemas.openxmlformats.org/drawingml/2006/main" xmlns:r="http://schemas.openxmlformats.org/officeDocument/2006/relationships" xmlns:p="http://schemas.openxmlformats.org/presentationml/2006/main">
  <p:tag name="TIMING" val="|2.9|49.8|28.8|29.5"/>
</p:tagLst>
</file>

<file path=ppt/tags/tag12.xml><?xml version="1.0" encoding="utf-8"?>
<p:tagLst xmlns:a="http://schemas.openxmlformats.org/drawingml/2006/main" xmlns:r="http://schemas.openxmlformats.org/officeDocument/2006/relationships" xmlns:p="http://schemas.openxmlformats.org/presentationml/2006/main">
  <p:tag name="TIMING" val="|2.9|49.8|28.8|29.5"/>
</p:tagLst>
</file>

<file path=ppt/tags/tag13.xml><?xml version="1.0" encoding="utf-8"?>
<p:tagLst xmlns:a="http://schemas.openxmlformats.org/drawingml/2006/main" xmlns:r="http://schemas.openxmlformats.org/officeDocument/2006/relationships" xmlns:p="http://schemas.openxmlformats.org/presentationml/2006/main">
  <p:tag name="TIMING" val="|2.9|49.8|28.8|29.5"/>
</p:tagLst>
</file>

<file path=ppt/tags/tag14.xml><?xml version="1.0" encoding="utf-8"?>
<p:tagLst xmlns:a="http://schemas.openxmlformats.org/drawingml/2006/main" xmlns:r="http://schemas.openxmlformats.org/officeDocument/2006/relationships" xmlns:p="http://schemas.openxmlformats.org/presentationml/2006/main">
  <p:tag name="TIMING" val="|2.9|49.8|28.8|29.5"/>
</p:tagLst>
</file>

<file path=ppt/tags/tag15.xml><?xml version="1.0" encoding="utf-8"?>
<p:tagLst xmlns:a="http://schemas.openxmlformats.org/drawingml/2006/main" xmlns:r="http://schemas.openxmlformats.org/officeDocument/2006/relationships" xmlns:p="http://schemas.openxmlformats.org/presentationml/2006/main">
  <p:tag name="TIMING" val="|2.9|49.8|28.8|29.5"/>
</p:tagLst>
</file>

<file path=ppt/tags/tag16.xml><?xml version="1.0" encoding="utf-8"?>
<p:tagLst xmlns:a="http://schemas.openxmlformats.org/drawingml/2006/main" xmlns:r="http://schemas.openxmlformats.org/officeDocument/2006/relationships" xmlns:p="http://schemas.openxmlformats.org/presentationml/2006/main">
  <p:tag name="TIMING" val="|2.9|49.8|28.8|29.5"/>
</p:tagLst>
</file>

<file path=ppt/tags/tag17.xml><?xml version="1.0" encoding="utf-8"?>
<p:tagLst xmlns:a="http://schemas.openxmlformats.org/drawingml/2006/main" xmlns:r="http://schemas.openxmlformats.org/officeDocument/2006/relationships" xmlns:p="http://schemas.openxmlformats.org/presentationml/2006/main">
  <p:tag name="TIMING" val="|2.9|49.8|28.8|29.5"/>
</p:tagLst>
</file>

<file path=ppt/tags/tag18.xml><?xml version="1.0" encoding="utf-8"?>
<p:tagLst xmlns:a="http://schemas.openxmlformats.org/drawingml/2006/main" xmlns:r="http://schemas.openxmlformats.org/officeDocument/2006/relationships" xmlns:p="http://schemas.openxmlformats.org/presentationml/2006/main">
  <p:tag name="TIMING" val="|2.9|49.8|28.8|29.5"/>
</p:tagLst>
</file>

<file path=ppt/tags/tag19.xml><?xml version="1.0" encoding="utf-8"?>
<p:tagLst xmlns:a="http://schemas.openxmlformats.org/drawingml/2006/main" xmlns:r="http://schemas.openxmlformats.org/officeDocument/2006/relationships" xmlns:p="http://schemas.openxmlformats.org/presentationml/2006/main">
  <p:tag name="TIMING" val="|2.9|49.8|28.8|29.5"/>
</p:tagLst>
</file>

<file path=ppt/tags/tag2.xml><?xml version="1.0" encoding="utf-8"?>
<p:tagLst xmlns:a="http://schemas.openxmlformats.org/drawingml/2006/main" xmlns:r="http://schemas.openxmlformats.org/officeDocument/2006/relationships" xmlns:p="http://schemas.openxmlformats.org/presentationml/2006/main">
  <p:tag name="TIMING" val="|2.9|49.8|28.8|29.5"/>
</p:tagLst>
</file>

<file path=ppt/tags/tag20.xml><?xml version="1.0" encoding="utf-8"?>
<p:tagLst xmlns:a="http://schemas.openxmlformats.org/drawingml/2006/main" xmlns:r="http://schemas.openxmlformats.org/officeDocument/2006/relationships" xmlns:p="http://schemas.openxmlformats.org/presentationml/2006/main">
  <p:tag name="TIMING" val="|2.9|49.8|28.8|29.5"/>
</p:tagLst>
</file>

<file path=ppt/tags/tag21.xml><?xml version="1.0" encoding="utf-8"?>
<p:tagLst xmlns:a="http://schemas.openxmlformats.org/drawingml/2006/main" xmlns:r="http://schemas.openxmlformats.org/officeDocument/2006/relationships" xmlns:p="http://schemas.openxmlformats.org/presentationml/2006/main">
  <p:tag name="TIMING" val="|2.9|49.8|28.8|29.5"/>
</p:tagLst>
</file>

<file path=ppt/tags/tag22.xml><?xml version="1.0" encoding="utf-8"?>
<p:tagLst xmlns:a="http://schemas.openxmlformats.org/drawingml/2006/main" xmlns:r="http://schemas.openxmlformats.org/officeDocument/2006/relationships" xmlns:p="http://schemas.openxmlformats.org/presentationml/2006/main">
  <p:tag name="TIMING" val="|2.9|49.8|28.8|29.5"/>
</p:tagLst>
</file>

<file path=ppt/tags/tag23.xml><?xml version="1.0" encoding="utf-8"?>
<p:tagLst xmlns:a="http://schemas.openxmlformats.org/drawingml/2006/main" xmlns:r="http://schemas.openxmlformats.org/officeDocument/2006/relationships" xmlns:p="http://schemas.openxmlformats.org/presentationml/2006/main">
  <p:tag name="TIMING" val="|2.9|49.8|28.8|29.5"/>
</p:tagLst>
</file>

<file path=ppt/tags/tag24.xml><?xml version="1.0" encoding="utf-8"?>
<p:tagLst xmlns:a="http://schemas.openxmlformats.org/drawingml/2006/main" xmlns:r="http://schemas.openxmlformats.org/officeDocument/2006/relationships" xmlns:p="http://schemas.openxmlformats.org/presentationml/2006/main">
  <p:tag name="TIMING" val="|2.9|49.8|28.8|29.5"/>
</p:tagLst>
</file>

<file path=ppt/tags/tag25.xml><?xml version="1.0" encoding="utf-8"?>
<p:tagLst xmlns:a="http://schemas.openxmlformats.org/drawingml/2006/main" xmlns:r="http://schemas.openxmlformats.org/officeDocument/2006/relationships" xmlns:p="http://schemas.openxmlformats.org/presentationml/2006/main">
  <p:tag name="TIMING" val="|2.9|49.8|28.8|29.5"/>
</p:tagLst>
</file>

<file path=ppt/tags/tag26.xml><?xml version="1.0" encoding="utf-8"?>
<p:tagLst xmlns:a="http://schemas.openxmlformats.org/drawingml/2006/main" xmlns:r="http://schemas.openxmlformats.org/officeDocument/2006/relationships" xmlns:p="http://schemas.openxmlformats.org/presentationml/2006/main">
  <p:tag name="TIMING" val="|2.9|49.8|28.8|29.5"/>
</p:tagLst>
</file>

<file path=ppt/tags/tag27.xml><?xml version="1.0" encoding="utf-8"?>
<p:tagLst xmlns:a="http://schemas.openxmlformats.org/drawingml/2006/main" xmlns:r="http://schemas.openxmlformats.org/officeDocument/2006/relationships" xmlns:p="http://schemas.openxmlformats.org/presentationml/2006/main">
  <p:tag name="TIMING" val="|2.9|49.8|28.8|29.5"/>
</p:tagLst>
</file>

<file path=ppt/tags/tag28.xml><?xml version="1.0" encoding="utf-8"?>
<p:tagLst xmlns:a="http://schemas.openxmlformats.org/drawingml/2006/main" xmlns:r="http://schemas.openxmlformats.org/officeDocument/2006/relationships" xmlns:p="http://schemas.openxmlformats.org/presentationml/2006/main">
  <p:tag name="TIMING" val="|2.9|49.8|28.8|29.5"/>
</p:tagLst>
</file>

<file path=ppt/tags/tag3.xml><?xml version="1.0" encoding="utf-8"?>
<p:tagLst xmlns:a="http://schemas.openxmlformats.org/drawingml/2006/main" xmlns:r="http://schemas.openxmlformats.org/officeDocument/2006/relationships" xmlns:p="http://schemas.openxmlformats.org/presentationml/2006/main">
  <p:tag name="TIMING" val="|2.9|49.8|28.8|29.5"/>
</p:tagLst>
</file>

<file path=ppt/tags/tag4.xml><?xml version="1.0" encoding="utf-8"?>
<p:tagLst xmlns:a="http://schemas.openxmlformats.org/drawingml/2006/main" xmlns:r="http://schemas.openxmlformats.org/officeDocument/2006/relationships" xmlns:p="http://schemas.openxmlformats.org/presentationml/2006/main">
  <p:tag name="TIMING" val="|2.9|49.8|28.8|29.5"/>
</p:tagLst>
</file>

<file path=ppt/tags/tag5.xml><?xml version="1.0" encoding="utf-8"?>
<p:tagLst xmlns:a="http://schemas.openxmlformats.org/drawingml/2006/main" xmlns:r="http://schemas.openxmlformats.org/officeDocument/2006/relationships" xmlns:p="http://schemas.openxmlformats.org/presentationml/2006/main">
  <p:tag name="TIMING" val="|2.9|49.8|28.8|29.5"/>
</p:tagLst>
</file>

<file path=ppt/tags/tag6.xml><?xml version="1.0" encoding="utf-8"?>
<p:tagLst xmlns:a="http://schemas.openxmlformats.org/drawingml/2006/main" xmlns:r="http://schemas.openxmlformats.org/officeDocument/2006/relationships" xmlns:p="http://schemas.openxmlformats.org/presentationml/2006/main">
  <p:tag name="TIMING" val="|2.9|49.8|28.8|29.5"/>
</p:tagLst>
</file>

<file path=ppt/tags/tag7.xml><?xml version="1.0" encoding="utf-8"?>
<p:tagLst xmlns:a="http://schemas.openxmlformats.org/drawingml/2006/main" xmlns:r="http://schemas.openxmlformats.org/officeDocument/2006/relationships" xmlns:p="http://schemas.openxmlformats.org/presentationml/2006/main">
  <p:tag name="TIMING" val="|2.9|49.8|28.8|29.5"/>
</p:tagLst>
</file>

<file path=ppt/tags/tag8.xml><?xml version="1.0" encoding="utf-8"?>
<p:tagLst xmlns:a="http://schemas.openxmlformats.org/drawingml/2006/main" xmlns:r="http://schemas.openxmlformats.org/officeDocument/2006/relationships" xmlns:p="http://schemas.openxmlformats.org/presentationml/2006/main">
  <p:tag name="TIMING" val="|2.9|49.8|28.8|29.5"/>
</p:tagLst>
</file>

<file path=ppt/tags/tag9.xml><?xml version="1.0" encoding="utf-8"?>
<p:tagLst xmlns:a="http://schemas.openxmlformats.org/drawingml/2006/main" xmlns:r="http://schemas.openxmlformats.org/officeDocument/2006/relationships" xmlns:p="http://schemas.openxmlformats.org/presentationml/2006/main">
  <p:tag name="TIMING" val="|2.9|49.8|28.8|29.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9781</TotalTime>
  <Words>2475</Words>
  <Application>Microsoft Office PowerPoint</Application>
  <PresentationFormat>Affichage à l'écran (4:3)</PresentationFormat>
  <Paragraphs>942</Paragraphs>
  <Slides>30</Slides>
  <Notes>30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30</vt:i4>
      </vt:variant>
    </vt:vector>
  </HeadingPairs>
  <TitlesOfParts>
    <vt:vector size="40" baseType="lpstr">
      <vt:lpstr>Arial</vt:lpstr>
      <vt:lpstr>Calibri</vt:lpstr>
      <vt:lpstr>Cambria Math</vt:lpstr>
      <vt:lpstr>Constantia</vt:lpstr>
      <vt:lpstr>Script MT Bold</vt:lpstr>
      <vt:lpstr>Symbol</vt:lpstr>
      <vt:lpstr>Times New Roman</vt:lpstr>
      <vt:lpstr>Wingdings</vt:lpstr>
      <vt:lpstr>Wingdings 2</vt:lpstr>
      <vt:lpstr>Débit</vt:lpstr>
      <vt:lpstr>Présentation PowerPoint</vt:lpstr>
      <vt:lpstr>Plan du cours</vt:lpstr>
      <vt:lpstr>Caractéristiques et symbole des diodes</vt:lpstr>
      <vt:lpstr>Présentation PowerPoint</vt:lpstr>
      <vt:lpstr>Présentation PowerPoint</vt:lpstr>
      <vt:lpstr>Présentation PowerPoint</vt:lpstr>
      <vt:lpstr>Modèle des diodes</vt:lpstr>
      <vt:lpstr>Présentation PowerPoint</vt:lpstr>
      <vt:lpstr>Présentation PowerPoint</vt:lpstr>
      <vt:lpstr>Présentation PowerPoint</vt:lpstr>
      <vt:lpstr>Présentation PowerPoint</vt:lpstr>
      <vt:lpstr>Différentes diodes, utilisation</vt:lpstr>
      <vt:lpstr>Présentation PowerPoint</vt:lpstr>
      <vt:lpstr>Présentation PowerPoint</vt:lpstr>
      <vt:lpstr>Principaux montages à diode</vt:lpstr>
      <vt:lpstr>Présentation PowerPoint</vt:lpstr>
      <vt:lpstr>Présentation PowerPoint</vt:lpstr>
      <vt:lpstr>Présentation PowerPoint</vt:lpstr>
      <vt:lpstr>Présentation PowerPoint</vt:lpstr>
      <vt:lpstr>Principaux montages à diodes</vt:lpstr>
      <vt:lpstr>Présentation PowerPoint</vt:lpstr>
      <vt:lpstr>Présentation PowerPoint</vt:lpstr>
      <vt:lpstr>Différents transistors</vt:lpstr>
      <vt:lpstr>Présentation PowerPoint</vt:lpstr>
      <vt:lpstr>Présentation PowerPoint</vt:lpstr>
      <vt:lpstr>Présentation PowerPoint</vt:lpstr>
      <vt:lpstr>Présentation PowerPoint</vt:lpstr>
      <vt:lpstr>Transistor MOSFET en commutation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Jean-François LIEBAUT Professeur agrégé Sciences industrielles de l'ingénieur option ingénierie électrique</dc:title>
  <dc:creator>Jean-François LIEBAUT</dc:creator>
  <cp:lastModifiedBy>Microsoft</cp:lastModifiedBy>
  <cp:revision>425</cp:revision>
  <cp:lastPrinted>2021-09-23T14:07:13Z</cp:lastPrinted>
  <dcterms:created xsi:type="dcterms:W3CDTF">2018-11-23T18:09:57Z</dcterms:created>
  <dcterms:modified xsi:type="dcterms:W3CDTF">2021-09-27T09:07:20Z</dcterms:modified>
</cp:coreProperties>
</file>