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9" r:id="rId2"/>
    <p:sldId id="30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0" r:id="rId12"/>
    <p:sldId id="269" r:id="rId13"/>
    <p:sldId id="268" r:id="rId14"/>
    <p:sldId id="271" r:id="rId15"/>
    <p:sldId id="273" r:id="rId16"/>
    <p:sldId id="272" r:id="rId17"/>
    <p:sldId id="275" r:id="rId18"/>
    <p:sldId id="276" r:id="rId19"/>
    <p:sldId id="277" r:id="rId20"/>
    <p:sldId id="293" r:id="rId21"/>
    <p:sldId id="278" r:id="rId22"/>
    <p:sldId id="279" r:id="rId23"/>
    <p:sldId id="307" r:id="rId24"/>
    <p:sldId id="280" r:id="rId25"/>
    <p:sldId id="281" r:id="rId26"/>
    <p:sldId id="283" r:id="rId27"/>
    <p:sldId id="284" r:id="rId28"/>
    <p:sldId id="285" r:id="rId29"/>
    <p:sldId id="286" r:id="rId30"/>
    <p:sldId id="287" r:id="rId31"/>
    <p:sldId id="288" r:id="rId32"/>
    <p:sldId id="310" r:id="rId33"/>
    <p:sldId id="289" r:id="rId34"/>
    <p:sldId id="291" r:id="rId35"/>
    <p:sldId id="290" r:id="rId36"/>
    <p:sldId id="294" r:id="rId37"/>
    <p:sldId id="292" r:id="rId38"/>
    <p:sldId id="295" r:id="rId39"/>
    <p:sldId id="296" r:id="rId40"/>
    <p:sldId id="297" r:id="rId41"/>
    <p:sldId id="298" r:id="rId42"/>
    <p:sldId id="300" r:id="rId43"/>
    <p:sldId id="299" r:id="rId44"/>
    <p:sldId id="301" r:id="rId45"/>
    <p:sldId id="303" r:id="rId46"/>
    <p:sldId id="304" r:id="rId47"/>
    <p:sldId id="302" r:id="rId48"/>
    <p:sldId id="305" r:id="rId49"/>
  </p:sldIdLst>
  <p:sldSz cx="9906000" cy="6858000" type="A4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0EFE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04" autoAdjust="0"/>
    <p:restoredTop sz="79543" autoAdjust="0"/>
  </p:normalViewPr>
  <p:slideViewPr>
    <p:cSldViewPr snapToGrid="0">
      <p:cViewPr varScale="1">
        <p:scale>
          <a:sx n="91" d="100"/>
          <a:sy n="91" d="100"/>
        </p:scale>
        <p:origin x="2322" y="7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2.wmf"/><Relationship Id="rId1" Type="http://schemas.openxmlformats.org/officeDocument/2006/relationships/image" Target="../media/image111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wmf"/><Relationship Id="rId1" Type="http://schemas.openxmlformats.org/officeDocument/2006/relationships/image" Target="../media/image11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79CC2-9226-435C-A5BF-D7EF1BBC153A}" type="datetimeFigureOut">
              <a:rPr lang="en-US" smtClean="0"/>
              <a:pPr/>
              <a:t>6/26/2018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768350"/>
            <a:ext cx="554037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488C1-595F-4A2B-9260-D1883B94A8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45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démonstration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88C1-595F-4A2B-9260-D1883B94A84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86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88C1-595F-4A2B-9260-D1883B94A84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54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88C1-595F-4A2B-9260-D1883B94A84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47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Dessiner deux modèles </a:t>
            </a:r>
          </a:p>
          <a:p>
            <a:r>
              <a:rPr lang="fr-FR" dirty="0" smtClean="0"/>
              <a:t>Modèle</a:t>
            </a:r>
            <a:r>
              <a:rPr lang="fr-FR" baseline="0" dirty="0" smtClean="0"/>
              <a:t> 1: Vz0= 3,3V   modèle 2: </a:t>
            </a:r>
            <a:r>
              <a:rPr lang="fr-FR" baseline="0" dirty="0" err="1" smtClean="0"/>
              <a:t>Vzt</a:t>
            </a:r>
            <a:r>
              <a:rPr lang="fr-FR" baseline="0" dirty="0" smtClean="0"/>
              <a:t>=</a:t>
            </a:r>
            <a:r>
              <a:rPr lang="fr-FR" baseline="0" dirty="0" err="1" smtClean="0"/>
              <a:t>rz</a:t>
            </a:r>
            <a:r>
              <a:rPr lang="fr-FR" baseline="0" dirty="0" smtClean="0"/>
              <a:t>*Izt+Vz0 =&gt; Vz0= 3,3- 20*80m=1,7V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88C1-595F-4A2B-9260-D1883B94A84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67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Compléter polar par pont</a:t>
            </a:r>
            <a:r>
              <a:rPr lang="fr-FR" baseline="0" dirty="0" smtClean="0"/>
              <a:t> + </a:t>
            </a:r>
            <a:r>
              <a:rPr lang="fr-FR" baseline="0" dirty="0" err="1" smtClean="0"/>
              <a:t>thévenin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équ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88C1-595F-4A2B-9260-D1883B94A84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09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mtClean="0"/>
              <a:t>ecrire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88C1-595F-4A2B-9260-D1883B94A84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99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Commenter la saturation: Rb</a:t>
            </a:r>
            <a:r>
              <a:rPr lang="fr-FR" baseline="0" dirty="0" smtClean="0"/>
              <a:t> diminue , Ib1 augmente, on passe de la courbe 0 à courbe 1. déplacement du point de </a:t>
            </a:r>
            <a:r>
              <a:rPr lang="fr-FR" baseline="0" dirty="0" err="1" smtClean="0"/>
              <a:t>fct</a:t>
            </a:r>
            <a:r>
              <a:rPr lang="fr-FR" baseline="0" dirty="0" smtClean="0"/>
              <a:t> de IC0 à IC1  etc..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88C1-595F-4A2B-9260-D1883B94A84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09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à coins arrondis 16"/>
          <p:cNvSpPr/>
          <p:nvPr userDrawn="1"/>
        </p:nvSpPr>
        <p:spPr>
          <a:xfrm>
            <a:off x="-123564" y="260647"/>
            <a:ext cx="10189132" cy="6428075"/>
          </a:xfrm>
          <a:prstGeom prst="roundRect">
            <a:avLst>
              <a:gd name="adj" fmla="val 5995"/>
            </a:avLst>
          </a:prstGeom>
          <a:blipFill dpi="0" rotWithShape="1">
            <a:blip r:embed="rId2">
              <a:alphaModFix amt="2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5448300" y="6553200"/>
            <a:ext cx="44577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6553200"/>
            <a:ext cx="5448300" cy="304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381000"/>
          </a:xfrm>
          <a:solidFill>
            <a:schemeClr val="tx1"/>
          </a:solidFill>
          <a:ln>
            <a:noFill/>
          </a:ln>
        </p:spPr>
        <p:txBody>
          <a:bodyPr anchor="t" anchorCtr="0">
            <a:noAutofit/>
          </a:bodyPr>
          <a:lstStyle>
            <a:lvl1pPr algn="r">
              <a:tabLst>
                <a:tab pos="4572000" algn="l"/>
              </a:tabLst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3" name="ZoneTexte 12"/>
          <p:cNvSpPr txBox="1"/>
          <p:nvPr userDrawn="1"/>
        </p:nvSpPr>
        <p:spPr>
          <a:xfrm>
            <a:off x="247650" y="6519446"/>
            <a:ext cx="2393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ER/EN1-</a:t>
            </a:r>
            <a:r>
              <a:rPr lang="fr-FR" sz="1600" baseline="0" dirty="0" smtClean="0">
                <a:solidFill>
                  <a:schemeClr val="bg1"/>
                </a:solidFill>
              </a:rPr>
              <a:t> IUT GEII</a:t>
            </a:r>
            <a:endParaRPr lang="en-US" sz="1600" baseline="0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5486400" y="6581001"/>
            <a:ext cx="1898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Juan Bravo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328150" y="6553200"/>
            <a:ext cx="577850" cy="304800"/>
          </a:xfrm>
          <a:ln>
            <a:noFill/>
          </a:ln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8C85A644-3D3D-429D-A9CD-4A8B08FF027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Image 8" descr="iut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86800" y="5882641"/>
            <a:ext cx="1219200" cy="975359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8610600" y="0"/>
            <a:ext cx="1295400" cy="2286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4" hasCustomPrompt="1"/>
          </p:nvPr>
        </p:nvSpPr>
        <p:spPr>
          <a:xfrm>
            <a:off x="0" y="685800"/>
            <a:ext cx="8763000" cy="457200"/>
          </a:xfrm>
          <a:gradFill flip="none" rotWithShape="1">
            <a:gsLst>
              <a:gs pos="13000">
                <a:schemeClr val="tx2">
                  <a:lumMod val="75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>
              <a:rot lat="0" lon="0" rev="2400000"/>
            </a:lightRig>
          </a:scene3d>
          <a:sp3d prstMaterial="softEdge"/>
        </p:spPr>
        <p:txBody>
          <a:bodyPr>
            <a:noAutofit/>
          </a:bodyPr>
          <a:lstStyle>
            <a:lvl1pPr marL="342900" indent="-173038">
              <a:buFontTx/>
              <a:buNone/>
              <a:defRPr sz="24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Titre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0" y="0"/>
            <a:ext cx="3810000" cy="685800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>
            <a:lvl1pPr marL="342900" indent="-223838" algn="l">
              <a:spcBef>
                <a:spcPts val="0"/>
              </a:spcBef>
              <a:buFontTx/>
              <a:buNone/>
              <a:defRPr sz="1400" b="1" i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Texte1</a:t>
            </a:r>
          </a:p>
          <a:p>
            <a:pPr lvl="0"/>
            <a:endParaRPr lang="fr-FR" dirty="0" smtClean="0"/>
          </a:p>
        </p:txBody>
      </p:sp>
      <p:sp>
        <p:nvSpPr>
          <p:cNvPr id="16" name="Rectangle 15"/>
          <p:cNvSpPr/>
          <p:nvPr userDrawn="1"/>
        </p:nvSpPr>
        <p:spPr>
          <a:xfrm>
            <a:off x="4953000" y="6553200"/>
            <a:ext cx="4953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6553200"/>
            <a:ext cx="4953000" cy="304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4953000" cy="685800"/>
          </a:xfrm>
          <a:solidFill>
            <a:schemeClr val="tx1"/>
          </a:solidFill>
          <a:ln>
            <a:noFill/>
          </a:ln>
        </p:spPr>
        <p:txBody>
          <a:bodyPr rIns="288000" anchor="t" anchorCtr="0">
            <a:noAutofit/>
          </a:bodyPr>
          <a:lstStyle>
            <a:lvl1pPr marL="176213" indent="1588" algn="r"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1371600"/>
            <a:ext cx="9372600" cy="5029200"/>
          </a:xfrm>
        </p:spPr>
        <p:txBody>
          <a:bodyPr/>
          <a:lstStyle>
            <a:lvl1pPr marL="342900" indent="-342900">
              <a:buClr>
                <a:schemeClr val="tx2"/>
              </a:buClr>
              <a:buSzPct val="79000"/>
              <a:buFontTx/>
              <a:buBlip>
                <a:blip r:embed="rId2"/>
              </a:buBlip>
              <a:defRPr sz="2200"/>
            </a:lvl1pPr>
            <a:lvl2pPr marL="742950" indent="-285750">
              <a:buClr>
                <a:schemeClr val="accent5"/>
              </a:buClr>
              <a:buSzPct val="110000"/>
              <a:buFont typeface="Wingdings" pitchFamily="2" charset="2"/>
              <a:buChar char="§"/>
              <a:defRPr sz="1800"/>
            </a:lvl2pPr>
            <a:lvl3pPr>
              <a:buClr>
                <a:schemeClr val="tx2"/>
              </a:buClr>
              <a:buSzPct val="80000"/>
              <a:buFont typeface="Courier New" pitchFamily="49" charset="0"/>
              <a:buChar char="o"/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ZoneTexte 12"/>
          <p:cNvSpPr txBox="1"/>
          <p:nvPr userDrawn="1"/>
        </p:nvSpPr>
        <p:spPr>
          <a:xfrm>
            <a:off x="247650" y="6519446"/>
            <a:ext cx="2393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ER/EN1-</a:t>
            </a:r>
            <a:r>
              <a:rPr lang="fr-FR" sz="1600" baseline="0" dirty="0" smtClean="0">
                <a:solidFill>
                  <a:schemeClr val="bg1"/>
                </a:solidFill>
              </a:rPr>
              <a:t> IUT GEII</a:t>
            </a:r>
            <a:endParaRPr lang="en-US" sz="1600" baseline="0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5238752" y="6581001"/>
            <a:ext cx="1898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Juan Bravo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328150" y="6553200"/>
            <a:ext cx="577850" cy="304800"/>
          </a:xfrm>
          <a:ln>
            <a:noFill/>
          </a:ln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8C85A644-3D3D-429D-A9CD-4A8B08FF027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Image 8" descr="iut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63000" y="152400"/>
            <a:ext cx="1143000" cy="990601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5A644-3D3D-429D-A9CD-4A8B08FF0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5" Type="http://schemas.openxmlformats.org/officeDocument/2006/relationships/image" Target="../media/image18.wmf"/><Relationship Id="rId10" Type="http://schemas.openxmlformats.org/officeDocument/2006/relationships/image" Target="../media/image24.png"/><Relationship Id="rId4" Type="http://schemas.openxmlformats.org/officeDocument/2006/relationships/image" Target="../media/image17.wmf"/><Relationship Id="rId9" Type="http://schemas.openxmlformats.org/officeDocument/2006/relationships/image" Target="../media/image23.png"/><Relationship Id="rId1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gi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2.png"/><Relationship Id="rId10" Type="http://schemas.openxmlformats.org/officeDocument/2006/relationships/image" Target="../media/image40.jpeg"/><Relationship Id="rId4" Type="http://schemas.openxmlformats.org/officeDocument/2006/relationships/image" Target="../media/image46.png"/><Relationship Id="rId9" Type="http://schemas.openxmlformats.org/officeDocument/2006/relationships/image" Target="../media/image51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gif"/><Relationship Id="rId7" Type="http://schemas.openxmlformats.org/officeDocument/2006/relationships/image" Target="../media/image74.jpe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jpg"/><Relationship Id="rId5" Type="http://schemas.openxmlformats.org/officeDocument/2006/relationships/image" Target="../media/image87.jpe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7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0.png"/><Relationship Id="rId3" Type="http://schemas.openxmlformats.org/officeDocument/2006/relationships/image" Target="../media/image108.png"/><Relationship Id="rId7" Type="http://schemas.openxmlformats.org/officeDocument/2006/relationships/image" Target="../media/image1040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07.emf"/><Relationship Id="rId4" Type="http://schemas.openxmlformats.org/officeDocument/2006/relationships/oleObject" Target="../embeddings/oleObject10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1070.png"/><Relationship Id="rId7" Type="http://schemas.openxmlformats.org/officeDocument/2006/relationships/image" Target="../media/image109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080.png"/><Relationship Id="rId4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0.png"/><Relationship Id="rId3" Type="http://schemas.openxmlformats.org/officeDocument/2006/relationships/image" Target="../media/image114.png"/><Relationship Id="rId7" Type="http://schemas.openxmlformats.org/officeDocument/2006/relationships/image" Target="../media/image111.wmf"/><Relationship Id="rId12" Type="http://schemas.openxmlformats.org/officeDocument/2006/relationships/image" Target="../media/image113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3.bin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1120.png"/><Relationship Id="rId10" Type="http://schemas.openxmlformats.org/officeDocument/2006/relationships/image" Target="../media/image112.wmf"/><Relationship Id="rId4" Type="http://schemas.openxmlformats.org/officeDocument/2006/relationships/image" Target="../media/image111.png"/><Relationship Id="rId9" Type="http://schemas.openxmlformats.org/officeDocument/2006/relationships/oleObject" Target="../embeddings/oleObject14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8.gif"/><Relationship Id="rId4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121.png"/><Relationship Id="rId7" Type="http://schemas.openxmlformats.org/officeDocument/2006/relationships/image" Target="../media/image119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210.png"/><Relationship Id="rId10" Type="http://schemas.openxmlformats.org/officeDocument/2006/relationships/image" Target="../media/image40.jpeg"/><Relationship Id="rId4" Type="http://schemas.openxmlformats.org/officeDocument/2006/relationships/image" Target="../media/image1200.png"/><Relationship Id="rId9" Type="http://schemas.openxmlformats.org/officeDocument/2006/relationships/image" Target="../media/image120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jpg"/><Relationship Id="rId5" Type="http://schemas.openxmlformats.org/officeDocument/2006/relationships/image" Target="../media/image127.png"/><Relationship Id="rId4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26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1981200" y="2057400"/>
            <a:ext cx="5715000" cy="2057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9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10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Courier New" pitchFamily="49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3200" smtClean="0">
                <a:latin typeface="Adobe Garamond Pro Bold" pitchFamily="18" charset="0"/>
              </a:rPr>
              <a:t>Semi Conducteurs</a:t>
            </a:r>
          </a:p>
          <a:p>
            <a:pPr algn="ctr"/>
            <a:r>
              <a:rPr lang="fr-FR" sz="3200" smtClean="0">
                <a:latin typeface="Adobe Garamond Pro Bold" pitchFamily="18" charset="0"/>
              </a:rPr>
              <a:t>Et</a:t>
            </a:r>
          </a:p>
          <a:p>
            <a:pPr algn="ctr"/>
            <a:r>
              <a:rPr lang="fr-FR" sz="3200" smtClean="0">
                <a:latin typeface="Adobe Garamond Pro Bold" pitchFamily="18" charset="0"/>
              </a:rPr>
              <a:t>Composants</a:t>
            </a:r>
            <a:endParaRPr lang="fr-FR" sz="3200" dirty="0" smtClean="0">
              <a:latin typeface="Adobe Garamond Pro Bol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Jonction PN</a:t>
            </a:r>
          </a:p>
          <a:p>
            <a:r>
              <a:rPr lang="fr-FR" dirty="0" smtClean="0"/>
              <a:t>r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white"/>
                </a:solidFill>
              </a:rPr>
              <a:t>Physique des semi-conducteurs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Jonction PN à l’équilibre</a:t>
            </a:r>
          </a:p>
          <a:p>
            <a:pPr lvl="1"/>
            <a:r>
              <a:rPr lang="fr-FR" dirty="0"/>
              <a:t>Les </a:t>
            </a:r>
            <a:r>
              <a:rPr lang="fr-FR" b="1" dirty="0"/>
              <a:t>porteurs majoritaires </a:t>
            </a:r>
            <a:r>
              <a:rPr lang="fr-FR" dirty="0"/>
              <a:t>de chaque coté </a:t>
            </a:r>
            <a:r>
              <a:rPr lang="fr-FR" b="1" dirty="0" smtClean="0"/>
              <a:t>diffusent et laisse des </a:t>
            </a:r>
            <a:r>
              <a:rPr lang="fr-FR" b="1" dirty="0" smtClean="0">
                <a:solidFill>
                  <a:srgbClr val="7030A0"/>
                </a:solidFill>
              </a:rPr>
              <a:t>atomes ionisés</a:t>
            </a:r>
          </a:p>
          <a:p>
            <a:pPr lvl="1"/>
            <a:r>
              <a:rPr lang="fr-FR" sz="2000" dirty="0"/>
              <a:t>Dans la zone de transition : il n’y a </a:t>
            </a:r>
            <a:r>
              <a:rPr lang="fr-FR" sz="2000" b="1" dirty="0"/>
              <a:t>plus de </a:t>
            </a:r>
            <a:r>
              <a:rPr lang="fr-FR" sz="2000" b="1" dirty="0" smtClean="0"/>
              <a:t>porteurs </a:t>
            </a:r>
            <a:r>
              <a:rPr lang="fr-FR" sz="2400" b="1" dirty="0" smtClean="0"/>
              <a:t>libres</a:t>
            </a:r>
          </a:p>
          <a:p>
            <a:pPr lvl="1"/>
            <a:r>
              <a:rPr lang="fr-FR" sz="2000" dirty="0"/>
              <a:t>Les ions fixes crée un champ électrique qui compense la </a:t>
            </a:r>
            <a:r>
              <a:rPr lang="fr-FR" sz="2000" dirty="0" smtClean="0"/>
              <a:t>diffusion: ETAT STABLE</a:t>
            </a:r>
            <a:endParaRPr lang="fr-FR" sz="20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52" y="3232708"/>
            <a:ext cx="4356484" cy="288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730" y="2980680"/>
            <a:ext cx="4960024" cy="313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953000" y="6002118"/>
            <a:ext cx="5062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À l’état stable seuls  </a:t>
            </a:r>
            <a:r>
              <a:rPr lang="fr-FR" sz="1400" dirty="0"/>
              <a:t>les électrons ou les trous ayant une </a:t>
            </a:r>
            <a:r>
              <a:rPr lang="fr-FR" sz="1400" dirty="0" smtClean="0"/>
              <a:t>énergie supérieure </a:t>
            </a:r>
            <a:r>
              <a:rPr lang="fr-FR" sz="1400" dirty="0"/>
              <a:t>à </a:t>
            </a:r>
            <a:r>
              <a:rPr lang="fr-FR" sz="1400" i="1" dirty="0" err="1"/>
              <a:t>eVd</a:t>
            </a:r>
            <a:r>
              <a:rPr lang="fr-FR" sz="1400" i="1" dirty="0"/>
              <a:t> </a:t>
            </a:r>
            <a:r>
              <a:rPr lang="fr-FR" sz="1400" dirty="0"/>
              <a:t>peuvent passer</a:t>
            </a:r>
          </a:p>
        </p:txBody>
      </p:sp>
    </p:spTree>
    <p:extLst>
      <p:ext uri="{BB962C8B-B14F-4D97-AF65-F5344CB8AC3E}">
        <p14:creationId xmlns:p14="http://schemas.microsoft.com/office/powerpoint/2010/main" val="410236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Le composant DIODE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Diode </a:t>
            </a:r>
          </a:p>
          <a:p>
            <a:r>
              <a:rPr lang="fr-FR" sz="1200" dirty="0" smtClean="0">
                <a:solidFill>
                  <a:schemeClr val="accent1">
                    <a:lumMod val="75000"/>
                  </a:schemeClr>
                </a:solidFill>
              </a:rPr>
              <a:t>Diode </a:t>
            </a:r>
            <a:r>
              <a:rPr lang="fr-FR" sz="1200" dirty="0" err="1" smtClean="0">
                <a:solidFill>
                  <a:schemeClr val="accent1">
                    <a:lumMod val="75000"/>
                  </a:schemeClr>
                </a:solidFill>
              </a:rPr>
              <a:t>Zéner</a:t>
            </a:r>
            <a:endParaRPr lang="fr-FR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Diode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Composants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Symboles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Modèle de </a:t>
            </a:r>
            <a:r>
              <a:rPr lang="fr-FR" b="1" dirty="0" err="1" smtClean="0">
                <a:solidFill>
                  <a:srgbClr val="7030A0"/>
                </a:solidFill>
              </a:rPr>
              <a:t>shockley</a:t>
            </a:r>
            <a:endParaRPr lang="fr-FR" b="1" dirty="0" smtClean="0">
              <a:solidFill>
                <a:srgbClr val="7030A0"/>
              </a:solidFill>
            </a:endParaRPr>
          </a:p>
          <a:p>
            <a:pPr lvl="1"/>
            <a:r>
              <a:rPr lang="fr-FR" sz="1600" dirty="0" smtClean="0"/>
              <a:t>Ordre </a:t>
            </a:r>
            <a:r>
              <a:rPr lang="fr-FR" sz="1600" dirty="0"/>
              <a:t>de grandeur de Is (</a:t>
            </a:r>
            <a:r>
              <a:rPr lang="fr-FR" sz="1600" dirty="0" err="1"/>
              <a:t>qq</a:t>
            </a:r>
            <a:r>
              <a:rPr lang="fr-FR" sz="1600" dirty="0"/>
              <a:t> </a:t>
            </a:r>
            <a:r>
              <a:rPr lang="fr-FR" sz="1600" dirty="0" err="1"/>
              <a:t>nA</a:t>
            </a:r>
            <a:r>
              <a:rPr lang="fr-FR" sz="1600" dirty="0" smtClean="0"/>
              <a:t>)</a:t>
            </a:r>
          </a:p>
          <a:p>
            <a:pPr lvl="1"/>
            <a:r>
              <a:rPr lang="fr-FR" sz="1600" dirty="0" smtClean="0"/>
              <a:t>Mise en évidence de l’influence de la T</a:t>
            </a:r>
            <a:r>
              <a:rPr lang="fr-FR" sz="1600" baseline="30000" dirty="0" smtClean="0"/>
              <a:t>o</a:t>
            </a:r>
            <a:endParaRPr lang="fr-FR" sz="1600" baseline="300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1081332"/>
              </p:ext>
            </p:extLst>
          </p:nvPr>
        </p:nvGraphicFramePr>
        <p:xfrm>
          <a:off x="1820652" y="4887170"/>
          <a:ext cx="2305050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6" name="Equation" r:id="rId3" imgW="1002960" imgH="342720" progId="Equation.DSMT4">
                  <p:embed/>
                </p:oleObj>
              </mc:Choice>
              <mc:Fallback>
                <p:oleObj name="Equation" r:id="rId3" imgW="1002960" imgH="342720" progId="Equation.DSMT4">
                  <p:embed/>
                  <p:pic>
                    <p:nvPicPr>
                      <p:cNvPr id="0" name="Obje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0652" y="4887170"/>
                        <a:ext cx="2305050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721" y="1448779"/>
            <a:ext cx="1481826" cy="880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876" y="1259062"/>
            <a:ext cx="1279046" cy="116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 descr="http://image.made-in-china.com/2f0j00EMsTpQPKVHoU/Schottky-Barrier-Rectifier-Diodes-1-6A-SMD-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624" y="134632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http://www.atlantique-composants.fr/site/img/images/catalog/BP400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547" y="1174687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16001" y="3143142"/>
            <a:ext cx="499192" cy="31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68313" y="3010947"/>
            <a:ext cx="499191" cy="49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Groupe 29"/>
          <p:cNvGrpSpPr/>
          <p:nvPr/>
        </p:nvGrpSpPr>
        <p:grpSpPr>
          <a:xfrm>
            <a:off x="2018592" y="2815393"/>
            <a:ext cx="3291265" cy="765764"/>
            <a:chOff x="1328489" y="3018990"/>
            <a:chExt cx="3291265" cy="765764"/>
          </a:xfrm>
        </p:grpSpPr>
        <p:pic>
          <p:nvPicPr>
            <p:cNvPr id="16" name="Picture 12" descr="http://t3.gstatic.com/images?q=tbn:ANd9GcSNJg2VcSHQMFuscXxF4luvb8pgcOmA8VyIVR9jMQqpeUM-qz2wfw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171" y="3090122"/>
              <a:ext cx="694632" cy="694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129402" y="3224936"/>
              <a:ext cx="583479" cy="425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943037" y="3264367"/>
              <a:ext cx="499191" cy="346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328489" y="3018990"/>
              <a:ext cx="3291265" cy="76576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3007911" y="2726447"/>
            <a:ext cx="220666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70C0"/>
                </a:solidFill>
              </a:rPr>
              <a:t> traitées à part</a:t>
            </a:r>
            <a:endParaRPr lang="fr-FR" sz="1600" dirty="0">
              <a:solidFill>
                <a:srgbClr val="0070C0"/>
              </a:solidFill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236476" y="4869160"/>
            <a:ext cx="1206026" cy="1112212"/>
            <a:chOff x="6930379" y="3563724"/>
            <a:chExt cx="1206026" cy="1112212"/>
          </a:xfrm>
        </p:grpSpPr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0047" y="4221088"/>
              <a:ext cx="717648" cy="454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2" name="Connecteur droit avec flèche 11"/>
            <p:cNvCxnSpPr>
              <a:endCxn id="21" idx="1"/>
            </p:cNvCxnSpPr>
            <p:nvPr/>
          </p:nvCxnSpPr>
          <p:spPr>
            <a:xfrm>
              <a:off x="7300047" y="4448512"/>
              <a:ext cx="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7291027" y="4448512"/>
              <a:ext cx="179412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6930379" y="4036422"/>
              <a:ext cx="4503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 smtClean="0">
                  <a:latin typeface="Andalus" pitchFamily="18" charset="-78"/>
                  <a:cs typeface="Andalus" pitchFamily="18" charset="-78"/>
                </a:rPr>
                <a:t>I</a:t>
              </a:r>
              <a:r>
                <a:rPr lang="fr-FR" baseline="-25000" dirty="0" smtClean="0"/>
                <a:t>d</a:t>
              </a:r>
              <a:endParaRPr lang="fr-FR" baseline="-25000" dirty="0"/>
            </a:p>
          </p:txBody>
        </p:sp>
        <p:cxnSp>
          <p:nvCxnSpPr>
            <p:cNvPr id="28" name="Connecteur droit avec flèche 27"/>
            <p:cNvCxnSpPr/>
            <p:nvPr/>
          </p:nvCxnSpPr>
          <p:spPr>
            <a:xfrm flipH="1">
              <a:off x="7206614" y="4027793"/>
              <a:ext cx="929791" cy="0"/>
            </a:xfrm>
            <a:prstGeom prst="straightConnector1">
              <a:avLst/>
            </a:prstGeom>
            <a:ln w="44450">
              <a:solidFill>
                <a:schemeClr val="accent1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/>
            <p:cNvSpPr txBox="1"/>
            <p:nvPr/>
          </p:nvSpPr>
          <p:spPr>
            <a:xfrm>
              <a:off x="7380733" y="3563724"/>
              <a:ext cx="4503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 err="1">
                  <a:latin typeface="Andalus" pitchFamily="18" charset="-78"/>
                  <a:cs typeface="Andalus" pitchFamily="18" charset="-78"/>
                </a:rPr>
                <a:t>V</a:t>
              </a:r>
              <a:r>
                <a:rPr lang="fr-FR" baseline="-25000" dirty="0" err="1" smtClean="0"/>
                <a:t>d</a:t>
              </a:r>
              <a:endParaRPr lang="fr-FR" baseline="-25000" dirty="0"/>
            </a:p>
          </p:txBody>
        </p:sp>
      </p:grpSp>
      <p:sp>
        <p:nvSpPr>
          <p:cNvPr id="34" name="ZoneTexte 33"/>
          <p:cNvSpPr txBox="1"/>
          <p:nvPr/>
        </p:nvSpPr>
        <p:spPr>
          <a:xfrm>
            <a:off x="1874110" y="5615662"/>
            <a:ext cx="239481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 </a:t>
            </a:r>
            <a:r>
              <a:rPr lang="fr-FR" sz="1200" dirty="0" smtClean="0"/>
              <a:t>q=e=1,9.10</a:t>
            </a:r>
            <a:r>
              <a:rPr lang="fr-FR" sz="1200" baseline="30000" dirty="0" smtClean="0"/>
              <a:t>-19</a:t>
            </a:r>
            <a:r>
              <a:rPr lang="fr-FR" sz="1200" dirty="0" smtClean="0"/>
              <a:t> [C]</a:t>
            </a:r>
          </a:p>
          <a:p>
            <a:r>
              <a:rPr lang="fr-FR" sz="1200" dirty="0"/>
              <a:t> </a:t>
            </a:r>
            <a:r>
              <a:rPr lang="fr-FR" sz="1200" dirty="0" smtClean="0"/>
              <a:t>k=1,38.10</a:t>
            </a:r>
            <a:r>
              <a:rPr lang="fr-FR" sz="1200" baseline="30000" dirty="0" smtClean="0"/>
              <a:t>-23</a:t>
            </a:r>
            <a:r>
              <a:rPr lang="fr-FR" sz="1200" dirty="0" smtClean="0"/>
              <a:t> [JK</a:t>
            </a:r>
            <a:r>
              <a:rPr lang="fr-FR" sz="1200" baseline="30000" dirty="0" smtClean="0"/>
              <a:t>-1</a:t>
            </a:r>
            <a:r>
              <a:rPr lang="fr-FR" sz="1200" dirty="0" smtClean="0"/>
              <a:t>]</a:t>
            </a:r>
          </a:p>
          <a:p>
            <a:r>
              <a:rPr lang="fr-FR" sz="1200" dirty="0" smtClean="0"/>
              <a:t>T [K]  </a:t>
            </a:r>
            <a:r>
              <a:rPr lang="fr-FR" sz="1200" i="1" dirty="0" smtClean="0"/>
              <a:t>rappel: [K]=[</a:t>
            </a:r>
            <a:r>
              <a:rPr lang="fr-FR" sz="1200" i="1" baseline="30000" dirty="0" err="1" smtClean="0"/>
              <a:t>o</a:t>
            </a:r>
            <a:r>
              <a:rPr lang="fr-FR" sz="1200" i="1" dirty="0" err="1" smtClean="0"/>
              <a:t>C</a:t>
            </a:r>
            <a:r>
              <a:rPr lang="fr-FR" sz="1200" i="1" dirty="0" smtClean="0"/>
              <a:t>]+273</a:t>
            </a:r>
          </a:p>
          <a:p>
            <a:endParaRPr lang="fr-FR" sz="1200" i="1" dirty="0" smtClean="0"/>
          </a:p>
          <a:p>
            <a:endParaRPr lang="fr-FR" sz="1200" i="1" dirty="0"/>
          </a:p>
        </p:txBody>
      </p:sp>
      <p:graphicFrame>
        <p:nvGraphicFramePr>
          <p:cNvPr id="29" name="Obje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5643289"/>
              </p:ext>
            </p:extLst>
          </p:nvPr>
        </p:nvGraphicFramePr>
        <p:xfrm>
          <a:off x="1927154" y="6237312"/>
          <a:ext cx="649581" cy="295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7" name="Equation" r:id="rId14" imgW="558720" imgH="253800" progId="Equation.DSMT4">
                  <p:embed/>
                </p:oleObj>
              </mc:Choice>
              <mc:Fallback>
                <p:oleObj name="Equation" r:id="rId14" imgW="5587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927154" y="6237312"/>
                        <a:ext cx="649581" cy="295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70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646" y="3646059"/>
            <a:ext cx="4501838" cy="282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841432" y="5753948"/>
            <a:ext cx="468052" cy="384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83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Principe de fonctionnement</a:t>
            </a:r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Diode </a:t>
            </a:r>
          </a:p>
          <a:p>
            <a:pPr lvl="0"/>
            <a:r>
              <a:rPr lang="fr-FR" sz="1200" dirty="0" smtClean="0">
                <a:solidFill>
                  <a:srgbClr val="4F81BD">
                    <a:lumMod val="75000"/>
                  </a:srgbClr>
                </a:solidFill>
              </a:rPr>
              <a:t>Diode </a:t>
            </a:r>
            <a:r>
              <a:rPr lang="fr-FR" sz="1200" dirty="0" err="1">
                <a:solidFill>
                  <a:srgbClr val="4F81BD">
                    <a:lumMod val="75000"/>
                  </a:srgbClr>
                </a:solidFill>
              </a:rPr>
              <a:t>Zéner</a:t>
            </a:r>
            <a:endParaRPr lang="fr-FR" sz="1200" dirty="0">
              <a:solidFill>
                <a:srgbClr val="4F81BD">
                  <a:lumMod val="75000"/>
                </a:srgbClr>
              </a:solidFill>
            </a:endParaRP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Diode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Diode polarisée en </a:t>
            </a:r>
            <a:r>
              <a:rPr lang="fr-FR" b="1" dirty="0" smtClean="0"/>
              <a:t>direct</a:t>
            </a:r>
          </a:p>
          <a:p>
            <a:pPr lvl="1"/>
            <a:r>
              <a:rPr lang="fr-FR" dirty="0"/>
              <a:t>La </a:t>
            </a:r>
            <a:r>
              <a:rPr lang="fr-FR" b="1" dirty="0"/>
              <a:t>barrière de potentiel </a:t>
            </a:r>
            <a:r>
              <a:rPr lang="fr-FR" i="1" dirty="0"/>
              <a:t>VD </a:t>
            </a:r>
            <a:r>
              <a:rPr lang="fr-FR" b="1" dirty="0"/>
              <a:t>diminue</a:t>
            </a:r>
            <a:r>
              <a:rPr lang="fr-FR" dirty="0"/>
              <a:t>.</a:t>
            </a:r>
          </a:p>
          <a:p>
            <a:pPr lvl="1"/>
            <a:r>
              <a:rPr lang="fr-FR" dirty="0"/>
              <a:t>A partir d’une </a:t>
            </a:r>
            <a:r>
              <a:rPr lang="fr-FR" b="1" dirty="0"/>
              <a:t>tension de seuil </a:t>
            </a:r>
            <a:r>
              <a:rPr lang="fr-FR" dirty="0"/>
              <a:t>: les porteurs </a:t>
            </a:r>
            <a:r>
              <a:rPr lang="fr-FR" dirty="0" smtClean="0"/>
              <a:t>peuvent passer </a:t>
            </a:r>
            <a:r>
              <a:rPr lang="fr-FR" dirty="0"/>
              <a:t>et la diode se comporte comme un </a:t>
            </a:r>
            <a:r>
              <a:rPr lang="fr-FR" b="1" dirty="0" smtClean="0"/>
              <a:t>interrupteur </a:t>
            </a:r>
            <a:r>
              <a:rPr lang="fr-FR" dirty="0"/>
              <a:t>fermé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9" name="Groupe 8"/>
          <p:cNvGrpSpPr/>
          <p:nvPr/>
        </p:nvGrpSpPr>
        <p:grpSpPr>
          <a:xfrm>
            <a:off x="2497824" y="2653980"/>
            <a:ext cx="3870325" cy="3182972"/>
            <a:chOff x="2514346" y="2818800"/>
            <a:chExt cx="3870325" cy="3182972"/>
          </a:xfrm>
        </p:grpSpPr>
        <p:pic>
          <p:nvPicPr>
            <p:cNvPr id="8" name="Image 7" descr="http://www.energieplus-lesite.be/fileadmin/resources/04_technique/photovoltaique/Ph21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346" y="2996952"/>
              <a:ext cx="3870325" cy="30048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139340" y="2818800"/>
              <a:ext cx="676275" cy="77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ZoneTexte 10"/>
          <p:cNvSpPr txBox="1"/>
          <p:nvPr/>
        </p:nvSpPr>
        <p:spPr>
          <a:xfrm>
            <a:off x="956556" y="5085184"/>
            <a:ext cx="1332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 smtClean="0"/>
              <a:t>Le mouvement de trous correspond  à un mouvement d’électrons dans la bande de valence</a:t>
            </a:r>
            <a:endParaRPr lang="fr-FR" sz="1200" dirty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4264212" y="6285513"/>
            <a:ext cx="55806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4799093" y="5836952"/>
            <a:ext cx="145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 </a:t>
            </a:r>
            <a:r>
              <a:rPr lang="fr-FR" baseline="-25000" dirty="0" smtClean="0"/>
              <a:t>trous</a:t>
            </a:r>
            <a:endParaRPr lang="fr-FR" baseline="-25000" dirty="0"/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4241031" y="6069877"/>
            <a:ext cx="558062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4822274" y="6069877"/>
            <a:ext cx="145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 </a:t>
            </a:r>
            <a:r>
              <a:rPr lang="fr-FR" baseline="-25000" dirty="0" smtClean="0"/>
              <a:t>électrons</a:t>
            </a:r>
            <a:endParaRPr lang="fr-FR" baseline="-25000" dirty="0"/>
          </a:p>
        </p:txBody>
      </p:sp>
      <p:sp>
        <p:nvSpPr>
          <p:cNvPr id="16" name="Flèche droite 15"/>
          <p:cNvSpPr/>
          <p:nvPr/>
        </p:nvSpPr>
        <p:spPr>
          <a:xfrm>
            <a:off x="6307100" y="6032485"/>
            <a:ext cx="792088" cy="27544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4370021" y="597467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5623701" y="59622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=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7257256" y="5498398"/>
            <a:ext cx="2102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smtClean="0">
                <a:solidFill>
                  <a:srgbClr val="7030A0"/>
                </a:solidFill>
              </a:rPr>
              <a:t>Modèle </a:t>
            </a:r>
            <a:r>
              <a:rPr lang="fr-FR" sz="1600" b="1" dirty="0">
                <a:solidFill>
                  <a:srgbClr val="7030A0"/>
                </a:solidFill>
              </a:rPr>
              <a:t>de </a:t>
            </a:r>
            <a:r>
              <a:rPr lang="fr-FR" sz="1600" b="1" dirty="0" err="1">
                <a:solidFill>
                  <a:srgbClr val="7030A0"/>
                </a:solidFill>
              </a:rPr>
              <a:t>shockley</a:t>
            </a:r>
            <a:endParaRPr lang="fr-FR" sz="1600" b="1" dirty="0">
              <a:solidFill>
                <a:srgbClr val="7030A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653300" y="3811322"/>
            <a:ext cx="1908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 </a:t>
            </a:r>
            <a:r>
              <a:rPr lang="fr-FR" sz="1400" dirty="0" smtClean="0"/>
              <a:t>q=e=1,9.10</a:t>
            </a:r>
            <a:r>
              <a:rPr lang="fr-FR" sz="1400" baseline="30000" dirty="0" smtClean="0"/>
              <a:t>-19</a:t>
            </a:r>
            <a:r>
              <a:rPr lang="fr-FR" sz="1400" dirty="0" smtClean="0"/>
              <a:t> [C]</a:t>
            </a:r>
          </a:p>
          <a:p>
            <a:r>
              <a:rPr lang="fr-FR" sz="1400" dirty="0"/>
              <a:t> </a:t>
            </a:r>
            <a:r>
              <a:rPr lang="fr-FR" sz="1400" dirty="0" smtClean="0"/>
              <a:t>k=1,38.10</a:t>
            </a:r>
            <a:r>
              <a:rPr lang="fr-FR" sz="1400" baseline="30000" dirty="0" smtClean="0"/>
              <a:t>-23</a:t>
            </a:r>
            <a:r>
              <a:rPr lang="fr-FR" sz="1400" dirty="0" smtClean="0"/>
              <a:t> [JK</a:t>
            </a:r>
            <a:r>
              <a:rPr lang="fr-FR" sz="1400" baseline="30000" dirty="0" smtClean="0"/>
              <a:t>-1</a:t>
            </a:r>
            <a:r>
              <a:rPr lang="fr-FR" sz="1400" dirty="0" smtClean="0"/>
              <a:t>]</a:t>
            </a:r>
            <a:endParaRPr lang="fr-FR" sz="1400" dirty="0"/>
          </a:p>
        </p:txBody>
      </p:sp>
      <p:graphicFrame>
        <p:nvGraphicFramePr>
          <p:cNvPr id="24" name="Obje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489752"/>
              </p:ext>
            </p:extLst>
          </p:nvPr>
        </p:nvGraphicFramePr>
        <p:xfrm>
          <a:off x="7267363" y="5718246"/>
          <a:ext cx="2305050" cy="70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1" name="Equation" r:id="rId5" imgW="1002960" imgH="342720" progId="Equation.DSMT4">
                  <p:embed/>
                </p:oleObj>
              </mc:Choice>
              <mc:Fallback>
                <p:oleObj name="Equation" r:id="rId5" imgW="1002960" imgH="342720" progId="Equation.DSMT4">
                  <p:embed/>
                  <p:pic>
                    <p:nvPicPr>
                      <p:cNvPr id="0" name="Obje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7363" y="5718246"/>
                        <a:ext cx="2305050" cy="703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724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Principe de fonctionnement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Diode </a:t>
            </a:r>
          </a:p>
          <a:p>
            <a:pPr lvl="0"/>
            <a:r>
              <a:rPr lang="fr-FR" sz="1200" dirty="0" smtClean="0">
                <a:solidFill>
                  <a:srgbClr val="4F81BD">
                    <a:lumMod val="75000"/>
                  </a:srgbClr>
                </a:solidFill>
              </a:rPr>
              <a:t>Diode </a:t>
            </a:r>
            <a:r>
              <a:rPr lang="fr-FR" sz="1200" dirty="0" err="1">
                <a:solidFill>
                  <a:srgbClr val="4F81BD">
                    <a:lumMod val="75000"/>
                  </a:srgbClr>
                </a:solidFill>
              </a:rPr>
              <a:t>Zéner</a:t>
            </a:r>
            <a:endParaRPr lang="fr-FR" sz="1200" dirty="0">
              <a:solidFill>
                <a:srgbClr val="4F81BD">
                  <a:lumMod val="75000"/>
                </a:srgbClr>
              </a:solidFill>
            </a:endParaRP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Diode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Diode polarisée en </a:t>
            </a:r>
            <a:r>
              <a:rPr lang="fr-FR" b="1" dirty="0" smtClean="0"/>
              <a:t>inverse</a:t>
            </a:r>
          </a:p>
          <a:p>
            <a:pPr lvl="1"/>
            <a:r>
              <a:rPr lang="fr-FR" dirty="0"/>
              <a:t>La </a:t>
            </a:r>
            <a:r>
              <a:rPr lang="fr-FR" b="1" dirty="0"/>
              <a:t>barrière de potentiel </a:t>
            </a:r>
            <a:r>
              <a:rPr lang="fr-FR" i="1" dirty="0"/>
              <a:t>VD </a:t>
            </a:r>
            <a:r>
              <a:rPr lang="fr-FR" b="1" dirty="0" smtClean="0"/>
              <a:t>augmente</a:t>
            </a:r>
          </a:p>
          <a:p>
            <a:pPr lvl="1"/>
            <a:r>
              <a:rPr lang="fr-FR" dirty="0"/>
              <a:t>Peu de porteurs ont l’énergie suffisante pour passer : </a:t>
            </a:r>
            <a:r>
              <a:rPr lang="fr-FR" dirty="0" smtClean="0"/>
              <a:t>la diode </a:t>
            </a:r>
            <a:r>
              <a:rPr lang="fr-FR" dirty="0"/>
              <a:t>se comporte comme un </a:t>
            </a:r>
            <a:r>
              <a:rPr lang="fr-FR" b="1" dirty="0"/>
              <a:t>interrupteur </a:t>
            </a:r>
            <a:r>
              <a:rPr lang="fr-FR" b="1" dirty="0" smtClean="0"/>
              <a:t>ouvert</a:t>
            </a:r>
          </a:p>
          <a:p>
            <a:pPr lvl="2"/>
            <a:r>
              <a:rPr lang="fr-FR" sz="1800" dirty="0" smtClean="0"/>
              <a:t>Présence d’un </a:t>
            </a:r>
            <a:r>
              <a:rPr lang="fr-FR" sz="1800" b="1" dirty="0" smtClean="0"/>
              <a:t>courant </a:t>
            </a:r>
            <a:r>
              <a:rPr lang="fr-FR" sz="1800" b="1" dirty="0"/>
              <a:t>inverse </a:t>
            </a:r>
            <a:r>
              <a:rPr lang="fr-FR" sz="1800" i="1" dirty="0"/>
              <a:t>I</a:t>
            </a:r>
            <a:r>
              <a:rPr lang="fr-FR" sz="1050" i="1" dirty="0"/>
              <a:t>S </a:t>
            </a:r>
            <a:r>
              <a:rPr lang="fr-FR" sz="1800" dirty="0"/>
              <a:t>dû </a:t>
            </a:r>
            <a:r>
              <a:rPr lang="fr-FR" sz="1800" dirty="0" smtClean="0"/>
              <a:t>aux porteurs </a:t>
            </a:r>
            <a:r>
              <a:rPr lang="fr-FR" sz="1800" dirty="0"/>
              <a:t>minoritaires (</a:t>
            </a:r>
            <a:r>
              <a:rPr lang="fr-FR" sz="1800" dirty="0" err="1"/>
              <a:t>qques</a:t>
            </a:r>
            <a:r>
              <a:rPr lang="fr-FR" sz="1800" dirty="0"/>
              <a:t> </a:t>
            </a:r>
            <a:r>
              <a:rPr lang="fr-FR" sz="1800" i="1" dirty="0" err="1"/>
              <a:t>nA</a:t>
            </a:r>
            <a:r>
              <a:rPr lang="fr-FR" sz="1800" dirty="0"/>
              <a:t>).</a:t>
            </a:r>
            <a:endParaRPr lang="fr-FR" sz="1200" b="1" dirty="0" smtClean="0"/>
          </a:p>
          <a:p>
            <a:pPr lvl="2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Image 7" descr="http://www.energieplus-lesite.be/uploads/RTEmagicC_Ph20.png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704" y="3068960"/>
            <a:ext cx="3636404" cy="3132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965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659" y="2169093"/>
            <a:ext cx="3128877" cy="196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6" y="2132856"/>
            <a:ext cx="3128877" cy="196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Modélisation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white"/>
                </a:solidFill>
              </a:rPr>
              <a:t>Diode 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Diode </a:t>
            </a:r>
            <a:r>
              <a:rPr lang="fr-FR" sz="1200" dirty="0" err="1">
                <a:solidFill>
                  <a:srgbClr val="4F81BD">
                    <a:lumMod val="75000"/>
                  </a:srgbClr>
                </a:solidFill>
              </a:rPr>
              <a:t>Zéner</a:t>
            </a:r>
            <a:endParaRPr lang="fr-FR" sz="1200" dirty="0">
              <a:solidFill>
                <a:srgbClr val="4F81BD">
                  <a:lumMod val="75000"/>
                </a:srgbClr>
              </a:solidFill>
            </a:endParaRP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Diode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Modèles </a:t>
            </a:r>
            <a:r>
              <a:rPr lang="fr-FR" b="1" dirty="0" smtClean="0">
                <a:solidFill>
                  <a:srgbClr val="FF0000"/>
                </a:solidFill>
              </a:rPr>
              <a:t>statiques</a:t>
            </a:r>
            <a:r>
              <a:rPr lang="fr-FR" dirty="0" smtClean="0"/>
              <a:t> usuels</a:t>
            </a:r>
          </a:p>
          <a:p>
            <a:pPr lvl="1"/>
            <a:r>
              <a:rPr lang="fr-FR" dirty="0" smtClean="0"/>
              <a:t>choix en fonction de la précision souhaitée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14</a:t>
            </a:fld>
            <a:endParaRPr lang="en-US" dirty="0"/>
          </a:p>
        </p:txBody>
      </p:sp>
      <p:cxnSp>
        <p:nvCxnSpPr>
          <p:cNvPr id="8" name="Connecteur droit 7"/>
          <p:cNvCxnSpPr/>
          <p:nvPr/>
        </p:nvCxnSpPr>
        <p:spPr>
          <a:xfrm flipH="1">
            <a:off x="3152793" y="2672916"/>
            <a:ext cx="36004" cy="36724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H="1">
            <a:off x="6321152" y="2672916"/>
            <a:ext cx="36004" cy="36724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694" y="2136553"/>
            <a:ext cx="3128877" cy="196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Connecteur droit 17"/>
          <p:cNvCxnSpPr/>
          <p:nvPr/>
        </p:nvCxnSpPr>
        <p:spPr>
          <a:xfrm>
            <a:off x="524508" y="3573016"/>
            <a:ext cx="1368152" cy="0"/>
          </a:xfrm>
          <a:prstGeom prst="line">
            <a:avLst/>
          </a:prstGeom>
          <a:ln w="50800">
            <a:solidFill>
              <a:srgbClr val="FF0000">
                <a:alpha val="5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1892660" y="2456892"/>
            <a:ext cx="0" cy="1116124"/>
          </a:xfrm>
          <a:prstGeom prst="line">
            <a:avLst/>
          </a:prstGeom>
          <a:ln w="50800">
            <a:solidFill>
              <a:srgbClr val="FF0000">
                <a:alpha val="5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5529064" y="2456892"/>
            <a:ext cx="0" cy="1116124"/>
          </a:xfrm>
          <a:prstGeom prst="line">
            <a:avLst/>
          </a:prstGeom>
          <a:ln w="50800">
            <a:solidFill>
              <a:srgbClr val="FF0000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3728864" y="3578688"/>
            <a:ext cx="1800200" cy="0"/>
          </a:xfrm>
          <a:prstGeom prst="line">
            <a:avLst/>
          </a:prstGeom>
          <a:ln w="50800">
            <a:solidFill>
              <a:srgbClr val="FF0000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6753200" y="3578688"/>
            <a:ext cx="1872208" cy="0"/>
          </a:xfrm>
          <a:prstGeom prst="line">
            <a:avLst/>
          </a:prstGeom>
          <a:ln w="508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V="1">
            <a:off x="8625408" y="2304492"/>
            <a:ext cx="252028" cy="1274196"/>
          </a:xfrm>
          <a:prstGeom prst="line">
            <a:avLst/>
          </a:prstGeom>
          <a:ln w="50800">
            <a:solidFill>
              <a:srgbClr val="FF0000">
                <a:alpha val="6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339" y="4293096"/>
            <a:ext cx="2432050" cy="1311275"/>
          </a:xfrm>
          <a:prstGeom prst="rect">
            <a:avLst/>
          </a:prstGeo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1849" y="4250233"/>
            <a:ext cx="2070100" cy="1397000"/>
          </a:xfrm>
          <a:prstGeom prst="rect">
            <a:avLst/>
          </a:prstGeo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00" y="4235195"/>
            <a:ext cx="2147887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ZoneTexte 32"/>
          <p:cNvSpPr txBox="1"/>
          <p:nvPr/>
        </p:nvSpPr>
        <p:spPr>
          <a:xfrm>
            <a:off x="7957132" y="4948733"/>
            <a:ext cx="324748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600" i="1" dirty="0" smtClean="0"/>
              <a:t>I</a:t>
            </a:r>
            <a:r>
              <a:rPr lang="fr-FR" sz="1600" baseline="-25000" dirty="0" smtClean="0"/>
              <a:t>S</a:t>
            </a:r>
            <a:endParaRPr lang="fr-FR" sz="1600" baseline="-25000" dirty="0"/>
          </a:p>
        </p:txBody>
      </p:sp>
      <p:sp>
        <p:nvSpPr>
          <p:cNvPr id="34" name="ZoneTexte 33"/>
          <p:cNvSpPr txBox="1"/>
          <p:nvPr/>
        </p:nvSpPr>
        <p:spPr>
          <a:xfrm>
            <a:off x="7925649" y="5194954"/>
            <a:ext cx="162374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400" i="1" dirty="0" smtClean="0"/>
              <a:t>I</a:t>
            </a:r>
            <a:r>
              <a:rPr lang="fr-FR" sz="1400" baseline="-25000" dirty="0" smtClean="0"/>
              <a:t>S</a:t>
            </a:r>
            <a:endParaRPr lang="fr-FR" sz="1400" baseline="-25000" dirty="0"/>
          </a:p>
        </p:txBody>
      </p:sp>
      <p:sp>
        <p:nvSpPr>
          <p:cNvPr id="24" name="Rectangle 23"/>
          <p:cNvSpPr/>
          <p:nvPr/>
        </p:nvSpPr>
        <p:spPr>
          <a:xfrm>
            <a:off x="2756755" y="3465004"/>
            <a:ext cx="396037" cy="384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6024483" y="3465004"/>
            <a:ext cx="288032" cy="384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9207678" y="3465004"/>
            <a:ext cx="288032" cy="384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29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Analyse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Diode </a:t>
            </a:r>
          </a:p>
          <a:p>
            <a:pPr lvl="0"/>
            <a:r>
              <a:rPr lang="fr-FR" sz="1200" dirty="0" smtClean="0">
                <a:solidFill>
                  <a:srgbClr val="4F81BD">
                    <a:lumMod val="75000"/>
                  </a:srgbClr>
                </a:solidFill>
              </a:rPr>
              <a:t>Diode </a:t>
            </a:r>
            <a:r>
              <a:rPr lang="fr-FR" sz="1200" dirty="0" err="1">
                <a:solidFill>
                  <a:srgbClr val="4F81BD">
                    <a:lumMod val="75000"/>
                  </a:srgbClr>
                </a:solidFill>
              </a:rPr>
              <a:t>Zéner</a:t>
            </a:r>
            <a:endParaRPr lang="fr-FR" sz="1200" dirty="0">
              <a:solidFill>
                <a:srgbClr val="4F81BD">
                  <a:lumMod val="75000"/>
                </a:srgbClr>
              </a:solidFill>
            </a:endParaRP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Diode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Méthode de calculs</a:t>
            </a:r>
          </a:p>
          <a:p>
            <a:pPr lvl="1"/>
            <a:r>
              <a:rPr lang="fr-FR" dirty="0" smtClean="0"/>
              <a:t>Du bon sens: </a:t>
            </a:r>
          </a:p>
          <a:p>
            <a:pPr lvl="2"/>
            <a:r>
              <a:rPr lang="fr-FR" dirty="0" smtClean="0"/>
              <a:t>le courant s’écoule des potentiels les + élevées vers les + faibles</a:t>
            </a:r>
          </a:p>
          <a:p>
            <a:pPr lvl="2"/>
            <a:r>
              <a:rPr lang="fr-FR" dirty="0" smtClean="0"/>
              <a:t>La diode est unidirectionnelle en courant: le courant ‘rentre’ par l’anode </a:t>
            </a:r>
          </a:p>
          <a:p>
            <a:pPr lvl="1"/>
            <a:r>
              <a:rPr lang="fr-FR" dirty="0" smtClean="0"/>
              <a:t>Si doutes:</a:t>
            </a:r>
          </a:p>
          <a:p>
            <a:pPr lvl="2"/>
            <a:r>
              <a:rPr lang="fr-FR" b="1" dirty="0" smtClean="0">
                <a:solidFill>
                  <a:srgbClr val="7030A0"/>
                </a:solidFill>
              </a:rPr>
              <a:t>faire </a:t>
            </a:r>
            <a:r>
              <a:rPr lang="fr-FR" b="1" dirty="0">
                <a:solidFill>
                  <a:srgbClr val="7030A0"/>
                </a:solidFill>
              </a:rPr>
              <a:t>une hypothèse et on la vérifie (ou pas) </a:t>
            </a:r>
            <a:r>
              <a:rPr lang="fr-FR" b="1" i="1" dirty="0">
                <a:solidFill>
                  <a:srgbClr val="7030A0"/>
                </a:solidFill>
              </a:rPr>
              <a:t>à</a:t>
            </a:r>
            <a:r>
              <a:rPr lang="fr-FR" b="1" i="1" dirty="0" smtClean="0">
                <a:solidFill>
                  <a:srgbClr val="7030A0"/>
                </a:solidFill>
              </a:rPr>
              <a:t> </a:t>
            </a:r>
            <a:r>
              <a:rPr lang="fr-FR" b="1" i="1" dirty="0" smtClean="0">
                <a:solidFill>
                  <a:srgbClr val="7030A0"/>
                </a:solidFill>
              </a:rPr>
              <a:t>posteriori</a:t>
            </a:r>
            <a:endParaRPr lang="fr-FR" b="1" dirty="0">
              <a:solidFill>
                <a:srgbClr val="7030A0"/>
              </a:solidFill>
            </a:endParaRPr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1172580" y="339556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Diode passante </a:t>
            </a:r>
            <a:r>
              <a:rPr lang="fr-FR" dirty="0"/>
              <a:t>: elle se comporte comme un fil </a:t>
            </a:r>
            <a:r>
              <a:rPr lang="fr-FR" i="1" dirty="0"/>
              <a:t>⇒ </a:t>
            </a:r>
            <a:r>
              <a:rPr lang="fr-FR" b="1" dirty="0" smtClean="0"/>
              <a:t>on vérifie </a:t>
            </a:r>
            <a:r>
              <a:rPr lang="fr-FR" dirty="0"/>
              <a:t>que </a:t>
            </a:r>
            <a:r>
              <a:rPr lang="fr-FR" i="1" dirty="0" err="1"/>
              <a:t>iD</a:t>
            </a:r>
            <a:r>
              <a:rPr lang="fr-FR" i="1" dirty="0"/>
              <a:t> &gt; </a:t>
            </a:r>
            <a:r>
              <a:rPr lang="fr-FR" dirty="0"/>
              <a:t>0.</a:t>
            </a:r>
          </a:p>
          <a:p>
            <a:r>
              <a:rPr lang="fr-FR" b="1" dirty="0"/>
              <a:t>Diode bloquée </a:t>
            </a:r>
            <a:r>
              <a:rPr lang="fr-FR" dirty="0"/>
              <a:t>: elle se comporte comme un circuit </a:t>
            </a:r>
            <a:r>
              <a:rPr lang="fr-FR" dirty="0" smtClean="0"/>
              <a:t>ouvert</a:t>
            </a:r>
            <a:r>
              <a:rPr lang="fr-FR" i="1" dirty="0" smtClean="0"/>
              <a:t>⇒ </a:t>
            </a:r>
            <a:r>
              <a:rPr lang="fr-FR" b="1" dirty="0"/>
              <a:t>on vérifie </a:t>
            </a:r>
            <a:r>
              <a:rPr lang="fr-FR" dirty="0"/>
              <a:t>que </a:t>
            </a:r>
            <a:r>
              <a:rPr lang="fr-FR" i="1" dirty="0"/>
              <a:t>VD &lt; </a:t>
            </a:r>
            <a:r>
              <a:rPr lang="fr-FR" dirty="0"/>
              <a:t>0.</a:t>
            </a:r>
          </a:p>
        </p:txBody>
      </p:sp>
      <p:sp>
        <p:nvSpPr>
          <p:cNvPr id="8" name="Rectangle 7"/>
          <p:cNvSpPr/>
          <p:nvPr/>
        </p:nvSpPr>
        <p:spPr>
          <a:xfrm>
            <a:off x="2193263" y="4036422"/>
            <a:ext cx="4804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solidFill>
                  <a:srgbClr val="FF0000"/>
                </a:solidFill>
              </a:rPr>
              <a:t>Si l’hypothèse est fausse, on en refait une autre...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4664108"/>
            <a:ext cx="2520280" cy="160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5860" y="4557310"/>
            <a:ext cx="2082759" cy="182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necteur droit avec flèche 9"/>
          <p:cNvCxnSpPr/>
          <p:nvPr/>
        </p:nvCxnSpPr>
        <p:spPr>
          <a:xfrm>
            <a:off x="4412940" y="5625244"/>
            <a:ext cx="1332148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5889104" y="4905164"/>
                <a:ext cx="3420380" cy="1015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i="1" dirty="0" smtClean="0">
                    <a:solidFill>
                      <a:srgbClr val="00B050"/>
                    </a:solidFill>
                  </a:rPr>
                  <a:t>Hyp: </a:t>
                </a:r>
                <a:r>
                  <a:rPr lang="fr-FR" b="1" dirty="0" smtClean="0"/>
                  <a:t>D passante </a:t>
                </a:r>
                <a:r>
                  <a:rPr lang="fr-FR" dirty="0" smtClean="0"/>
                  <a:t>lorsque e&lt;0</a:t>
                </a:r>
              </a:p>
              <a:p>
                <a:r>
                  <a:rPr lang="fr-FR" dirty="0" smtClean="0"/>
                  <a:t> =&gt; </a:t>
                </a:r>
                <a:r>
                  <a:rPr lang="fr-FR" dirty="0" err="1" smtClean="0"/>
                  <a:t>ir</a:t>
                </a:r>
                <a:r>
                  <a:rPr lang="fr-FR" dirty="0" smtClean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/>
                          </a:rPr>
                          <m:t>𝑒</m:t>
                        </m:r>
                      </m:num>
                      <m:den>
                        <m:r>
                          <a:rPr lang="fr-FR" b="0" i="1" smtClean="0">
                            <a:latin typeface="Cambria Math"/>
                          </a:rPr>
                          <m:t>𝑅</m:t>
                        </m:r>
                      </m:den>
                    </m:f>
                  </m:oMath>
                </a14:m>
                <a:r>
                  <a:rPr lang="fr-FR" dirty="0" smtClean="0"/>
                  <a:t>&lt;0 =&gt;id&lt;0  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IMPOSSIBLE</a:t>
                </a:r>
              </a:p>
              <a:p>
                <a:r>
                  <a:rPr lang="fr-FR" dirty="0" smtClean="0">
                    <a:solidFill>
                      <a:srgbClr val="7030A0"/>
                    </a:solidFill>
                  </a:rPr>
                  <a:t>L’hypothèse est fausse: D </a:t>
                </a:r>
                <a:r>
                  <a:rPr lang="fr-FR" i="1" dirty="0" smtClean="0">
                    <a:solidFill>
                      <a:srgbClr val="7030A0"/>
                    </a:solidFill>
                  </a:rPr>
                  <a:t>OFF</a:t>
                </a:r>
                <a:endParaRPr lang="fr-FR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104" y="4905164"/>
                <a:ext cx="3420380" cy="1015471"/>
              </a:xfrm>
              <a:prstGeom prst="rect">
                <a:avLst/>
              </a:prstGeom>
              <a:blipFill rotWithShape="1">
                <a:blip r:embed="rId4"/>
                <a:stretch>
                  <a:fillRect l="-1426" t="-3012" b="-90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220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343"/>
          <p:cNvSpPr>
            <a:spLocks noChangeArrowheads="1"/>
          </p:cNvSpPr>
          <p:nvPr/>
        </p:nvSpPr>
        <p:spPr bwMode="auto">
          <a:xfrm rot="18937231">
            <a:off x="7956789" y="5586099"/>
            <a:ext cx="325974" cy="342207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Applications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Diode </a:t>
            </a:r>
          </a:p>
          <a:p>
            <a:pPr lvl="0"/>
            <a:r>
              <a:rPr lang="fr-FR" sz="1200" dirty="0" smtClean="0">
                <a:solidFill>
                  <a:srgbClr val="4F81BD">
                    <a:lumMod val="75000"/>
                  </a:srgbClr>
                </a:solidFill>
              </a:rPr>
              <a:t>Diode </a:t>
            </a:r>
            <a:r>
              <a:rPr lang="fr-FR" sz="1200" dirty="0" err="1">
                <a:solidFill>
                  <a:srgbClr val="4F81BD">
                    <a:lumMod val="75000"/>
                  </a:srgbClr>
                </a:solidFill>
              </a:rPr>
              <a:t>Zéner</a:t>
            </a:r>
            <a:endParaRPr lang="fr-FR" sz="1200" dirty="0">
              <a:solidFill>
                <a:srgbClr val="4F81BD">
                  <a:lumMod val="75000"/>
                </a:srgbClr>
              </a:solidFill>
            </a:endParaRP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Diode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4896" y="1371011"/>
            <a:ext cx="9372600" cy="5029200"/>
          </a:xfrm>
        </p:spPr>
        <p:txBody>
          <a:bodyPr/>
          <a:lstStyle/>
          <a:p>
            <a:r>
              <a:rPr lang="fr-FR" dirty="0" smtClean="0"/>
              <a:t>Fonction alimenter en énergie</a:t>
            </a:r>
          </a:p>
          <a:p>
            <a:pPr lvl="1"/>
            <a:r>
              <a:rPr lang="fr-FR" dirty="0" smtClean="0"/>
              <a:t>Redressement dans une chaîne de conversion AC-DC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92" y="2132856"/>
            <a:ext cx="9037004" cy="163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èche droite 6"/>
          <p:cNvSpPr/>
          <p:nvPr/>
        </p:nvSpPr>
        <p:spPr>
          <a:xfrm rot="5400000">
            <a:off x="3788040" y="2186862"/>
            <a:ext cx="39604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1352600" y="3465004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524508" y="3899411"/>
            <a:ext cx="2338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i="1" dirty="0">
                <a:solidFill>
                  <a:srgbClr val="FF0000"/>
                </a:solidFill>
              </a:rPr>
              <a:t>abaisser </a:t>
            </a:r>
            <a:r>
              <a:rPr lang="fr-FR" sz="1400" i="1" dirty="0" smtClean="0">
                <a:solidFill>
                  <a:srgbClr val="FF0000"/>
                </a:solidFill>
              </a:rPr>
              <a:t>le </a:t>
            </a:r>
            <a:r>
              <a:rPr lang="fr-FR" sz="1400" i="1" dirty="0">
                <a:solidFill>
                  <a:srgbClr val="FF0000"/>
                </a:solidFill>
              </a:rPr>
              <a:t>niveau de tension du secteur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2666987" y="3913156"/>
            <a:ext cx="2232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i="1" dirty="0" smtClean="0">
                <a:solidFill>
                  <a:srgbClr val="FF0000"/>
                </a:solidFill>
              </a:rPr>
              <a:t>Obtenir une composante continue</a:t>
            </a:r>
            <a:endParaRPr lang="fr-FR" sz="1400" i="1" dirty="0">
              <a:solidFill>
                <a:srgbClr val="FF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898994" y="3904922"/>
            <a:ext cx="2232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i="1" dirty="0" smtClean="0">
                <a:solidFill>
                  <a:srgbClr val="FF0000"/>
                </a:solidFill>
              </a:rPr>
              <a:t>Filtrer les harmoniques</a:t>
            </a:r>
            <a:endParaRPr lang="fr-FR" sz="1400" i="1" dirty="0">
              <a:solidFill>
                <a:srgbClr val="FF00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933220" y="3918667"/>
            <a:ext cx="2232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i="1" dirty="0" smtClean="0">
                <a:solidFill>
                  <a:srgbClr val="FF0000"/>
                </a:solidFill>
              </a:rPr>
              <a:t>Obtenir la tension la plus constante</a:t>
            </a:r>
            <a:endParaRPr lang="fr-FR" sz="1400" i="1" dirty="0">
              <a:solidFill>
                <a:srgbClr val="FF0000"/>
              </a:solidFill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5" y="4518021"/>
            <a:ext cx="460905" cy="475504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827396" y="4703827"/>
            <a:ext cx="2574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Rappel sur le transformateur</a:t>
            </a:r>
            <a:endParaRPr lang="fr-FR" sz="1600" dirty="0"/>
          </a:p>
        </p:txBody>
      </p:sp>
      <p:sp>
        <p:nvSpPr>
          <p:cNvPr id="28" name="ZoneTexte 27"/>
          <p:cNvSpPr txBox="1"/>
          <p:nvPr/>
        </p:nvSpPr>
        <p:spPr>
          <a:xfrm>
            <a:off x="435420" y="5073159"/>
            <a:ext cx="811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smtClean="0">
                <a:solidFill>
                  <a:srgbClr val="7030A0"/>
                </a:solidFill>
              </a:rPr>
              <a:t>symbole</a:t>
            </a:r>
            <a:endParaRPr lang="fr-FR" sz="1400" b="1" i="1" dirty="0">
              <a:solidFill>
                <a:srgbClr val="7030A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241027" y="5042381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smtClean="0">
                <a:solidFill>
                  <a:srgbClr val="7030A0"/>
                </a:solidFill>
              </a:rPr>
              <a:t>équations</a:t>
            </a:r>
            <a:endParaRPr lang="fr-FR" sz="1400" b="1" i="1" dirty="0">
              <a:solidFill>
                <a:srgbClr val="7030A0"/>
              </a:solidFill>
            </a:endParaRPr>
          </a:p>
        </p:txBody>
      </p:sp>
      <p:graphicFrame>
        <p:nvGraphicFramePr>
          <p:cNvPr id="27" name="Obje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8844069"/>
              </p:ext>
            </p:extLst>
          </p:nvPr>
        </p:nvGraphicFramePr>
        <p:xfrm>
          <a:off x="2111504" y="5559625"/>
          <a:ext cx="1113304" cy="591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8" name="Equation" r:id="rId5" imgW="812520" imgH="431640" progId="Equation.DSMT4">
                  <p:embed/>
                </p:oleObj>
              </mc:Choice>
              <mc:Fallback>
                <p:oleObj name="Equation" r:id="rId5" imgW="81252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1504" y="5559625"/>
                        <a:ext cx="1113304" cy="5914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ZoneTexte 29"/>
          <p:cNvSpPr txBox="1"/>
          <p:nvPr/>
        </p:nvSpPr>
        <p:spPr>
          <a:xfrm>
            <a:off x="2014965" y="6147582"/>
            <a:ext cx="1841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Transfo </a:t>
            </a:r>
            <a:r>
              <a:rPr lang="fr-FR" sz="1600" b="1" dirty="0" smtClean="0">
                <a:solidFill>
                  <a:srgbClr val="0E0EFE"/>
                </a:solidFill>
              </a:rPr>
              <a:t>parfait</a:t>
            </a:r>
            <a:endParaRPr lang="fr-FR" sz="1600" b="1" dirty="0">
              <a:solidFill>
                <a:srgbClr val="0E0EFE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5091998" y="5065334"/>
            <a:ext cx="1802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smtClean="0">
                <a:solidFill>
                  <a:srgbClr val="7030A0"/>
                </a:solidFill>
              </a:rPr>
              <a:t>  schémas équivalents</a:t>
            </a:r>
            <a:endParaRPr lang="fr-FR" sz="1400" b="1" i="1" dirty="0">
              <a:solidFill>
                <a:srgbClr val="7030A0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3509936" y="6168321"/>
            <a:ext cx="3384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s</a:t>
            </a:r>
            <a:r>
              <a:rPr lang="fr-FR" sz="1600" dirty="0" smtClean="0"/>
              <a:t>ymbole modèle transfo </a:t>
            </a:r>
            <a:r>
              <a:rPr lang="fr-FR" sz="1600" b="1" dirty="0" smtClean="0">
                <a:solidFill>
                  <a:srgbClr val="0E0EFE"/>
                </a:solidFill>
              </a:rPr>
              <a:t>parfait</a:t>
            </a:r>
            <a:endParaRPr lang="fr-FR" sz="1600" b="1" dirty="0">
              <a:solidFill>
                <a:srgbClr val="0E0EFE"/>
              </a:solidFill>
            </a:endParaRPr>
          </a:p>
        </p:txBody>
      </p:sp>
      <p:grpSp>
        <p:nvGrpSpPr>
          <p:cNvPr id="46" name="Groupe 45"/>
          <p:cNvGrpSpPr/>
          <p:nvPr/>
        </p:nvGrpSpPr>
        <p:grpSpPr>
          <a:xfrm>
            <a:off x="6969603" y="5236037"/>
            <a:ext cx="411892" cy="999537"/>
            <a:chOff x="6980199" y="5380936"/>
            <a:chExt cx="411892" cy="999537"/>
          </a:xfrm>
        </p:grpSpPr>
        <p:cxnSp>
          <p:nvCxnSpPr>
            <p:cNvPr id="43" name="Connecteur droit 42"/>
            <p:cNvCxnSpPr/>
            <p:nvPr/>
          </p:nvCxnSpPr>
          <p:spPr>
            <a:xfrm>
              <a:off x="7390493" y="5380936"/>
              <a:ext cx="1598" cy="9995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 flipH="1">
              <a:off x="6980199" y="5383484"/>
              <a:ext cx="41189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 flipH="1">
              <a:off x="6980199" y="6371165"/>
              <a:ext cx="41189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e 50"/>
          <p:cNvGrpSpPr/>
          <p:nvPr/>
        </p:nvGrpSpPr>
        <p:grpSpPr>
          <a:xfrm flipH="1">
            <a:off x="8119777" y="5250814"/>
            <a:ext cx="411892" cy="999537"/>
            <a:chOff x="6980199" y="5380936"/>
            <a:chExt cx="411892" cy="999537"/>
          </a:xfrm>
        </p:grpSpPr>
        <p:cxnSp>
          <p:nvCxnSpPr>
            <p:cNvPr id="52" name="Connecteur droit 51"/>
            <p:cNvCxnSpPr/>
            <p:nvPr/>
          </p:nvCxnSpPr>
          <p:spPr>
            <a:xfrm>
              <a:off x="7390493" y="5380936"/>
              <a:ext cx="1598" cy="9995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 flipH="1">
              <a:off x="6980199" y="5383484"/>
              <a:ext cx="41189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 flipH="1">
              <a:off x="6980199" y="6371165"/>
              <a:ext cx="41189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42"/>
          <p:cNvGrpSpPr>
            <a:grpSpLocks/>
          </p:cNvGrpSpPr>
          <p:nvPr/>
        </p:nvGrpSpPr>
        <p:grpSpPr bwMode="auto">
          <a:xfrm>
            <a:off x="7151396" y="5565909"/>
            <a:ext cx="457003" cy="342207"/>
            <a:chOff x="7566" y="2585"/>
            <a:chExt cx="429" cy="306"/>
          </a:xfrm>
        </p:grpSpPr>
        <p:sp>
          <p:nvSpPr>
            <p:cNvPr id="40" name="Rectangle 343"/>
            <p:cNvSpPr>
              <a:spLocks noChangeArrowheads="1"/>
            </p:cNvSpPr>
            <p:nvPr/>
          </p:nvSpPr>
          <p:spPr bwMode="auto">
            <a:xfrm rot="-2662769">
              <a:off x="7629" y="2585"/>
              <a:ext cx="306" cy="306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Line 344"/>
            <p:cNvSpPr>
              <a:spLocks noChangeShapeType="1"/>
            </p:cNvSpPr>
            <p:nvPr/>
          </p:nvSpPr>
          <p:spPr bwMode="auto">
            <a:xfrm>
              <a:off x="7566" y="2738"/>
              <a:ext cx="429" cy="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5" name="ZoneTexte 54"/>
          <p:cNvSpPr txBox="1"/>
          <p:nvPr/>
        </p:nvSpPr>
        <p:spPr>
          <a:xfrm>
            <a:off x="6025606" y="5645157"/>
            <a:ext cx="558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ou</a:t>
            </a:r>
            <a:endParaRPr lang="fr-FR" sz="1400" i="1" dirty="0"/>
          </a:p>
        </p:txBody>
      </p:sp>
      <p:cxnSp>
        <p:nvCxnSpPr>
          <p:cNvPr id="57" name="Connecteur droit avec flèche 56"/>
          <p:cNvCxnSpPr/>
          <p:nvPr/>
        </p:nvCxnSpPr>
        <p:spPr>
          <a:xfrm flipV="1">
            <a:off x="6894030" y="5339488"/>
            <a:ext cx="0" cy="82883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/>
          <p:nvPr/>
        </p:nvCxnSpPr>
        <p:spPr>
          <a:xfrm flipV="1">
            <a:off x="8835005" y="5243147"/>
            <a:ext cx="0" cy="99444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/>
          <p:nvPr/>
        </p:nvCxnSpPr>
        <p:spPr>
          <a:xfrm>
            <a:off x="7379897" y="5323515"/>
            <a:ext cx="0" cy="129746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ZoneTexte 61"/>
          <p:cNvSpPr txBox="1"/>
          <p:nvPr/>
        </p:nvSpPr>
        <p:spPr>
          <a:xfrm>
            <a:off x="7379897" y="5243147"/>
            <a:ext cx="691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mI</a:t>
            </a:r>
            <a:r>
              <a:rPr lang="fr-FR" sz="1400" baseline="-25000" dirty="0" smtClean="0"/>
              <a:t>2</a:t>
            </a:r>
            <a:endParaRPr lang="fr-FR" sz="1400" baseline="-25000" dirty="0"/>
          </a:p>
        </p:txBody>
      </p:sp>
      <p:sp>
        <p:nvSpPr>
          <p:cNvPr id="63" name="ZoneTexte 62"/>
          <p:cNvSpPr txBox="1"/>
          <p:nvPr/>
        </p:nvSpPr>
        <p:spPr>
          <a:xfrm>
            <a:off x="8309007" y="5653518"/>
            <a:ext cx="687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mU</a:t>
            </a:r>
            <a:r>
              <a:rPr lang="fr-FR" sz="1400" baseline="-25000" dirty="0" smtClean="0"/>
              <a:t>1</a:t>
            </a:r>
            <a:endParaRPr lang="fr-FR" sz="1400" baseline="-25000" dirty="0"/>
          </a:p>
        </p:txBody>
      </p:sp>
      <p:cxnSp>
        <p:nvCxnSpPr>
          <p:cNvPr id="68" name="Connecteur droit avec flèche 67"/>
          <p:cNvCxnSpPr/>
          <p:nvPr/>
        </p:nvCxnSpPr>
        <p:spPr>
          <a:xfrm>
            <a:off x="8217800" y="5253362"/>
            <a:ext cx="182415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7" name="Picture 7" descr="http://www.pyroelectro.com/projects/stunning_camera/img/transform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61" y="5662346"/>
            <a:ext cx="934383" cy="82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4" name="Connecteur droit avec flèche 73"/>
          <p:cNvCxnSpPr/>
          <p:nvPr/>
        </p:nvCxnSpPr>
        <p:spPr>
          <a:xfrm flipV="1">
            <a:off x="1604628" y="5662346"/>
            <a:ext cx="0" cy="81125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V="1">
            <a:off x="562517" y="5722178"/>
            <a:ext cx="0" cy="7102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/>
          <p:cNvCxnSpPr/>
          <p:nvPr/>
        </p:nvCxnSpPr>
        <p:spPr>
          <a:xfrm>
            <a:off x="1327457" y="5698107"/>
            <a:ext cx="91208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/>
          <p:cNvCxnSpPr/>
          <p:nvPr/>
        </p:nvCxnSpPr>
        <p:spPr>
          <a:xfrm>
            <a:off x="736188" y="5698107"/>
            <a:ext cx="91208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ZoneTexte 80"/>
          <p:cNvSpPr txBox="1"/>
          <p:nvPr/>
        </p:nvSpPr>
        <p:spPr>
          <a:xfrm>
            <a:off x="153841" y="5863176"/>
            <a:ext cx="473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U</a:t>
            </a:r>
            <a:r>
              <a:rPr lang="fr-FR" sz="1400" baseline="-25000" dirty="0"/>
              <a:t>1</a:t>
            </a:r>
          </a:p>
        </p:txBody>
      </p:sp>
      <p:sp>
        <p:nvSpPr>
          <p:cNvPr id="82" name="ZoneTexte 81"/>
          <p:cNvSpPr txBox="1"/>
          <p:nvPr/>
        </p:nvSpPr>
        <p:spPr>
          <a:xfrm>
            <a:off x="614325" y="5374228"/>
            <a:ext cx="473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</a:t>
            </a:r>
            <a:r>
              <a:rPr lang="fr-FR" sz="1400" baseline="-25000" dirty="0" smtClean="0"/>
              <a:t>1</a:t>
            </a:r>
            <a:endParaRPr lang="fr-FR" sz="1400" baseline="-25000" dirty="0"/>
          </a:p>
        </p:txBody>
      </p:sp>
      <p:sp>
        <p:nvSpPr>
          <p:cNvPr id="83" name="ZoneTexte 82"/>
          <p:cNvSpPr txBox="1"/>
          <p:nvPr/>
        </p:nvSpPr>
        <p:spPr>
          <a:xfrm>
            <a:off x="1220545" y="5390330"/>
            <a:ext cx="473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I</a:t>
            </a:r>
            <a:r>
              <a:rPr lang="fr-FR" sz="1400" baseline="-25000" dirty="0"/>
              <a:t>2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1274469" y="5898803"/>
            <a:ext cx="473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U</a:t>
            </a:r>
            <a:r>
              <a:rPr lang="fr-FR" sz="1400" baseline="-25000" dirty="0" smtClean="0"/>
              <a:t>2</a:t>
            </a:r>
            <a:endParaRPr lang="fr-FR" sz="1400" baseline="-25000" dirty="0"/>
          </a:p>
        </p:txBody>
      </p:sp>
      <p:sp>
        <p:nvSpPr>
          <p:cNvPr id="85" name="ZoneTexte 84"/>
          <p:cNvSpPr txBox="1"/>
          <p:nvPr/>
        </p:nvSpPr>
        <p:spPr>
          <a:xfrm>
            <a:off x="6573193" y="5550924"/>
            <a:ext cx="473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U</a:t>
            </a:r>
            <a:r>
              <a:rPr lang="fr-FR" sz="1400" baseline="-25000" dirty="0"/>
              <a:t>1</a:t>
            </a:r>
          </a:p>
        </p:txBody>
      </p:sp>
      <p:sp>
        <p:nvSpPr>
          <p:cNvPr id="86" name="ZoneTexte 85"/>
          <p:cNvSpPr txBox="1"/>
          <p:nvPr/>
        </p:nvSpPr>
        <p:spPr>
          <a:xfrm>
            <a:off x="8835005" y="5596693"/>
            <a:ext cx="473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U</a:t>
            </a:r>
            <a:r>
              <a:rPr lang="fr-FR" sz="1400" baseline="-25000" dirty="0" smtClean="0"/>
              <a:t>2</a:t>
            </a:r>
            <a:endParaRPr lang="fr-FR" sz="1400" baseline="-25000" dirty="0"/>
          </a:p>
        </p:txBody>
      </p:sp>
      <p:sp>
        <p:nvSpPr>
          <p:cNvPr id="87" name="ZoneTexte 86"/>
          <p:cNvSpPr txBox="1"/>
          <p:nvPr/>
        </p:nvSpPr>
        <p:spPr>
          <a:xfrm>
            <a:off x="8319036" y="5213141"/>
            <a:ext cx="324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I</a:t>
            </a:r>
            <a:r>
              <a:rPr lang="fr-FR" sz="1400" baseline="-25000" dirty="0" smtClean="0"/>
              <a:t>2</a:t>
            </a:r>
            <a:endParaRPr lang="fr-FR" sz="1400" baseline="-25000" dirty="0"/>
          </a:p>
        </p:txBody>
      </p:sp>
      <p:grpSp>
        <p:nvGrpSpPr>
          <p:cNvPr id="9" name="Groupe 8"/>
          <p:cNvGrpSpPr/>
          <p:nvPr/>
        </p:nvGrpSpPr>
        <p:grpSpPr>
          <a:xfrm>
            <a:off x="3549535" y="5154396"/>
            <a:ext cx="2238281" cy="1111310"/>
            <a:chOff x="3656120" y="5228984"/>
            <a:chExt cx="2238281" cy="1111310"/>
          </a:xfrm>
        </p:grpSpPr>
        <p:grpSp>
          <p:nvGrpSpPr>
            <p:cNvPr id="50" name="Groupe 49"/>
            <p:cNvGrpSpPr/>
            <p:nvPr/>
          </p:nvGrpSpPr>
          <p:grpSpPr>
            <a:xfrm>
              <a:off x="4135749" y="5228984"/>
              <a:ext cx="1194181" cy="1111310"/>
              <a:chOff x="4135749" y="5228984"/>
              <a:chExt cx="1194181" cy="1111310"/>
            </a:xfrm>
          </p:grpSpPr>
          <p:pic>
            <p:nvPicPr>
              <p:cNvPr id="20482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5749" y="5307377"/>
                <a:ext cx="1194181" cy="10329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8" name="ZoneTexte 47"/>
              <p:cNvSpPr txBox="1"/>
              <p:nvPr/>
            </p:nvSpPr>
            <p:spPr>
              <a:xfrm>
                <a:off x="4520952" y="5228984"/>
                <a:ext cx="37804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600" i="1" dirty="0" smtClean="0"/>
                  <a:t>m</a:t>
                </a:r>
                <a:endParaRPr lang="fr-FR" sz="1600" i="1" dirty="0"/>
              </a:p>
            </p:txBody>
          </p:sp>
        </p:grpSp>
        <p:cxnSp>
          <p:nvCxnSpPr>
            <p:cNvPr id="88" name="Connecteur droit avec flèche 87"/>
            <p:cNvCxnSpPr/>
            <p:nvPr/>
          </p:nvCxnSpPr>
          <p:spPr>
            <a:xfrm flipV="1">
              <a:off x="3976957" y="5484387"/>
              <a:ext cx="9105" cy="7538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ZoneTexte 88"/>
            <p:cNvSpPr txBox="1"/>
            <p:nvPr/>
          </p:nvSpPr>
          <p:spPr>
            <a:xfrm>
              <a:off x="3656120" y="5620854"/>
              <a:ext cx="4733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U</a:t>
              </a:r>
              <a:r>
                <a:rPr lang="fr-FR" sz="1400" baseline="-25000" dirty="0"/>
                <a:t>1</a:t>
              </a:r>
            </a:p>
          </p:txBody>
        </p:sp>
        <p:cxnSp>
          <p:nvCxnSpPr>
            <p:cNvPr id="91" name="Connecteur droit avec flèche 90"/>
            <p:cNvCxnSpPr/>
            <p:nvPr/>
          </p:nvCxnSpPr>
          <p:spPr>
            <a:xfrm flipV="1">
              <a:off x="5421052" y="5468414"/>
              <a:ext cx="0" cy="77039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ZoneTexte 92"/>
            <p:cNvSpPr txBox="1"/>
            <p:nvPr/>
          </p:nvSpPr>
          <p:spPr>
            <a:xfrm>
              <a:off x="5421052" y="5719005"/>
              <a:ext cx="4733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U</a:t>
              </a:r>
              <a:r>
                <a:rPr lang="fr-FR" sz="1400" baseline="-25000" dirty="0" smtClean="0"/>
                <a:t>2</a:t>
              </a:r>
              <a:endParaRPr lang="fr-FR" sz="1400" baseline="-25000" dirty="0"/>
            </a:p>
          </p:txBody>
        </p:sp>
      </p:grpSp>
      <p:cxnSp>
        <p:nvCxnSpPr>
          <p:cNvPr id="94" name="Connecteur droit avec flèche 93"/>
          <p:cNvCxnSpPr/>
          <p:nvPr/>
        </p:nvCxnSpPr>
        <p:spPr>
          <a:xfrm>
            <a:off x="4135749" y="5506546"/>
            <a:ext cx="91208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/>
          <p:nvPr/>
        </p:nvCxnSpPr>
        <p:spPr>
          <a:xfrm>
            <a:off x="5272252" y="5484387"/>
            <a:ext cx="91208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ZoneTexte 95"/>
          <p:cNvSpPr txBox="1"/>
          <p:nvPr/>
        </p:nvSpPr>
        <p:spPr>
          <a:xfrm>
            <a:off x="3986062" y="5169626"/>
            <a:ext cx="473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</a:t>
            </a:r>
            <a:r>
              <a:rPr lang="fr-FR" sz="1400" baseline="-25000" dirty="0" smtClean="0"/>
              <a:t>1</a:t>
            </a:r>
            <a:endParaRPr lang="fr-FR" sz="1400" baseline="-25000" dirty="0"/>
          </a:p>
        </p:txBody>
      </p:sp>
      <p:sp>
        <p:nvSpPr>
          <p:cNvPr id="97" name="ZoneTexte 96"/>
          <p:cNvSpPr txBox="1"/>
          <p:nvPr/>
        </p:nvSpPr>
        <p:spPr>
          <a:xfrm>
            <a:off x="4931214" y="5145484"/>
            <a:ext cx="473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I</a:t>
            </a:r>
            <a:r>
              <a:rPr lang="fr-FR" sz="1400" baseline="-25000" dirty="0"/>
              <a:t>2</a:t>
            </a:r>
          </a:p>
        </p:txBody>
      </p:sp>
      <p:sp>
        <p:nvSpPr>
          <p:cNvPr id="98" name="ZoneTexte 97"/>
          <p:cNvSpPr txBox="1"/>
          <p:nvPr/>
        </p:nvSpPr>
        <p:spPr>
          <a:xfrm>
            <a:off x="6655769" y="6173408"/>
            <a:ext cx="2931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Modélisation du </a:t>
            </a:r>
            <a:r>
              <a:rPr lang="fr-FR" sz="1600" dirty="0"/>
              <a:t>t</a:t>
            </a:r>
            <a:r>
              <a:rPr lang="fr-FR" sz="1600" dirty="0" smtClean="0"/>
              <a:t>ransfo </a:t>
            </a:r>
            <a:r>
              <a:rPr lang="fr-FR" sz="1600" b="1" dirty="0" smtClean="0">
                <a:solidFill>
                  <a:srgbClr val="0E0EFE"/>
                </a:solidFill>
              </a:rPr>
              <a:t>parfait</a:t>
            </a:r>
            <a:endParaRPr lang="fr-FR" sz="1600" b="1" dirty="0">
              <a:solidFill>
                <a:srgbClr val="0E0EF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3841" y="5113240"/>
            <a:ext cx="1738819" cy="13789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/>
          <p:cNvSpPr/>
          <p:nvPr/>
        </p:nvSpPr>
        <p:spPr>
          <a:xfrm>
            <a:off x="1993871" y="5109552"/>
            <a:ext cx="1408142" cy="13826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/>
          <p:cNvSpPr/>
          <p:nvPr/>
        </p:nvSpPr>
        <p:spPr>
          <a:xfrm>
            <a:off x="3546476" y="5103462"/>
            <a:ext cx="5943028" cy="13826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52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Applications</a:t>
            </a:r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 smtClean="0">
                <a:solidFill>
                  <a:prstClr val="white"/>
                </a:solidFill>
              </a:rPr>
              <a:t>Diode</a:t>
            </a:r>
            <a:endParaRPr lang="fr-FR" dirty="0">
              <a:solidFill>
                <a:prstClr val="white"/>
              </a:solidFill>
            </a:endParaRP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Diode </a:t>
            </a:r>
            <a:r>
              <a:rPr lang="fr-FR" sz="1200" dirty="0" err="1">
                <a:solidFill>
                  <a:srgbClr val="4F81BD">
                    <a:lumMod val="75000"/>
                  </a:srgbClr>
                </a:solidFill>
              </a:rPr>
              <a:t>Zéner</a:t>
            </a:r>
            <a:endParaRPr lang="fr-FR" sz="1200" dirty="0">
              <a:solidFill>
                <a:srgbClr val="4F81BD">
                  <a:lumMod val="75000"/>
                </a:srgbClr>
              </a:solidFill>
            </a:endParaRP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Diode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Redressement simple alternance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4335429"/>
            <a:ext cx="3960440" cy="1864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1923689"/>
            <a:ext cx="41529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460" y="1232756"/>
            <a:ext cx="3573140" cy="279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Connecteur droit 7"/>
          <p:cNvCxnSpPr/>
          <p:nvPr/>
        </p:nvCxnSpPr>
        <p:spPr>
          <a:xfrm>
            <a:off x="7175500" y="1232756"/>
            <a:ext cx="0" cy="496680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49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76" y="1664804"/>
            <a:ext cx="42672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Applications</a:t>
            </a:r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 smtClean="0">
                <a:solidFill>
                  <a:prstClr val="white"/>
                </a:solidFill>
              </a:rPr>
              <a:t>Diode</a:t>
            </a:r>
            <a:endParaRPr lang="fr-FR" dirty="0">
              <a:solidFill>
                <a:prstClr val="white"/>
              </a:solidFill>
            </a:endParaRP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Diode </a:t>
            </a:r>
            <a:r>
              <a:rPr lang="fr-FR" sz="1200" dirty="0" err="1">
                <a:solidFill>
                  <a:srgbClr val="4F81BD">
                    <a:lumMod val="75000"/>
                  </a:srgbClr>
                </a:solidFill>
              </a:rPr>
              <a:t>Zéner</a:t>
            </a:r>
            <a:endParaRPr lang="fr-FR" sz="1200" dirty="0">
              <a:solidFill>
                <a:srgbClr val="4F81BD">
                  <a:lumMod val="75000"/>
                </a:srgbClr>
              </a:solidFill>
            </a:endParaRP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Diode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Redressement double alternance</a:t>
            </a:r>
          </a:p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428" y="1340769"/>
            <a:ext cx="4725849" cy="3204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73" y="4257092"/>
            <a:ext cx="4322255" cy="223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76" y="5226700"/>
            <a:ext cx="1188132" cy="126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132" y="4596536"/>
            <a:ext cx="460905" cy="47550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753200" y="4689140"/>
            <a:ext cx="2730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Symbole graphique couramment utilisé pour représenter le pont de </a:t>
            </a:r>
            <a:r>
              <a:rPr lang="fr-FR" sz="1400" dirty="0" err="1" smtClean="0"/>
              <a:t>graetz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08822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Applications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Diode </a:t>
            </a:r>
          </a:p>
          <a:p>
            <a:pPr lvl="0"/>
            <a:r>
              <a:rPr lang="fr-FR" sz="1200" dirty="0" smtClean="0">
                <a:solidFill>
                  <a:srgbClr val="4F81BD">
                    <a:lumMod val="75000"/>
                  </a:srgbClr>
                </a:solidFill>
              </a:rPr>
              <a:t>Diode </a:t>
            </a:r>
            <a:r>
              <a:rPr lang="fr-FR" sz="1200" dirty="0" err="1">
                <a:solidFill>
                  <a:srgbClr val="4F81BD">
                    <a:lumMod val="75000"/>
                  </a:srgbClr>
                </a:solidFill>
              </a:rPr>
              <a:t>Zéner</a:t>
            </a:r>
            <a:endParaRPr lang="fr-FR" sz="1200" dirty="0">
              <a:solidFill>
                <a:srgbClr val="4F81BD">
                  <a:lumMod val="75000"/>
                </a:srgbClr>
              </a:solidFill>
            </a:endParaRP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Diode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52400" y="1371600"/>
            <a:ext cx="8869052" cy="1013284"/>
          </a:xfrm>
        </p:spPr>
        <p:txBody>
          <a:bodyPr/>
          <a:lstStyle/>
          <a:p>
            <a:r>
              <a:rPr lang="fr-FR" dirty="0"/>
              <a:t>Redressement double </a:t>
            </a:r>
            <a:r>
              <a:rPr lang="fr-FR" dirty="0" smtClean="0"/>
              <a:t>alternance + Filtre</a:t>
            </a:r>
            <a:endParaRPr lang="fr-FR" dirty="0"/>
          </a:p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20" name="Groupe 19"/>
          <p:cNvGrpSpPr/>
          <p:nvPr/>
        </p:nvGrpSpPr>
        <p:grpSpPr>
          <a:xfrm>
            <a:off x="314149" y="1882248"/>
            <a:ext cx="4267200" cy="2514600"/>
            <a:chOff x="308484" y="1880828"/>
            <a:chExt cx="4267200" cy="25146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484" y="1880828"/>
              <a:ext cx="4267200" cy="2514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Connecteur droit 8"/>
            <p:cNvCxnSpPr/>
            <p:nvPr/>
          </p:nvCxnSpPr>
          <p:spPr>
            <a:xfrm>
              <a:off x="3282261" y="3138128"/>
              <a:ext cx="0" cy="4348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3282261" y="3645024"/>
              <a:ext cx="14555" cy="61490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>
              <a:off x="3116796" y="3573016"/>
              <a:ext cx="32403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3114566" y="3645024"/>
              <a:ext cx="32403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3035787" y="3644721"/>
              <a:ext cx="1620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E0EFE"/>
                  </a:solidFill>
                </a:rPr>
                <a:t>C</a:t>
              </a:r>
              <a:endParaRPr lang="fr-FR" b="1" dirty="0">
                <a:solidFill>
                  <a:srgbClr val="0E0EFE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3052046" y="3275692"/>
              <a:ext cx="1620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+</a:t>
              </a:r>
              <a:endParaRPr lang="fr-FR" dirty="0"/>
            </a:p>
          </p:txBody>
        </p:sp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62" y="1800079"/>
            <a:ext cx="4125046" cy="295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560512" y="4617132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E0EFE"/>
                </a:solidFill>
              </a:rPr>
              <a:t>Dimensionnement </a:t>
            </a:r>
            <a:r>
              <a:rPr lang="fr-FR" b="1" dirty="0" smtClean="0">
                <a:solidFill>
                  <a:srgbClr val="0E0EFE"/>
                </a:solidFill>
              </a:rPr>
              <a:t>simplifié</a:t>
            </a:r>
            <a:r>
              <a:rPr lang="fr-FR" dirty="0" smtClean="0">
                <a:solidFill>
                  <a:srgbClr val="0E0EFE"/>
                </a:solidFill>
              </a:rPr>
              <a:t> de C</a:t>
            </a:r>
          </a:p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Hypothèse simplificatrice</a:t>
            </a:r>
            <a:r>
              <a:rPr lang="fr-FR" dirty="0" smtClean="0"/>
              <a:t>: on suppose une décharge à courant constant I=I</a:t>
            </a:r>
            <a:r>
              <a:rPr lang="fr-FR" baseline="-25000" dirty="0" smtClean="0"/>
              <a:t>R</a:t>
            </a:r>
            <a:r>
              <a:rPr lang="fr-FR" dirty="0" smtClean="0"/>
              <a:t>=</a:t>
            </a:r>
            <a:r>
              <a:rPr lang="fr-FR" dirty="0" err="1" smtClean="0"/>
              <a:t>I</a:t>
            </a:r>
            <a:r>
              <a:rPr lang="fr-FR" baseline="-25000" dirty="0" err="1" smtClean="0"/>
              <a:t>charge</a:t>
            </a:r>
            <a:endParaRPr lang="fr-FR" baseline="-25000" dirty="0"/>
          </a:p>
        </p:txBody>
      </p:sp>
      <p:graphicFrame>
        <p:nvGraphicFramePr>
          <p:cNvPr id="22" name="Obje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8859570"/>
              </p:ext>
            </p:extLst>
          </p:nvPr>
        </p:nvGraphicFramePr>
        <p:xfrm>
          <a:off x="3800763" y="5417534"/>
          <a:ext cx="1561172" cy="631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8" name="Equation" r:id="rId6" imgW="1002960" imgH="431640" progId="Equation.DSMT4">
                  <p:embed/>
                </p:oleObj>
              </mc:Choice>
              <mc:Fallback>
                <p:oleObj name="Equation" r:id="rId6" imgW="10029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00763" y="5417534"/>
                        <a:ext cx="1561172" cy="631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821049"/>
              </p:ext>
            </p:extLst>
          </p:nvPr>
        </p:nvGraphicFramePr>
        <p:xfrm>
          <a:off x="1300034" y="5541406"/>
          <a:ext cx="1782198" cy="324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9" name="Equation" r:id="rId8" imgW="1117440" imgH="203040" progId="Equation.DSMT4">
                  <p:embed/>
                </p:oleObj>
              </mc:Choice>
              <mc:Fallback>
                <p:oleObj name="Equation" r:id="rId8" imgW="11174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00034" y="5541406"/>
                        <a:ext cx="1782198" cy="3240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lèche droite 23"/>
          <p:cNvSpPr/>
          <p:nvPr/>
        </p:nvSpPr>
        <p:spPr>
          <a:xfrm>
            <a:off x="3284479" y="5553236"/>
            <a:ext cx="264365" cy="18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29" y="5438951"/>
            <a:ext cx="396044" cy="408589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6511552" y="5553236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Ce type de montage génère des courants pulsés sur le réseau ( puissance apparente plus élevée et pollution électromagnétique)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73237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Objectifs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Connaitre le principe de fonctionnement</a:t>
            </a:r>
          </a:p>
          <a:p>
            <a:pPr lvl="1"/>
            <a:r>
              <a:rPr lang="fr-FR" dirty="0"/>
              <a:t>d</a:t>
            </a:r>
            <a:r>
              <a:rPr lang="fr-FR" dirty="0" smtClean="0"/>
              <a:t>e la diode</a:t>
            </a:r>
          </a:p>
          <a:p>
            <a:pPr lvl="1"/>
            <a:r>
              <a:rPr lang="fr-FR" dirty="0"/>
              <a:t>d</a:t>
            </a:r>
            <a:r>
              <a:rPr lang="fr-FR" dirty="0" smtClean="0"/>
              <a:t>e la diode </a:t>
            </a:r>
            <a:r>
              <a:rPr lang="fr-FR" dirty="0" err="1" smtClean="0"/>
              <a:t>zéner</a:t>
            </a:r>
            <a:endParaRPr lang="fr-FR" dirty="0" smtClean="0"/>
          </a:p>
          <a:p>
            <a:pPr lvl="1"/>
            <a:r>
              <a:rPr lang="fr-FR" dirty="0"/>
              <a:t>d</a:t>
            </a:r>
            <a:r>
              <a:rPr lang="fr-FR" dirty="0" smtClean="0"/>
              <a:t>u transistor</a:t>
            </a:r>
          </a:p>
          <a:p>
            <a:r>
              <a:rPr lang="fr-FR" dirty="0" smtClean="0"/>
              <a:t>Maîtriser et manipuler des modèles équivalents statiques</a:t>
            </a:r>
          </a:p>
          <a:p>
            <a:pPr lvl="1"/>
            <a:r>
              <a:rPr lang="fr-FR" dirty="0"/>
              <a:t>de la diode</a:t>
            </a:r>
          </a:p>
          <a:p>
            <a:pPr lvl="1"/>
            <a:r>
              <a:rPr lang="fr-FR" dirty="0"/>
              <a:t>de la diode </a:t>
            </a:r>
            <a:r>
              <a:rPr lang="fr-FR" dirty="0" err="1"/>
              <a:t>zéner</a:t>
            </a:r>
            <a:endParaRPr lang="fr-FR" dirty="0"/>
          </a:p>
          <a:p>
            <a:pPr lvl="1"/>
            <a:r>
              <a:rPr lang="fr-FR" dirty="0"/>
              <a:t>Du </a:t>
            </a:r>
            <a:r>
              <a:rPr lang="fr-FR" dirty="0" smtClean="0"/>
              <a:t>transistor</a:t>
            </a:r>
          </a:p>
          <a:p>
            <a:r>
              <a:rPr lang="fr-FR" dirty="0" smtClean="0"/>
              <a:t>Etre capable de polariser correctement un transistor</a:t>
            </a:r>
          </a:p>
          <a:p>
            <a:pPr lvl="1"/>
            <a:r>
              <a:rPr lang="fr-FR" dirty="0" smtClean="0"/>
              <a:t>Fonctionnement bloqué /saturé</a:t>
            </a:r>
          </a:p>
          <a:p>
            <a:pPr lvl="1"/>
            <a:r>
              <a:rPr lang="fr-FR" dirty="0"/>
              <a:t>Fonctionnement </a:t>
            </a:r>
            <a:r>
              <a:rPr lang="fr-FR" dirty="0" smtClean="0"/>
              <a:t>en </a:t>
            </a:r>
            <a:r>
              <a:rPr lang="fr-FR" dirty="0"/>
              <a:t>s</a:t>
            </a:r>
            <a:r>
              <a:rPr lang="fr-FR" dirty="0" smtClean="0"/>
              <a:t>ource de courant contrôlé</a:t>
            </a:r>
            <a:endParaRPr lang="fr-FR" dirty="0"/>
          </a:p>
          <a:p>
            <a:pPr lvl="1"/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94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Applications</a:t>
            </a:r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 smtClean="0">
                <a:solidFill>
                  <a:prstClr val="white"/>
                </a:solidFill>
              </a:rPr>
              <a:t>Diode</a:t>
            </a:r>
            <a:endParaRPr lang="fr-FR" dirty="0">
              <a:solidFill>
                <a:prstClr val="white"/>
              </a:solidFill>
            </a:endParaRP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Diode </a:t>
            </a:r>
            <a:r>
              <a:rPr lang="fr-FR" sz="1200" dirty="0" err="1">
                <a:solidFill>
                  <a:srgbClr val="4F81BD">
                    <a:lumMod val="75000"/>
                  </a:srgbClr>
                </a:solidFill>
              </a:rPr>
              <a:t>Zéner</a:t>
            </a:r>
            <a:endParaRPr lang="fr-FR" sz="1200" dirty="0">
              <a:solidFill>
                <a:srgbClr val="4F81BD">
                  <a:lumMod val="75000"/>
                </a:srgbClr>
              </a:solidFill>
            </a:endParaRP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Diode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Diode </a:t>
            </a:r>
            <a:r>
              <a:rPr lang="fr-FR" dirty="0" smtClean="0"/>
              <a:t>d’écrêtage</a:t>
            </a:r>
            <a:endParaRPr lang="fr-FR" dirty="0" smtClean="0"/>
          </a:p>
          <a:p>
            <a:pPr lvl="1"/>
            <a:r>
              <a:rPr lang="fr-FR" dirty="0" smtClean="0"/>
              <a:t>Protection des circuits</a:t>
            </a:r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Diode de roue libre</a:t>
            </a:r>
          </a:p>
          <a:p>
            <a:pPr lvl="1"/>
            <a:r>
              <a:rPr lang="fr-FR" dirty="0" smtClean="0"/>
              <a:t>Circuit de délestage lors des démagnétisations</a:t>
            </a:r>
            <a:endParaRPr lang="fr-FR" dirty="0"/>
          </a:p>
          <a:p>
            <a:pPr lvl="1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Image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488" y="2245974"/>
            <a:ext cx="2952328" cy="128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2761" y="2286378"/>
            <a:ext cx="2855409" cy="116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 descr="http://t1.gstatic.com/images?q=tbn:ANd9GcQtSWnwc0q08TMTK65h5unriegiJ3PX8mNN_OrYjTZCphPGt6u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76" y="1881654"/>
            <a:ext cx="2520280" cy="165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6321152" y="1881654"/>
            <a:ext cx="2124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Diode de clamp intégré dans les CI</a:t>
            </a:r>
            <a:endParaRPr lang="fr-FR" sz="1200" dirty="0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7941332" y="2343319"/>
            <a:ext cx="504056" cy="1135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7" descr="rel2.gif (5238 octets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798" y="4185084"/>
            <a:ext cx="3449594" cy="206305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avec flèche 14"/>
          <p:cNvCxnSpPr/>
          <p:nvPr/>
        </p:nvCxnSpPr>
        <p:spPr>
          <a:xfrm flipV="1">
            <a:off x="3476836" y="4689140"/>
            <a:ext cx="324036" cy="2520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3895434" y="4396166"/>
            <a:ext cx="1014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7030A0"/>
                </a:solidFill>
              </a:rPr>
              <a:t>Circuit inductif</a:t>
            </a:r>
            <a:endParaRPr lang="fr-FR" dirty="0">
              <a:solidFill>
                <a:srgbClr val="7030A0"/>
              </a:solidFill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 flipH="1" flipV="1">
            <a:off x="1748644" y="4815154"/>
            <a:ext cx="728464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44488" y="4445822"/>
            <a:ext cx="17864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7030A0"/>
                </a:solidFill>
              </a:rPr>
              <a:t>Diode de roue libre</a:t>
            </a:r>
          </a:p>
        </p:txBody>
      </p:sp>
      <p:pic>
        <p:nvPicPr>
          <p:cNvPr id="36868" name="Picture 4" descr="http://t0.gstatic.com/images?q=tbn:ANd9GcTUtnHgQHYVjb9g2DkrJQ643Ihn2FKqR_kBmILXs9qswx_W_O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567" y="4583199"/>
            <a:ext cx="360045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6138170" y="5934947"/>
            <a:ext cx="2340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Hacheur série </a:t>
            </a:r>
          </a:p>
        </p:txBody>
      </p:sp>
    </p:spTree>
    <p:extLst>
      <p:ext uri="{BB962C8B-B14F-4D97-AF65-F5344CB8AC3E}">
        <p14:creationId xmlns:p14="http://schemas.microsoft.com/office/powerpoint/2010/main" val="72192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823" y="1224896"/>
            <a:ext cx="3494359" cy="1686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La diode </a:t>
            </a:r>
            <a:r>
              <a:rPr lang="fr-FR" dirty="0" err="1"/>
              <a:t>zéner</a:t>
            </a:r>
            <a:endParaRPr lang="fr-FR" dirty="0"/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1200" dirty="0" smtClean="0">
                <a:solidFill>
                  <a:srgbClr val="4F81BD">
                    <a:lumMod val="75000"/>
                  </a:srgbClr>
                </a:solidFill>
              </a:rPr>
              <a:t>Diode</a:t>
            </a:r>
            <a:endParaRPr lang="fr-FR" sz="1200" dirty="0">
              <a:solidFill>
                <a:srgbClr val="4F81BD">
                  <a:lumMod val="75000"/>
                </a:srgbClr>
              </a:solidFill>
            </a:endParaRPr>
          </a:p>
          <a:p>
            <a:pPr lvl="0"/>
            <a:r>
              <a:rPr lang="fr-FR" dirty="0"/>
              <a:t>Diode </a:t>
            </a:r>
            <a:r>
              <a:rPr lang="fr-FR" dirty="0" err="1"/>
              <a:t>Zéner</a:t>
            </a:r>
            <a:endParaRPr lang="fr-FR" dirty="0"/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Diode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Symbole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/>
              <a:t>Caractéristique </a:t>
            </a:r>
            <a:r>
              <a:rPr lang="fr-FR" dirty="0" smtClean="0"/>
              <a:t>tension/courant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12" descr="http://t3.gstatic.com/images?q=tbn:ANd9GcSNJg2VcSHQMFuscXxF4luvb8pgcOmA8VyIVR9jMQqpeUM-qz2wf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688" y="1389239"/>
            <a:ext cx="995645" cy="99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47890" y="3068960"/>
            <a:ext cx="3935279" cy="3137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700972" y="154047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composants</a:t>
            </a:r>
            <a:endParaRPr lang="fr-FR" i="1"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6022686" y="3871566"/>
            <a:ext cx="864096" cy="1229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6681192" y="3248980"/>
            <a:ext cx="3224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7030A0"/>
                </a:solidFill>
              </a:rPr>
              <a:t>Se comporte comme une diode en polarisation directe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33634" y="3154045"/>
            <a:ext cx="2514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7030A0"/>
                </a:solidFill>
              </a:rPr>
              <a:t>Se comporte comme une source de tension en polarisation </a:t>
            </a:r>
            <a:r>
              <a:rPr lang="fr-FR" b="1" dirty="0" smtClean="0">
                <a:solidFill>
                  <a:srgbClr val="FF0000"/>
                </a:solidFill>
              </a:rPr>
              <a:t>inverse</a:t>
            </a:r>
            <a:endParaRPr lang="fr-FR" b="1" dirty="0">
              <a:solidFill>
                <a:srgbClr val="FF0000"/>
              </a:solidFill>
            </a:endParaRPr>
          </a:p>
          <a:p>
            <a:endParaRPr lang="fr-FR" b="1" dirty="0">
              <a:solidFill>
                <a:srgbClr val="7030A0"/>
              </a:solidFill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1444030" y="4149080"/>
            <a:ext cx="756241" cy="108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12" descr="http://t3.gstatic.com/images?q=tbn:ANd9GcSNJg2VcSHQMFuscXxF4luvb8pgcOmA8VyIVR9jMQqpeUM-qz2wf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82182" y="5210439"/>
            <a:ext cx="995645" cy="99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necteur droit avec flèche 15"/>
          <p:cNvCxnSpPr/>
          <p:nvPr/>
        </p:nvCxnSpPr>
        <p:spPr>
          <a:xfrm>
            <a:off x="8336632" y="5708261"/>
            <a:ext cx="144016" cy="1176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>
            <a:off x="8192616" y="5262058"/>
            <a:ext cx="77408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8444644" y="488853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</a:t>
            </a:r>
            <a:r>
              <a:rPr lang="fr-FR" baseline="-25000" dirty="0" smtClean="0"/>
              <a:t>F</a:t>
            </a:r>
            <a:endParaRPr lang="fr-FR" baseline="-25000" dirty="0"/>
          </a:p>
        </p:txBody>
      </p:sp>
      <p:sp>
        <p:nvSpPr>
          <p:cNvPr id="31" name="ZoneTexte 30"/>
          <p:cNvSpPr txBox="1"/>
          <p:nvPr/>
        </p:nvSpPr>
        <p:spPr>
          <a:xfrm>
            <a:off x="8182182" y="57200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</a:t>
            </a:r>
            <a:r>
              <a:rPr lang="fr-FR" baseline="-25000" dirty="0" smtClean="0"/>
              <a:t>F</a:t>
            </a:r>
            <a:endParaRPr lang="fr-FR" baseline="-25000" dirty="0"/>
          </a:p>
        </p:txBody>
      </p:sp>
      <p:sp>
        <p:nvSpPr>
          <p:cNvPr id="26" name="ZoneTexte 25"/>
          <p:cNvSpPr txBox="1"/>
          <p:nvPr/>
        </p:nvSpPr>
        <p:spPr>
          <a:xfrm>
            <a:off x="2547890" y="3871369"/>
            <a:ext cx="46805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V</a:t>
            </a:r>
            <a:r>
              <a:rPr lang="fr-FR" baseline="-25000" dirty="0" smtClean="0"/>
              <a:t>z0</a:t>
            </a:r>
            <a:endParaRPr lang="fr-FR" baseline="-25000" dirty="0"/>
          </a:p>
        </p:txBody>
      </p:sp>
      <p:sp>
        <p:nvSpPr>
          <p:cNvPr id="27" name="ZoneTexte 26"/>
          <p:cNvSpPr txBox="1"/>
          <p:nvPr/>
        </p:nvSpPr>
        <p:spPr>
          <a:xfrm>
            <a:off x="4772980" y="5949280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I</a:t>
            </a:r>
            <a:r>
              <a:rPr lang="fr-FR" baseline="-25000" dirty="0" err="1" smtClean="0"/>
              <a:t>z</a:t>
            </a:r>
            <a:endParaRPr lang="fr-FR" baseline="-25000" dirty="0"/>
          </a:p>
        </p:txBody>
      </p:sp>
      <p:sp>
        <p:nvSpPr>
          <p:cNvPr id="43" name="ZoneTexte 42"/>
          <p:cNvSpPr txBox="1"/>
          <p:nvPr/>
        </p:nvSpPr>
        <p:spPr>
          <a:xfrm>
            <a:off x="6034358" y="4291724"/>
            <a:ext cx="4495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V</a:t>
            </a:r>
            <a:r>
              <a:rPr lang="fr-FR" baseline="-25000" dirty="0" smtClean="0"/>
              <a:t>F</a:t>
            </a:r>
            <a:endParaRPr lang="fr-FR" baseline="-25000" dirty="0"/>
          </a:p>
        </p:txBody>
      </p:sp>
      <p:sp>
        <p:nvSpPr>
          <p:cNvPr id="29" name="ZoneTexte 28"/>
          <p:cNvSpPr txBox="1"/>
          <p:nvPr/>
        </p:nvSpPr>
        <p:spPr>
          <a:xfrm>
            <a:off x="3015942" y="3068929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7030A0"/>
                </a:solidFill>
              </a:rPr>
              <a:t>Se comporte comme un interrupteur ouvert</a:t>
            </a:r>
            <a:endParaRPr lang="fr-FR" b="1" dirty="0">
              <a:solidFill>
                <a:srgbClr val="FF0000"/>
              </a:solidFill>
            </a:endParaRPr>
          </a:p>
          <a:p>
            <a:endParaRPr lang="fr-FR" b="1" dirty="0">
              <a:solidFill>
                <a:srgbClr val="7030A0"/>
              </a:solidFill>
            </a:endParaRPr>
          </a:p>
        </p:txBody>
      </p:sp>
      <p:cxnSp>
        <p:nvCxnSpPr>
          <p:cNvPr id="32" name="Connecteur droit avec flèche 31"/>
          <p:cNvCxnSpPr/>
          <p:nvPr/>
        </p:nvCxnSpPr>
        <p:spPr>
          <a:xfrm>
            <a:off x="4232920" y="3914240"/>
            <a:ext cx="105131" cy="2846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107" y="4868907"/>
            <a:ext cx="396044" cy="40858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483913" y="4996494"/>
            <a:ext cx="1602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FF0000"/>
                </a:solidFill>
              </a:rPr>
              <a:t>Ici </a:t>
            </a:r>
          </a:p>
          <a:p>
            <a:r>
              <a:rPr lang="fr-FR" b="1" i="1" dirty="0" smtClean="0">
                <a:solidFill>
                  <a:srgbClr val="FF0000"/>
                </a:solidFill>
              </a:rPr>
              <a:t>Convention de fléchage direct (type diode)</a:t>
            </a:r>
            <a:endParaRPr lang="fr-FR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84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Modélisation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sz="1200" dirty="0" smtClean="0">
                <a:solidFill>
                  <a:schemeClr val="accent1">
                    <a:lumMod val="75000"/>
                  </a:schemeClr>
                </a:solidFill>
              </a:rPr>
              <a:t>Diode</a:t>
            </a:r>
            <a:endParaRPr lang="fr-FR" sz="1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dirty="0">
                <a:solidFill>
                  <a:prstClr val="white"/>
                </a:solidFill>
              </a:rPr>
              <a:t>Diode </a:t>
            </a:r>
            <a:r>
              <a:rPr lang="fr-FR" dirty="0" err="1">
                <a:solidFill>
                  <a:prstClr val="white"/>
                </a:solidFill>
              </a:rPr>
              <a:t>Zéner</a:t>
            </a:r>
            <a:endParaRPr lang="fr-FR" dirty="0">
              <a:solidFill>
                <a:prstClr val="white"/>
              </a:solidFill>
            </a:endParaRP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Diode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Fléchage en convention « </a:t>
            </a:r>
            <a:r>
              <a:rPr lang="fr-FR" dirty="0" err="1" smtClean="0"/>
              <a:t>zéner</a:t>
            </a:r>
            <a:r>
              <a:rPr lang="fr-FR" dirty="0" smtClean="0"/>
              <a:t> »</a:t>
            </a:r>
          </a:p>
          <a:p>
            <a:pPr lvl="1"/>
            <a:r>
              <a:rPr lang="fr-FR" dirty="0" smtClean="0"/>
              <a:t>La </a:t>
            </a:r>
            <a:r>
              <a:rPr lang="fr-FR" dirty="0" err="1" smtClean="0"/>
              <a:t>zéner</a:t>
            </a:r>
            <a:r>
              <a:rPr lang="fr-FR" dirty="0" smtClean="0"/>
              <a:t> est </a:t>
            </a:r>
            <a:r>
              <a:rPr lang="fr-FR" dirty="0" smtClean="0"/>
              <a:t>normalement </a:t>
            </a:r>
            <a:r>
              <a:rPr lang="fr-FR" dirty="0" smtClean="0"/>
              <a:t>polarisé en inverse</a:t>
            </a:r>
          </a:p>
          <a:p>
            <a:pPr lvl="1"/>
            <a:r>
              <a:rPr lang="fr-FR" dirty="0" smtClean="0"/>
              <a:t>Plutôt que de travailler avec des grandeurs négatives on inverse le fléchage</a:t>
            </a: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/>
              <a:t>Modèle </a:t>
            </a:r>
            <a:r>
              <a:rPr lang="fr-FR" dirty="0" smtClean="0">
                <a:solidFill>
                  <a:srgbClr val="FF0000"/>
                </a:solidFill>
              </a:rPr>
              <a:t>statique</a:t>
            </a:r>
            <a:r>
              <a:rPr lang="fr-FR" dirty="0" smtClean="0"/>
              <a:t> (fonctionnement INVERSE)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23" name="Groupe 22"/>
          <p:cNvGrpSpPr/>
          <p:nvPr/>
        </p:nvGrpSpPr>
        <p:grpSpPr>
          <a:xfrm>
            <a:off x="8335491" y="1312828"/>
            <a:ext cx="1008112" cy="1822893"/>
            <a:chOff x="8257265" y="1137711"/>
            <a:chExt cx="1008112" cy="1822893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7265" y="1249398"/>
              <a:ext cx="1008112" cy="1711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8581774" y="240557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A</a:t>
              </a:r>
              <a:endParaRPr lang="fr-FR" dirty="0"/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8581774" y="1137711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K</a:t>
              </a:r>
              <a:endParaRPr lang="fr-FR" dirty="0"/>
            </a:p>
          </p:txBody>
        </p:sp>
      </p:grp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692" y="3504109"/>
            <a:ext cx="4058833" cy="150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e 21"/>
          <p:cNvGrpSpPr/>
          <p:nvPr/>
        </p:nvGrpSpPr>
        <p:grpSpPr>
          <a:xfrm>
            <a:off x="7017202" y="3415003"/>
            <a:ext cx="2214246" cy="1788733"/>
            <a:chOff x="1918337" y="2767768"/>
            <a:chExt cx="2214246" cy="1788733"/>
          </a:xfrm>
        </p:grpSpPr>
        <p:grpSp>
          <p:nvGrpSpPr>
            <p:cNvPr id="8" name="Groupe 7"/>
            <p:cNvGrpSpPr/>
            <p:nvPr/>
          </p:nvGrpSpPr>
          <p:grpSpPr>
            <a:xfrm>
              <a:off x="1918337" y="2767768"/>
              <a:ext cx="2214246" cy="1788733"/>
              <a:chOff x="2603750" y="1717700"/>
              <a:chExt cx="2214246" cy="178873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ZoneTexte 9"/>
                  <p:cNvSpPr txBox="1"/>
                  <p:nvPr/>
                </p:nvSpPr>
                <p:spPr>
                  <a:xfrm>
                    <a:off x="2873780" y="2030575"/>
                    <a:ext cx="1944216" cy="6119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400" dirty="0" smtClean="0"/>
                      <a:t>Pente </a:t>
                    </a:r>
                  </a:p>
                  <a:p>
                    <a:r>
                      <a:rPr lang="fr-FR" sz="1400" dirty="0" smtClean="0"/>
                      <a:t>de la droite 	=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fr-FR" sz="1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fr-FR" sz="1400" b="0" i="1" smtClean="0">
                                <a:latin typeface="Cambria Math"/>
                              </a:rPr>
                              <m:t>𝑟</m:t>
                            </m:r>
                            <m:r>
                              <a:rPr lang="fr-FR" sz="1400" b="0" i="1" baseline="-25000" smtClean="0">
                                <a:latin typeface="Cambria Math"/>
                              </a:rPr>
                              <m:t>𝑧</m:t>
                            </m:r>
                          </m:den>
                        </m:f>
                      </m:oMath>
                    </a14:m>
                    <a:endParaRPr lang="fr-FR" sz="1400" dirty="0"/>
                  </a:p>
                </p:txBody>
              </p:sp>
            </mc:Choice>
            <mc:Fallback xmlns="">
              <p:sp>
                <p:nvSpPr>
                  <p:cNvPr id="10" name="ZoneTexte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73780" y="2030575"/>
                    <a:ext cx="1944216" cy="611962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l="-627" t="-1000" b="-3000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Connecteur droit avec flèche 11"/>
              <p:cNvCxnSpPr/>
              <p:nvPr/>
            </p:nvCxnSpPr>
            <p:spPr>
              <a:xfrm>
                <a:off x="2774769" y="3143290"/>
                <a:ext cx="1751682" cy="589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avec flèche 13"/>
              <p:cNvCxnSpPr/>
              <p:nvPr/>
            </p:nvCxnSpPr>
            <p:spPr>
              <a:xfrm flipV="1">
                <a:off x="2909773" y="1861981"/>
                <a:ext cx="0" cy="139590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/>
              <p:nvPr/>
            </p:nvCxnSpPr>
            <p:spPr>
              <a:xfrm rot="10800000" flipH="1">
                <a:off x="4025897" y="2060241"/>
                <a:ext cx="252028" cy="775110"/>
              </a:xfrm>
              <a:prstGeom prst="line">
                <a:avLst/>
              </a:prstGeom>
              <a:ln w="25400">
                <a:solidFill>
                  <a:schemeClr val="accent1">
                    <a:shade val="95000"/>
                    <a:satMod val="105000"/>
                    <a:alpha val="5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Arc 19"/>
              <p:cNvSpPr/>
              <p:nvPr/>
            </p:nvSpPr>
            <p:spPr>
              <a:xfrm rot="6275406">
                <a:off x="3137084" y="2228891"/>
                <a:ext cx="914400" cy="914400"/>
              </a:xfrm>
              <a:prstGeom prst="arc">
                <a:avLst>
                  <a:gd name="adj1" fmla="val 16200000"/>
                  <a:gd name="adj2" fmla="val 20800066"/>
                </a:avLst>
              </a:prstGeom>
              <a:ln w="25400">
                <a:solidFill>
                  <a:schemeClr val="accent1">
                    <a:shade val="95000"/>
                    <a:satMod val="105000"/>
                    <a:alpha val="5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7" name="Connecteur droit 26"/>
              <p:cNvCxnSpPr/>
              <p:nvPr/>
            </p:nvCxnSpPr>
            <p:spPr>
              <a:xfrm rot="10800000" flipH="1">
                <a:off x="2909773" y="3143290"/>
                <a:ext cx="684510" cy="0"/>
              </a:xfrm>
              <a:prstGeom prst="line">
                <a:avLst/>
              </a:prstGeom>
              <a:ln w="25400">
                <a:solidFill>
                  <a:schemeClr val="accent1">
                    <a:shade val="95000"/>
                    <a:satMod val="105000"/>
                    <a:alpha val="5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 rot="10800000" flipH="1">
                <a:off x="3929481" y="2135893"/>
                <a:ext cx="324035" cy="1013288"/>
              </a:xfrm>
              <a:prstGeom prst="line">
                <a:avLst/>
              </a:prstGeom>
              <a:ln w="15875">
                <a:solidFill>
                  <a:schemeClr val="accent3">
                    <a:lumMod val="50000"/>
                    <a:alpha val="5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ZoneTexte 28"/>
              <p:cNvSpPr txBox="1"/>
              <p:nvPr/>
            </p:nvSpPr>
            <p:spPr>
              <a:xfrm>
                <a:off x="3713456" y="3137101"/>
                <a:ext cx="5400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V</a:t>
                </a:r>
                <a:r>
                  <a:rPr lang="fr-FR" baseline="-25000" dirty="0" smtClean="0"/>
                  <a:t>z0</a:t>
                </a:r>
                <a:endParaRPr lang="fr-FR" baseline="-25000" dirty="0"/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2603750" y="1717700"/>
                <a:ext cx="5400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err="1" smtClean="0"/>
                  <a:t>I</a:t>
                </a:r>
                <a:r>
                  <a:rPr lang="fr-FR" baseline="-25000" dirty="0" err="1" smtClean="0"/>
                  <a:t>z</a:t>
                </a:r>
                <a:endParaRPr lang="fr-FR" baseline="-25000" dirty="0"/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4277936" y="2779890"/>
                <a:ext cx="5400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err="1"/>
                  <a:t>V</a:t>
                </a:r>
                <a:r>
                  <a:rPr lang="fr-FR" baseline="-25000" dirty="0" err="1" smtClean="0"/>
                  <a:t>z</a:t>
                </a:r>
                <a:endParaRPr lang="fr-FR" baseline="-25000" dirty="0"/>
              </a:p>
            </p:txBody>
          </p:sp>
        </p:grpSp>
        <p:cxnSp>
          <p:nvCxnSpPr>
            <p:cNvPr id="18" name="Connecteur droit 17"/>
            <p:cNvCxnSpPr/>
            <p:nvPr/>
          </p:nvCxnSpPr>
          <p:spPr>
            <a:xfrm>
              <a:off x="2224359" y="3736159"/>
              <a:ext cx="118172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flipH="1">
              <a:off x="3416489" y="3773964"/>
              <a:ext cx="1" cy="41939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Connecteur droit 25"/>
          <p:cNvCxnSpPr>
            <a:stCxn id="43010" idx="2"/>
          </p:cNvCxnSpPr>
          <p:nvPr/>
        </p:nvCxnSpPr>
        <p:spPr>
          <a:xfrm flipH="1">
            <a:off x="4838108" y="5009741"/>
            <a:ext cx="1" cy="1510843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e 71"/>
          <p:cNvGrpSpPr/>
          <p:nvPr/>
        </p:nvGrpSpPr>
        <p:grpSpPr>
          <a:xfrm>
            <a:off x="673552" y="3387063"/>
            <a:ext cx="2214246" cy="1846486"/>
            <a:chOff x="1918337" y="2767768"/>
            <a:chExt cx="2214246" cy="1846486"/>
          </a:xfrm>
        </p:grpSpPr>
        <p:grpSp>
          <p:nvGrpSpPr>
            <p:cNvPr id="74" name="Groupe 73"/>
            <p:cNvGrpSpPr/>
            <p:nvPr/>
          </p:nvGrpSpPr>
          <p:grpSpPr>
            <a:xfrm>
              <a:off x="1918337" y="2767768"/>
              <a:ext cx="2214246" cy="1846486"/>
              <a:chOff x="2603750" y="1717700"/>
              <a:chExt cx="2214246" cy="1846486"/>
            </a:xfrm>
          </p:grpSpPr>
          <p:cxnSp>
            <p:nvCxnSpPr>
              <p:cNvPr id="78" name="Connecteur droit avec flèche 77"/>
              <p:cNvCxnSpPr/>
              <p:nvPr/>
            </p:nvCxnSpPr>
            <p:spPr>
              <a:xfrm>
                <a:off x="2774769" y="3143290"/>
                <a:ext cx="1751682" cy="589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avec flèche 82"/>
              <p:cNvCxnSpPr/>
              <p:nvPr/>
            </p:nvCxnSpPr>
            <p:spPr>
              <a:xfrm flipV="1">
                <a:off x="2909773" y="1861981"/>
                <a:ext cx="0" cy="139590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cteur droit 83"/>
              <p:cNvCxnSpPr/>
              <p:nvPr/>
            </p:nvCxnSpPr>
            <p:spPr>
              <a:xfrm rot="10800000" flipH="1">
                <a:off x="4025897" y="2060241"/>
                <a:ext cx="252028" cy="775110"/>
              </a:xfrm>
              <a:prstGeom prst="line">
                <a:avLst/>
              </a:prstGeom>
              <a:ln w="25400">
                <a:solidFill>
                  <a:schemeClr val="accent1">
                    <a:shade val="95000"/>
                    <a:satMod val="105000"/>
                    <a:alpha val="5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Arc 84"/>
              <p:cNvSpPr/>
              <p:nvPr/>
            </p:nvSpPr>
            <p:spPr>
              <a:xfrm rot="6275406">
                <a:off x="3137084" y="2228891"/>
                <a:ext cx="914400" cy="914400"/>
              </a:xfrm>
              <a:prstGeom prst="arc">
                <a:avLst>
                  <a:gd name="adj1" fmla="val 16200000"/>
                  <a:gd name="adj2" fmla="val 20800066"/>
                </a:avLst>
              </a:prstGeom>
              <a:ln w="25400">
                <a:solidFill>
                  <a:schemeClr val="accent1">
                    <a:shade val="95000"/>
                    <a:satMod val="105000"/>
                    <a:alpha val="5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87" name="Connecteur droit 86"/>
              <p:cNvCxnSpPr/>
              <p:nvPr/>
            </p:nvCxnSpPr>
            <p:spPr>
              <a:xfrm rot="10800000" flipH="1">
                <a:off x="2909773" y="3143290"/>
                <a:ext cx="684510" cy="0"/>
              </a:xfrm>
              <a:prstGeom prst="line">
                <a:avLst/>
              </a:prstGeom>
              <a:ln w="25400">
                <a:solidFill>
                  <a:schemeClr val="accent1">
                    <a:shade val="95000"/>
                    <a:satMod val="105000"/>
                    <a:alpha val="5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87"/>
              <p:cNvCxnSpPr/>
              <p:nvPr/>
            </p:nvCxnSpPr>
            <p:spPr>
              <a:xfrm rot="10800000" flipH="1">
                <a:off x="3929481" y="2135893"/>
                <a:ext cx="324035" cy="1013288"/>
              </a:xfrm>
              <a:prstGeom prst="line">
                <a:avLst/>
              </a:prstGeom>
              <a:ln w="15875">
                <a:solidFill>
                  <a:schemeClr val="accent3">
                    <a:lumMod val="50000"/>
                    <a:alpha val="5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ZoneTexte 88"/>
              <p:cNvSpPr txBox="1"/>
              <p:nvPr/>
            </p:nvSpPr>
            <p:spPr>
              <a:xfrm>
                <a:off x="3929480" y="3194854"/>
                <a:ext cx="5400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V</a:t>
                </a:r>
                <a:r>
                  <a:rPr lang="fr-FR" baseline="-25000" dirty="0" smtClean="0"/>
                  <a:t>z0</a:t>
                </a:r>
                <a:endParaRPr lang="fr-FR" baseline="-25000" dirty="0"/>
              </a:p>
            </p:txBody>
          </p:sp>
          <p:sp>
            <p:nvSpPr>
              <p:cNvPr id="90" name="ZoneTexte 89"/>
              <p:cNvSpPr txBox="1"/>
              <p:nvPr/>
            </p:nvSpPr>
            <p:spPr>
              <a:xfrm>
                <a:off x="2603750" y="1717700"/>
                <a:ext cx="5400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err="1" smtClean="0"/>
                  <a:t>I</a:t>
                </a:r>
                <a:r>
                  <a:rPr lang="fr-FR" baseline="-25000" dirty="0" err="1" smtClean="0"/>
                  <a:t>z</a:t>
                </a:r>
                <a:endParaRPr lang="fr-FR" baseline="-25000" dirty="0"/>
              </a:p>
            </p:txBody>
          </p:sp>
          <p:sp>
            <p:nvSpPr>
              <p:cNvPr id="91" name="ZoneTexte 90"/>
              <p:cNvSpPr txBox="1"/>
              <p:nvPr/>
            </p:nvSpPr>
            <p:spPr>
              <a:xfrm>
                <a:off x="4277936" y="2779890"/>
                <a:ext cx="5400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err="1"/>
                  <a:t>V</a:t>
                </a:r>
                <a:r>
                  <a:rPr lang="fr-FR" baseline="-25000" dirty="0" err="1" smtClean="0"/>
                  <a:t>z</a:t>
                </a:r>
                <a:endParaRPr lang="fr-FR" baseline="-25000" dirty="0"/>
              </a:p>
            </p:txBody>
          </p:sp>
        </p:grpSp>
        <p:cxnSp>
          <p:nvCxnSpPr>
            <p:cNvPr id="75" name="Connecteur droit 74"/>
            <p:cNvCxnSpPr/>
            <p:nvPr/>
          </p:nvCxnSpPr>
          <p:spPr>
            <a:xfrm>
              <a:off x="2224359" y="3736159"/>
              <a:ext cx="118172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/>
            <p:nvPr/>
          </p:nvCxnSpPr>
          <p:spPr>
            <a:xfrm flipH="1">
              <a:off x="3416489" y="3773964"/>
              <a:ext cx="1" cy="41939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Connecteur droit 29"/>
          <p:cNvCxnSpPr/>
          <p:nvPr/>
        </p:nvCxnSpPr>
        <p:spPr>
          <a:xfrm flipH="1" flipV="1">
            <a:off x="2171704" y="3599669"/>
            <a:ext cx="1" cy="12129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/>
          <p:cNvCxnSpPr/>
          <p:nvPr/>
        </p:nvCxnSpPr>
        <p:spPr>
          <a:xfrm flipV="1">
            <a:off x="8362077" y="3757544"/>
            <a:ext cx="357093" cy="11127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10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Modélisation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sz="1200" dirty="0" smtClean="0">
                <a:solidFill>
                  <a:schemeClr val="accent1">
                    <a:lumMod val="75000"/>
                  </a:schemeClr>
                </a:solidFill>
              </a:rPr>
              <a:t>Diode</a:t>
            </a:r>
            <a:endParaRPr lang="fr-FR" sz="1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dirty="0">
                <a:solidFill>
                  <a:prstClr val="white"/>
                </a:solidFill>
              </a:rPr>
              <a:t>Diode </a:t>
            </a:r>
            <a:r>
              <a:rPr lang="fr-FR" dirty="0" err="1">
                <a:solidFill>
                  <a:prstClr val="white"/>
                </a:solidFill>
              </a:rPr>
              <a:t>Zéner</a:t>
            </a:r>
            <a:endParaRPr lang="fr-FR" dirty="0">
              <a:solidFill>
                <a:prstClr val="white"/>
              </a:solidFill>
            </a:endParaRP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Diode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52400" y="1270000"/>
            <a:ext cx="9372600" cy="5130800"/>
          </a:xfrm>
        </p:spPr>
        <p:txBody>
          <a:bodyPr/>
          <a:lstStyle/>
          <a:p>
            <a:r>
              <a:rPr lang="fr-FR" dirty="0" smtClean="0"/>
              <a:t>Applications type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6634" name="Picture 10" descr="http://pages.videotron.com/electron/image_1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34" y="3816841"/>
            <a:ext cx="4364717" cy="14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e 12"/>
          <p:cNvGrpSpPr/>
          <p:nvPr/>
        </p:nvGrpSpPr>
        <p:grpSpPr>
          <a:xfrm>
            <a:off x="5077728" y="3573334"/>
            <a:ext cx="3912212" cy="1839662"/>
            <a:chOff x="4632668" y="3564198"/>
            <a:chExt cx="3912212" cy="1839662"/>
          </a:xfrm>
        </p:grpSpPr>
        <p:sp>
          <p:nvSpPr>
            <p:cNvPr id="35" name="Rectangle 34"/>
            <p:cNvSpPr/>
            <p:nvPr/>
          </p:nvSpPr>
          <p:spPr>
            <a:xfrm>
              <a:off x="5658675" y="3995682"/>
              <a:ext cx="1999386" cy="13260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1" name="Connecteur droit 30"/>
            <p:cNvCxnSpPr>
              <a:stCxn id="44" idx="4"/>
              <a:endCxn id="40" idx="0"/>
            </p:cNvCxnSpPr>
            <p:nvPr/>
          </p:nvCxnSpPr>
          <p:spPr>
            <a:xfrm flipH="1">
              <a:off x="5658675" y="4509943"/>
              <a:ext cx="2046" cy="2127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e 38"/>
            <p:cNvGrpSpPr/>
            <p:nvPr/>
          </p:nvGrpSpPr>
          <p:grpSpPr>
            <a:xfrm>
              <a:off x="5462486" y="4720611"/>
              <a:ext cx="392378" cy="366459"/>
              <a:chOff x="3059832" y="4182932"/>
              <a:chExt cx="255587" cy="224300"/>
            </a:xfrm>
            <a:solidFill>
              <a:schemeClr val="bg1"/>
            </a:solidFill>
          </p:grpSpPr>
          <p:sp>
            <p:nvSpPr>
              <p:cNvPr id="40" name="Oval 320"/>
              <p:cNvSpPr>
                <a:spLocks noChangeArrowheads="1"/>
              </p:cNvSpPr>
              <p:nvPr/>
            </p:nvSpPr>
            <p:spPr bwMode="auto">
              <a:xfrm>
                <a:off x="3059832" y="4184188"/>
                <a:ext cx="255587" cy="223044"/>
              </a:xfrm>
              <a:prstGeom prst="ellipse">
                <a:avLst/>
              </a:prstGeom>
              <a:grpFill/>
              <a:ln w="1587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" name="Line 359"/>
              <p:cNvSpPr>
                <a:spLocks noChangeShapeType="1"/>
              </p:cNvSpPr>
              <p:nvPr/>
            </p:nvSpPr>
            <p:spPr bwMode="auto">
              <a:xfrm rot="16200000" flipV="1">
                <a:off x="3075477" y="4295081"/>
                <a:ext cx="224299" cy="2"/>
              </a:xfrm>
              <a:prstGeom prst="line">
                <a:avLst/>
              </a:prstGeom>
              <a:grpFill/>
              <a:ln w="15875">
                <a:solidFill>
                  <a:srgbClr val="000000"/>
                </a:solidFill>
                <a:round/>
                <a:headEnd/>
                <a:tailEnd type="arrow" w="med" len="med"/>
              </a:ln>
              <a:extLst/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2" name="Rectangle 368"/>
            <p:cNvSpPr>
              <a:spLocks noChangeArrowheads="1"/>
            </p:cNvSpPr>
            <p:nvPr/>
          </p:nvSpPr>
          <p:spPr bwMode="auto">
            <a:xfrm rot="5400000">
              <a:off x="6229958" y="3796451"/>
              <a:ext cx="144463" cy="398463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47" name="Groupe 46"/>
            <p:cNvGrpSpPr/>
            <p:nvPr/>
          </p:nvGrpSpPr>
          <p:grpSpPr>
            <a:xfrm>
              <a:off x="6666218" y="4754095"/>
              <a:ext cx="367616" cy="349894"/>
              <a:chOff x="3059832" y="4182932"/>
              <a:chExt cx="255587" cy="224300"/>
            </a:xfrm>
          </p:grpSpPr>
          <p:sp>
            <p:nvSpPr>
              <p:cNvPr id="48" name="Oval 320"/>
              <p:cNvSpPr>
                <a:spLocks noChangeArrowheads="1"/>
              </p:cNvSpPr>
              <p:nvPr/>
            </p:nvSpPr>
            <p:spPr bwMode="auto">
              <a:xfrm>
                <a:off x="3059832" y="4184188"/>
                <a:ext cx="255587" cy="223044"/>
              </a:xfrm>
              <a:prstGeom prst="ellips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Line 359"/>
              <p:cNvSpPr>
                <a:spLocks noChangeShapeType="1"/>
              </p:cNvSpPr>
              <p:nvPr/>
            </p:nvSpPr>
            <p:spPr bwMode="auto">
              <a:xfrm rot="16200000" flipV="1">
                <a:off x="3075477" y="4295081"/>
                <a:ext cx="224299" cy="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1" name="Rectangle 368"/>
            <p:cNvSpPr>
              <a:spLocks noChangeArrowheads="1"/>
            </p:cNvSpPr>
            <p:nvPr/>
          </p:nvSpPr>
          <p:spPr bwMode="auto">
            <a:xfrm rot="10800000">
              <a:off x="7585829" y="4493165"/>
              <a:ext cx="144463" cy="398463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43" name="Groupe 42"/>
            <p:cNvGrpSpPr/>
            <p:nvPr/>
          </p:nvGrpSpPr>
          <p:grpSpPr>
            <a:xfrm>
              <a:off x="5465373" y="4139027"/>
              <a:ext cx="390696" cy="370916"/>
              <a:chOff x="2555776" y="4059989"/>
              <a:chExt cx="255587" cy="236912"/>
            </a:xfrm>
            <a:solidFill>
              <a:schemeClr val="bg1"/>
            </a:solidFill>
          </p:grpSpPr>
          <p:sp>
            <p:nvSpPr>
              <p:cNvPr id="44" name="Oval 320"/>
              <p:cNvSpPr>
                <a:spLocks noChangeArrowheads="1"/>
              </p:cNvSpPr>
              <p:nvPr/>
            </p:nvSpPr>
            <p:spPr bwMode="auto">
              <a:xfrm>
                <a:off x="2555776" y="4059989"/>
                <a:ext cx="255587" cy="236912"/>
              </a:xfrm>
              <a:prstGeom prst="ellipse">
                <a:avLst/>
              </a:prstGeom>
              <a:grpFill/>
              <a:ln w="1587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" name="Freeform 323"/>
              <p:cNvSpPr>
                <a:spLocks/>
              </p:cNvSpPr>
              <p:nvPr/>
            </p:nvSpPr>
            <p:spPr bwMode="auto">
              <a:xfrm>
                <a:off x="2592289" y="4121150"/>
                <a:ext cx="179884" cy="109537"/>
              </a:xfrm>
              <a:custGeom>
                <a:avLst/>
                <a:gdLst>
                  <a:gd name="T0" fmla="*/ 0 w 198"/>
                  <a:gd name="T1" fmla="*/ 182 h 353"/>
                  <a:gd name="T2" fmla="*/ 60 w 198"/>
                  <a:gd name="T3" fmla="*/ 2 h 353"/>
                  <a:gd name="T4" fmla="*/ 108 w 198"/>
                  <a:gd name="T5" fmla="*/ 194 h 353"/>
                  <a:gd name="T6" fmla="*/ 162 w 198"/>
                  <a:gd name="T7" fmla="*/ 344 h 353"/>
                  <a:gd name="T8" fmla="*/ 198 w 198"/>
                  <a:gd name="T9" fmla="*/ 14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8" h="353">
                    <a:moveTo>
                      <a:pt x="0" y="182"/>
                    </a:moveTo>
                    <a:cubicBezTo>
                      <a:pt x="21" y="91"/>
                      <a:pt x="42" y="0"/>
                      <a:pt x="60" y="2"/>
                    </a:cubicBezTo>
                    <a:cubicBezTo>
                      <a:pt x="78" y="4"/>
                      <a:pt x="91" y="137"/>
                      <a:pt x="108" y="194"/>
                    </a:cubicBezTo>
                    <a:cubicBezTo>
                      <a:pt x="125" y="251"/>
                      <a:pt x="147" y="353"/>
                      <a:pt x="162" y="344"/>
                    </a:cubicBezTo>
                    <a:cubicBezTo>
                      <a:pt x="177" y="335"/>
                      <a:pt x="192" y="177"/>
                      <a:pt x="198" y="140"/>
                    </a:cubicBezTo>
                  </a:path>
                </a:pathLst>
              </a:custGeom>
              <a:grpFill/>
              <a:ln w="15875" cmpd="sng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fr-FR"/>
              </a:p>
            </p:txBody>
          </p:sp>
        </p:grpSp>
        <p:cxnSp>
          <p:nvCxnSpPr>
            <p:cNvPr id="38" name="Connecteur droit 37"/>
            <p:cNvCxnSpPr/>
            <p:nvPr/>
          </p:nvCxnSpPr>
          <p:spPr>
            <a:xfrm>
              <a:off x="6850025" y="3995682"/>
              <a:ext cx="0" cy="13260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368"/>
            <p:cNvSpPr>
              <a:spLocks noChangeArrowheads="1"/>
            </p:cNvSpPr>
            <p:nvPr/>
          </p:nvSpPr>
          <p:spPr bwMode="auto">
            <a:xfrm rot="10800000">
              <a:off x="6793742" y="4207044"/>
              <a:ext cx="144463" cy="398463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4994435" y="4756054"/>
              <a:ext cx="4680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V</a:t>
              </a:r>
              <a:r>
                <a:rPr lang="fr-FR" baseline="-25000" dirty="0" smtClean="0"/>
                <a:t>c0</a:t>
              </a:r>
              <a:endParaRPr lang="fr-FR" baseline="-25000" dirty="0"/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4994435" y="4135863"/>
              <a:ext cx="6259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∆</a:t>
              </a:r>
              <a:r>
                <a:rPr lang="fr-FR" dirty="0" err="1" smtClean="0"/>
                <a:t>V</a:t>
              </a:r>
              <a:r>
                <a:rPr lang="fr-FR" baseline="-25000" dirty="0" err="1" smtClean="0"/>
                <a:t>c</a:t>
              </a:r>
              <a:endParaRPr lang="fr-FR" baseline="-25000" dirty="0"/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6102958" y="3564198"/>
              <a:ext cx="4680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R</a:t>
              </a:r>
              <a:r>
                <a:rPr lang="fr-FR" baseline="-25000" dirty="0" err="1" smtClean="0"/>
                <a:t>s</a:t>
              </a:r>
              <a:endParaRPr lang="fr-FR" baseline="-25000" dirty="0"/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6336983" y="4205997"/>
              <a:ext cx="4680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r</a:t>
              </a:r>
              <a:r>
                <a:rPr lang="fr-FR" baseline="-25000" dirty="0" err="1"/>
                <a:t>z</a:t>
              </a:r>
              <a:endParaRPr lang="fr-FR" baseline="-25000" dirty="0"/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6267395" y="4722663"/>
              <a:ext cx="4680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V</a:t>
              </a:r>
              <a:r>
                <a:rPr lang="fr-FR" baseline="-25000" dirty="0" smtClean="0"/>
                <a:t>z0</a:t>
              </a:r>
              <a:endParaRPr lang="fr-FR" baseline="-25000" dirty="0"/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7675580" y="4571673"/>
              <a:ext cx="4680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R</a:t>
              </a:r>
              <a:r>
                <a:rPr lang="fr-FR" baseline="-25000" dirty="0" err="1" smtClean="0"/>
                <a:t>ch</a:t>
              </a:r>
              <a:endParaRPr lang="fr-FR" baseline="-25000" dirty="0"/>
            </a:p>
          </p:txBody>
        </p:sp>
        <p:cxnSp>
          <p:nvCxnSpPr>
            <p:cNvPr id="54" name="Connecteur droit avec flèche 53"/>
            <p:cNvCxnSpPr/>
            <p:nvPr/>
          </p:nvCxnSpPr>
          <p:spPr>
            <a:xfrm flipV="1">
              <a:off x="5005192" y="3996501"/>
              <a:ext cx="0" cy="138761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ZoneTexte 54"/>
            <p:cNvSpPr txBox="1"/>
            <p:nvPr/>
          </p:nvSpPr>
          <p:spPr>
            <a:xfrm>
              <a:off x="8076828" y="4545561"/>
              <a:ext cx="468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7030A0"/>
                  </a:solidFill>
                </a:rPr>
                <a:t>V</a:t>
              </a:r>
              <a:r>
                <a:rPr lang="fr-FR" b="1" baseline="-25000" dirty="0" smtClean="0">
                  <a:solidFill>
                    <a:srgbClr val="7030A0"/>
                  </a:solidFill>
                </a:rPr>
                <a:t>s</a:t>
              </a:r>
              <a:endParaRPr lang="fr-FR" b="1" baseline="-25000" dirty="0">
                <a:solidFill>
                  <a:srgbClr val="7030A0"/>
                </a:solidFill>
              </a:endParaRPr>
            </a:p>
          </p:txBody>
        </p:sp>
        <p:cxnSp>
          <p:nvCxnSpPr>
            <p:cNvPr id="71" name="Connecteur droit avec flèche 70"/>
            <p:cNvCxnSpPr/>
            <p:nvPr/>
          </p:nvCxnSpPr>
          <p:spPr>
            <a:xfrm flipV="1">
              <a:off x="8089886" y="3976760"/>
              <a:ext cx="0" cy="142710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avec flèche 59"/>
            <p:cNvCxnSpPr/>
            <p:nvPr/>
          </p:nvCxnSpPr>
          <p:spPr>
            <a:xfrm>
              <a:off x="7437780" y="3995682"/>
              <a:ext cx="103623" cy="819"/>
            </a:xfrm>
            <a:prstGeom prst="straightConnector1">
              <a:avLst/>
            </a:prstGeom>
            <a:ln w="57150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ZoneTexte 78"/>
            <p:cNvSpPr txBox="1"/>
            <p:nvPr/>
          </p:nvSpPr>
          <p:spPr>
            <a:xfrm>
              <a:off x="7142859" y="3569156"/>
              <a:ext cx="468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7030A0"/>
                  </a:solidFill>
                </a:rPr>
                <a:t>I</a:t>
              </a:r>
              <a:r>
                <a:rPr lang="fr-FR" b="1" baseline="-25000" dirty="0" smtClean="0">
                  <a:solidFill>
                    <a:srgbClr val="7030A0"/>
                  </a:solidFill>
                </a:rPr>
                <a:t>s</a:t>
              </a:r>
              <a:endParaRPr lang="fr-FR" b="1" baseline="-25000" dirty="0">
                <a:solidFill>
                  <a:srgbClr val="7030A0"/>
                </a:solidFill>
              </a:endParaRPr>
            </a:p>
          </p:txBody>
        </p:sp>
        <p:sp>
          <p:nvSpPr>
            <p:cNvPr id="80" name="ZoneTexte 79"/>
            <p:cNvSpPr txBox="1"/>
            <p:nvPr/>
          </p:nvSpPr>
          <p:spPr>
            <a:xfrm>
              <a:off x="4632668" y="4431637"/>
              <a:ext cx="468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V</a:t>
              </a:r>
              <a:r>
                <a:rPr lang="fr-FR" b="1" baseline="-250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e</a:t>
              </a:r>
              <a:endParaRPr lang="fr-FR" b="1" baseline="-250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81" name="Connecteur droit avec flèche 80"/>
            <p:cNvCxnSpPr/>
            <p:nvPr/>
          </p:nvCxnSpPr>
          <p:spPr>
            <a:xfrm>
              <a:off x="5874550" y="3995682"/>
              <a:ext cx="103623" cy="819"/>
            </a:xfrm>
            <a:prstGeom prst="straightConnector1">
              <a:avLst/>
            </a:prstGeom>
            <a:ln w="57150">
              <a:solidFill>
                <a:schemeClr val="accent1">
                  <a:shade val="95000"/>
                  <a:satMod val="10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ZoneTexte 81"/>
            <p:cNvSpPr txBox="1"/>
            <p:nvPr/>
          </p:nvSpPr>
          <p:spPr>
            <a:xfrm>
              <a:off x="5579629" y="3569156"/>
              <a:ext cx="4680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b="1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I</a:t>
              </a:r>
              <a:r>
                <a:rPr lang="fr-FR" b="1" baseline="-25000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e</a:t>
              </a:r>
              <a:endParaRPr lang="fr-FR" b="1" baseline="-250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70" name="ZoneTexte 69"/>
          <p:cNvSpPr txBox="1"/>
          <p:nvPr/>
        </p:nvSpPr>
        <p:spPr>
          <a:xfrm>
            <a:off x="301576" y="5662684"/>
            <a:ext cx="6428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La qualité de stabilisation de Vs est quantifiée par 2 coefficients :</a:t>
            </a:r>
            <a:endParaRPr lang="fr-FR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ZoneTexte 72"/>
              <p:cNvSpPr txBox="1"/>
              <p:nvPr/>
            </p:nvSpPr>
            <p:spPr>
              <a:xfrm>
                <a:off x="726035" y="5984630"/>
                <a:ext cx="4091961" cy="569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Coefficient amont: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/>
                        <a:ea typeface="Cambria Math"/>
                      </a:rPr>
                      <m:t>𝛼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/>
                                        <a:ea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/>
                                        <a:ea typeface="Cambria Math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fr-FR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/>
                                        <a:ea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/>
                                        <a:ea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b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𝐼𝑠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𝑐𝑠𝑡𝑒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73" name="ZoneTexte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035" y="5984630"/>
                <a:ext cx="4091961" cy="569900"/>
              </a:xfrm>
              <a:prstGeom prst="rect">
                <a:avLst/>
              </a:prstGeom>
              <a:blipFill rotWithShape="1">
                <a:blip r:embed="rId6"/>
                <a:stretch>
                  <a:fillRect l="-1192" t="-153763" b="-2139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ZoneTexte 85"/>
              <p:cNvSpPr txBox="1"/>
              <p:nvPr/>
            </p:nvSpPr>
            <p:spPr>
              <a:xfrm>
                <a:off x="4049007" y="6001238"/>
                <a:ext cx="3937456" cy="542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Coefficient aval: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/>
                        <a:ea typeface="Cambria Math"/>
                      </a:rPr>
                      <m:t>𝛽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/>
                                        <a:ea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/>
                                        <a:ea typeface="Cambria Math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fr-FR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fr-FR" b="0" i="1" smtClean="0">
                                    <a:latin typeface="Cambria Math"/>
                                    <a:ea typeface="Cambria Math"/>
                                  </a:rPr>
                                  <m:t>𝐼𝑠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𝑉𝑒</m:t>
                        </m:r>
                        <m:r>
                          <a:rPr lang="fr-FR" i="1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fr-FR" i="1">
                            <a:latin typeface="Cambria Math"/>
                            <a:ea typeface="Cambria Math"/>
                          </a:rPr>
                          <m:t>𝑐𝑠𝑡𝑒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86" name="ZoneTexte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9007" y="6001238"/>
                <a:ext cx="3937456" cy="542969"/>
              </a:xfrm>
              <a:prstGeom prst="rect">
                <a:avLst/>
              </a:prstGeom>
              <a:blipFill rotWithShape="1">
                <a:blip r:embed="rId7"/>
                <a:stretch>
                  <a:fillRect l="-1238" t="-158889" b="-2244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lèche droite 14"/>
          <p:cNvSpPr/>
          <p:nvPr/>
        </p:nvSpPr>
        <p:spPr>
          <a:xfrm>
            <a:off x="4628964" y="4440773"/>
            <a:ext cx="36004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4195585" y="4077680"/>
            <a:ext cx="1059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rgbClr val="0070C0"/>
                </a:solidFill>
              </a:rPr>
              <a:t>modélisation</a:t>
            </a:r>
            <a:endParaRPr lang="fr-FR" sz="1200" i="1" dirty="0">
              <a:solidFill>
                <a:srgbClr val="0070C0"/>
              </a:solidFill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103025" y="3578292"/>
            <a:ext cx="94299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0" y="3563255"/>
            <a:ext cx="1791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FF0000"/>
                </a:solidFill>
              </a:rPr>
              <a:t>Stabiliser tension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103025" y="1684502"/>
            <a:ext cx="2162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FF0000"/>
                </a:solidFill>
              </a:rPr>
              <a:t>Protéger équipement</a:t>
            </a:r>
            <a:endParaRPr lang="fr-FR" i="1" dirty="0">
              <a:solidFill>
                <a:srgbClr val="FF0000"/>
              </a:solidFill>
            </a:endParaRPr>
          </a:p>
        </p:txBody>
      </p:sp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004" y="1352550"/>
            <a:ext cx="3876675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35" y="2053834"/>
            <a:ext cx="368617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95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Analyse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sz="1200" dirty="0" smtClean="0">
                <a:solidFill>
                  <a:srgbClr val="4F81BD">
                    <a:lumMod val="75000"/>
                  </a:srgbClr>
                </a:solidFill>
              </a:rPr>
              <a:t>Diode</a:t>
            </a:r>
            <a:endParaRPr lang="fr-FR" sz="1200" dirty="0">
              <a:solidFill>
                <a:srgbClr val="4F81BD">
                  <a:lumMod val="75000"/>
                </a:srgbClr>
              </a:solidFill>
            </a:endParaRPr>
          </a:p>
          <a:p>
            <a:pPr lvl="0"/>
            <a:r>
              <a:rPr lang="fr-FR" dirty="0">
                <a:solidFill>
                  <a:prstClr val="white"/>
                </a:solidFill>
              </a:rPr>
              <a:t>Diode </a:t>
            </a:r>
            <a:r>
              <a:rPr lang="fr-FR" dirty="0" err="1">
                <a:solidFill>
                  <a:prstClr val="white"/>
                </a:solidFill>
              </a:rPr>
              <a:t>Zéner</a:t>
            </a:r>
            <a:endParaRPr lang="fr-FR" dirty="0">
              <a:solidFill>
                <a:prstClr val="white"/>
              </a:solidFill>
            </a:endParaRP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Diode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Comment savoir dans quel état est la </a:t>
            </a:r>
            <a:r>
              <a:rPr lang="fr-FR" dirty="0" err="1" smtClean="0"/>
              <a:t>zéner</a:t>
            </a:r>
            <a:r>
              <a:rPr lang="fr-FR" dirty="0" smtClean="0"/>
              <a:t>?</a:t>
            </a:r>
          </a:p>
          <a:p>
            <a:pPr lvl="1"/>
            <a:r>
              <a:rPr lang="fr-FR" dirty="0" smtClean="0"/>
              <a:t>Procédé analogue à celui des diodes</a:t>
            </a:r>
          </a:p>
          <a:p>
            <a:pPr lvl="2"/>
            <a:r>
              <a:rPr lang="fr-FR" dirty="0" smtClean="0"/>
              <a:t>faire une hypothèse en cas de doute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435" y="2564904"/>
            <a:ext cx="2664296" cy="177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38229" y="4545124"/>
            <a:ext cx="4538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On suppose </a:t>
            </a:r>
            <a:r>
              <a:rPr lang="fr-FR" dirty="0"/>
              <a:t>que la diode </a:t>
            </a:r>
            <a:r>
              <a:rPr lang="fr-FR" dirty="0" err="1"/>
              <a:t>Zener</a:t>
            </a:r>
            <a:r>
              <a:rPr lang="fr-FR" dirty="0"/>
              <a:t> est </a:t>
            </a:r>
            <a:r>
              <a:rPr lang="fr-FR" dirty="0">
                <a:solidFill>
                  <a:srgbClr val="7030A0"/>
                </a:solidFill>
              </a:rPr>
              <a:t>bloquée</a:t>
            </a:r>
            <a:r>
              <a:rPr lang="fr-FR" dirty="0"/>
              <a:t> </a:t>
            </a:r>
            <a:r>
              <a:rPr lang="fr-FR" dirty="0" smtClean="0"/>
              <a:t>=&gt;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036676" y="3265326"/>
            <a:ext cx="665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E=9V</a:t>
            </a:r>
            <a:endParaRPr lang="fr-FR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036" y="4317161"/>
            <a:ext cx="3204356" cy="68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53231" y="4998402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/>
              <a:t>VL &gt; VZ </a:t>
            </a:r>
            <a:r>
              <a:rPr lang="fr-FR" dirty="0"/>
              <a:t>, donc l’hypothèse est </a:t>
            </a:r>
            <a:r>
              <a:rPr lang="fr-FR" b="1" dirty="0"/>
              <a:t>fausse</a:t>
            </a:r>
            <a:r>
              <a:rPr lang="fr-FR" dirty="0"/>
              <a:t> : la diode </a:t>
            </a:r>
            <a:r>
              <a:rPr lang="fr-FR" dirty="0" smtClean="0"/>
              <a:t>fonctionne  en </a:t>
            </a:r>
            <a:r>
              <a:rPr lang="fr-FR" b="1" i="1" dirty="0" err="1" smtClean="0">
                <a:solidFill>
                  <a:srgbClr val="FF0000"/>
                </a:solidFill>
              </a:rPr>
              <a:t>zéner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/>
              <a:t>et </a:t>
            </a:r>
            <a:r>
              <a:rPr lang="fr-FR" dirty="0"/>
              <a:t>donc </a:t>
            </a:r>
            <a:r>
              <a:rPr lang="fr-FR" i="1" dirty="0"/>
              <a:t>VL </a:t>
            </a:r>
            <a:r>
              <a:rPr lang="fr-FR" dirty="0"/>
              <a:t>= </a:t>
            </a:r>
            <a:r>
              <a:rPr lang="fr-FR" dirty="0" smtClean="0"/>
              <a:t>5</a:t>
            </a:r>
            <a:r>
              <a:rPr lang="fr-FR" i="1" dirty="0" smtClean="0"/>
              <a:t>V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352600" y="5589240"/>
            <a:ext cx="6876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Conclusion: La </a:t>
            </a: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diode </a:t>
            </a:r>
            <a:r>
              <a:rPr lang="fr-FR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Zener</a:t>
            </a: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stabilise la tension de sortie à </a:t>
            </a:r>
            <a:r>
              <a:rPr lang="fr-FR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VL </a:t>
            </a: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</a:t>
            </a:r>
            <a:r>
              <a:rPr lang="fr-FR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VZ</a:t>
            </a: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01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Transistor bipolaire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Transistor bipolaire</a:t>
            </a:r>
          </a:p>
          <a:p>
            <a:r>
              <a:rPr lang="fr-FR" sz="1200" dirty="0" smtClean="0">
                <a:solidFill>
                  <a:schemeClr val="accent1">
                    <a:lumMod val="75000"/>
                  </a:schemeClr>
                </a:solidFill>
              </a:rPr>
              <a:t>Transistor JFET</a:t>
            </a:r>
          </a:p>
          <a:p>
            <a:r>
              <a:rPr lang="fr-FR" sz="1200" dirty="0" smtClean="0">
                <a:solidFill>
                  <a:schemeClr val="accent1">
                    <a:lumMod val="75000"/>
                  </a:schemeClr>
                </a:solidFill>
              </a:rPr>
              <a:t>Transistor MOSFET</a:t>
            </a:r>
            <a:endParaRPr lang="fr-FR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Composant</a:t>
            </a:r>
          </a:p>
          <a:p>
            <a:pPr marL="0" indent="0">
              <a:buNone/>
            </a:pPr>
            <a:endParaRPr lang="fr-FR" dirty="0"/>
          </a:p>
          <a:p>
            <a:endParaRPr lang="fr-FR" dirty="0" smtClean="0"/>
          </a:p>
          <a:p>
            <a:r>
              <a:rPr lang="fr-FR" dirty="0" smtClean="0"/>
              <a:t>Symbole</a:t>
            </a:r>
          </a:p>
          <a:p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Structure interne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24578" name="Picture 2" descr="http://www.acedim.com/Formatronic/Electro_1/cha_2/images/t211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4617132"/>
            <a:ext cx="3581400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www.acedim.com/Formatronic/Electro_1/cha_2/images/t211b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895" y="4689140"/>
            <a:ext cx="4219575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4" y="2926016"/>
            <a:ext cx="292120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 descr="http://t3.gstatic.com/images?q=tbn:ANd9GcT-APXet3K1eR1bVqK3CTFSeRAE0ml9ys80kfq0thWH_Fp3X8HIq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724" y="1484784"/>
            <a:ext cx="1532063" cy="106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://t3.gstatic.com/images?q=tbn:ANd9GcTPtKPK2rjR8CHiS4_xkF-qCJjf0MseQyAzhAZPgoBtYOHrKsZ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296" y="1306482"/>
            <a:ext cx="1925005" cy="199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http://t3.gstatic.com/images?q=tbn:ANd9GcTTE4-UeDjjDDD3tlVQ7JM4VI2I6X6NmfP-kIM1lqjfC7J5i8vNDQ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868" y="1306482"/>
            <a:ext cx="1615304" cy="141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5133020" y="1592796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587" name="Picture 1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50734" y="2926016"/>
            <a:ext cx="1668627" cy="113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268924" y="3908867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Fléchage tensions/courants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368544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38" y="4624140"/>
            <a:ext cx="352425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Principe de fonctionnement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white"/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Effet transistor (cas NPN)</a:t>
            </a:r>
          </a:p>
          <a:p>
            <a:pPr lvl="1"/>
            <a:r>
              <a:rPr lang="fr-FR" b="1" dirty="0"/>
              <a:t>jonction PN base-émetteur </a:t>
            </a:r>
            <a:r>
              <a:rPr lang="fr-FR" dirty="0"/>
              <a:t>(BE</a:t>
            </a:r>
            <a:r>
              <a:rPr lang="fr-FR" dirty="0" smtClean="0"/>
              <a:t>) </a:t>
            </a:r>
            <a:r>
              <a:rPr lang="fr-FR" b="1" dirty="0"/>
              <a:t>polarisée en </a:t>
            </a:r>
            <a:r>
              <a:rPr lang="fr-FR" b="1" dirty="0" smtClean="0"/>
              <a:t>direct</a:t>
            </a:r>
          </a:p>
          <a:p>
            <a:pPr lvl="1"/>
            <a:r>
              <a:rPr lang="fr-FR" sz="2000" b="1" dirty="0" smtClean="0">
                <a:solidFill>
                  <a:srgbClr val="FF0000"/>
                </a:solidFill>
              </a:rPr>
              <a:t>BC polarisée </a:t>
            </a:r>
            <a:r>
              <a:rPr lang="fr-FR" sz="2000" b="1" dirty="0">
                <a:solidFill>
                  <a:srgbClr val="FF0000"/>
                </a:solidFill>
              </a:rPr>
              <a:t>en inverse</a:t>
            </a:r>
            <a:endParaRPr lang="fr-FR" b="1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321152" y="1930188"/>
            <a:ext cx="1668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⇔ VC &gt; VB &gt; VE</a:t>
            </a:r>
            <a:endParaRPr lang="fr-FR" dirty="0"/>
          </a:p>
        </p:txBody>
      </p:sp>
      <p:sp>
        <p:nvSpPr>
          <p:cNvPr id="8" name="Accolade fermante 7"/>
          <p:cNvSpPr/>
          <p:nvPr/>
        </p:nvSpPr>
        <p:spPr>
          <a:xfrm>
            <a:off x="5853100" y="1808820"/>
            <a:ext cx="360040" cy="6120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bas 8"/>
          <p:cNvSpPr/>
          <p:nvPr/>
        </p:nvSpPr>
        <p:spPr>
          <a:xfrm>
            <a:off x="2413968" y="2564904"/>
            <a:ext cx="39604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00472" y="2915517"/>
            <a:ext cx="8856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1 - </a:t>
            </a:r>
            <a:r>
              <a:rPr lang="fr-FR" dirty="0"/>
              <a:t>BE est polarisée en direct, un courant </a:t>
            </a:r>
            <a:r>
              <a:rPr lang="fr-FR" dirty="0" smtClean="0"/>
              <a:t>d’électrons arrive </a:t>
            </a:r>
            <a:r>
              <a:rPr lang="fr-FR" dirty="0"/>
              <a:t>à la base (B</a:t>
            </a:r>
            <a:r>
              <a:rPr lang="fr-FR" dirty="0" smtClean="0"/>
              <a:t>).</a:t>
            </a:r>
          </a:p>
          <a:p>
            <a:r>
              <a:rPr lang="fr-FR" dirty="0" smtClean="0"/>
              <a:t>2- la jonction BC est polarisé en inverse=&gt; extension de la ZCE sur pratiquement toute la base</a:t>
            </a:r>
          </a:p>
          <a:p>
            <a:r>
              <a:rPr lang="fr-FR" dirty="0"/>
              <a:t>3</a:t>
            </a:r>
            <a:r>
              <a:rPr lang="fr-FR" dirty="0" smtClean="0"/>
              <a:t>- la majorité des électrons injecté dans la base (type P) n’ont pas le temps de se recombiner car </a:t>
            </a:r>
            <a:r>
              <a:rPr lang="fr-FR" dirty="0"/>
              <a:t>ils sont catapultés par </a:t>
            </a:r>
            <a:r>
              <a:rPr lang="fr-FR" dirty="0" smtClean="0"/>
              <a:t>la jonction </a:t>
            </a:r>
            <a:r>
              <a:rPr lang="fr-FR" b="1" dirty="0"/>
              <a:t>BC polarisée en </a:t>
            </a:r>
            <a:r>
              <a:rPr lang="fr-FR" b="1" dirty="0" smtClean="0"/>
              <a:t>inverse</a:t>
            </a:r>
          </a:p>
          <a:p>
            <a:r>
              <a:rPr lang="fr-FR" dirty="0" smtClean="0"/>
              <a:t>4- </a:t>
            </a:r>
            <a:r>
              <a:rPr lang="fr-FR" dirty="0"/>
              <a:t>on quantifie l’effet transistor par le coefficient d’injection </a:t>
            </a:r>
            <a:r>
              <a:rPr lang="el-GR" dirty="0" smtClean="0"/>
              <a:t>α</a:t>
            </a:r>
            <a:r>
              <a:rPr lang="fr-FR" dirty="0" smtClean="0"/>
              <a:t>: </a:t>
            </a:r>
            <a:r>
              <a:rPr lang="fr-FR" dirty="0" err="1" smtClean="0"/>
              <a:t>I</a:t>
            </a:r>
            <a:r>
              <a:rPr lang="fr-FR" baseline="-25000" dirty="0" err="1" smtClean="0"/>
              <a:t>c</a:t>
            </a:r>
            <a:r>
              <a:rPr lang="fr-FR" dirty="0" smtClean="0"/>
              <a:t>=</a:t>
            </a:r>
            <a:r>
              <a:rPr lang="el-GR" dirty="0"/>
              <a:t> </a:t>
            </a:r>
            <a:r>
              <a:rPr lang="el-GR" dirty="0" smtClean="0"/>
              <a:t>α</a:t>
            </a:r>
            <a:r>
              <a:rPr lang="fr-FR" dirty="0" err="1" smtClean="0"/>
              <a:t>I</a:t>
            </a:r>
            <a:r>
              <a:rPr lang="fr-FR" baseline="-25000" dirty="0" err="1" smtClean="0"/>
              <a:t>e</a:t>
            </a:r>
            <a:r>
              <a:rPr lang="fr-FR" baseline="-25000" dirty="0" smtClean="0"/>
              <a:t> </a:t>
            </a:r>
            <a:r>
              <a:rPr lang="fr-FR" dirty="0" smtClean="0"/>
              <a:t> avec </a:t>
            </a:r>
            <a:r>
              <a:rPr lang="el-GR" dirty="0" smtClean="0"/>
              <a:t>α≈</a:t>
            </a:r>
            <a:r>
              <a:rPr lang="fr-FR" dirty="0" smtClean="0"/>
              <a:t>0,95 à 0,99</a:t>
            </a:r>
            <a:endParaRPr lang="fr-FR" baseline="-25000" dirty="0"/>
          </a:p>
        </p:txBody>
      </p:sp>
      <p:grpSp>
        <p:nvGrpSpPr>
          <p:cNvPr id="12" name="Group 70"/>
          <p:cNvGrpSpPr>
            <a:grpSpLocks/>
          </p:cNvGrpSpPr>
          <p:nvPr/>
        </p:nvGrpSpPr>
        <p:grpSpPr bwMode="auto">
          <a:xfrm flipH="1">
            <a:off x="2704006" y="5490453"/>
            <a:ext cx="532580" cy="411562"/>
            <a:chOff x="0" y="-1"/>
            <a:chExt cx="20000" cy="20002"/>
          </a:xfrm>
        </p:grpSpPr>
        <p:sp>
          <p:nvSpPr>
            <p:cNvPr id="13" name="Freeform 71"/>
            <p:cNvSpPr>
              <a:spLocks/>
            </p:cNvSpPr>
            <p:nvPr/>
          </p:nvSpPr>
          <p:spPr bwMode="auto">
            <a:xfrm>
              <a:off x="5236" y="3097"/>
              <a:ext cx="8097" cy="13806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19872 h 20000"/>
                <a:gd name="T4" fmla="*/ 19832 w 20000"/>
                <a:gd name="T5" fmla="*/ 11026 h 20000"/>
                <a:gd name="T6" fmla="*/ 0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0" y="19872"/>
                  </a:lnTo>
                  <a:lnTo>
                    <a:pt x="19832" y="11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round/>
              <a:headEnd type="none" w="med" len="sm"/>
              <a:tailEnd type="none" w="med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72"/>
            <p:cNvSpPr>
              <a:spLocks noChangeShapeType="1"/>
            </p:cNvSpPr>
            <p:nvPr/>
          </p:nvSpPr>
          <p:spPr bwMode="auto">
            <a:xfrm>
              <a:off x="0" y="10620"/>
              <a:ext cx="20000" cy="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med" len="sm"/>
              <a:tailEnd type="non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Line 73"/>
            <p:cNvSpPr>
              <a:spLocks noChangeShapeType="1"/>
            </p:cNvSpPr>
            <p:nvPr/>
          </p:nvSpPr>
          <p:spPr bwMode="auto">
            <a:xfrm>
              <a:off x="13265" y="-1"/>
              <a:ext cx="68" cy="2000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med" len="sm"/>
              <a:tailEnd type="non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6" name="Group 70"/>
          <p:cNvGrpSpPr>
            <a:grpSpLocks/>
          </p:cNvGrpSpPr>
          <p:nvPr/>
        </p:nvGrpSpPr>
        <p:grpSpPr bwMode="auto">
          <a:xfrm>
            <a:off x="3472775" y="5503210"/>
            <a:ext cx="532580" cy="411562"/>
            <a:chOff x="0" y="-1"/>
            <a:chExt cx="20000" cy="20002"/>
          </a:xfrm>
        </p:grpSpPr>
        <p:sp>
          <p:nvSpPr>
            <p:cNvPr id="17" name="Freeform 71"/>
            <p:cNvSpPr>
              <a:spLocks/>
            </p:cNvSpPr>
            <p:nvPr/>
          </p:nvSpPr>
          <p:spPr bwMode="auto">
            <a:xfrm>
              <a:off x="5236" y="3097"/>
              <a:ext cx="8097" cy="13806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19872 h 20000"/>
                <a:gd name="T4" fmla="*/ 19832 w 20000"/>
                <a:gd name="T5" fmla="*/ 11026 h 20000"/>
                <a:gd name="T6" fmla="*/ 0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0" y="19872"/>
                  </a:lnTo>
                  <a:lnTo>
                    <a:pt x="19832" y="11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round/>
              <a:headEnd type="none" w="med" len="sm"/>
              <a:tailEnd type="none" w="med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Line 72"/>
            <p:cNvSpPr>
              <a:spLocks noChangeShapeType="1"/>
            </p:cNvSpPr>
            <p:nvPr/>
          </p:nvSpPr>
          <p:spPr bwMode="auto">
            <a:xfrm>
              <a:off x="0" y="10620"/>
              <a:ext cx="20000" cy="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med" len="sm"/>
              <a:tailEnd type="non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73"/>
            <p:cNvSpPr>
              <a:spLocks noChangeShapeType="1"/>
            </p:cNvSpPr>
            <p:nvPr/>
          </p:nvSpPr>
          <p:spPr bwMode="auto">
            <a:xfrm>
              <a:off x="13265" y="-1"/>
              <a:ext cx="68" cy="2000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med" len="sm"/>
              <a:tailEnd type="non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914" y="4565306"/>
            <a:ext cx="2331671" cy="118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73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Modélisation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white"/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Modèle </a:t>
            </a:r>
            <a:r>
              <a:rPr lang="fr-FR" dirty="0"/>
              <a:t>d’</a:t>
            </a:r>
            <a:r>
              <a:rPr lang="fr-FR" dirty="0" err="1"/>
              <a:t>Ebers</a:t>
            </a:r>
            <a:r>
              <a:rPr lang="fr-FR" dirty="0"/>
              <a:t> Moll </a:t>
            </a:r>
            <a:r>
              <a:rPr lang="fr-FR" dirty="0" smtClean="0"/>
              <a:t>simplifié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Caractéristique de sortie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7" name="Group 70"/>
          <p:cNvGrpSpPr>
            <a:grpSpLocks/>
          </p:cNvGrpSpPr>
          <p:nvPr/>
        </p:nvGrpSpPr>
        <p:grpSpPr bwMode="auto">
          <a:xfrm rot="5400000">
            <a:off x="929401" y="2819697"/>
            <a:ext cx="532580" cy="411562"/>
            <a:chOff x="0" y="-1"/>
            <a:chExt cx="20000" cy="20002"/>
          </a:xfrm>
        </p:grpSpPr>
        <p:sp>
          <p:nvSpPr>
            <p:cNvPr id="8" name="Freeform 71"/>
            <p:cNvSpPr>
              <a:spLocks/>
            </p:cNvSpPr>
            <p:nvPr/>
          </p:nvSpPr>
          <p:spPr bwMode="auto">
            <a:xfrm>
              <a:off x="5236" y="3097"/>
              <a:ext cx="8097" cy="13806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19872 h 20000"/>
                <a:gd name="T4" fmla="*/ 19832 w 20000"/>
                <a:gd name="T5" fmla="*/ 11026 h 20000"/>
                <a:gd name="T6" fmla="*/ 0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0" y="19872"/>
                  </a:lnTo>
                  <a:lnTo>
                    <a:pt x="19832" y="11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 cap="flat">
              <a:solidFill>
                <a:srgbClr val="000000"/>
              </a:solidFill>
              <a:prstDash val="solid"/>
              <a:round/>
              <a:headEnd type="none" w="med" len="sm"/>
              <a:tailEnd type="none" w="med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Line 72"/>
            <p:cNvSpPr>
              <a:spLocks noChangeShapeType="1"/>
            </p:cNvSpPr>
            <p:nvPr/>
          </p:nvSpPr>
          <p:spPr bwMode="auto">
            <a:xfrm>
              <a:off x="0" y="10620"/>
              <a:ext cx="20000" cy="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med" len="sm"/>
              <a:tailEnd type="non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Line 73"/>
            <p:cNvSpPr>
              <a:spLocks noChangeShapeType="1"/>
            </p:cNvSpPr>
            <p:nvPr/>
          </p:nvSpPr>
          <p:spPr bwMode="auto">
            <a:xfrm>
              <a:off x="13265" y="-1"/>
              <a:ext cx="68" cy="2000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med" len="sm"/>
              <a:tailEnd type="non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" name="Group 342"/>
          <p:cNvGrpSpPr>
            <a:grpSpLocks/>
          </p:cNvGrpSpPr>
          <p:nvPr/>
        </p:nvGrpSpPr>
        <p:grpSpPr bwMode="auto">
          <a:xfrm>
            <a:off x="1607534" y="2354154"/>
            <a:ext cx="320490" cy="228600"/>
            <a:chOff x="7566" y="2585"/>
            <a:chExt cx="429" cy="306"/>
          </a:xfrm>
        </p:grpSpPr>
        <p:sp>
          <p:nvSpPr>
            <p:cNvPr id="12" name="Rectangle 343"/>
            <p:cNvSpPr>
              <a:spLocks noChangeArrowheads="1"/>
            </p:cNvSpPr>
            <p:nvPr/>
          </p:nvSpPr>
          <p:spPr bwMode="auto">
            <a:xfrm rot="-2662769">
              <a:off x="7629" y="2585"/>
              <a:ext cx="306" cy="306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Line 344"/>
            <p:cNvSpPr>
              <a:spLocks noChangeShapeType="1"/>
            </p:cNvSpPr>
            <p:nvPr/>
          </p:nvSpPr>
          <p:spPr bwMode="auto">
            <a:xfrm>
              <a:off x="7566" y="2738"/>
              <a:ext cx="429" cy="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4" name="Group 70"/>
          <p:cNvGrpSpPr>
            <a:grpSpLocks/>
          </p:cNvGrpSpPr>
          <p:nvPr/>
        </p:nvGrpSpPr>
        <p:grpSpPr bwMode="auto">
          <a:xfrm rot="16200000" flipV="1">
            <a:off x="929400" y="2287116"/>
            <a:ext cx="532580" cy="411562"/>
            <a:chOff x="0" y="-1"/>
            <a:chExt cx="20000" cy="20002"/>
          </a:xfrm>
        </p:grpSpPr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5236" y="3097"/>
              <a:ext cx="8097" cy="13806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19872 h 20000"/>
                <a:gd name="T4" fmla="*/ 19832 w 20000"/>
                <a:gd name="T5" fmla="*/ 11026 h 20000"/>
                <a:gd name="T6" fmla="*/ 0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0" y="19872"/>
                  </a:lnTo>
                  <a:lnTo>
                    <a:pt x="19832" y="11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 cap="flat">
              <a:solidFill>
                <a:srgbClr val="000000"/>
              </a:solidFill>
              <a:prstDash val="solid"/>
              <a:round/>
              <a:headEnd type="none" w="med" len="sm"/>
              <a:tailEnd type="none" w="med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Line 72"/>
            <p:cNvSpPr>
              <a:spLocks noChangeShapeType="1"/>
            </p:cNvSpPr>
            <p:nvPr/>
          </p:nvSpPr>
          <p:spPr bwMode="auto">
            <a:xfrm>
              <a:off x="0" y="10620"/>
              <a:ext cx="20000" cy="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med" len="sm"/>
              <a:tailEnd type="non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73"/>
            <p:cNvSpPr>
              <a:spLocks noChangeShapeType="1"/>
            </p:cNvSpPr>
            <p:nvPr/>
          </p:nvSpPr>
          <p:spPr bwMode="auto">
            <a:xfrm>
              <a:off x="13265" y="-1"/>
              <a:ext cx="68" cy="2000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med" len="sm"/>
              <a:tailEnd type="non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cxnSp>
        <p:nvCxnSpPr>
          <p:cNvPr id="19" name="Connecteur droit 18"/>
          <p:cNvCxnSpPr/>
          <p:nvPr/>
        </p:nvCxnSpPr>
        <p:spPr>
          <a:xfrm>
            <a:off x="784126" y="2759188"/>
            <a:ext cx="3969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>
            <a:stCxn id="9" idx="0"/>
          </p:cNvCxnSpPr>
          <p:nvPr/>
        </p:nvCxnSpPr>
        <p:spPr>
          <a:xfrm flipV="1">
            <a:off x="1182935" y="2759188"/>
            <a:ext cx="585964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 flipV="1">
            <a:off x="1767357" y="2630090"/>
            <a:ext cx="1542" cy="1290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1181121" y="2175002"/>
            <a:ext cx="588572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flipH="1" flipV="1">
            <a:off x="1767357" y="2177720"/>
            <a:ext cx="1542" cy="1290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>
            <a:endCxn id="44" idx="4"/>
          </p:cNvCxnSpPr>
          <p:nvPr/>
        </p:nvCxnSpPr>
        <p:spPr>
          <a:xfrm flipH="1" flipV="1">
            <a:off x="1181117" y="2010435"/>
            <a:ext cx="6" cy="2318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80"/>
          <p:cNvSpPr>
            <a:spLocks noChangeArrowheads="1"/>
          </p:cNvSpPr>
          <p:nvPr/>
        </p:nvSpPr>
        <p:spPr bwMode="auto">
          <a:xfrm flipH="1">
            <a:off x="1141251" y="3354547"/>
            <a:ext cx="72007" cy="7937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3" name="Oval 80"/>
          <p:cNvSpPr>
            <a:spLocks noChangeArrowheads="1"/>
          </p:cNvSpPr>
          <p:nvPr/>
        </p:nvSpPr>
        <p:spPr bwMode="auto">
          <a:xfrm flipH="1">
            <a:off x="712119" y="2719501"/>
            <a:ext cx="72007" cy="7937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4" name="Oval 80"/>
          <p:cNvSpPr>
            <a:spLocks noChangeArrowheads="1"/>
          </p:cNvSpPr>
          <p:nvPr/>
        </p:nvSpPr>
        <p:spPr bwMode="auto">
          <a:xfrm flipH="1">
            <a:off x="1145114" y="1931059"/>
            <a:ext cx="72007" cy="7937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cxnSp>
        <p:nvCxnSpPr>
          <p:cNvPr id="46" name="Connecteur droit avec flèche 45"/>
          <p:cNvCxnSpPr/>
          <p:nvPr/>
        </p:nvCxnSpPr>
        <p:spPr>
          <a:xfrm>
            <a:off x="1769693" y="2654533"/>
            <a:ext cx="0" cy="8021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 rot="16200000">
            <a:off x="860236" y="2719082"/>
            <a:ext cx="0" cy="8021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1181119" y="3171870"/>
            <a:ext cx="0" cy="8021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1181117" y="2073075"/>
            <a:ext cx="0" cy="6264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flipV="1">
            <a:off x="1182935" y="2630090"/>
            <a:ext cx="0" cy="64968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/>
          <p:cNvSpPr txBox="1"/>
          <p:nvPr/>
        </p:nvSpPr>
        <p:spPr>
          <a:xfrm>
            <a:off x="679780" y="2387663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I</a:t>
            </a:r>
            <a:r>
              <a:rPr lang="fr-FR" sz="1600" baseline="-25000" dirty="0" err="1" smtClean="0"/>
              <a:t>b</a:t>
            </a:r>
            <a:endParaRPr lang="fr-FR" sz="1600" baseline="-25000" dirty="0"/>
          </a:p>
        </p:txBody>
      </p:sp>
      <p:sp>
        <p:nvSpPr>
          <p:cNvPr id="59" name="ZoneTexte 58"/>
          <p:cNvSpPr txBox="1"/>
          <p:nvPr/>
        </p:nvSpPr>
        <p:spPr>
          <a:xfrm>
            <a:off x="1157707" y="3095369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I</a:t>
            </a:r>
            <a:r>
              <a:rPr lang="fr-FR" sz="1600" baseline="-25000" dirty="0" err="1"/>
              <a:t>e</a:t>
            </a:r>
            <a:endParaRPr lang="fr-FR" sz="1600" baseline="-25000" dirty="0"/>
          </a:p>
        </p:txBody>
      </p:sp>
      <p:sp>
        <p:nvSpPr>
          <p:cNvPr id="60" name="ZoneTexte 59"/>
          <p:cNvSpPr txBox="1"/>
          <p:nvPr/>
        </p:nvSpPr>
        <p:spPr>
          <a:xfrm>
            <a:off x="1177255" y="1802881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I</a:t>
            </a:r>
            <a:r>
              <a:rPr lang="fr-FR" sz="1600" baseline="-25000" dirty="0" err="1" smtClean="0"/>
              <a:t>c</a:t>
            </a:r>
            <a:endParaRPr lang="fr-FR" sz="1600" baseline="-25000" dirty="0"/>
          </a:p>
        </p:txBody>
      </p:sp>
      <p:sp>
        <p:nvSpPr>
          <p:cNvPr id="61" name="ZoneTexte 60"/>
          <p:cNvSpPr txBox="1"/>
          <p:nvPr/>
        </p:nvSpPr>
        <p:spPr>
          <a:xfrm>
            <a:off x="1928024" y="2281204"/>
            <a:ext cx="440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α</a:t>
            </a:r>
            <a:r>
              <a:rPr lang="fr-FR" sz="1600" dirty="0" err="1" smtClean="0"/>
              <a:t>I</a:t>
            </a:r>
            <a:r>
              <a:rPr lang="fr-FR" sz="1600" baseline="-25000" dirty="0" err="1" smtClean="0"/>
              <a:t>e</a:t>
            </a:r>
            <a:endParaRPr lang="fr-FR" sz="1600" baseline="-25000" dirty="0"/>
          </a:p>
        </p:txBody>
      </p:sp>
      <p:cxnSp>
        <p:nvCxnSpPr>
          <p:cNvPr id="62" name="Connecteur droit 61"/>
          <p:cNvCxnSpPr/>
          <p:nvPr/>
        </p:nvCxnSpPr>
        <p:spPr>
          <a:xfrm flipV="1">
            <a:off x="1181078" y="3262549"/>
            <a:ext cx="1" cy="919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ZoneTexte 71"/>
          <p:cNvSpPr txBox="1"/>
          <p:nvPr/>
        </p:nvSpPr>
        <p:spPr>
          <a:xfrm>
            <a:off x="2368302" y="2072836"/>
            <a:ext cx="7085198" cy="1210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fr-FR" dirty="0" smtClean="0"/>
              <a:t>Proche de la structure interne du composant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fr-FR" dirty="0" smtClean="0"/>
              <a:t>Mise en évidence de l’effet transistor :</a:t>
            </a:r>
            <a:r>
              <a:rPr lang="fr-FR" dirty="0"/>
              <a:t> </a:t>
            </a:r>
            <a:r>
              <a:rPr lang="fr-FR" dirty="0" err="1"/>
              <a:t>I</a:t>
            </a:r>
            <a:r>
              <a:rPr lang="fr-FR" baseline="-25000" dirty="0" err="1"/>
              <a:t>c</a:t>
            </a:r>
            <a:r>
              <a:rPr lang="fr-FR" dirty="0"/>
              <a:t>=</a:t>
            </a:r>
            <a:r>
              <a:rPr lang="el-GR" dirty="0"/>
              <a:t> α</a:t>
            </a:r>
            <a:r>
              <a:rPr lang="fr-FR" dirty="0" err="1" smtClean="0"/>
              <a:t>I</a:t>
            </a:r>
            <a:r>
              <a:rPr lang="fr-FR" baseline="-25000" dirty="0" err="1" smtClean="0"/>
              <a:t>e</a:t>
            </a:r>
            <a:r>
              <a:rPr lang="fr-FR" baseline="-25000" dirty="0" smtClean="0"/>
              <a:t> </a:t>
            </a:r>
            <a:r>
              <a:rPr lang="fr-FR" sz="1100" dirty="0" smtClean="0"/>
              <a:t>ou encore </a:t>
            </a:r>
            <a:r>
              <a:rPr lang="fr-FR" b="1" dirty="0" err="1"/>
              <a:t>I</a:t>
            </a:r>
            <a:r>
              <a:rPr lang="fr-FR" b="1" baseline="-25000" dirty="0" err="1"/>
              <a:t>c</a:t>
            </a:r>
            <a:r>
              <a:rPr lang="fr-FR" b="1" dirty="0"/>
              <a:t>=</a:t>
            </a:r>
            <a:r>
              <a:rPr lang="el-GR" b="1" dirty="0"/>
              <a:t> </a:t>
            </a:r>
            <a:r>
              <a:rPr lang="el-GR" b="1" dirty="0" smtClean="0"/>
              <a:t>β</a:t>
            </a:r>
            <a:r>
              <a:rPr lang="fr-FR" b="1" dirty="0" err="1" smtClean="0"/>
              <a:t>I</a:t>
            </a:r>
            <a:r>
              <a:rPr lang="fr-FR" b="1" baseline="-25000" dirty="0" err="1"/>
              <a:t>b</a:t>
            </a:r>
            <a:r>
              <a:rPr lang="fr-FR" b="1" baseline="-25000" dirty="0" smtClean="0"/>
              <a:t> </a:t>
            </a:r>
            <a:endParaRPr lang="fr-FR" b="1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fr-FR" dirty="0" smtClean="0"/>
              <a:t>Mise en évidence du phénomène de saturation :Si BC en direct =&gt; </a:t>
            </a:r>
            <a:r>
              <a:rPr lang="fr-FR" dirty="0" err="1" smtClean="0"/>
              <a:t>I</a:t>
            </a:r>
            <a:r>
              <a:rPr lang="fr-FR" baseline="-25000" dirty="0" err="1" smtClean="0"/>
              <a:t>c</a:t>
            </a:r>
            <a:r>
              <a:rPr lang="fr-FR" sz="2800" baseline="-25000" dirty="0" smtClean="0"/>
              <a:t>↘</a:t>
            </a:r>
            <a:r>
              <a:rPr lang="fr-FR" dirty="0"/>
              <a:t>	</a:t>
            </a:r>
          </a:p>
        </p:txBody>
      </p:sp>
      <p:sp>
        <p:nvSpPr>
          <p:cNvPr id="73" name="ZoneTexte 72"/>
          <p:cNvSpPr txBox="1"/>
          <p:nvPr/>
        </p:nvSpPr>
        <p:spPr>
          <a:xfrm>
            <a:off x="324212" y="259231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7030A0"/>
                </a:solidFill>
              </a:rPr>
              <a:t>B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74" name="ZoneTexte 73"/>
          <p:cNvSpPr txBox="1"/>
          <p:nvPr/>
        </p:nvSpPr>
        <p:spPr>
          <a:xfrm>
            <a:off x="712119" y="330854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7030A0"/>
                </a:solidFill>
              </a:rPr>
              <a:t>E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751904" y="180838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C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815" y="4191363"/>
            <a:ext cx="2034185" cy="166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888" y="3322118"/>
            <a:ext cx="4284476" cy="30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324212" y="4264554"/>
            <a:ext cx="388843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latin typeface="Times New Roman" pitchFamily="18" charset="0"/>
              </a:rPr>
              <a:t>3 </a:t>
            </a:r>
            <a:r>
              <a:rPr lang="fr-FR" sz="1600" dirty="0" smtClean="0">
                <a:latin typeface="Times New Roman" pitchFamily="18" charset="0"/>
              </a:rPr>
              <a:t>modes de fonctionnement possibles </a:t>
            </a:r>
            <a:r>
              <a:rPr lang="fr-FR" sz="1600" dirty="0">
                <a:latin typeface="Times New Roman" pitchFamily="18" charset="0"/>
              </a:rPr>
              <a:t>suivant le point de fonctionnement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§"/>
            </a:pP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Saturation</a:t>
            </a:r>
            <a:r>
              <a:rPr lang="fr-FR" sz="1600" dirty="0">
                <a:latin typeface="Times New Roman" pitchFamily="18" charset="0"/>
              </a:rPr>
              <a:t>: interrupteur </a:t>
            </a:r>
            <a:r>
              <a:rPr lang="fr-FR" sz="1600" dirty="0" smtClean="0">
                <a:latin typeface="Times New Roman" pitchFamily="18" charset="0"/>
              </a:rPr>
              <a:t>fermé!</a:t>
            </a:r>
            <a:endParaRPr lang="fr-FR" sz="1600" dirty="0">
              <a:latin typeface="Times New Roman" pitchFamily="18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§"/>
            </a:pPr>
            <a:r>
              <a:rPr lang="fr-FR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Linéaire</a:t>
            </a:r>
            <a:r>
              <a:rPr lang="fr-FR" sz="1600" dirty="0" smtClean="0">
                <a:latin typeface="Times New Roman" pitchFamily="18" charset="0"/>
              </a:rPr>
              <a:t>: une </a:t>
            </a:r>
            <a:r>
              <a:rPr lang="fr-FR" sz="1600" dirty="0">
                <a:latin typeface="Times New Roman" pitchFamily="18" charset="0"/>
              </a:rPr>
              <a:t>source de courant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§"/>
            </a:pPr>
            <a:r>
              <a:rPr lang="fr-FR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Bloqué</a:t>
            </a:r>
            <a:r>
              <a:rPr lang="fr-FR" sz="1600" dirty="0" smtClean="0">
                <a:latin typeface="Times New Roman" pitchFamily="18" charset="0"/>
              </a:rPr>
              <a:t>: interrupteur </a:t>
            </a:r>
            <a:r>
              <a:rPr lang="fr-FR" sz="1600" dirty="0">
                <a:latin typeface="Times New Roman" pitchFamily="18" charset="0"/>
              </a:rPr>
              <a:t>ouvert!</a:t>
            </a:r>
          </a:p>
        </p:txBody>
      </p:sp>
      <p:cxnSp>
        <p:nvCxnSpPr>
          <p:cNvPr id="80" name="Connecteur droit 79"/>
          <p:cNvCxnSpPr/>
          <p:nvPr/>
        </p:nvCxnSpPr>
        <p:spPr>
          <a:xfrm flipV="1">
            <a:off x="4307639" y="3918080"/>
            <a:ext cx="285321" cy="2232250"/>
          </a:xfrm>
          <a:prstGeom prst="line">
            <a:avLst/>
          </a:prstGeom>
          <a:ln w="76200">
            <a:solidFill>
              <a:schemeClr val="accent1">
                <a:shade val="95000"/>
                <a:satMod val="105000"/>
                <a:alpha val="6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/>
          <p:cNvCxnSpPr/>
          <p:nvPr/>
        </p:nvCxnSpPr>
        <p:spPr>
          <a:xfrm>
            <a:off x="4592960" y="4850143"/>
            <a:ext cx="2340260" cy="9293"/>
          </a:xfrm>
          <a:prstGeom prst="line">
            <a:avLst/>
          </a:prstGeom>
          <a:ln w="76200">
            <a:solidFill>
              <a:schemeClr val="accent3">
                <a:lumMod val="50000"/>
                <a:alpha val="6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/>
          <p:cNvCxnSpPr/>
          <p:nvPr/>
        </p:nvCxnSpPr>
        <p:spPr>
          <a:xfrm>
            <a:off x="4334025" y="6150330"/>
            <a:ext cx="2455179" cy="0"/>
          </a:xfrm>
          <a:prstGeom prst="line">
            <a:avLst/>
          </a:prstGeom>
          <a:ln w="76200">
            <a:solidFill>
              <a:schemeClr val="accent6">
                <a:lumMod val="75000"/>
                <a:alpha val="6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624" name="Objet 266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499907"/>
              </p:ext>
            </p:extLst>
          </p:nvPr>
        </p:nvGraphicFramePr>
        <p:xfrm>
          <a:off x="1537295" y="3066454"/>
          <a:ext cx="1427162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8" name="Equation" r:id="rId5" imgW="965160" imgH="368280" progId="Equation.DSMT4">
                  <p:embed/>
                </p:oleObj>
              </mc:Choice>
              <mc:Fallback>
                <p:oleObj name="Equation" r:id="rId5" imgW="965160" imgH="368280" progId="Equation.DSMT4">
                  <p:embed/>
                  <p:pic>
                    <p:nvPicPr>
                      <p:cNvPr id="0" name="Objet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7295" y="3066454"/>
                        <a:ext cx="1427162" cy="48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075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Circuit de commande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white"/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Commander un transistor</a:t>
            </a:r>
          </a:p>
          <a:p>
            <a:pPr lvl="1"/>
            <a:r>
              <a:rPr lang="fr-FR" dirty="0" smtClean="0"/>
              <a:t>choisir un point de fonctionnement = placer le transistor dans un des 3 modes</a:t>
            </a:r>
          </a:p>
          <a:p>
            <a:pPr lvl="1"/>
            <a:r>
              <a:rPr lang="fr-FR" dirty="0"/>
              <a:t>choisir un point de </a:t>
            </a:r>
            <a:r>
              <a:rPr lang="fr-FR" dirty="0" smtClean="0"/>
              <a:t>fonctionnement= agir la maille de commande= </a:t>
            </a:r>
            <a:r>
              <a:rPr lang="fr-FR" dirty="0"/>
              <a:t>contrôler </a:t>
            </a:r>
            <a:r>
              <a:rPr lang="fr-FR" dirty="0" err="1" smtClean="0"/>
              <a:t>I</a:t>
            </a:r>
            <a:r>
              <a:rPr lang="fr-FR" baseline="-25000" dirty="0" err="1" smtClean="0"/>
              <a:t>b</a:t>
            </a:r>
            <a:endParaRPr lang="fr-FR" baseline="-25000" dirty="0" smtClean="0"/>
          </a:p>
          <a:p>
            <a:pPr lvl="1"/>
            <a:r>
              <a:rPr lang="fr-FR" dirty="0" smtClean="0"/>
              <a:t>contrôler </a:t>
            </a:r>
            <a:r>
              <a:rPr lang="fr-FR" dirty="0" err="1" smtClean="0"/>
              <a:t>I</a:t>
            </a:r>
            <a:r>
              <a:rPr lang="fr-FR" baseline="-25000" dirty="0" err="1" smtClean="0"/>
              <a:t>b</a:t>
            </a:r>
            <a:r>
              <a:rPr lang="fr-FR" dirty="0" smtClean="0"/>
              <a:t>= choisir correctement R</a:t>
            </a:r>
            <a:r>
              <a:rPr lang="fr-FR" baseline="-25000" dirty="0" smtClean="0"/>
              <a:t>b </a:t>
            </a:r>
            <a:r>
              <a:rPr lang="fr-FR" dirty="0" smtClean="0"/>
              <a:t>en </a:t>
            </a:r>
            <a:r>
              <a:rPr lang="fr-FR" dirty="0" err="1" smtClean="0"/>
              <a:t>fct</a:t>
            </a:r>
            <a:r>
              <a:rPr lang="fr-FR" dirty="0" smtClean="0"/>
              <a:t> du cahier des charges</a:t>
            </a:r>
            <a:endParaRPr lang="fr-FR" baseline="-25000" dirty="0"/>
          </a:p>
          <a:p>
            <a:pPr lvl="1"/>
            <a:endParaRPr lang="fr-FR" baseline="-25000" dirty="0" smtClean="0"/>
          </a:p>
          <a:p>
            <a:pPr lvl="1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3068960"/>
            <a:ext cx="6505575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577" y="3413523"/>
            <a:ext cx="2820988" cy="1897062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81050" y="417738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</a:t>
            </a:r>
            <a:r>
              <a:rPr lang="fr-FR" baseline="-25000" dirty="0" smtClean="0"/>
              <a:t>BB</a:t>
            </a:r>
            <a:endParaRPr lang="fr-FR" baseline="-25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2900772" y="417738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</a:t>
            </a:r>
            <a:r>
              <a:rPr lang="fr-FR" baseline="-25000" dirty="0" smtClean="0"/>
              <a:t>CC</a:t>
            </a:r>
            <a:endParaRPr lang="fr-FR" baseline="-25000" dirty="0"/>
          </a:p>
        </p:txBody>
      </p:sp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412429"/>
              </p:ext>
            </p:extLst>
          </p:nvPr>
        </p:nvGraphicFramePr>
        <p:xfrm>
          <a:off x="3226939" y="5939427"/>
          <a:ext cx="3441811" cy="552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9" name="Equation" r:id="rId5" imgW="2603160" imgH="469800" progId="Equation.DSMT4">
                  <p:embed/>
                </p:oleObj>
              </mc:Choice>
              <mc:Fallback>
                <p:oleObj name="Equation" r:id="rId5" imgW="2603160" imgH="469800" progId="Equation.DSMT4">
                  <p:embed/>
                  <p:pic>
                    <p:nvPicPr>
                      <p:cNvPr id="0" name="Objet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6939" y="5939427"/>
                        <a:ext cx="3441811" cy="5523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lèche courbée vers la gauche 12"/>
          <p:cNvSpPr/>
          <p:nvPr/>
        </p:nvSpPr>
        <p:spPr>
          <a:xfrm>
            <a:off x="947006" y="4769918"/>
            <a:ext cx="360040" cy="252028"/>
          </a:xfrm>
          <a:prstGeom prst="curved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Flèche courbée vers la gauche 14"/>
          <p:cNvSpPr/>
          <p:nvPr/>
        </p:nvSpPr>
        <p:spPr>
          <a:xfrm>
            <a:off x="2184580" y="3943057"/>
            <a:ext cx="360040" cy="908124"/>
          </a:xfrm>
          <a:prstGeom prst="curved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07944" y="5292132"/>
            <a:ext cx="1856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Maille </a:t>
            </a:r>
            <a:endParaRPr lang="fr-FR" b="1" dirty="0" smtClean="0">
              <a:solidFill>
                <a:srgbClr val="FF0000"/>
              </a:solidFill>
            </a:endParaRPr>
          </a:p>
          <a:p>
            <a:r>
              <a:rPr lang="fr-FR" b="1" dirty="0" smtClean="0">
                <a:solidFill>
                  <a:srgbClr val="FF0000"/>
                </a:solidFill>
              </a:rPr>
              <a:t>De </a:t>
            </a:r>
            <a:r>
              <a:rPr lang="fr-FR" b="1" dirty="0">
                <a:solidFill>
                  <a:srgbClr val="FF0000"/>
                </a:solidFill>
              </a:rPr>
              <a:t>commande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127237" y="5172871"/>
            <a:ext cx="928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Maille de </a:t>
            </a:r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charge</a:t>
            </a: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3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Circuit de commande</a:t>
            </a:r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white"/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52400" y="1371600"/>
            <a:ext cx="5052628" cy="5029200"/>
          </a:xfrm>
        </p:spPr>
        <p:txBody>
          <a:bodyPr/>
          <a:lstStyle/>
          <a:p>
            <a:r>
              <a:rPr lang="fr-FR" dirty="0" smtClean="0"/>
              <a:t>Polarisation des transistors</a:t>
            </a:r>
          </a:p>
          <a:p>
            <a:pPr lvl="1"/>
            <a:r>
              <a:rPr lang="fr-FR" dirty="0" smtClean="0"/>
              <a:t>Polarisation par résistance de base</a:t>
            </a:r>
          </a:p>
          <a:p>
            <a:pPr lvl="2"/>
            <a:r>
              <a:rPr lang="fr-FR" dirty="0" smtClean="0"/>
              <a:t>Peu utilisé car très sensible aux dispersion des composants et à la température</a:t>
            </a:r>
          </a:p>
          <a:p>
            <a:pPr lvl="2"/>
            <a:endParaRPr lang="fr-FR" dirty="0" smtClean="0"/>
          </a:p>
          <a:p>
            <a:pPr lvl="1"/>
            <a:r>
              <a:rPr lang="fr-FR" dirty="0"/>
              <a:t>Polarisation par </a:t>
            </a:r>
            <a:r>
              <a:rPr lang="fr-FR" dirty="0" smtClean="0"/>
              <a:t>pont</a:t>
            </a:r>
            <a:endParaRPr lang="fr-FR" dirty="0"/>
          </a:p>
          <a:p>
            <a:pPr lvl="1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036" y="1304764"/>
            <a:ext cx="295232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656" y="4815669"/>
            <a:ext cx="2880320" cy="150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53000" y="4293095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On applique le </a:t>
            </a:r>
            <a:r>
              <a:rPr lang="fr-FR" b="1" dirty="0"/>
              <a:t>théorème </a:t>
            </a:r>
            <a:r>
              <a:rPr lang="fr-FR" b="1" dirty="0" smtClean="0"/>
              <a:t>de </a:t>
            </a:r>
            <a:r>
              <a:rPr lang="fr-FR" b="1" dirty="0" err="1" smtClean="0"/>
              <a:t>Thévenin</a:t>
            </a:r>
            <a:r>
              <a:rPr lang="fr-FR" b="1" dirty="0" smtClean="0"/>
              <a:t> pour trouver V</a:t>
            </a:r>
            <a:r>
              <a:rPr lang="fr-FR" b="1" baseline="-25000" dirty="0" smtClean="0"/>
              <a:t>BB</a:t>
            </a:r>
            <a:r>
              <a:rPr lang="fr-FR" b="1" dirty="0" smtClean="0"/>
              <a:t> et R</a:t>
            </a:r>
            <a:r>
              <a:rPr lang="fr-FR" b="1" baseline="-25000" dirty="0" smtClean="0"/>
              <a:t>B</a:t>
            </a:r>
            <a:endParaRPr lang="fr-FR" baseline="-25000" dirty="0"/>
          </a:p>
        </p:txBody>
      </p:sp>
    </p:spTree>
    <p:extLst>
      <p:ext uri="{BB962C8B-B14F-4D97-AF65-F5344CB8AC3E}">
        <p14:creationId xmlns:p14="http://schemas.microsoft.com/office/powerpoint/2010/main" val="154807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/>
          <p:nvPr/>
        </p:nvPicPr>
        <p:blipFill rotWithShape="1">
          <a:blip r:embed="rId2"/>
          <a:srcRect r="2369"/>
          <a:stretch/>
        </p:blipFill>
        <p:spPr>
          <a:xfrm>
            <a:off x="2036676" y="1664805"/>
            <a:ext cx="4896544" cy="2880320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Atomes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Physique des semi-conducteurs</a:t>
            </a:r>
            <a:br>
              <a:rPr lang="fr-FR" dirty="0" smtClean="0"/>
            </a:b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Diode</a:t>
            </a:r>
            <a:b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Transistor</a:t>
            </a:r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52400" y="1371600"/>
            <a:ext cx="6060740" cy="5081736"/>
          </a:xfrm>
        </p:spPr>
        <p:txBody>
          <a:bodyPr/>
          <a:lstStyle/>
          <a:p>
            <a:r>
              <a:rPr lang="fr-FR" dirty="0" smtClean="0"/>
              <a:t>Structures des atomes</a:t>
            </a:r>
          </a:p>
          <a:p>
            <a:pPr lvl="1"/>
            <a:r>
              <a:rPr lang="fr-FR" dirty="0" smtClean="0"/>
              <a:t>Un noyau + des électrons</a:t>
            </a:r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Des orbites associées à des état énergétiques</a:t>
            </a:r>
          </a:p>
          <a:p>
            <a:pPr lvl="2"/>
            <a:r>
              <a:rPr lang="fr-FR" dirty="0" smtClean="0"/>
              <a:t>La couche périphérique est appelée</a:t>
            </a:r>
            <a:r>
              <a:rPr lang="fr-FR" dirty="0"/>
              <a:t> </a:t>
            </a:r>
            <a:r>
              <a:rPr lang="fr-FR" b="1" i="1" dirty="0" smtClean="0">
                <a:solidFill>
                  <a:srgbClr val="00B050"/>
                </a:solidFill>
              </a:rPr>
              <a:t>Couche de valence</a:t>
            </a:r>
          </a:p>
          <a:p>
            <a:pPr lvl="2" algn="just"/>
            <a:r>
              <a:rPr lang="fr-FR" dirty="0" smtClean="0"/>
              <a:t>Elle intervient </a:t>
            </a:r>
            <a:r>
              <a:rPr lang="fr-FR" dirty="0"/>
              <a:t>dans l'établissement des liaisons chimiques entre différents atomes pour former </a:t>
            </a:r>
            <a:r>
              <a:rPr lang="fr-FR" dirty="0" smtClean="0"/>
              <a:t>des molécules.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266" name="Picture 2" descr="http://perso.fundp.ac.be/~clefebvr/chimie/Images/couch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60" y="4583999"/>
            <a:ext cx="3252833" cy="176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84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Transistor en source de courant commandée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white"/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36567" y="1410533"/>
            <a:ext cx="9372600" cy="2001319"/>
          </a:xfrm>
        </p:spPr>
        <p:txBody>
          <a:bodyPr/>
          <a:lstStyle/>
          <a:p>
            <a:r>
              <a:rPr lang="fr-FR" dirty="0" smtClean="0"/>
              <a:t>Fonctionnement linéaire</a:t>
            </a:r>
          </a:p>
          <a:p>
            <a:pPr lvl="1"/>
            <a:r>
              <a:rPr lang="fr-FR" dirty="0" smtClean="0"/>
              <a:t>Interprétation graphique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8" name="Picture 4" descr="tran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2299" y="2249067"/>
            <a:ext cx="5404662" cy="42290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77443" y="5554782"/>
            <a:ext cx="3505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fr-F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52699" y="3901924"/>
            <a:ext cx="3505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fr-F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23084" y="2249067"/>
            <a:ext cx="3505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fr-F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46" name="Connecteur droit 45"/>
          <p:cNvCxnSpPr/>
          <p:nvPr/>
        </p:nvCxnSpPr>
        <p:spPr>
          <a:xfrm>
            <a:off x="5726961" y="1473200"/>
            <a:ext cx="0" cy="49149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00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Transistor en </a:t>
            </a:r>
            <a:r>
              <a:rPr lang="fr-FR" dirty="0" smtClean="0"/>
              <a:t>interrupteur commandé</a:t>
            </a:r>
            <a:endParaRPr lang="fr-FR" dirty="0"/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white"/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4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371600"/>
                <a:ext cx="9372600" cy="5333764"/>
              </a:xfrm>
            </p:spPr>
            <p:txBody>
              <a:bodyPr>
                <a:normAutofit/>
              </a:bodyPr>
              <a:lstStyle/>
              <a:p>
                <a:r>
                  <a:rPr lang="fr-FR" dirty="0" smtClean="0"/>
                  <a:t>Fonctionnement saturé</a:t>
                </a:r>
                <a:endParaRPr lang="fr-FR" dirty="0"/>
              </a:p>
              <a:p>
                <a:pPr lvl="1"/>
                <a:r>
                  <a:rPr lang="fr-FR" dirty="0"/>
                  <a:t>Interprétation </a:t>
                </a:r>
                <a:r>
                  <a:rPr lang="fr-FR" dirty="0" smtClean="0"/>
                  <a:t>graphique</a:t>
                </a:r>
              </a:p>
              <a:p>
                <a:pPr lvl="1"/>
                <a:endParaRPr lang="fr-FR" dirty="0"/>
              </a:p>
              <a:p>
                <a:pPr lvl="1"/>
                <a:endParaRPr lang="fr-FR" dirty="0" smtClean="0"/>
              </a:p>
              <a:p>
                <a:pPr lvl="1"/>
                <a:endParaRPr lang="fr-FR" dirty="0"/>
              </a:p>
              <a:p>
                <a:pPr lvl="1"/>
                <a:endParaRPr lang="fr-FR" dirty="0" smtClean="0"/>
              </a:p>
              <a:p>
                <a:pPr lvl="1"/>
                <a:endParaRPr lang="fr-FR" dirty="0"/>
              </a:p>
              <a:p>
                <a:pPr lvl="1"/>
                <a:endParaRPr lang="fr-FR" dirty="0" smtClean="0"/>
              </a:p>
              <a:p>
                <a:pPr lvl="1"/>
                <a:endParaRPr lang="fr-FR" dirty="0"/>
              </a:p>
              <a:p>
                <a:pPr lvl="1"/>
                <a:endParaRPr lang="fr-FR" dirty="0" smtClean="0"/>
              </a:p>
              <a:p>
                <a:pPr marL="457200" lvl="1" indent="0">
                  <a:buNone/>
                </a:pPr>
                <a:endParaRPr lang="fr-FR" dirty="0" smtClean="0"/>
              </a:p>
              <a:p>
                <a:r>
                  <a:rPr lang="fr-FR" dirty="0" smtClean="0"/>
                  <a:t>Comment saturer un transistor</a:t>
                </a:r>
              </a:p>
              <a:p>
                <a:pPr lvl="1"/>
                <a:r>
                  <a:rPr lang="fr-FR" dirty="0" smtClean="0"/>
                  <a:t>On connait ou on calcule </a:t>
                </a:r>
                <a:r>
                  <a:rPr lang="fr-FR" dirty="0" err="1" smtClean="0"/>
                  <a:t>I</a:t>
                </a:r>
                <a:r>
                  <a:rPr lang="fr-FR" baseline="-25000" dirty="0" err="1" smtClean="0"/>
                  <a:t>c</a:t>
                </a:r>
                <a:endParaRPr lang="fr-FR" baseline="-25000" dirty="0" smtClean="0"/>
              </a:p>
              <a:p>
                <a:pPr lvl="1"/>
                <a:r>
                  <a:rPr lang="fr-FR" dirty="0" smtClean="0"/>
                  <a:t>On calcule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/>
                      </a:rPr>
                      <m:t>𝐼</m:t>
                    </m:r>
                    <m:r>
                      <a:rPr lang="fr-FR" b="0" i="1" baseline="-25000" smtClean="0">
                        <a:latin typeface="Cambria Math"/>
                      </a:rPr>
                      <m:t>𝐵</m:t>
                    </m:r>
                    <m:r>
                      <a:rPr lang="fr-FR" b="0" i="1" smtClean="0">
                        <a:latin typeface="Cambria Math"/>
                      </a:rPr>
                      <m:t>=</m:t>
                    </m:r>
                    <m:r>
                      <a:rPr lang="fr-FR" b="0" i="1" smtClean="0">
                        <a:latin typeface="Cambria Math"/>
                      </a:rPr>
                      <m:t>𝑘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/>
                          </a:rPr>
                          <m:t>𝐼</m:t>
                        </m:r>
                        <m:r>
                          <a:rPr lang="fr-FR" b="0" i="1" baseline="-25000" smtClean="0">
                            <a:latin typeface="Cambria Math"/>
                          </a:rPr>
                          <m:t>𝐶</m:t>
                        </m:r>
                      </m:num>
                      <m:den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𝛽</m:t>
                        </m:r>
                        <m:r>
                          <a:rPr lang="fr-FR" b="0" i="1" baseline="-25000" smtClean="0">
                            <a:latin typeface="Cambria Math"/>
                            <a:ea typeface="Cambria Math"/>
                          </a:rPr>
                          <m:t>𝑚𝑎𝑥</m:t>
                        </m:r>
                      </m:den>
                    </m:f>
                  </m:oMath>
                </a14:m>
                <a:r>
                  <a:rPr lang="fr-FR" dirty="0" smtClean="0"/>
                  <a:t> avec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/>
                      </a:rPr>
                      <m:t>𝑘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∈</m:t>
                    </m:r>
                    <m:d>
                      <m:dPr>
                        <m:begChr m:val="]"/>
                        <m:endChr m:val="["/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1;2</m:t>
                        </m:r>
                      </m:e>
                    </m:d>
                  </m:oMath>
                </a14:m>
                <a:r>
                  <a:rPr lang="fr-FR" dirty="0" smtClean="0"/>
                  <a:t>   et on déduit R</a:t>
                </a:r>
                <a:r>
                  <a:rPr lang="fr-FR" baseline="-25000" dirty="0" smtClean="0"/>
                  <a:t>B</a:t>
                </a:r>
                <a:endParaRPr lang="fr-FR" baseline="-25000" dirty="0"/>
              </a:p>
              <a:p>
                <a:pPr marL="0" indent="0">
                  <a:buNone/>
                </a:pPr>
                <a:endParaRPr lang="fr-FR" dirty="0"/>
              </a:p>
            </p:txBody>
          </p:sp>
        </mc:Choice>
        <mc:Fallback xmlns="">
          <p:sp>
            <p:nvSpPr>
              <p:cNvPr id="5" name="Espace réservé du contenu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371600"/>
                <a:ext cx="9372600" cy="5333764"/>
              </a:xfrm>
              <a:blipFill rotWithShape="1">
                <a:blip r:embed="rId3"/>
                <a:stretch>
                  <a:fillRect t="-6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264" y="5680802"/>
            <a:ext cx="460905" cy="475504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>
            <a:off x="6897216" y="5718222"/>
            <a:ext cx="28443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Dans les </a:t>
            </a:r>
            <a:r>
              <a:rPr lang="fr-FR" sz="1400" dirty="0" err="1" smtClean="0"/>
              <a:t>datasheets</a:t>
            </a:r>
            <a:r>
              <a:rPr lang="fr-FR" sz="1400" dirty="0" smtClean="0"/>
              <a:t> les notations hybrides sont utilisées:</a:t>
            </a:r>
          </a:p>
          <a:p>
            <a:r>
              <a:rPr lang="fr-FR" sz="1600" b="1" dirty="0" err="1" smtClean="0">
                <a:solidFill>
                  <a:srgbClr val="7030A0"/>
                </a:solidFill>
              </a:rPr>
              <a:t>h</a:t>
            </a:r>
            <a:r>
              <a:rPr lang="fr-FR" sz="1600" b="1" baseline="-25000" dirty="0" err="1" smtClean="0">
                <a:solidFill>
                  <a:srgbClr val="7030A0"/>
                </a:solidFill>
              </a:rPr>
              <a:t>FE</a:t>
            </a:r>
            <a:r>
              <a:rPr lang="fr-FR" sz="1600" b="1" dirty="0" smtClean="0">
                <a:solidFill>
                  <a:srgbClr val="7030A0"/>
                </a:solidFill>
              </a:rPr>
              <a:t>=</a:t>
            </a:r>
            <a:r>
              <a:rPr lang="el-GR" sz="1600" b="1" dirty="0" smtClean="0">
                <a:solidFill>
                  <a:srgbClr val="7030A0"/>
                </a:solidFill>
              </a:rPr>
              <a:t>β</a:t>
            </a:r>
            <a:r>
              <a:rPr lang="fr-FR" sz="1600" b="1" dirty="0" smtClean="0">
                <a:solidFill>
                  <a:srgbClr val="7030A0"/>
                </a:solidFill>
              </a:rPr>
              <a:t>  (</a:t>
            </a:r>
            <a:r>
              <a:rPr lang="fr-FR" sz="1600" b="1" dirty="0">
                <a:solidFill>
                  <a:srgbClr val="7030A0"/>
                </a:solidFill>
              </a:rPr>
              <a:t> </a:t>
            </a:r>
            <a:r>
              <a:rPr lang="fr-FR" sz="1600" b="1" dirty="0" smtClean="0">
                <a:solidFill>
                  <a:srgbClr val="7030A0"/>
                </a:solidFill>
              </a:rPr>
              <a:t>grandeurs statiques)</a:t>
            </a:r>
            <a:endParaRPr lang="fr-FR" sz="1600" b="1" dirty="0">
              <a:solidFill>
                <a:srgbClr val="7030A0"/>
              </a:solidFill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5112087" y="1371102"/>
            <a:ext cx="4793913" cy="3572373"/>
            <a:chOff x="4064337" y="1371102"/>
            <a:chExt cx="5517664" cy="3960440"/>
          </a:xfrm>
        </p:grpSpPr>
        <p:pic>
          <p:nvPicPr>
            <p:cNvPr id="7" name="Picture 8" descr="trans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337" y="1371102"/>
              <a:ext cx="5517664" cy="3960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2" name="Multiplier 51"/>
            <p:cNvSpPr/>
            <p:nvPr/>
          </p:nvSpPr>
          <p:spPr>
            <a:xfrm>
              <a:off x="6165842" y="1829405"/>
              <a:ext cx="392844" cy="488561"/>
            </a:xfrm>
            <a:prstGeom prst="mathMultiply">
              <a:avLst/>
            </a:prstGeom>
            <a:solidFill>
              <a:srgbClr val="FF0000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Multiplier 54"/>
            <p:cNvSpPr/>
            <p:nvPr/>
          </p:nvSpPr>
          <p:spPr>
            <a:xfrm>
              <a:off x="5605027" y="2546470"/>
              <a:ext cx="392844" cy="488561"/>
            </a:xfrm>
            <a:prstGeom prst="mathMultiply">
              <a:avLst/>
            </a:prstGeom>
            <a:solidFill>
              <a:srgbClr val="FF0000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5112087" y="2434996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7030A0"/>
                </a:solidFill>
              </a:rPr>
              <a:t>I</a:t>
            </a:r>
            <a:r>
              <a:rPr lang="fr-FR" sz="2400" b="1" baseline="-25000" dirty="0" err="1" smtClean="0">
                <a:solidFill>
                  <a:srgbClr val="7030A0"/>
                </a:solidFill>
              </a:rPr>
              <a:t>c</a:t>
            </a:r>
            <a:r>
              <a:rPr lang="fr-FR" sz="2400" b="1" dirty="0" smtClean="0">
                <a:solidFill>
                  <a:srgbClr val="7030A0"/>
                </a:solidFill>
              </a:rPr>
              <a:t>≤</a:t>
            </a:r>
            <a:r>
              <a:rPr lang="el-GR" sz="2400" b="1" dirty="0" smtClean="0">
                <a:solidFill>
                  <a:srgbClr val="7030A0"/>
                </a:solidFill>
              </a:rPr>
              <a:t>β</a:t>
            </a:r>
            <a:r>
              <a:rPr lang="fr-FR" sz="2400" b="1" dirty="0" err="1" smtClean="0">
                <a:solidFill>
                  <a:srgbClr val="7030A0"/>
                </a:solidFill>
              </a:rPr>
              <a:t>I</a:t>
            </a:r>
            <a:r>
              <a:rPr lang="fr-FR" sz="2400" b="1" baseline="-25000" dirty="0" err="1" smtClean="0">
                <a:solidFill>
                  <a:srgbClr val="7030A0"/>
                </a:solidFill>
              </a:rPr>
              <a:t>b</a:t>
            </a:r>
            <a:endParaRPr lang="fr-FR" sz="2400" b="1" baseline="-25000" dirty="0">
              <a:solidFill>
                <a:srgbClr val="7030A0"/>
              </a:solidFill>
            </a:endParaRPr>
          </a:p>
        </p:txBody>
      </p:sp>
      <p:pic>
        <p:nvPicPr>
          <p:cNvPr id="9" name="Espace réservé du contenu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002" y="2004842"/>
            <a:ext cx="620273" cy="51689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6200" y="2114550"/>
            <a:ext cx="5035887" cy="3028950"/>
          </a:xfrm>
          <a:prstGeom prst="rect">
            <a:avLst/>
          </a:prstGeom>
          <a:solidFill>
            <a:schemeClr val="bg1"/>
          </a:solidFill>
          <a:ln w="95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8933298" y="2521736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Courbe0</a:t>
            </a:r>
            <a:endParaRPr lang="fr-FR" sz="1400" i="1" dirty="0"/>
          </a:p>
        </p:txBody>
      </p:sp>
      <p:sp>
        <p:nvSpPr>
          <p:cNvPr id="45" name="ZoneTexte 44"/>
          <p:cNvSpPr txBox="1"/>
          <p:nvPr/>
        </p:nvSpPr>
        <p:spPr>
          <a:xfrm>
            <a:off x="8745713" y="1726228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Courbe1</a:t>
            </a:r>
            <a:endParaRPr lang="fr-FR" sz="1400" i="1" dirty="0"/>
          </a:p>
        </p:txBody>
      </p:sp>
      <p:cxnSp>
        <p:nvCxnSpPr>
          <p:cNvPr id="24" name="Connecteur droit 23"/>
          <p:cNvCxnSpPr/>
          <p:nvPr/>
        </p:nvCxnSpPr>
        <p:spPr>
          <a:xfrm flipH="1">
            <a:off x="6792000" y="2225187"/>
            <a:ext cx="11328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 flipV="1">
            <a:off x="6792000" y="2204305"/>
            <a:ext cx="0" cy="137526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Multiplier 50"/>
          <p:cNvSpPr/>
          <p:nvPr/>
        </p:nvSpPr>
        <p:spPr>
          <a:xfrm>
            <a:off x="6624611" y="2854001"/>
            <a:ext cx="341315" cy="440689"/>
          </a:xfrm>
          <a:prstGeom prst="mathMultiply">
            <a:avLst/>
          </a:prstGeom>
          <a:solidFill>
            <a:srgbClr val="FF0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59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white"/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Modèles équivalents </a:t>
            </a:r>
            <a:r>
              <a:rPr lang="fr-FR" b="1" dirty="0" smtClean="0">
                <a:solidFill>
                  <a:srgbClr val="FF0000"/>
                </a:solidFill>
              </a:rPr>
              <a:t>STATIQUES</a:t>
            </a:r>
            <a:r>
              <a:rPr lang="fr-FR" dirty="0" smtClean="0"/>
              <a:t> pour </a:t>
            </a:r>
            <a:r>
              <a:rPr lang="fr-FR" dirty="0" smtClean="0"/>
              <a:t>les </a:t>
            </a:r>
            <a:r>
              <a:rPr lang="fr-FR" dirty="0" smtClean="0"/>
              <a:t>calculs</a:t>
            </a:r>
          </a:p>
          <a:p>
            <a:pPr lvl="1"/>
            <a:r>
              <a:rPr lang="fr-FR" dirty="0" smtClean="0"/>
              <a:t>Transistor </a:t>
            </a:r>
            <a:r>
              <a:rPr lang="fr-FR" sz="2400" b="1" dirty="0">
                <a:solidFill>
                  <a:srgbClr val="7030A0"/>
                </a:solidFill>
              </a:rPr>
              <a:t>PASSANT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32</a:t>
            </a:fld>
            <a:endParaRPr lang="en-US" dirty="0"/>
          </a:p>
        </p:txBody>
      </p:sp>
      <p:cxnSp>
        <p:nvCxnSpPr>
          <p:cNvPr id="8" name="Connecteur droit 7"/>
          <p:cNvCxnSpPr/>
          <p:nvPr/>
        </p:nvCxnSpPr>
        <p:spPr>
          <a:xfrm flipH="1">
            <a:off x="4876800" y="2032000"/>
            <a:ext cx="12700" cy="4279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Image 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358" y="1389347"/>
            <a:ext cx="460905" cy="475504"/>
          </a:xfrm>
          <a:prstGeom prst="rect">
            <a:avLst/>
          </a:prstGeom>
        </p:spPr>
      </p:pic>
      <p:sp>
        <p:nvSpPr>
          <p:cNvPr id="66" name="ZoneTexte 65"/>
          <p:cNvSpPr txBox="1"/>
          <p:nvPr/>
        </p:nvSpPr>
        <p:spPr>
          <a:xfrm>
            <a:off x="6236613" y="1495519"/>
            <a:ext cx="1313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À connaître</a:t>
            </a:r>
            <a:endParaRPr lang="fr-FR" dirty="0"/>
          </a:p>
        </p:txBody>
      </p:sp>
      <p:sp>
        <p:nvSpPr>
          <p:cNvPr id="67" name="ZoneTexte 66"/>
          <p:cNvSpPr txBox="1"/>
          <p:nvPr/>
        </p:nvSpPr>
        <p:spPr>
          <a:xfrm>
            <a:off x="689655" y="2215944"/>
            <a:ext cx="3738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TRANSISTOR EN REGIME LINEAIRE</a:t>
            </a:r>
          </a:p>
          <a:p>
            <a:r>
              <a:rPr lang="fr-FR" i="1" dirty="0" smtClean="0">
                <a:solidFill>
                  <a:srgbClr val="00B050"/>
                </a:solidFill>
              </a:rPr>
              <a:t>SOURCE DE COURANT COMMANDEE</a:t>
            </a:r>
            <a:endParaRPr lang="fr-FR" i="1" dirty="0">
              <a:solidFill>
                <a:srgbClr val="00B050"/>
              </a:solidFill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5426755" y="2214887"/>
            <a:ext cx="3949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TRANSISTOR EN REGIME NON LINEAIRE</a:t>
            </a:r>
          </a:p>
          <a:p>
            <a:r>
              <a:rPr lang="fr-FR" i="1" dirty="0" smtClean="0">
                <a:solidFill>
                  <a:srgbClr val="00B050"/>
                </a:solidFill>
              </a:rPr>
              <a:t>INTERRUPTEUR COMMANDE</a:t>
            </a:r>
            <a:endParaRPr lang="fr-FR" i="1" dirty="0">
              <a:solidFill>
                <a:srgbClr val="00B050"/>
              </a:solidFill>
            </a:endParaRPr>
          </a:p>
        </p:txBody>
      </p:sp>
      <p:grpSp>
        <p:nvGrpSpPr>
          <p:cNvPr id="69" name="Groupe 68"/>
          <p:cNvGrpSpPr/>
          <p:nvPr/>
        </p:nvGrpSpPr>
        <p:grpSpPr>
          <a:xfrm>
            <a:off x="5872771" y="3278851"/>
            <a:ext cx="2759608" cy="1490730"/>
            <a:chOff x="446054" y="4307950"/>
            <a:chExt cx="1985599" cy="1140463"/>
          </a:xfrm>
        </p:grpSpPr>
        <p:grpSp>
          <p:nvGrpSpPr>
            <p:cNvPr id="70" name="Groupe 69"/>
            <p:cNvGrpSpPr/>
            <p:nvPr/>
          </p:nvGrpSpPr>
          <p:grpSpPr>
            <a:xfrm>
              <a:off x="1080331" y="4722981"/>
              <a:ext cx="396044" cy="360041"/>
              <a:chOff x="3059832" y="4182932"/>
              <a:chExt cx="255587" cy="224300"/>
            </a:xfrm>
          </p:grpSpPr>
          <p:sp>
            <p:nvSpPr>
              <p:cNvPr id="85" name="Oval 320"/>
              <p:cNvSpPr>
                <a:spLocks noChangeArrowheads="1"/>
              </p:cNvSpPr>
              <p:nvPr/>
            </p:nvSpPr>
            <p:spPr bwMode="auto">
              <a:xfrm>
                <a:off x="3059832" y="4184188"/>
                <a:ext cx="255587" cy="223044"/>
              </a:xfrm>
              <a:prstGeom prst="ellips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" name="Line 359"/>
              <p:cNvSpPr>
                <a:spLocks noChangeShapeType="1"/>
              </p:cNvSpPr>
              <p:nvPr/>
            </p:nvSpPr>
            <p:spPr bwMode="auto">
              <a:xfrm rot="16200000" flipV="1">
                <a:off x="3075477" y="4295081"/>
                <a:ext cx="224299" cy="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71" name="Forme libre 70"/>
            <p:cNvSpPr/>
            <p:nvPr/>
          </p:nvSpPr>
          <p:spPr>
            <a:xfrm>
              <a:off x="833438" y="4533906"/>
              <a:ext cx="447675" cy="738189"/>
            </a:xfrm>
            <a:custGeom>
              <a:avLst/>
              <a:gdLst>
                <a:gd name="connsiteX0" fmla="*/ 0 w 447675"/>
                <a:gd name="connsiteY0" fmla="*/ 0 h 738188"/>
                <a:gd name="connsiteX1" fmla="*/ 447675 w 447675"/>
                <a:gd name="connsiteY1" fmla="*/ 0 h 738188"/>
                <a:gd name="connsiteX2" fmla="*/ 445293 w 447675"/>
                <a:gd name="connsiteY2" fmla="*/ 728663 h 738188"/>
                <a:gd name="connsiteX3" fmla="*/ 2381 w 447675"/>
                <a:gd name="connsiteY3" fmla="*/ 735806 h 738188"/>
                <a:gd name="connsiteX4" fmla="*/ 2381 w 447675"/>
                <a:gd name="connsiteY4" fmla="*/ 735806 h 738188"/>
                <a:gd name="connsiteX5" fmla="*/ 2381 w 447675"/>
                <a:gd name="connsiteY5" fmla="*/ 735806 h 738188"/>
                <a:gd name="connsiteX6" fmla="*/ 2381 w 447675"/>
                <a:gd name="connsiteY6" fmla="*/ 735806 h 738188"/>
                <a:gd name="connsiteX7" fmla="*/ 14287 w 447675"/>
                <a:gd name="connsiteY7" fmla="*/ 738188 h 738188"/>
                <a:gd name="connsiteX0" fmla="*/ 0 w 447675"/>
                <a:gd name="connsiteY0" fmla="*/ 0 h 738188"/>
                <a:gd name="connsiteX1" fmla="*/ 447675 w 447675"/>
                <a:gd name="connsiteY1" fmla="*/ 0 h 738188"/>
                <a:gd name="connsiteX2" fmla="*/ 442911 w 447675"/>
                <a:gd name="connsiteY2" fmla="*/ 733425 h 738188"/>
                <a:gd name="connsiteX3" fmla="*/ 2381 w 447675"/>
                <a:gd name="connsiteY3" fmla="*/ 735806 h 738188"/>
                <a:gd name="connsiteX4" fmla="*/ 2381 w 447675"/>
                <a:gd name="connsiteY4" fmla="*/ 735806 h 738188"/>
                <a:gd name="connsiteX5" fmla="*/ 2381 w 447675"/>
                <a:gd name="connsiteY5" fmla="*/ 735806 h 738188"/>
                <a:gd name="connsiteX6" fmla="*/ 2381 w 447675"/>
                <a:gd name="connsiteY6" fmla="*/ 735806 h 738188"/>
                <a:gd name="connsiteX7" fmla="*/ 14287 w 447675"/>
                <a:gd name="connsiteY7" fmla="*/ 738188 h 738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675" h="738188">
                  <a:moveTo>
                    <a:pt x="0" y="0"/>
                  </a:moveTo>
                  <a:lnTo>
                    <a:pt x="447675" y="0"/>
                  </a:lnTo>
                  <a:lnTo>
                    <a:pt x="442911" y="733425"/>
                  </a:lnTo>
                  <a:lnTo>
                    <a:pt x="2381" y="735806"/>
                  </a:lnTo>
                  <a:lnTo>
                    <a:pt x="2381" y="735806"/>
                  </a:lnTo>
                  <a:lnTo>
                    <a:pt x="2381" y="735806"/>
                  </a:lnTo>
                  <a:lnTo>
                    <a:pt x="2381" y="735806"/>
                  </a:lnTo>
                  <a:lnTo>
                    <a:pt x="14287" y="738188"/>
                  </a:ln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Forme libre 71"/>
            <p:cNvSpPr/>
            <p:nvPr/>
          </p:nvSpPr>
          <p:spPr>
            <a:xfrm flipH="1">
              <a:off x="1609392" y="4534914"/>
              <a:ext cx="447675" cy="738189"/>
            </a:xfrm>
            <a:custGeom>
              <a:avLst/>
              <a:gdLst>
                <a:gd name="connsiteX0" fmla="*/ 0 w 447675"/>
                <a:gd name="connsiteY0" fmla="*/ 0 h 738188"/>
                <a:gd name="connsiteX1" fmla="*/ 447675 w 447675"/>
                <a:gd name="connsiteY1" fmla="*/ 0 h 738188"/>
                <a:gd name="connsiteX2" fmla="*/ 445293 w 447675"/>
                <a:gd name="connsiteY2" fmla="*/ 728663 h 738188"/>
                <a:gd name="connsiteX3" fmla="*/ 2381 w 447675"/>
                <a:gd name="connsiteY3" fmla="*/ 735806 h 738188"/>
                <a:gd name="connsiteX4" fmla="*/ 2381 w 447675"/>
                <a:gd name="connsiteY4" fmla="*/ 735806 h 738188"/>
                <a:gd name="connsiteX5" fmla="*/ 2381 w 447675"/>
                <a:gd name="connsiteY5" fmla="*/ 735806 h 738188"/>
                <a:gd name="connsiteX6" fmla="*/ 2381 w 447675"/>
                <a:gd name="connsiteY6" fmla="*/ 735806 h 738188"/>
                <a:gd name="connsiteX7" fmla="*/ 14287 w 447675"/>
                <a:gd name="connsiteY7" fmla="*/ 738188 h 738188"/>
                <a:gd name="connsiteX0" fmla="*/ 0 w 447675"/>
                <a:gd name="connsiteY0" fmla="*/ 0 h 738188"/>
                <a:gd name="connsiteX1" fmla="*/ 447675 w 447675"/>
                <a:gd name="connsiteY1" fmla="*/ 0 h 738188"/>
                <a:gd name="connsiteX2" fmla="*/ 442911 w 447675"/>
                <a:gd name="connsiteY2" fmla="*/ 733425 h 738188"/>
                <a:gd name="connsiteX3" fmla="*/ 2381 w 447675"/>
                <a:gd name="connsiteY3" fmla="*/ 735806 h 738188"/>
                <a:gd name="connsiteX4" fmla="*/ 2381 w 447675"/>
                <a:gd name="connsiteY4" fmla="*/ 735806 h 738188"/>
                <a:gd name="connsiteX5" fmla="*/ 2381 w 447675"/>
                <a:gd name="connsiteY5" fmla="*/ 735806 h 738188"/>
                <a:gd name="connsiteX6" fmla="*/ 2381 w 447675"/>
                <a:gd name="connsiteY6" fmla="*/ 735806 h 738188"/>
                <a:gd name="connsiteX7" fmla="*/ 14287 w 447675"/>
                <a:gd name="connsiteY7" fmla="*/ 738188 h 738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675" h="738188">
                  <a:moveTo>
                    <a:pt x="0" y="0"/>
                  </a:moveTo>
                  <a:lnTo>
                    <a:pt x="447675" y="0"/>
                  </a:lnTo>
                  <a:lnTo>
                    <a:pt x="442911" y="733425"/>
                  </a:lnTo>
                  <a:lnTo>
                    <a:pt x="2381" y="735806"/>
                  </a:lnTo>
                  <a:lnTo>
                    <a:pt x="2381" y="735806"/>
                  </a:lnTo>
                  <a:lnTo>
                    <a:pt x="2381" y="735806"/>
                  </a:lnTo>
                  <a:lnTo>
                    <a:pt x="2381" y="735806"/>
                  </a:lnTo>
                  <a:lnTo>
                    <a:pt x="14287" y="738188"/>
                  </a:ln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3" name="Connecteur droit 72"/>
            <p:cNvCxnSpPr>
              <a:stCxn id="71" idx="2"/>
              <a:endCxn id="72" idx="2"/>
            </p:cNvCxnSpPr>
            <p:nvPr/>
          </p:nvCxnSpPr>
          <p:spPr>
            <a:xfrm>
              <a:off x="1276349" y="5267332"/>
              <a:ext cx="337807" cy="1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80"/>
            <p:cNvSpPr>
              <a:spLocks noChangeArrowheads="1"/>
            </p:cNvSpPr>
            <p:nvPr/>
          </p:nvSpPr>
          <p:spPr bwMode="auto">
            <a:xfrm flipH="1">
              <a:off x="1253489" y="5244473"/>
              <a:ext cx="45719" cy="45719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5" name="Oval 80"/>
            <p:cNvSpPr>
              <a:spLocks noChangeArrowheads="1"/>
            </p:cNvSpPr>
            <p:nvPr/>
          </p:nvSpPr>
          <p:spPr bwMode="auto">
            <a:xfrm flipH="1">
              <a:off x="1591296" y="5244471"/>
              <a:ext cx="45719" cy="45719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" name="Oval 80"/>
            <p:cNvSpPr>
              <a:spLocks noChangeArrowheads="1"/>
            </p:cNvSpPr>
            <p:nvPr/>
          </p:nvSpPr>
          <p:spPr bwMode="auto">
            <a:xfrm flipH="1">
              <a:off x="2051547" y="4495226"/>
              <a:ext cx="72007" cy="7937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" name="Oval 80"/>
            <p:cNvSpPr>
              <a:spLocks noChangeArrowheads="1"/>
            </p:cNvSpPr>
            <p:nvPr/>
          </p:nvSpPr>
          <p:spPr bwMode="auto">
            <a:xfrm flipH="1">
              <a:off x="2051547" y="5227643"/>
              <a:ext cx="72007" cy="7937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" name="Oval 80"/>
            <p:cNvSpPr>
              <a:spLocks noChangeArrowheads="1"/>
            </p:cNvSpPr>
            <p:nvPr/>
          </p:nvSpPr>
          <p:spPr bwMode="auto">
            <a:xfrm flipH="1">
              <a:off x="761431" y="4494218"/>
              <a:ext cx="72007" cy="7937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9" name="Oval 80"/>
            <p:cNvSpPr>
              <a:spLocks noChangeArrowheads="1"/>
            </p:cNvSpPr>
            <p:nvPr/>
          </p:nvSpPr>
          <p:spPr bwMode="auto">
            <a:xfrm flipH="1">
              <a:off x="761431" y="5227643"/>
              <a:ext cx="72007" cy="7937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0" name="ZoneTexte 79"/>
            <p:cNvSpPr txBox="1"/>
            <p:nvPr/>
          </p:nvSpPr>
          <p:spPr>
            <a:xfrm>
              <a:off x="446054" y="4309552"/>
              <a:ext cx="309700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B</a:t>
              </a:r>
              <a:endParaRPr lang="fr-FR" dirty="0"/>
            </a:p>
          </p:txBody>
        </p:sp>
        <p:sp>
          <p:nvSpPr>
            <p:cNvPr id="81" name="ZoneTexte 80"/>
            <p:cNvSpPr txBox="1"/>
            <p:nvPr/>
          </p:nvSpPr>
          <p:spPr>
            <a:xfrm>
              <a:off x="458878" y="5079080"/>
              <a:ext cx="296876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E</a:t>
              </a:r>
              <a:endParaRPr lang="fr-FR" dirty="0"/>
            </a:p>
          </p:txBody>
        </p:sp>
        <p:sp>
          <p:nvSpPr>
            <p:cNvPr id="82" name="ZoneTexte 81"/>
            <p:cNvSpPr txBox="1"/>
            <p:nvPr/>
          </p:nvSpPr>
          <p:spPr>
            <a:xfrm>
              <a:off x="2122492" y="5042973"/>
              <a:ext cx="296876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E</a:t>
              </a:r>
              <a:endParaRPr lang="fr-FR" dirty="0"/>
            </a:p>
          </p:txBody>
        </p:sp>
        <p:sp>
          <p:nvSpPr>
            <p:cNvPr id="83" name="ZoneTexte 82"/>
            <p:cNvSpPr txBox="1"/>
            <p:nvPr/>
          </p:nvSpPr>
          <p:spPr>
            <a:xfrm>
              <a:off x="2123555" y="4307950"/>
              <a:ext cx="308098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</a:t>
              </a:r>
            </a:p>
          </p:txBody>
        </p:sp>
        <p:sp>
          <p:nvSpPr>
            <p:cNvPr id="84" name="ZoneTexte 83"/>
            <p:cNvSpPr txBox="1"/>
            <p:nvPr/>
          </p:nvSpPr>
          <p:spPr>
            <a:xfrm>
              <a:off x="610942" y="4812799"/>
              <a:ext cx="5148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0.7V</a:t>
              </a:r>
              <a:endParaRPr lang="fr-FR" sz="1400" dirty="0"/>
            </a:p>
          </p:txBody>
        </p:sp>
      </p:grpSp>
      <p:cxnSp>
        <p:nvCxnSpPr>
          <p:cNvPr id="87" name="Connecteur droit avec flèche 86"/>
          <p:cNvCxnSpPr/>
          <p:nvPr/>
        </p:nvCxnSpPr>
        <p:spPr>
          <a:xfrm rot="16200000">
            <a:off x="6669359" y="3510251"/>
            <a:ext cx="0" cy="10578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/>
          <p:cNvCxnSpPr/>
          <p:nvPr/>
        </p:nvCxnSpPr>
        <p:spPr>
          <a:xfrm rot="5400000" flipH="1">
            <a:off x="7690439" y="3530097"/>
            <a:ext cx="0" cy="10578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ZoneTexte 89"/>
          <p:cNvSpPr txBox="1"/>
          <p:nvPr/>
        </p:nvSpPr>
        <p:spPr>
          <a:xfrm>
            <a:off x="7679292" y="3181838"/>
            <a:ext cx="474849" cy="417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I</a:t>
            </a:r>
            <a:r>
              <a:rPr lang="fr-FR" sz="1600" baseline="-25000" dirty="0" err="1" smtClean="0"/>
              <a:t>c</a:t>
            </a:r>
            <a:endParaRPr lang="fr-FR" sz="1600" baseline="-25000" dirty="0"/>
          </a:p>
        </p:txBody>
      </p:sp>
      <p:sp>
        <p:nvSpPr>
          <p:cNvPr id="91" name="ZoneTexte 90"/>
          <p:cNvSpPr txBox="1"/>
          <p:nvPr/>
        </p:nvSpPr>
        <p:spPr>
          <a:xfrm>
            <a:off x="6468845" y="3145512"/>
            <a:ext cx="474849" cy="417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I</a:t>
            </a:r>
            <a:r>
              <a:rPr lang="fr-FR" sz="1600" baseline="-25000" dirty="0" err="1" smtClean="0"/>
              <a:t>b</a:t>
            </a:r>
            <a:endParaRPr lang="fr-FR" sz="1600" baseline="-25000" dirty="0"/>
          </a:p>
        </p:txBody>
      </p:sp>
      <p:sp>
        <p:nvSpPr>
          <p:cNvPr id="92" name="ZoneTexte 91"/>
          <p:cNvSpPr txBox="1"/>
          <p:nvPr/>
        </p:nvSpPr>
        <p:spPr>
          <a:xfrm>
            <a:off x="768648" y="4581084"/>
            <a:ext cx="27908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Le circuit de commande règle le courant I</a:t>
            </a:r>
            <a:r>
              <a:rPr lang="fr-FR" sz="1400" baseline="-25000" dirty="0" smtClean="0"/>
              <a:t>B</a:t>
            </a:r>
            <a:r>
              <a:rPr lang="fr-FR" sz="1400" dirty="0" smtClean="0"/>
              <a:t> qui contrôle proportionnellement le courant I</a:t>
            </a:r>
            <a:r>
              <a:rPr lang="fr-FR" sz="1400" baseline="-25000" dirty="0" smtClean="0"/>
              <a:t>C</a:t>
            </a:r>
            <a:endParaRPr lang="fr-FR" sz="1400" baseline="-25000" dirty="0"/>
          </a:p>
        </p:txBody>
      </p:sp>
      <p:sp>
        <p:nvSpPr>
          <p:cNvPr id="93" name="ZoneTexte 92"/>
          <p:cNvSpPr txBox="1"/>
          <p:nvPr/>
        </p:nvSpPr>
        <p:spPr>
          <a:xfrm>
            <a:off x="5663081" y="4925692"/>
            <a:ext cx="2790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Le courant I</a:t>
            </a:r>
            <a:r>
              <a:rPr lang="fr-FR" sz="1400" baseline="-25000" dirty="0" smtClean="0"/>
              <a:t>C </a:t>
            </a:r>
            <a:r>
              <a:rPr lang="fr-FR" sz="1400" dirty="0" smtClean="0"/>
              <a:t> ne varie plus proportionnellement à I</a:t>
            </a:r>
            <a:r>
              <a:rPr lang="fr-FR" sz="1400" baseline="-25000" dirty="0" smtClean="0"/>
              <a:t>B.</a:t>
            </a:r>
          </a:p>
          <a:p>
            <a:r>
              <a:rPr lang="fr-FR" sz="1400" dirty="0" smtClean="0"/>
              <a:t>Le transistor se comporte comme un interrupteur </a:t>
            </a:r>
            <a:r>
              <a:rPr lang="fr-FR" sz="1400" dirty="0" err="1" smtClean="0"/>
              <a:t>FERMé</a:t>
            </a:r>
            <a:endParaRPr lang="fr-FR" sz="1400" dirty="0"/>
          </a:p>
        </p:txBody>
      </p:sp>
      <p:sp>
        <p:nvSpPr>
          <p:cNvPr id="94" name="ZoneTexte 93"/>
          <p:cNvSpPr txBox="1"/>
          <p:nvPr/>
        </p:nvSpPr>
        <p:spPr>
          <a:xfrm>
            <a:off x="6942741" y="5856585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7030A0"/>
                </a:solidFill>
              </a:rPr>
              <a:t>I</a:t>
            </a:r>
            <a:r>
              <a:rPr lang="fr-FR" sz="2400" b="1" baseline="-25000" dirty="0" err="1" smtClean="0">
                <a:solidFill>
                  <a:srgbClr val="7030A0"/>
                </a:solidFill>
              </a:rPr>
              <a:t>c</a:t>
            </a:r>
            <a:r>
              <a:rPr lang="fr-FR" sz="2400" b="1" dirty="0" smtClean="0">
                <a:solidFill>
                  <a:srgbClr val="7030A0"/>
                </a:solidFill>
              </a:rPr>
              <a:t>≤</a:t>
            </a:r>
            <a:r>
              <a:rPr lang="el-GR" sz="2400" b="1" dirty="0" smtClean="0">
                <a:solidFill>
                  <a:srgbClr val="7030A0"/>
                </a:solidFill>
              </a:rPr>
              <a:t>β</a:t>
            </a:r>
            <a:r>
              <a:rPr lang="fr-FR" sz="2400" b="1" dirty="0" err="1" smtClean="0">
                <a:solidFill>
                  <a:srgbClr val="7030A0"/>
                </a:solidFill>
              </a:rPr>
              <a:t>I</a:t>
            </a:r>
            <a:r>
              <a:rPr lang="fr-FR" sz="2400" b="1" baseline="-25000" dirty="0" err="1" smtClean="0">
                <a:solidFill>
                  <a:srgbClr val="7030A0"/>
                </a:solidFill>
              </a:rPr>
              <a:t>b</a:t>
            </a:r>
            <a:endParaRPr lang="fr-FR" sz="2400" b="1" baseline="-25000" dirty="0">
              <a:solidFill>
                <a:srgbClr val="7030A0"/>
              </a:solidFill>
            </a:endParaRPr>
          </a:p>
        </p:txBody>
      </p:sp>
      <p:sp>
        <p:nvSpPr>
          <p:cNvPr id="95" name="ZoneTexte 94"/>
          <p:cNvSpPr txBox="1"/>
          <p:nvPr/>
        </p:nvSpPr>
        <p:spPr>
          <a:xfrm>
            <a:off x="1466478" y="5411434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7030A0"/>
                </a:solidFill>
              </a:rPr>
              <a:t>I</a:t>
            </a:r>
            <a:r>
              <a:rPr lang="fr-FR" sz="2400" b="1" baseline="-25000" dirty="0" err="1" smtClean="0">
                <a:solidFill>
                  <a:srgbClr val="7030A0"/>
                </a:solidFill>
              </a:rPr>
              <a:t>c</a:t>
            </a:r>
            <a:r>
              <a:rPr lang="fr-FR" sz="2400" b="1" dirty="0">
                <a:solidFill>
                  <a:srgbClr val="7030A0"/>
                </a:solidFill>
              </a:rPr>
              <a:t>=</a:t>
            </a:r>
            <a:r>
              <a:rPr lang="el-GR" sz="2400" b="1" dirty="0" smtClean="0">
                <a:solidFill>
                  <a:srgbClr val="7030A0"/>
                </a:solidFill>
              </a:rPr>
              <a:t>β</a:t>
            </a:r>
            <a:r>
              <a:rPr lang="fr-FR" sz="2400" b="1" dirty="0" err="1" smtClean="0">
                <a:solidFill>
                  <a:srgbClr val="7030A0"/>
                </a:solidFill>
              </a:rPr>
              <a:t>I</a:t>
            </a:r>
            <a:r>
              <a:rPr lang="fr-FR" sz="2400" b="1" baseline="-25000" dirty="0" err="1" smtClean="0">
                <a:solidFill>
                  <a:srgbClr val="7030A0"/>
                </a:solidFill>
              </a:rPr>
              <a:t>b</a:t>
            </a:r>
            <a:endParaRPr lang="fr-FR" sz="2400" b="1" baseline="-25000" dirty="0">
              <a:solidFill>
                <a:srgbClr val="7030A0"/>
              </a:solidFill>
            </a:endParaRPr>
          </a:p>
        </p:txBody>
      </p:sp>
      <p:sp>
        <p:nvSpPr>
          <p:cNvPr id="96" name="ZoneTexte 95"/>
          <p:cNvSpPr txBox="1"/>
          <p:nvPr/>
        </p:nvSpPr>
        <p:spPr>
          <a:xfrm>
            <a:off x="5898897" y="586931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7030A0"/>
                </a:solidFill>
              </a:rPr>
              <a:t>I</a:t>
            </a:r>
            <a:r>
              <a:rPr lang="fr-FR" sz="2400" b="1" baseline="-25000" dirty="0" err="1" smtClean="0">
                <a:solidFill>
                  <a:srgbClr val="7030A0"/>
                </a:solidFill>
              </a:rPr>
              <a:t>c</a:t>
            </a:r>
            <a:r>
              <a:rPr lang="fr-FR" sz="2400" b="1" dirty="0">
                <a:solidFill>
                  <a:srgbClr val="7030A0"/>
                </a:solidFill>
              </a:rPr>
              <a:t>=</a:t>
            </a:r>
            <a:r>
              <a:rPr lang="el-GR" sz="2400" b="1" dirty="0" smtClean="0">
                <a:solidFill>
                  <a:srgbClr val="7030A0"/>
                </a:solidFill>
              </a:rPr>
              <a:t>β</a:t>
            </a:r>
            <a:r>
              <a:rPr lang="fr-FR" sz="2400" b="1" dirty="0" err="1" smtClean="0">
                <a:solidFill>
                  <a:srgbClr val="7030A0"/>
                </a:solidFill>
              </a:rPr>
              <a:t>I</a:t>
            </a:r>
            <a:r>
              <a:rPr lang="fr-FR" sz="2400" b="1" baseline="-25000" dirty="0" err="1" smtClean="0">
                <a:solidFill>
                  <a:srgbClr val="7030A0"/>
                </a:solidFill>
              </a:rPr>
              <a:t>b</a:t>
            </a:r>
            <a:endParaRPr lang="fr-FR" sz="2400" b="1" baseline="-25000" dirty="0">
              <a:solidFill>
                <a:srgbClr val="7030A0"/>
              </a:solidFill>
            </a:endParaRPr>
          </a:p>
        </p:txBody>
      </p:sp>
      <p:sp>
        <p:nvSpPr>
          <p:cNvPr id="97" name="Multiplier 96"/>
          <p:cNvSpPr/>
          <p:nvPr/>
        </p:nvSpPr>
        <p:spPr>
          <a:xfrm>
            <a:off x="5959414" y="5879799"/>
            <a:ext cx="620320" cy="440689"/>
          </a:xfrm>
          <a:prstGeom prst="mathMultiply">
            <a:avLst/>
          </a:prstGeom>
          <a:solidFill>
            <a:srgbClr val="FF0000">
              <a:alpha val="3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grpSp>
        <p:nvGrpSpPr>
          <p:cNvPr id="89" name="Groupe 68"/>
          <p:cNvGrpSpPr/>
          <p:nvPr/>
        </p:nvGrpSpPr>
        <p:grpSpPr>
          <a:xfrm>
            <a:off x="791266" y="2911223"/>
            <a:ext cx="2759608" cy="1490730"/>
            <a:chOff x="446054" y="4307950"/>
            <a:chExt cx="1985599" cy="1140463"/>
          </a:xfrm>
        </p:grpSpPr>
        <p:grpSp>
          <p:nvGrpSpPr>
            <p:cNvPr id="98" name="Groupe 69"/>
            <p:cNvGrpSpPr/>
            <p:nvPr/>
          </p:nvGrpSpPr>
          <p:grpSpPr>
            <a:xfrm>
              <a:off x="1080331" y="4722981"/>
              <a:ext cx="396044" cy="360041"/>
              <a:chOff x="3059832" y="4182932"/>
              <a:chExt cx="255587" cy="224300"/>
            </a:xfrm>
          </p:grpSpPr>
          <p:sp>
            <p:nvSpPr>
              <p:cNvPr id="113" name="Oval 320"/>
              <p:cNvSpPr>
                <a:spLocks noChangeArrowheads="1"/>
              </p:cNvSpPr>
              <p:nvPr/>
            </p:nvSpPr>
            <p:spPr bwMode="auto">
              <a:xfrm>
                <a:off x="3059832" y="4184188"/>
                <a:ext cx="255587" cy="223044"/>
              </a:xfrm>
              <a:prstGeom prst="ellips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" name="Line 359"/>
              <p:cNvSpPr>
                <a:spLocks noChangeShapeType="1"/>
              </p:cNvSpPr>
              <p:nvPr/>
            </p:nvSpPr>
            <p:spPr bwMode="auto">
              <a:xfrm rot="16200000" flipV="1">
                <a:off x="3075477" y="4295081"/>
                <a:ext cx="224299" cy="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99" name="Forme libre 70"/>
            <p:cNvSpPr/>
            <p:nvPr/>
          </p:nvSpPr>
          <p:spPr>
            <a:xfrm>
              <a:off x="833438" y="4533906"/>
              <a:ext cx="447675" cy="738189"/>
            </a:xfrm>
            <a:custGeom>
              <a:avLst/>
              <a:gdLst>
                <a:gd name="connsiteX0" fmla="*/ 0 w 447675"/>
                <a:gd name="connsiteY0" fmla="*/ 0 h 738188"/>
                <a:gd name="connsiteX1" fmla="*/ 447675 w 447675"/>
                <a:gd name="connsiteY1" fmla="*/ 0 h 738188"/>
                <a:gd name="connsiteX2" fmla="*/ 445293 w 447675"/>
                <a:gd name="connsiteY2" fmla="*/ 728663 h 738188"/>
                <a:gd name="connsiteX3" fmla="*/ 2381 w 447675"/>
                <a:gd name="connsiteY3" fmla="*/ 735806 h 738188"/>
                <a:gd name="connsiteX4" fmla="*/ 2381 w 447675"/>
                <a:gd name="connsiteY4" fmla="*/ 735806 h 738188"/>
                <a:gd name="connsiteX5" fmla="*/ 2381 w 447675"/>
                <a:gd name="connsiteY5" fmla="*/ 735806 h 738188"/>
                <a:gd name="connsiteX6" fmla="*/ 2381 w 447675"/>
                <a:gd name="connsiteY6" fmla="*/ 735806 h 738188"/>
                <a:gd name="connsiteX7" fmla="*/ 14287 w 447675"/>
                <a:gd name="connsiteY7" fmla="*/ 738188 h 738188"/>
                <a:gd name="connsiteX0" fmla="*/ 0 w 447675"/>
                <a:gd name="connsiteY0" fmla="*/ 0 h 738188"/>
                <a:gd name="connsiteX1" fmla="*/ 447675 w 447675"/>
                <a:gd name="connsiteY1" fmla="*/ 0 h 738188"/>
                <a:gd name="connsiteX2" fmla="*/ 442911 w 447675"/>
                <a:gd name="connsiteY2" fmla="*/ 733425 h 738188"/>
                <a:gd name="connsiteX3" fmla="*/ 2381 w 447675"/>
                <a:gd name="connsiteY3" fmla="*/ 735806 h 738188"/>
                <a:gd name="connsiteX4" fmla="*/ 2381 w 447675"/>
                <a:gd name="connsiteY4" fmla="*/ 735806 h 738188"/>
                <a:gd name="connsiteX5" fmla="*/ 2381 w 447675"/>
                <a:gd name="connsiteY5" fmla="*/ 735806 h 738188"/>
                <a:gd name="connsiteX6" fmla="*/ 2381 w 447675"/>
                <a:gd name="connsiteY6" fmla="*/ 735806 h 738188"/>
                <a:gd name="connsiteX7" fmla="*/ 14287 w 447675"/>
                <a:gd name="connsiteY7" fmla="*/ 738188 h 738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675" h="738188">
                  <a:moveTo>
                    <a:pt x="0" y="0"/>
                  </a:moveTo>
                  <a:lnTo>
                    <a:pt x="447675" y="0"/>
                  </a:lnTo>
                  <a:lnTo>
                    <a:pt x="442911" y="733425"/>
                  </a:lnTo>
                  <a:lnTo>
                    <a:pt x="2381" y="735806"/>
                  </a:lnTo>
                  <a:lnTo>
                    <a:pt x="2381" y="735806"/>
                  </a:lnTo>
                  <a:lnTo>
                    <a:pt x="2381" y="735806"/>
                  </a:lnTo>
                  <a:lnTo>
                    <a:pt x="2381" y="735806"/>
                  </a:lnTo>
                  <a:lnTo>
                    <a:pt x="14287" y="738188"/>
                  </a:ln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Forme libre 71"/>
            <p:cNvSpPr/>
            <p:nvPr/>
          </p:nvSpPr>
          <p:spPr>
            <a:xfrm flipH="1">
              <a:off x="1709021" y="4534914"/>
              <a:ext cx="348045" cy="738189"/>
            </a:xfrm>
            <a:custGeom>
              <a:avLst/>
              <a:gdLst>
                <a:gd name="connsiteX0" fmla="*/ 0 w 447675"/>
                <a:gd name="connsiteY0" fmla="*/ 0 h 738188"/>
                <a:gd name="connsiteX1" fmla="*/ 447675 w 447675"/>
                <a:gd name="connsiteY1" fmla="*/ 0 h 738188"/>
                <a:gd name="connsiteX2" fmla="*/ 445293 w 447675"/>
                <a:gd name="connsiteY2" fmla="*/ 728663 h 738188"/>
                <a:gd name="connsiteX3" fmla="*/ 2381 w 447675"/>
                <a:gd name="connsiteY3" fmla="*/ 735806 h 738188"/>
                <a:gd name="connsiteX4" fmla="*/ 2381 w 447675"/>
                <a:gd name="connsiteY4" fmla="*/ 735806 h 738188"/>
                <a:gd name="connsiteX5" fmla="*/ 2381 w 447675"/>
                <a:gd name="connsiteY5" fmla="*/ 735806 h 738188"/>
                <a:gd name="connsiteX6" fmla="*/ 2381 w 447675"/>
                <a:gd name="connsiteY6" fmla="*/ 735806 h 738188"/>
                <a:gd name="connsiteX7" fmla="*/ 14287 w 447675"/>
                <a:gd name="connsiteY7" fmla="*/ 738188 h 738188"/>
                <a:gd name="connsiteX0" fmla="*/ 0 w 447675"/>
                <a:gd name="connsiteY0" fmla="*/ 0 h 738188"/>
                <a:gd name="connsiteX1" fmla="*/ 447675 w 447675"/>
                <a:gd name="connsiteY1" fmla="*/ 0 h 738188"/>
                <a:gd name="connsiteX2" fmla="*/ 442911 w 447675"/>
                <a:gd name="connsiteY2" fmla="*/ 733425 h 738188"/>
                <a:gd name="connsiteX3" fmla="*/ 2381 w 447675"/>
                <a:gd name="connsiteY3" fmla="*/ 735806 h 738188"/>
                <a:gd name="connsiteX4" fmla="*/ 2381 w 447675"/>
                <a:gd name="connsiteY4" fmla="*/ 735806 h 738188"/>
                <a:gd name="connsiteX5" fmla="*/ 2381 w 447675"/>
                <a:gd name="connsiteY5" fmla="*/ 735806 h 738188"/>
                <a:gd name="connsiteX6" fmla="*/ 2381 w 447675"/>
                <a:gd name="connsiteY6" fmla="*/ 735806 h 738188"/>
                <a:gd name="connsiteX7" fmla="*/ 14287 w 447675"/>
                <a:gd name="connsiteY7" fmla="*/ 738188 h 738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675" h="738188">
                  <a:moveTo>
                    <a:pt x="0" y="0"/>
                  </a:moveTo>
                  <a:lnTo>
                    <a:pt x="447675" y="0"/>
                  </a:lnTo>
                  <a:lnTo>
                    <a:pt x="442911" y="733425"/>
                  </a:lnTo>
                  <a:lnTo>
                    <a:pt x="2381" y="735806"/>
                  </a:lnTo>
                  <a:lnTo>
                    <a:pt x="2381" y="735806"/>
                  </a:lnTo>
                  <a:lnTo>
                    <a:pt x="2381" y="735806"/>
                  </a:lnTo>
                  <a:lnTo>
                    <a:pt x="2381" y="735806"/>
                  </a:lnTo>
                  <a:lnTo>
                    <a:pt x="14287" y="738188"/>
                  </a:ln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1" name="Connecteur droit 72"/>
            <p:cNvCxnSpPr>
              <a:stCxn id="99" idx="2"/>
              <a:endCxn id="100" idx="2"/>
            </p:cNvCxnSpPr>
            <p:nvPr/>
          </p:nvCxnSpPr>
          <p:spPr>
            <a:xfrm>
              <a:off x="1276349" y="5267332"/>
              <a:ext cx="436376" cy="1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Oval 80"/>
            <p:cNvSpPr>
              <a:spLocks noChangeArrowheads="1"/>
            </p:cNvSpPr>
            <p:nvPr/>
          </p:nvSpPr>
          <p:spPr bwMode="auto">
            <a:xfrm flipH="1">
              <a:off x="1253489" y="5244473"/>
              <a:ext cx="45719" cy="45719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" name="Oval 80"/>
            <p:cNvSpPr>
              <a:spLocks noChangeArrowheads="1"/>
            </p:cNvSpPr>
            <p:nvPr/>
          </p:nvSpPr>
          <p:spPr bwMode="auto">
            <a:xfrm flipH="1">
              <a:off x="1674304" y="5236261"/>
              <a:ext cx="45719" cy="45719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4" name="Oval 80"/>
            <p:cNvSpPr>
              <a:spLocks noChangeArrowheads="1"/>
            </p:cNvSpPr>
            <p:nvPr/>
          </p:nvSpPr>
          <p:spPr bwMode="auto">
            <a:xfrm flipH="1">
              <a:off x="2051547" y="4495226"/>
              <a:ext cx="72007" cy="7937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" name="Oval 80"/>
            <p:cNvSpPr>
              <a:spLocks noChangeArrowheads="1"/>
            </p:cNvSpPr>
            <p:nvPr/>
          </p:nvSpPr>
          <p:spPr bwMode="auto">
            <a:xfrm flipH="1">
              <a:off x="2051547" y="5227643"/>
              <a:ext cx="72007" cy="7937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" name="Oval 80"/>
            <p:cNvSpPr>
              <a:spLocks noChangeArrowheads="1"/>
            </p:cNvSpPr>
            <p:nvPr/>
          </p:nvSpPr>
          <p:spPr bwMode="auto">
            <a:xfrm flipH="1">
              <a:off x="761431" y="4494218"/>
              <a:ext cx="72007" cy="7937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7" name="Oval 80"/>
            <p:cNvSpPr>
              <a:spLocks noChangeArrowheads="1"/>
            </p:cNvSpPr>
            <p:nvPr/>
          </p:nvSpPr>
          <p:spPr bwMode="auto">
            <a:xfrm flipH="1">
              <a:off x="761431" y="5227643"/>
              <a:ext cx="72007" cy="7937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8" name="ZoneTexte 79"/>
            <p:cNvSpPr txBox="1"/>
            <p:nvPr/>
          </p:nvSpPr>
          <p:spPr>
            <a:xfrm>
              <a:off x="446054" y="4309552"/>
              <a:ext cx="309700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B</a:t>
              </a:r>
              <a:endParaRPr lang="fr-FR" dirty="0"/>
            </a:p>
          </p:txBody>
        </p:sp>
        <p:sp>
          <p:nvSpPr>
            <p:cNvPr id="109" name="ZoneTexte 80"/>
            <p:cNvSpPr txBox="1"/>
            <p:nvPr/>
          </p:nvSpPr>
          <p:spPr>
            <a:xfrm>
              <a:off x="458878" y="5079080"/>
              <a:ext cx="296876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E</a:t>
              </a:r>
              <a:endParaRPr lang="fr-FR" dirty="0"/>
            </a:p>
          </p:txBody>
        </p:sp>
        <p:sp>
          <p:nvSpPr>
            <p:cNvPr id="110" name="ZoneTexte 81"/>
            <p:cNvSpPr txBox="1"/>
            <p:nvPr/>
          </p:nvSpPr>
          <p:spPr>
            <a:xfrm>
              <a:off x="2122492" y="5042973"/>
              <a:ext cx="296876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E</a:t>
              </a:r>
              <a:endParaRPr lang="fr-FR" dirty="0"/>
            </a:p>
          </p:txBody>
        </p:sp>
        <p:sp>
          <p:nvSpPr>
            <p:cNvPr id="111" name="ZoneTexte 82"/>
            <p:cNvSpPr txBox="1"/>
            <p:nvPr/>
          </p:nvSpPr>
          <p:spPr>
            <a:xfrm>
              <a:off x="2123555" y="4307950"/>
              <a:ext cx="308098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</a:t>
              </a:r>
            </a:p>
          </p:txBody>
        </p:sp>
        <p:sp>
          <p:nvSpPr>
            <p:cNvPr id="112" name="ZoneTexte 83"/>
            <p:cNvSpPr txBox="1"/>
            <p:nvPr/>
          </p:nvSpPr>
          <p:spPr>
            <a:xfrm>
              <a:off x="610942" y="4812799"/>
              <a:ext cx="5148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0.7V</a:t>
              </a:r>
              <a:endParaRPr lang="fr-FR" sz="1400" dirty="0"/>
            </a:p>
          </p:txBody>
        </p:sp>
      </p:grpSp>
      <p:sp>
        <p:nvSpPr>
          <p:cNvPr id="115" name="Rectangle 343"/>
          <p:cNvSpPr>
            <a:spLocks noChangeArrowheads="1"/>
          </p:cNvSpPr>
          <p:nvPr/>
        </p:nvSpPr>
        <p:spPr bwMode="auto">
          <a:xfrm rot="18937231">
            <a:off x="2386420" y="3535389"/>
            <a:ext cx="301497" cy="297680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6" name="Line 344"/>
          <p:cNvSpPr>
            <a:spLocks noChangeShapeType="1"/>
          </p:cNvSpPr>
          <p:nvPr/>
        </p:nvSpPr>
        <p:spPr bwMode="auto">
          <a:xfrm>
            <a:off x="2326325" y="3676562"/>
            <a:ext cx="422687" cy="276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cxnSp>
        <p:nvCxnSpPr>
          <p:cNvPr id="117" name="Connecteur droit avec flèche 57"/>
          <p:cNvCxnSpPr/>
          <p:nvPr/>
        </p:nvCxnSpPr>
        <p:spPr>
          <a:xfrm flipH="1">
            <a:off x="2545731" y="3207372"/>
            <a:ext cx="2134" cy="1335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ZoneTexte 51"/>
          <p:cNvSpPr txBox="1"/>
          <p:nvPr/>
        </p:nvSpPr>
        <p:spPr>
          <a:xfrm>
            <a:off x="2604051" y="3174011"/>
            <a:ext cx="474849" cy="417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I</a:t>
            </a:r>
            <a:r>
              <a:rPr lang="fr-FR" sz="1600" baseline="-25000" dirty="0" err="1" smtClean="0"/>
              <a:t>c</a:t>
            </a:r>
            <a:endParaRPr lang="fr-FR" sz="1600" baseline="-25000" dirty="0"/>
          </a:p>
        </p:txBody>
      </p:sp>
      <p:cxnSp>
        <p:nvCxnSpPr>
          <p:cNvPr id="119" name="Connecteur droit avec flèche 48"/>
          <p:cNvCxnSpPr/>
          <p:nvPr/>
        </p:nvCxnSpPr>
        <p:spPr>
          <a:xfrm rot="16200000">
            <a:off x="1567591" y="3163804"/>
            <a:ext cx="0" cy="10578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avec flèche 57"/>
          <p:cNvCxnSpPr/>
          <p:nvPr/>
        </p:nvCxnSpPr>
        <p:spPr>
          <a:xfrm flipV="1">
            <a:off x="2859387" y="4162534"/>
            <a:ext cx="76020" cy="272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ZoneTexte 51"/>
          <p:cNvSpPr txBox="1"/>
          <p:nvPr/>
        </p:nvSpPr>
        <p:spPr>
          <a:xfrm>
            <a:off x="2745371" y="3769499"/>
            <a:ext cx="474849" cy="417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I</a:t>
            </a:r>
            <a:r>
              <a:rPr lang="fr-FR" sz="1600" baseline="-25000" dirty="0" err="1" smtClean="0"/>
              <a:t>c</a:t>
            </a:r>
            <a:endParaRPr lang="fr-FR" sz="1600" baseline="-25000" dirty="0"/>
          </a:p>
        </p:txBody>
      </p:sp>
      <p:sp>
        <p:nvSpPr>
          <p:cNvPr id="122" name="ZoneTexte 49"/>
          <p:cNvSpPr txBox="1"/>
          <p:nvPr/>
        </p:nvSpPr>
        <p:spPr>
          <a:xfrm>
            <a:off x="1426126" y="2840700"/>
            <a:ext cx="474849" cy="417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I</a:t>
            </a:r>
            <a:r>
              <a:rPr lang="fr-FR" sz="1600" baseline="-25000" dirty="0" err="1" smtClean="0"/>
              <a:t>b</a:t>
            </a:r>
            <a:endParaRPr lang="fr-FR" sz="1600" baseline="-25000" dirty="0"/>
          </a:p>
        </p:txBody>
      </p:sp>
      <p:sp>
        <p:nvSpPr>
          <p:cNvPr id="123" name="ZoneTexte 49"/>
          <p:cNvSpPr txBox="1"/>
          <p:nvPr/>
        </p:nvSpPr>
        <p:spPr>
          <a:xfrm>
            <a:off x="1452693" y="4100788"/>
            <a:ext cx="474849" cy="417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I</a:t>
            </a:r>
            <a:r>
              <a:rPr lang="fr-FR" sz="1600" baseline="-25000" dirty="0" err="1" smtClean="0"/>
              <a:t>b</a:t>
            </a:r>
            <a:endParaRPr lang="fr-FR" sz="1600" baseline="-25000" dirty="0"/>
          </a:p>
        </p:txBody>
      </p:sp>
      <p:cxnSp>
        <p:nvCxnSpPr>
          <p:cNvPr id="124" name="Connecteur droit avec flèche 48"/>
          <p:cNvCxnSpPr/>
          <p:nvPr/>
        </p:nvCxnSpPr>
        <p:spPr>
          <a:xfrm flipH="1">
            <a:off x="1457930" y="4182923"/>
            <a:ext cx="85672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88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536" y="2353078"/>
            <a:ext cx="7272808" cy="4084463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Analyse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white"/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 schéma est donné: quel est l’état du transistor?</a:t>
            </a:r>
          </a:p>
          <a:p>
            <a:pPr lvl="1"/>
            <a:r>
              <a:rPr lang="fr-FR" dirty="0" smtClean="0"/>
              <a:t>Comme pour les diodes on fait une hypothèse de calcul: T passant par exemple</a:t>
            </a:r>
          </a:p>
          <a:p>
            <a:pPr lvl="1"/>
            <a:r>
              <a:rPr lang="fr-FR" dirty="0" smtClean="0"/>
              <a:t>Les calculs sont effectués puis  la cohérence de l’hypothèse vérifiée!</a:t>
            </a:r>
          </a:p>
          <a:p>
            <a:pPr lvl="1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284" y="2743084"/>
            <a:ext cx="460905" cy="47550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125539" y="2849256"/>
            <a:ext cx="1313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À connaître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308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Applications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white"/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Interfaçage et interrupteur commandé</a:t>
            </a:r>
          </a:p>
          <a:p>
            <a:pPr lvl="1"/>
            <a:r>
              <a:rPr lang="fr-FR" dirty="0" smtClean="0"/>
              <a:t>Objectif: adaptation en courant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Picture 4" descr="rel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407" y="4123935"/>
            <a:ext cx="3833812" cy="2160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rel5.gif (3253 octet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5" y="2115070"/>
            <a:ext cx="4229216" cy="19446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981075" y="2772487"/>
            <a:ext cx="18716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i="1" dirty="0"/>
              <a:t>Montage </a:t>
            </a:r>
            <a:r>
              <a:rPr lang="fr-FR" sz="1400" i="1" dirty="0" err="1"/>
              <a:t>darlington</a:t>
            </a:r>
            <a:endParaRPr lang="fr-FR" sz="1400" i="1" dirty="0"/>
          </a:p>
        </p:txBody>
      </p:sp>
      <p:pic>
        <p:nvPicPr>
          <p:cNvPr id="11" name="Picture 7" descr="led comm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1478" y="1540062"/>
            <a:ext cx="1456475" cy="23173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 descr="http://www.astuces-pratiques.fr/imagesarticles/24/alimentation-a-decoupage-flybac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037" y="4059757"/>
            <a:ext cx="3780420" cy="183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6255680" y="5880838"/>
            <a:ext cx="2383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On notera l’absence de diode de roue libre (la démagnétisation se fait par le secondaire du transfo!)</a:t>
            </a:r>
            <a:endParaRPr lang="fr-FR" sz="12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794" y="5966251"/>
            <a:ext cx="460905" cy="475504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5664843" y="4977113"/>
            <a:ext cx="914873" cy="504115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7005228" y="5204229"/>
            <a:ext cx="2756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Transistor en commutation (20kHz et +)</a:t>
            </a:r>
            <a:endParaRPr lang="fr-FR" sz="1200" i="1" dirty="0"/>
          </a:p>
        </p:txBody>
      </p:sp>
      <p:sp>
        <p:nvSpPr>
          <p:cNvPr id="17" name="Ellipse 16"/>
          <p:cNvSpPr/>
          <p:nvPr/>
        </p:nvSpPr>
        <p:spPr>
          <a:xfrm>
            <a:off x="2540732" y="3087413"/>
            <a:ext cx="1188132" cy="665623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690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Applications</a:t>
            </a:r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white"/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Régulation de tension</a:t>
            </a:r>
          </a:p>
          <a:p>
            <a:pPr lvl="1"/>
            <a:r>
              <a:rPr lang="fr-FR" dirty="0"/>
              <a:t>Source de tension contrôlée en courant</a:t>
            </a:r>
          </a:p>
          <a:p>
            <a:pPr lvl="1"/>
            <a:r>
              <a:rPr lang="fr-FR" dirty="0"/>
              <a:t>Présence d’une </a:t>
            </a:r>
            <a:r>
              <a:rPr lang="fr-FR" dirty="0" smtClean="0"/>
              <a:t>contre-réaction</a:t>
            </a:r>
          </a:p>
          <a:p>
            <a:pPr lvl="1"/>
            <a:r>
              <a:rPr lang="fr-FR" dirty="0" smtClean="0"/>
              <a:t>2 types de régulateur</a:t>
            </a:r>
          </a:p>
          <a:p>
            <a:pPr lvl="2"/>
            <a:r>
              <a:rPr lang="fr-FR" dirty="0" smtClean="0"/>
              <a:t>Shunt ou ballast</a:t>
            </a:r>
          </a:p>
          <a:p>
            <a:pPr lvl="1"/>
            <a:endParaRPr lang="fr-FR" baseline="-25000" dirty="0"/>
          </a:p>
          <a:p>
            <a:pPr lvl="1"/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sz="1600" b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00472" y="5635712"/>
            <a:ext cx="4953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fr-FR" sz="1600" b="1" dirty="0" smtClean="0"/>
              <a:t>Régulation de </a:t>
            </a:r>
            <a:r>
              <a:rPr lang="fr-FR" sz="1600" b="1" dirty="0"/>
              <a:t>type shunt (ou //)</a:t>
            </a:r>
          </a:p>
          <a:p>
            <a:pPr lvl="2"/>
            <a:r>
              <a:rPr lang="fr-FR" sz="1200" b="1" dirty="0"/>
              <a:t>Effet d’</a:t>
            </a:r>
            <a:r>
              <a:rPr lang="fr-FR" sz="1200" b="1" dirty="0" err="1"/>
              <a:t>auto-régulation</a:t>
            </a:r>
            <a:endParaRPr lang="fr-FR" sz="1200" b="1" dirty="0"/>
          </a:p>
        </p:txBody>
      </p:sp>
      <p:sp>
        <p:nvSpPr>
          <p:cNvPr id="10" name="Rectangle 9"/>
          <p:cNvSpPr/>
          <p:nvPr/>
        </p:nvSpPr>
        <p:spPr>
          <a:xfrm>
            <a:off x="4124908" y="5625518"/>
            <a:ext cx="4953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fr-FR" sz="1600" b="1" dirty="0"/>
              <a:t>Régulation de type série</a:t>
            </a:r>
          </a:p>
          <a:p>
            <a:pPr lvl="2"/>
            <a:r>
              <a:rPr lang="fr-FR" sz="1600" b="1" dirty="0"/>
              <a:t>Principe du transistor BALLAST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590877" y="3346520"/>
            <a:ext cx="2721268" cy="2219761"/>
            <a:chOff x="899584" y="1880828"/>
            <a:chExt cx="2721268" cy="2219761"/>
          </a:xfrm>
        </p:grpSpPr>
        <p:pic>
          <p:nvPicPr>
            <p:cNvPr id="30722" name="Picture 2" descr="http://www.chasingtrons.com/storage/post-images/voltage-regulator/Shunt%20Transistor%20Voltage%20Regulator.png?__SQUARESPACE_CACHEVERSION=12893658091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84" y="1880828"/>
              <a:ext cx="2721268" cy="2219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2129220" y="3653408"/>
              <a:ext cx="476523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260218" y="2845106"/>
              <a:ext cx="396044" cy="152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512" y="1465947"/>
            <a:ext cx="3482364" cy="153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e 18"/>
          <p:cNvGrpSpPr/>
          <p:nvPr/>
        </p:nvGrpSpPr>
        <p:grpSpPr>
          <a:xfrm>
            <a:off x="4520952" y="3573016"/>
            <a:ext cx="2736305" cy="1968978"/>
            <a:chOff x="902532" y="4256495"/>
            <a:chExt cx="2773337" cy="2152784"/>
          </a:xfrm>
        </p:grpSpPr>
        <p:pic>
          <p:nvPicPr>
            <p:cNvPr id="20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532" y="4256495"/>
              <a:ext cx="2773337" cy="2152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902532" y="6093296"/>
              <a:ext cx="450068" cy="180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64614" y="6115101"/>
              <a:ext cx="450068" cy="180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66379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Applications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white"/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Régulateur ballast</a:t>
            </a:r>
          </a:p>
          <a:p>
            <a:pPr lvl="1"/>
            <a:r>
              <a:rPr lang="fr-FR" dirty="0" smtClean="0"/>
              <a:t>Le plus utilisé jusqu’à P&lt;10W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4470" y="2060848"/>
            <a:ext cx="4043134" cy="221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621" y="2139640"/>
            <a:ext cx="3751641" cy="205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orme libre 10"/>
          <p:cNvSpPr/>
          <p:nvPr/>
        </p:nvSpPr>
        <p:spPr>
          <a:xfrm>
            <a:off x="6030948" y="2432482"/>
            <a:ext cx="814746" cy="1562469"/>
          </a:xfrm>
          <a:custGeom>
            <a:avLst/>
            <a:gdLst>
              <a:gd name="connsiteX0" fmla="*/ 795980 w 814746"/>
              <a:gd name="connsiteY0" fmla="*/ 1091953 h 1562469"/>
              <a:gd name="connsiteX1" fmla="*/ 707203 w 814746"/>
              <a:gd name="connsiteY1" fmla="*/ 1083075 h 1562469"/>
              <a:gd name="connsiteX2" fmla="*/ 662815 w 814746"/>
              <a:gd name="connsiteY2" fmla="*/ 1074198 h 1562469"/>
              <a:gd name="connsiteX3" fmla="*/ 503017 w 814746"/>
              <a:gd name="connsiteY3" fmla="*/ 1065320 h 1562469"/>
              <a:gd name="connsiteX4" fmla="*/ 378730 w 814746"/>
              <a:gd name="connsiteY4" fmla="*/ 1074198 h 1562469"/>
              <a:gd name="connsiteX5" fmla="*/ 343219 w 814746"/>
              <a:gd name="connsiteY5" fmla="*/ 1083075 h 1562469"/>
              <a:gd name="connsiteX6" fmla="*/ 281075 w 814746"/>
              <a:gd name="connsiteY6" fmla="*/ 1091953 h 1562469"/>
              <a:gd name="connsiteX7" fmla="*/ 254442 w 814746"/>
              <a:gd name="connsiteY7" fmla="*/ 1100831 h 1562469"/>
              <a:gd name="connsiteX8" fmla="*/ 23623 w 814746"/>
              <a:gd name="connsiteY8" fmla="*/ 1083075 h 1562469"/>
              <a:gd name="connsiteX9" fmla="*/ 14745 w 814746"/>
              <a:gd name="connsiteY9" fmla="*/ 1003176 h 1562469"/>
              <a:gd name="connsiteX10" fmla="*/ 68011 w 814746"/>
              <a:gd name="connsiteY10" fmla="*/ 985421 h 1562469"/>
              <a:gd name="connsiteX11" fmla="*/ 94644 w 814746"/>
              <a:gd name="connsiteY11" fmla="*/ 976543 h 1562469"/>
              <a:gd name="connsiteX12" fmla="*/ 272198 w 814746"/>
              <a:gd name="connsiteY12" fmla="*/ 958788 h 1562469"/>
              <a:gd name="connsiteX13" fmla="*/ 298831 w 814746"/>
              <a:gd name="connsiteY13" fmla="*/ 941033 h 1562469"/>
              <a:gd name="connsiteX14" fmla="*/ 316586 w 814746"/>
              <a:gd name="connsiteY14" fmla="*/ 923277 h 1562469"/>
              <a:gd name="connsiteX15" fmla="*/ 352097 w 814746"/>
              <a:gd name="connsiteY15" fmla="*/ 896644 h 1562469"/>
              <a:gd name="connsiteX16" fmla="*/ 369852 w 814746"/>
              <a:gd name="connsiteY16" fmla="*/ 870011 h 1562469"/>
              <a:gd name="connsiteX17" fmla="*/ 378730 w 814746"/>
              <a:gd name="connsiteY17" fmla="*/ 843378 h 1562469"/>
              <a:gd name="connsiteX18" fmla="*/ 396485 w 814746"/>
              <a:gd name="connsiteY18" fmla="*/ 807868 h 1562469"/>
              <a:gd name="connsiteX19" fmla="*/ 414240 w 814746"/>
              <a:gd name="connsiteY19" fmla="*/ 719091 h 1562469"/>
              <a:gd name="connsiteX20" fmla="*/ 431996 w 814746"/>
              <a:gd name="connsiteY20" fmla="*/ 177553 h 1562469"/>
              <a:gd name="connsiteX21" fmla="*/ 449751 w 814746"/>
              <a:gd name="connsiteY21" fmla="*/ 88776 h 1562469"/>
              <a:gd name="connsiteX22" fmla="*/ 467506 w 814746"/>
              <a:gd name="connsiteY22" fmla="*/ 62143 h 1562469"/>
              <a:gd name="connsiteX23" fmla="*/ 520772 w 814746"/>
              <a:gd name="connsiteY23" fmla="*/ 44388 h 1562469"/>
              <a:gd name="connsiteX24" fmla="*/ 574038 w 814746"/>
              <a:gd name="connsiteY24" fmla="*/ 17755 h 1562469"/>
              <a:gd name="connsiteX25" fmla="*/ 627304 w 814746"/>
              <a:gd name="connsiteY25" fmla="*/ 0 h 1562469"/>
              <a:gd name="connsiteX26" fmla="*/ 689448 w 814746"/>
              <a:gd name="connsiteY26" fmla="*/ 26633 h 1562469"/>
              <a:gd name="connsiteX27" fmla="*/ 707203 w 814746"/>
              <a:gd name="connsiteY27" fmla="*/ 79899 h 1562469"/>
              <a:gd name="connsiteX28" fmla="*/ 724959 w 814746"/>
              <a:gd name="connsiteY28" fmla="*/ 106532 h 1562469"/>
              <a:gd name="connsiteX29" fmla="*/ 742714 w 814746"/>
              <a:gd name="connsiteY29" fmla="*/ 213064 h 1562469"/>
              <a:gd name="connsiteX30" fmla="*/ 751592 w 814746"/>
              <a:gd name="connsiteY30" fmla="*/ 275207 h 1562469"/>
              <a:gd name="connsiteX31" fmla="*/ 769347 w 814746"/>
              <a:gd name="connsiteY31" fmla="*/ 452761 h 1562469"/>
              <a:gd name="connsiteX32" fmla="*/ 787102 w 814746"/>
              <a:gd name="connsiteY32" fmla="*/ 674702 h 1562469"/>
              <a:gd name="connsiteX33" fmla="*/ 804858 w 814746"/>
              <a:gd name="connsiteY33" fmla="*/ 1100831 h 1562469"/>
              <a:gd name="connsiteX34" fmla="*/ 813735 w 814746"/>
              <a:gd name="connsiteY34" fmla="*/ 1207363 h 1562469"/>
              <a:gd name="connsiteX35" fmla="*/ 813735 w 814746"/>
              <a:gd name="connsiteY35" fmla="*/ 1562469 h 156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14746" h="1562469">
                <a:moveTo>
                  <a:pt x="795980" y="1091953"/>
                </a:moveTo>
                <a:cubicBezTo>
                  <a:pt x="766388" y="1088994"/>
                  <a:pt x="736682" y="1087005"/>
                  <a:pt x="707203" y="1083075"/>
                </a:cubicBezTo>
                <a:cubicBezTo>
                  <a:pt x="692246" y="1081081"/>
                  <a:pt x="677847" y="1075505"/>
                  <a:pt x="662815" y="1074198"/>
                </a:cubicBezTo>
                <a:cubicBezTo>
                  <a:pt x="609667" y="1069577"/>
                  <a:pt x="556283" y="1068279"/>
                  <a:pt x="503017" y="1065320"/>
                </a:cubicBezTo>
                <a:cubicBezTo>
                  <a:pt x="461588" y="1068279"/>
                  <a:pt x="420011" y="1069611"/>
                  <a:pt x="378730" y="1074198"/>
                </a:cubicBezTo>
                <a:cubicBezTo>
                  <a:pt x="366603" y="1075545"/>
                  <a:pt x="355223" y="1080892"/>
                  <a:pt x="343219" y="1083075"/>
                </a:cubicBezTo>
                <a:cubicBezTo>
                  <a:pt x="322632" y="1086818"/>
                  <a:pt x="301790" y="1088994"/>
                  <a:pt x="281075" y="1091953"/>
                </a:cubicBezTo>
                <a:cubicBezTo>
                  <a:pt x="272197" y="1094912"/>
                  <a:pt x="263800" y="1100831"/>
                  <a:pt x="254442" y="1100831"/>
                </a:cubicBezTo>
                <a:cubicBezTo>
                  <a:pt x="152431" y="1100831"/>
                  <a:pt x="111084" y="1094008"/>
                  <a:pt x="23623" y="1083075"/>
                </a:cubicBezTo>
                <a:cubicBezTo>
                  <a:pt x="7465" y="1058838"/>
                  <a:pt x="-15425" y="1037657"/>
                  <a:pt x="14745" y="1003176"/>
                </a:cubicBezTo>
                <a:cubicBezTo>
                  <a:pt x="27069" y="989091"/>
                  <a:pt x="50256" y="991339"/>
                  <a:pt x="68011" y="985421"/>
                </a:cubicBezTo>
                <a:lnTo>
                  <a:pt x="94644" y="976543"/>
                </a:lnTo>
                <a:cubicBezTo>
                  <a:pt x="169080" y="951731"/>
                  <a:pt x="111963" y="968214"/>
                  <a:pt x="272198" y="958788"/>
                </a:cubicBezTo>
                <a:cubicBezTo>
                  <a:pt x="281076" y="952870"/>
                  <a:pt x="290500" y="947698"/>
                  <a:pt x="298831" y="941033"/>
                </a:cubicBezTo>
                <a:cubicBezTo>
                  <a:pt x="305367" y="935804"/>
                  <a:pt x="310156" y="928635"/>
                  <a:pt x="316586" y="923277"/>
                </a:cubicBezTo>
                <a:cubicBezTo>
                  <a:pt x="327953" y="913805"/>
                  <a:pt x="340260" y="905522"/>
                  <a:pt x="352097" y="896644"/>
                </a:cubicBezTo>
                <a:cubicBezTo>
                  <a:pt x="358015" y="887766"/>
                  <a:pt x="365080" y="879554"/>
                  <a:pt x="369852" y="870011"/>
                </a:cubicBezTo>
                <a:cubicBezTo>
                  <a:pt x="374037" y="861641"/>
                  <a:pt x="375044" y="851979"/>
                  <a:pt x="378730" y="843378"/>
                </a:cubicBezTo>
                <a:cubicBezTo>
                  <a:pt x="383943" y="831214"/>
                  <a:pt x="390567" y="819705"/>
                  <a:pt x="396485" y="807868"/>
                </a:cubicBezTo>
                <a:cubicBezTo>
                  <a:pt x="402403" y="778276"/>
                  <a:pt x="413522" y="749261"/>
                  <a:pt x="414240" y="719091"/>
                </a:cubicBezTo>
                <a:cubicBezTo>
                  <a:pt x="417418" y="585630"/>
                  <a:pt x="419772" y="336468"/>
                  <a:pt x="431996" y="177553"/>
                </a:cubicBezTo>
                <a:cubicBezTo>
                  <a:pt x="433483" y="158215"/>
                  <a:pt x="438152" y="111974"/>
                  <a:pt x="449751" y="88776"/>
                </a:cubicBezTo>
                <a:cubicBezTo>
                  <a:pt x="454523" y="79233"/>
                  <a:pt x="458458" y="67798"/>
                  <a:pt x="467506" y="62143"/>
                </a:cubicBezTo>
                <a:cubicBezTo>
                  <a:pt x="483377" y="52224"/>
                  <a:pt x="520772" y="44388"/>
                  <a:pt x="520772" y="44388"/>
                </a:cubicBezTo>
                <a:cubicBezTo>
                  <a:pt x="549293" y="15868"/>
                  <a:pt x="527292" y="31779"/>
                  <a:pt x="574038" y="17755"/>
                </a:cubicBezTo>
                <a:cubicBezTo>
                  <a:pt x="591964" y="12377"/>
                  <a:pt x="627304" y="0"/>
                  <a:pt x="627304" y="0"/>
                </a:cubicBezTo>
                <a:cubicBezTo>
                  <a:pt x="644085" y="4195"/>
                  <a:pt x="678094" y="8466"/>
                  <a:pt x="689448" y="26633"/>
                </a:cubicBezTo>
                <a:cubicBezTo>
                  <a:pt x="699367" y="42504"/>
                  <a:pt x="696821" y="64327"/>
                  <a:pt x="707203" y="79899"/>
                </a:cubicBezTo>
                <a:lnTo>
                  <a:pt x="724959" y="106532"/>
                </a:lnTo>
                <a:cubicBezTo>
                  <a:pt x="743002" y="160664"/>
                  <a:pt x="730820" y="117916"/>
                  <a:pt x="742714" y="213064"/>
                </a:cubicBezTo>
                <a:cubicBezTo>
                  <a:pt x="745309" y="233827"/>
                  <a:pt x="748827" y="254466"/>
                  <a:pt x="751592" y="275207"/>
                </a:cubicBezTo>
                <a:cubicBezTo>
                  <a:pt x="760361" y="340975"/>
                  <a:pt x="765250" y="383110"/>
                  <a:pt x="769347" y="452761"/>
                </a:cubicBezTo>
                <a:cubicBezTo>
                  <a:pt x="781972" y="667386"/>
                  <a:pt x="757141" y="584812"/>
                  <a:pt x="787102" y="674702"/>
                </a:cubicBezTo>
                <a:cubicBezTo>
                  <a:pt x="807996" y="946320"/>
                  <a:pt x="783950" y="609487"/>
                  <a:pt x="804858" y="1100831"/>
                </a:cubicBezTo>
                <a:cubicBezTo>
                  <a:pt x="806373" y="1136433"/>
                  <a:pt x="813050" y="1171736"/>
                  <a:pt x="813735" y="1207363"/>
                </a:cubicBezTo>
                <a:cubicBezTo>
                  <a:pt x="816011" y="1325710"/>
                  <a:pt x="813735" y="1444100"/>
                  <a:pt x="813735" y="1562469"/>
                </a:cubicBezTo>
              </a:path>
            </a:pathLst>
          </a:cu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2339702"/>
              </p:ext>
            </p:extLst>
          </p:nvPr>
        </p:nvGraphicFramePr>
        <p:xfrm>
          <a:off x="5565068" y="3607690"/>
          <a:ext cx="1128900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4" name="Equation" r:id="rId5" imgW="1028520" imgH="393480" progId="Equation.DSMT4">
                  <p:embed/>
                </p:oleObj>
              </mc:Choice>
              <mc:Fallback>
                <p:oleObj name="Equation" r:id="rId5" imgW="10285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65068" y="3607690"/>
                        <a:ext cx="1128900" cy="43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5405534" y="4064411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Ampli non inverseur</a:t>
            </a:r>
            <a:endParaRPr lang="fr-FR" sz="1100" dirty="0"/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70" y="4437112"/>
            <a:ext cx="4494292" cy="20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279" y="4523577"/>
            <a:ext cx="3877916" cy="19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506411" y="3767297"/>
            <a:ext cx="1476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B050"/>
                </a:solidFill>
              </a:rPr>
              <a:t>Variante 1</a:t>
            </a:r>
            <a:endParaRPr lang="fr-FR" sz="1200" b="1" dirty="0">
              <a:solidFill>
                <a:srgbClr val="00B05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8049344" y="3747980"/>
            <a:ext cx="1476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B050"/>
                </a:solidFill>
              </a:rPr>
              <a:t>Variante 2</a:t>
            </a:r>
            <a:endParaRPr lang="fr-FR" sz="1200" b="1" dirty="0">
              <a:solidFill>
                <a:srgbClr val="00B05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712640" y="6057292"/>
            <a:ext cx="1476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B050"/>
                </a:solidFill>
              </a:rPr>
              <a:t>Variante 3</a:t>
            </a:r>
            <a:endParaRPr lang="fr-FR" sz="1200" b="1" dirty="0">
              <a:solidFill>
                <a:srgbClr val="00B050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2531616" y="4294859"/>
            <a:ext cx="1116124" cy="1464087"/>
          </a:xfrm>
          <a:prstGeom prst="ellipse">
            <a:avLst/>
          </a:pr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7473280" y="4437112"/>
            <a:ext cx="1573915" cy="2031838"/>
          </a:xfrm>
          <a:prstGeom prst="ellipse">
            <a:avLst/>
          </a:pr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droite 14"/>
          <p:cNvSpPr/>
          <p:nvPr/>
        </p:nvSpPr>
        <p:spPr>
          <a:xfrm>
            <a:off x="4953000" y="5841268"/>
            <a:ext cx="936104" cy="354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73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299" y="2490172"/>
            <a:ext cx="4747667" cy="333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Applications</a:t>
            </a:r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white"/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Régulateur de tension intégré</a:t>
            </a:r>
          </a:p>
          <a:p>
            <a:pPr lvl="1"/>
            <a:r>
              <a:rPr lang="fr-FR" dirty="0" smtClean="0"/>
              <a:t>Structure ballast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2" y="2704622"/>
            <a:ext cx="4176464" cy="2903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16785" y="5741404"/>
            <a:ext cx="1830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/>
              <a:t>I</a:t>
            </a:r>
            <a:r>
              <a:rPr lang="fr-FR" i="1" baseline="-25000" dirty="0" err="1"/>
              <a:t>load</a:t>
            </a:r>
            <a:r>
              <a:rPr lang="fr-FR" i="1" dirty="0"/>
              <a:t> </a:t>
            </a:r>
            <a:r>
              <a:rPr lang="fr-FR" dirty="0"/>
              <a:t>= </a:t>
            </a:r>
            <a:r>
              <a:rPr lang="fr-FR" dirty="0" smtClean="0"/>
              <a:t>k.</a:t>
            </a:r>
            <a:r>
              <a:rPr lang="el-GR" dirty="0" smtClean="0"/>
              <a:t>β</a:t>
            </a:r>
            <a:r>
              <a:rPr lang="fr-FR" baseline="-25000" dirty="0" smtClean="0"/>
              <a:t>1</a:t>
            </a:r>
            <a:r>
              <a:rPr lang="el-GR" dirty="0" smtClean="0"/>
              <a:t>β</a:t>
            </a:r>
            <a:r>
              <a:rPr lang="fr-FR" baseline="-25000" dirty="0"/>
              <a:t>2</a:t>
            </a:r>
            <a:r>
              <a:rPr lang="el-GR" dirty="0" smtClean="0"/>
              <a:t>β</a:t>
            </a:r>
            <a:r>
              <a:rPr lang="fr-FR" baseline="-25000" dirty="0" smtClean="0"/>
              <a:t>3</a:t>
            </a:r>
            <a:r>
              <a:rPr lang="fr-FR" dirty="0" smtClean="0"/>
              <a:t>V</a:t>
            </a:r>
            <a:r>
              <a:rPr lang="fr-FR" baseline="-25000" dirty="0" smtClean="0"/>
              <a:t>diff</a:t>
            </a:r>
            <a:endParaRPr lang="fr-FR" baseline="-25000" dirty="0"/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2223966" y="3208330"/>
            <a:ext cx="134765" cy="2926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>
            <a:off x="2035965" y="3501008"/>
            <a:ext cx="188001" cy="39649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1113373" y="3887399"/>
            <a:ext cx="714654" cy="1010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1113373" y="2920646"/>
            <a:ext cx="952872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1061233" y="2516707"/>
            <a:ext cx="128811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rgbClr val="7030A0"/>
                </a:solidFill>
              </a:rPr>
              <a:t>V</a:t>
            </a:r>
            <a:r>
              <a:rPr lang="fr-FR" sz="1400" b="1" baseline="-25000" dirty="0" err="1" smtClean="0">
                <a:solidFill>
                  <a:srgbClr val="7030A0"/>
                </a:solidFill>
              </a:rPr>
              <a:t>ce</a:t>
            </a:r>
            <a:r>
              <a:rPr lang="fr-FR" sz="1400" b="1" dirty="0" smtClean="0">
                <a:solidFill>
                  <a:srgbClr val="7030A0"/>
                </a:solidFill>
              </a:rPr>
              <a:t>=2Vbe+V</a:t>
            </a:r>
            <a:r>
              <a:rPr lang="fr-FR" sz="1400" b="1" baseline="-25000" dirty="0" smtClean="0">
                <a:solidFill>
                  <a:srgbClr val="7030A0"/>
                </a:solidFill>
              </a:rPr>
              <a:t>ce3</a:t>
            </a:r>
            <a:endParaRPr lang="fr-FR" sz="1400" b="1" baseline="-25000" dirty="0">
              <a:solidFill>
                <a:srgbClr val="7030A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75228" y="2809951"/>
            <a:ext cx="1674186" cy="2688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6012321" y="5532696"/>
            <a:ext cx="2503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bandgap</a:t>
            </a:r>
            <a:r>
              <a:rPr lang="fr-FR" sz="1400" dirty="0"/>
              <a:t> de </a:t>
            </a:r>
            <a:r>
              <a:rPr lang="fr-FR" sz="1400" dirty="0" err="1" smtClean="0"/>
              <a:t>Brokaw</a:t>
            </a:r>
            <a:r>
              <a:rPr lang="fr-FR" sz="1400" dirty="0" smtClean="0"/>
              <a:t>: référence de tension de  1,25V</a:t>
            </a:r>
            <a:endParaRPr lang="fr-FR" sz="1400" dirty="0"/>
          </a:p>
        </p:txBody>
      </p:sp>
      <p:sp>
        <p:nvSpPr>
          <p:cNvPr id="22" name="Rectangle 21"/>
          <p:cNvSpPr/>
          <p:nvPr/>
        </p:nvSpPr>
        <p:spPr>
          <a:xfrm>
            <a:off x="6666334" y="3897506"/>
            <a:ext cx="101721" cy="1188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6666334" y="4229390"/>
            <a:ext cx="12898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Vref</a:t>
            </a:r>
            <a:r>
              <a:rPr lang="fr-FR" sz="1600" dirty="0" smtClean="0"/>
              <a:t>=1,25V</a:t>
            </a:r>
            <a:endParaRPr lang="fr-FR" sz="1600" dirty="0"/>
          </a:p>
        </p:txBody>
      </p:sp>
      <p:cxnSp>
        <p:nvCxnSpPr>
          <p:cNvPr id="27" name="Connecteur droit avec flèche 26"/>
          <p:cNvCxnSpPr/>
          <p:nvPr/>
        </p:nvCxnSpPr>
        <p:spPr>
          <a:xfrm flipV="1">
            <a:off x="6615261" y="3897506"/>
            <a:ext cx="0" cy="1095227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/>
          <p:cNvSpPr/>
          <p:nvPr/>
        </p:nvSpPr>
        <p:spPr>
          <a:xfrm>
            <a:off x="7653300" y="2704622"/>
            <a:ext cx="1080120" cy="1464087"/>
          </a:xfrm>
          <a:prstGeom prst="ellipse">
            <a:avLst/>
          </a:pr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1687623" y="2249439"/>
            <a:ext cx="3428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On retrouve notre tension de déchet </a:t>
            </a:r>
            <a:r>
              <a:rPr lang="fr-FR" sz="1400" i="1" dirty="0" err="1" smtClean="0"/>
              <a:t>V</a:t>
            </a:r>
            <a:r>
              <a:rPr lang="fr-FR" sz="1400" i="1" baseline="-25000" dirty="0" err="1" smtClean="0"/>
              <a:t>dropout</a:t>
            </a:r>
            <a:endParaRPr lang="fr-FR" sz="1400" i="1" baseline="-25000" dirty="0"/>
          </a:p>
        </p:txBody>
      </p:sp>
      <p:cxnSp>
        <p:nvCxnSpPr>
          <p:cNvPr id="31" name="Connecteur droit avec flèche 30"/>
          <p:cNvCxnSpPr/>
          <p:nvPr/>
        </p:nvCxnSpPr>
        <p:spPr>
          <a:xfrm flipH="1">
            <a:off x="2223966" y="2667953"/>
            <a:ext cx="640802" cy="521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41" name="Connecteur droit 35840"/>
          <p:cNvCxnSpPr/>
          <p:nvPr/>
        </p:nvCxnSpPr>
        <p:spPr>
          <a:xfrm>
            <a:off x="9118767" y="3804601"/>
            <a:ext cx="5400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9182767" y="3804601"/>
            <a:ext cx="270030" cy="0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6" name="ZoneTexte 35845"/>
          <p:cNvSpPr txBox="1"/>
          <p:nvPr/>
        </p:nvSpPr>
        <p:spPr>
          <a:xfrm>
            <a:off x="9147520" y="3349544"/>
            <a:ext cx="302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</a:t>
            </a:r>
            <a:r>
              <a:rPr lang="fr-FR" baseline="-25000" dirty="0" smtClean="0"/>
              <a:t>s</a:t>
            </a:r>
            <a:endParaRPr lang="fr-FR" baseline="-25000" dirty="0"/>
          </a:p>
        </p:txBody>
      </p:sp>
    </p:spTree>
    <p:extLst>
      <p:ext uri="{BB962C8B-B14F-4D97-AF65-F5344CB8AC3E}">
        <p14:creationId xmlns:p14="http://schemas.microsoft.com/office/powerpoint/2010/main" val="42564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01" y="3433763"/>
            <a:ext cx="515302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Le composant JFET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bipolaire</a:t>
            </a:r>
          </a:p>
          <a:p>
            <a:pPr lvl="0"/>
            <a:r>
              <a:rPr lang="fr-FR" dirty="0"/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Symbole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Structure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357563"/>
            <a:ext cx="476250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2185029" y="1455290"/>
            <a:ext cx="2053596" cy="1326008"/>
            <a:chOff x="4124908" y="4118750"/>
            <a:chExt cx="1656184" cy="1086942"/>
          </a:xfrm>
        </p:grpSpPr>
        <p:pic>
          <p:nvPicPr>
            <p:cNvPr id="9" name="Picture 2" descr="http://t0.gstatic.com/images?q=tbn:ANd9GcT6n4Iui7ecIhGW5kXlo75lqHT0BQbJjWUDU7e34r4IQf_kURo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908" y="4221088"/>
              <a:ext cx="1656184" cy="984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>
              <a:off x="4207873" y="4118750"/>
              <a:ext cx="68407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c</a:t>
              </a:r>
              <a:r>
                <a:rPr lang="fr-FR" sz="1200" dirty="0" smtClean="0"/>
                <a:t>anal N</a:t>
              </a:r>
              <a:endParaRPr lang="fr-FR" sz="1200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5097016" y="4128625"/>
              <a:ext cx="68407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c</a:t>
              </a:r>
              <a:r>
                <a:rPr lang="fr-FR" sz="1200" dirty="0" smtClean="0"/>
                <a:t>anal P</a:t>
              </a:r>
              <a:endParaRPr lang="fr-FR" sz="1200" dirty="0"/>
            </a:p>
          </p:txBody>
        </p:sp>
      </p:grpSp>
      <p:cxnSp>
        <p:nvCxnSpPr>
          <p:cNvPr id="12" name="Connecteur droit 11"/>
          <p:cNvCxnSpPr/>
          <p:nvPr/>
        </p:nvCxnSpPr>
        <p:spPr>
          <a:xfrm>
            <a:off x="4876800" y="3398044"/>
            <a:ext cx="0" cy="21669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657225" y="5689253"/>
            <a:ext cx="3395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Canal ouvert au maximum </a:t>
            </a:r>
            <a:r>
              <a:rPr lang="fr-FR" sz="1600" i="1" dirty="0" err="1" smtClean="0"/>
              <a:t>Vgs</a:t>
            </a:r>
            <a:r>
              <a:rPr lang="fr-FR" sz="1600" i="1" dirty="0" smtClean="0"/>
              <a:t>=0</a:t>
            </a:r>
            <a:endParaRPr lang="fr-FR" sz="1600" i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5153025" y="5346145"/>
            <a:ext cx="4305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B050"/>
                </a:solidFill>
              </a:rPr>
              <a:t>Zone résistive</a:t>
            </a:r>
          </a:p>
          <a:p>
            <a:r>
              <a:rPr lang="fr-FR" sz="1200" dirty="0" smtClean="0"/>
              <a:t>le canal se rétrécit petit à petit au fur et à mesure que Vds augmente (Vds faible)</a:t>
            </a:r>
          </a:p>
          <a:p>
            <a:r>
              <a:rPr lang="fr-FR" sz="1200" b="1" dirty="0" smtClean="0">
                <a:solidFill>
                  <a:srgbClr val="00B050"/>
                </a:solidFill>
              </a:rPr>
              <a:t>Zone pincée</a:t>
            </a:r>
          </a:p>
          <a:p>
            <a:r>
              <a:rPr lang="fr-FR" sz="1200" dirty="0" smtClean="0"/>
              <a:t>au-delà d’un seuil Vds, la largueur du canal ne change plus (réduite à un minimum) =&gt;  le courant ne dépend plus de Vds</a:t>
            </a:r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365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072" y="1201201"/>
            <a:ext cx="2916324" cy="2389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Caractéristiques externes du JFET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bipolaire</a:t>
            </a:r>
          </a:p>
          <a:p>
            <a:pPr lvl="0"/>
            <a:r>
              <a:rPr lang="fr-FR" dirty="0">
                <a:solidFill>
                  <a:prstClr val="white"/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Caractéristique pour </a:t>
            </a:r>
            <a:r>
              <a:rPr lang="fr-FR" dirty="0" err="1" smtClean="0"/>
              <a:t>Vgs</a:t>
            </a:r>
            <a:r>
              <a:rPr lang="fr-FR" dirty="0" smtClean="0"/>
              <a:t>=0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39</a:t>
            </a:fld>
            <a:endParaRPr lang="en-US" dirty="0"/>
          </a:p>
        </p:txBody>
      </p:sp>
      <p:grpSp>
        <p:nvGrpSpPr>
          <p:cNvPr id="53" name="Groupe 52"/>
          <p:cNvGrpSpPr/>
          <p:nvPr/>
        </p:nvGrpSpPr>
        <p:grpSpPr>
          <a:xfrm>
            <a:off x="3684503" y="1277876"/>
            <a:ext cx="1757316" cy="2180393"/>
            <a:chOff x="4861607" y="1824038"/>
            <a:chExt cx="2062163" cy="2541588"/>
          </a:xfrm>
        </p:grpSpPr>
        <p:grpSp>
          <p:nvGrpSpPr>
            <p:cNvPr id="8" name="Group 296"/>
            <p:cNvGrpSpPr>
              <a:grpSpLocks/>
            </p:cNvGrpSpPr>
            <p:nvPr/>
          </p:nvGrpSpPr>
          <p:grpSpPr bwMode="auto">
            <a:xfrm>
              <a:off x="4861607" y="1824038"/>
              <a:ext cx="2062163" cy="2541588"/>
              <a:chOff x="735" y="984"/>
              <a:chExt cx="1299" cy="1601"/>
            </a:xfrm>
          </p:grpSpPr>
          <p:sp>
            <p:nvSpPr>
              <p:cNvPr id="9" name="Rectangle 198"/>
              <p:cNvSpPr>
                <a:spLocks noChangeArrowheads="1"/>
              </p:cNvSpPr>
              <p:nvPr/>
            </p:nvSpPr>
            <p:spPr bwMode="auto">
              <a:xfrm>
                <a:off x="1442" y="1262"/>
                <a:ext cx="141" cy="1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r>
                  <a:rPr lang="fr-FR" sz="1200"/>
                  <a:t>R</a:t>
                </a:r>
                <a:r>
                  <a:rPr lang="fr-FR" sz="1200" baseline="-25000"/>
                  <a:t>D</a:t>
                </a:r>
                <a:endParaRPr lang="fr-FR"/>
              </a:p>
            </p:txBody>
          </p:sp>
          <p:sp>
            <p:nvSpPr>
              <p:cNvPr id="10" name="Rectangle 199"/>
              <p:cNvSpPr>
                <a:spLocks noChangeArrowheads="1"/>
              </p:cNvSpPr>
              <p:nvPr/>
            </p:nvSpPr>
            <p:spPr bwMode="auto">
              <a:xfrm>
                <a:off x="1375" y="1589"/>
                <a:ext cx="67" cy="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pPr algn="ctr"/>
                <a:r>
                  <a:rPr lang="fr-FR" sz="600" b="1"/>
                  <a:t>D</a:t>
                </a:r>
                <a:endParaRPr lang="fr-FR"/>
              </a:p>
            </p:txBody>
          </p:sp>
          <p:sp>
            <p:nvSpPr>
              <p:cNvPr id="11" name="Rectangle 200"/>
              <p:cNvSpPr>
                <a:spLocks noChangeArrowheads="1"/>
              </p:cNvSpPr>
              <p:nvPr/>
            </p:nvSpPr>
            <p:spPr bwMode="auto">
              <a:xfrm>
                <a:off x="1766" y="984"/>
                <a:ext cx="129" cy="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r>
                  <a:rPr lang="fr-FR" sz="1200"/>
                  <a:t>E</a:t>
                </a:r>
                <a:endParaRPr lang="fr-FR"/>
              </a:p>
            </p:txBody>
          </p:sp>
          <p:sp>
            <p:nvSpPr>
              <p:cNvPr id="13" name="Line 202"/>
              <p:cNvSpPr>
                <a:spLocks noChangeShapeType="1"/>
              </p:cNvSpPr>
              <p:nvPr/>
            </p:nvSpPr>
            <p:spPr bwMode="auto">
              <a:xfrm>
                <a:off x="1275" y="2585"/>
                <a:ext cx="183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" name="Line 203"/>
              <p:cNvSpPr>
                <a:spLocks noChangeShapeType="1"/>
              </p:cNvSpPr>
              <p:nvPr/>
            </p:nvSpPr>
            <p:spPr bwMode="auto">
              <a:xfrm>
                <a:off x="1355" y="2510"/>
                <a:ext cx="0" cy="6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Line 209"/>
              <p:cNvSpPr>
                <a:spLocks noChangeShapeType="1"/>
              </p:cNvSpPr>
              <p:nvPr/>
            </p:nvSpPr>
            <p:spPr bwMode="auto">
              <a:xfrm>
                <a:off x="1214" y="1604"/>
                <a:ext cx="0" cy="25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Line 210"/>
              <p:cNvSpPr>
                <a:spLocks noChangeShapeType="1"/>
              </p:cNvSpPr>
              <p:nvPr/>
            </p:nvSpPr>
            <p:spPr bwMode="auto">
              <a:xfrm>
                <a:off x="1214" y="1650"/>
                <a:ext cx="137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" name="Line 211"/>
              <p:cNvSpPr>
                <a:spLocks noChangeShapeType="1"/>
              </p:cNvSpPr>
              <p:nvPr/>
            </p:nvSpPr>
            <p:spPr bwMode="auto">
              <a:xfrm>
                <a:off x="1214" y="1809"/>
                <a:ext cx="137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Line 212"/>
              <p:cNvSpPr>
                <a:spLocks noChangeShapeType="1"/>
              </p:cNvSpPr>
              <p:nvPr/>
            </p:nvSpPr>
            <p:spPr bwMode="auto">
              <a:xfrm>
                <a:off x="1065" y="1811"/>
                <a:ext cx="137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lg"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" name="Rectangle 216"/>
              <p:cNvSpPr>
                <a:spLocks noChangeArrowheads="1"/>
              </p:cNvSpPr>
              <p:nvPr/>
            </p:nvSpPr>
            <p:spPr bwMode="auto">
              <a:xfrm>
                <a:off x="1305" y="1194"/>
                <a:ext cx="92" cy="251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Line 218"/>
              <p:cNvSpPr>
                <a:spLocks noChangeShapeType="1"/>
              </p:cNvSpPr>
              <p:nvPr/>
            </p:nvSpPr>
            <p:spPr bwMode="auto">
              <a:xfrm>
                <a:off x="1351" y="1809"/>
                <a:ext cx="5" cy="69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" name="Line 220"/>
              <p:cNvSpPr>
                <a:spLocks noChangeShapeType="1"/>
              </p:cNvSpPr>
              <p:nvPr/>
            </p:nvSpPr>
            <p:spPr bwMode="auto">
              <a:xfrm>
                <a:off x="897" y="1809"/>
                <a:ext cx="5" cy="68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Line 222"/>
              <p:cNvSpPr>
                <a:spLocks noChangeShapeType="1"/>
              </p:cNvSpPr>
              <p:nvPr/>
            </p:nvSpPr>
            <p:spPr bwMode="auto">
              <a:xfrm>
                <a:off x="1351" y="1445"/>
                <a:ext cx="0" cy="20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" name="Rectangle 226"/>
              <p:cNvSpPr>
                <a:spLocks noChangeArrowheads="1"/>
              </p:cNvSpPr>
              <p:nvPr/>
            </p:nvSpPr>
            <p:spPr bwMode="auto">
              <a:xfrm>
                <a:off x="1075" y="1670"/>
                <a:ext cx="92" cy="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pPr algn="ctr"/>
                <a:r>
                  <a:rPr lang="fr-FR" sz="600" b="1"/>
                  <a:t>G</a:t>
                </a:r>
                <a:endParaRPr lang="fr-FR"/>
              </a:p>
            </p:txBody>
          </p:sp>
          <p:sp>
            <p:nvSpPr>
              <p:cNvPr id="30" name="Rectangle 227"/>
              <p:cNvSpPr>
                <a:spLocks noChangeArrowheads="1"/>
              </p:cNvSpPr>
              <p:nvPr/>
            </p:nvSpPr>
            <p:spPr bwMode="auto">
              <a:xfrm>
                <a:off x="1353" y="1776"/>
                <a:ext cx="94" cy="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pPr algn="ctr"/>
                <a:r>
                  <a:rPr lang="fr-FR" sz="600" b="1"/>
                  <a:t>S</a:t>
                </a:r>
                <a:endParaRPr lang="fr-FR"/>
              </a:p>
            </p:txBody>
          </p:sp>
          <p:sp>
            <p:nvSpPr>
              <p:cNvPr id="31" name="Line 228"/>
              <p:cNvSpPr>
                <a:spLocks noChangeShapeType="1"/>
              </p:cNvSpPr>
              <p:nvPr/>
            </p:nvSpPr>
            <p:spPr bwMode="auto">
              <a:xfrm>
                <a:off x="1351" y="1034"/>
                <a:ext cx="0" cy="16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Oval 237"/>
              <p:cNvSpPr>
                <a:spLocks noChangeArrowheads="1"/>
              </p:cNvSpPr>
              <p:nvPr/>
            </p:nvSpPr>
            <p:spPr bwMode="auto">
              <a:xfrm>
                <a:off x="883" y="1797"/>
                <a:ext cx="33" cy="3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" name="Oval 238"/>
              <p:cNvSpPr>
                <a:spLocks noChangeArrowheads="1"/>
              </p:cNvSpPr>
              <p:nvPr/>
            </p:nvSpPr>
            <p:spPr bwMode="auto">
              <a:xfrm>
                <a:off x="885" y="2487"/>
                <a:ext cx="34" cy="3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" name="Oval 240"/>
              <p:cNvSpPr>
                <a:spLocks noChangeArrowheads="1"/>
              </p:cNvSpPr>
              <p:nvPr/>
            </p:nvSpPr>
            <p:spPr bwMode="auto">
              <a:xfrm>
                <a:off x="1334" y="2493"/>
                <a:ext cx="33" cy="3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Line 241"/>
              <p:cNvSpPr>
                <a:spLocks noChangeShapeType="1"/>
              </p:cNvSpPr>
              <p:nvPr/>
            </p:nvSpPr>
            <p:spPr bwMode="auto">
              <a:xfrm>
                <a:off x="1043" y="1037"/>
                <a:ext cx="69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" name="Oval 242"/>
              <p:cNvSpPr>
                <a:spLocks noChangeArrowheads="1"/>
              </p:cNvSpPr>
              <p:nvPr/>
            </p:nvSpPr>
            <p:spPr bwMode="auto">
              <a:xfrm>
                <a:off x="1339" y="101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Line 244"/>
              <p:cNvSpPr>
                <a:spLocks noChangeShapeType="1"/>
              </p:cNvSpPr>
              <p:nvPr/>
            </p:nvSpPr>
            <p:spPr bwMode="auto">
              <a:xfrm>
                <a:off x="902" y="2504"/>
                <a:ext cx="1131" cy="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lg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" name="Oval 255"/>
              <p:cNvSpPr>
                <a:spLocks noChangeArrowheads="1"/>
              </p:cNvSpPr>
              <p:nvPr/>
            </p:nvSpPr>
            <p:spPr bwMode="auto">
              <a:xfrm>
                <a:off x="1994" y="2486"/>
                <a:ext cx="40" cy="41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Line 289"/>
              <p:cNvSpPr>
                <a:spLocks noChangeShapeType="1"/>
              </p:cNvSpPr>
              <p:nvPr/>
            </p:nvSpPr>
            <p:spPr bwMode="auto">
              <a:xfrm flipV="1">
                <a:off x="1505" y="1600"/>
                <a:ext cx="0" cy="4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Line 290"/>
              <p:cNvSpPr>
                <a:spLocks noChangeShapeType="1"/>
              </p:cNvSpPr>
              <p:nvPr/>
            </p:nvSpPr>
            <p:spPr bwMode="auto">
              <a:xfrm flipH="1">
                <a:off x="1355" y="1493"/>
                <a:ext cx="0" cy="1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Rectangle 291"/>
              <p:cNvSpPr>
                <a:spLocks noChangeArrowheads="1"/>
              </p:cNvSpPr>
              <p:nvPr/>
            </p:nvSpPr>
            <p:spPr bwMode="auto">
              <a:xfrm>
                <a:off x="1584" y="1651"/>
                <a:ext cx="243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r>
                  <a:rPr lang="fr-FR" sz="1200" dirty="0"/>
                  <a:t>V</a:t>
                </a:r>
                <a:r>
                  <a:rPr lang="fr-FR" sz="1200" baseline="-25000" dirty="0"/>
                  <a:t>DS</a:t>
                </a:r>
                <a:endParaRPr lang="fr-FR" dirty="0"/>
              </a:p>
            </p:txBody>
          </p:sp>
          <p:sp>
            <p:nvSpPr>
              <p:cNvPr id="46" name="Line 293"/>
              <p:cNvSpPr>
                <a:spLocks noChangeShapeType="1"/>
              </p:cNvSpPr>
              <p:nvPr/>
            </p:nvSpPr>
            <p:spPr bwMode="auto">
              <a:xfrm rot="16200000" flipV="1">
                <a:off x="830" y="1971"/>
                <a:ext cx="13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Rectangle 294"/>
              <p:cNvSpPr>
                <a:spLocks noChangeArrowheads="1"/>
              </p:cNvSpPr>
              <p:nvPr/>
            </p:nvSpPr>
            <p:spPr bwMode="auto">
              <a:xfrm>
                <a:off x="1419" y="1433"/>
                <a:ext cx="10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r>
                  <a:rPr lang="fr-FR" sz="1200" i="1">
                    <a:latin typeface="Times New Roman" pitchFamily="18" charset="0"/>
                  </a:rPr>
                  <a:t>i</a:t>
                </a:r>
                <a:r>
                  <a:rPr lang="fr-FR" sz="1200" baseline="-25000"/>
                  <a:t>D</a:t>
                </a:r>
                <a:endParaRPr lang="fr-FR"/>
              </a:p>
            </p:txBody>
          </p:sp>
          <p:sp>
            <p:nvSpPr>
              <p:cNvPr id="48" name="Rectangle 295"/>
              <p:cNvSpPr>
                <a:spLocks noChangeArrowheads="1"/>
              </p:cNvSpPr>
              <p:nvPr/>
            </p:nvSpPr>
            <p:spPr bwMode="auto">
              <a:xfrm>
                <a:off x="735" y="1560"/>
                <a:ext cx="315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r>
                  <a:rPr lang="fr-FR" sz="1200" i="1">
                    <a:latin typeface="Times New Roman" pitchFamily="18" charset="0"/>
                  </a:rPr>
                  <a:t>i</a:t>
                </a:r>
                <a:r>
                  <a:rPr lang="fr-FR" sz="1200" baseline="-25000"/>
                  <a:t>G </a:t>
                </a:r>
                <a:r>
                  <a:rPr lang="fr-FR" sz="1200"/>
                  <a:t>= 0</a:t>
                </a:r>
                <a:endParaRPr lang="fr-FR"/>
              </a:p>
            </p:txBody>
          </p:sp>
        </p:grpSp>
        <p:sp>
          <p:nvSpPr>
            <p:cNvPr id="50" name="Line 220"/>
            <p:cNvSpPr>
              <a:spLocks noChangeShapeType="1"/>
            </p:cNvSpPr>
            <p:nvPr/>
          </p:nvSpPr>
          <p:spPr bwMode="auto">
            <a:xfrm>
              <a:off x="5133069" y="3136902"/>
              <a:ext cx="41433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lg"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Line 289"/>
            <p:cNvSpPr>
              <a:spLocks noChangeShapeType="1"/>
            </p:cNvSpPr>
            <p:nvPr/>
          </p:nvSpPr>
          <p:spPr bwMode="auto">
            <a:xfrm flipH="1" flipV="1">
              <a:off x="5340238" y="3224210"/>
              <a:ext cx="0" cy="8024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Rectangle 291"/>
            <p:cNvSpPr>
              <a:spLocks noChangeArrowheads="1"/>
            </p:cNvSpPr>
            <p:nvPr/>
          </p:nvSpPr>
          <p:spPr bwMode="auto">
            <a:xfrm>
              <a:off x="5350557" y="3563145"/>
              <a:ext cx="580232" cy="244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r>
                <a:rPr lang="fr-FR" sz="1200" dirty="0" smtClean="0"/>
                <a:t>V</a:t>
              </a:r>
              <a:r>
                <a:rPr lang="fr-FR" sz="1200" baseline="-25000" dirty="0" smtClean="0"/>
                <a:t>GS</a:t>
              </a:r>
              <a:r>
                <a:rPr lang="fr-FR" sz="1200" dirty="0" smtClean="0"/>
                <a:t>=0</a:t>
              </a:r>
              <a:endParaRPr lang="fr-FR" dirty="0"/>
            </a:p>
          </p:txBody>
        </p:sp>
      </p:grpSp>
      <p:graphicFrame>
        <p:nvGraphicFramePr>
          <p:cNvPr id="54" name="Obje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6332884"/>
              </p:ext>
            </p:extLst>
          </p:nvPr>
        </p:nvGraphicFramePr>
        <p:xfrm>
          <a:off x="2727878" y="3829769"/>
          <a:ext cx="4737100" cy="269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4" name="Feuille de calcul" r:id="rId4" imgW="4733810" imgH="2695680" progId="Excel.Sheet.8">
                  <p:embed/>
                </p:oleObj>
              </mc:Choice>
              <mc:Fallback>
                <p:oleObj name="Feuille de calcul" r:id="rId4" imgW="4733810" imgH="2695680" progId="Excel.Sheet.8">
                  <p:embed/>
                  <p:pic>
                    <p:nvPicPr>
                      <p:cNvPr id="0" name="Object 2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7878" y="3829769"/>
                        <a:ext cx="4737100" cy="269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6" name="Connecteur droit 55"/>
          <p:cNvCxnSpPr/>
          <p:nvPr/>
        </p:nvCxnSpPr>
        <p:spPr>
          <a:xfrm>
            <a:off x="4052900" y="3562925"/>
            <a:ext cx="0" cy="2962419"/>
          </a:xfrm>
          <a:prstGeom prst="line">
            <a:avLst/>
          </a:prstGeom>
          <a:ln w="508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 Box 5"/>
              <p:cNvSpPr txBox="1">
                <a:spLocks noChangeArrowheads="1"/>
              </p:cNvSpPr>
              <p:nvPr/>
            </p:nvSpPr>
            <p:spPr bwMode="auto">
              <a:xfrm>
                <a:off x="4092715" y="4437113"/>
                <a:ext cx="1347751" cy="32403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txBody>
              <a:bodyPr wrap="square" lIns="27432" tIns="22860" rIns="0" bIns="0" anchor="t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1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u="none" strike="noStrike" baseline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fr-FR" sz="1400" b="1" i="1" u="none" strike="noStrike" baseline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</a:rPr>
                            <m:t>𝑽</m:t>
                          </m:r>
                        </m:e>
                        <m:sub>
                          <m:r>
                            <a:rPr lang="fr-FR" sz="1400" b="1" i="1" u="none" strike="noStrike" baseline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</a:rPr>
                            <m:t>𝑫𝑺</m:t>
                          </m:r>
                        </m:sub>
                      </m:sSub>
                      <m:r>
                        <a:rPr lang="fr-FR" sz="1400" b="1" i="1" u="none" strike="noStrike" baseline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  <a:cs typeface="Arial"/>
                        </a:rPr>
                        <m:t>≥</m:t>
                      </m:r>
                      <m:d>
                        <m:dPr>
                          <m:begChr m:val="|"/>
                          <m:endChr m:val="|"/>
                          <m:ctrlPr>
                            <a:rPr lang="fr-FR" sz="1400" b="1" i="1" u="none" strike="noStrike" baseline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fr-FR" sz="1400" b="1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  <a:cs typeface="Arial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fr-FR" sz="1400" b="1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  <a:cs typeface="Arial"/>
                                </a:rPr>
                                <m:t>𝑷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sz="1400" b="1" i="0" u="none" strike="noStrike" baseline="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58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2715" y="4437113"/>
                <a:ext cx="1347751" cy="32403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Flèche droite 58"/>
          <p:cNvSpPr/>
          <p:nvPr/>
        </p:nvSpPr>
        <p:spPr>
          <a:xfrm rot="10800000">
            <a:off x="3026037" y="3681066"/>
            <a:ext cx="936104" cy="2943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Flèche droite 59"/>
          <p:cNvSpPr/>
          <p:nvPr/>
        </p:nvSpPr>
        <p:spPr>
          <a:xfrm>
            <a:off x="4178556" y="3658102"/>
            <a:ext cx="2214604" cy="2943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ZoneTexte 60"/>
          <p:cNvSpPr txBox="1"/>
          <p:nvPr/>
        </p:nvSpPr>
        <p:spPr>
          <a:xfrm>
            <a:off x="1477864" y="3620597"/>
            <a:ext cx="154817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Zone résistive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6465168" y="3615121"/>
            <a:ext cx="219624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Source  de courant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64" name="Connecteur droit 63"/>
          <p:cNvCxnSpPr/>
          <p:nvPr/>
        </p:nvCxnSpPr>
        <p:spPr>
          <a:xfrm flipH="1">
            <a:off x="2920951" y="6129300"/>
            <a:ext cx="52542" cy="324036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/>
          <p:cNvCxnSpPr/>
          <p:nvPr/>
        </p:nvCxnSpPr>
        <p:spPr>
          <a:xfrm>
            <a:off x="2108684" y="6129300"/>
            <a:ext cx="780778" cy="207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ZoneTexte 72"/>
          <p:cNvSpPr txBox="1"/>
          <p:nvPr/>
        </p:nvSpPr>
        <p:spPr>
          <a:xfrm>
            <a:off x="524508" y="5644987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Réversibilité (dans une certaine limite) de la zone de fonctionnement  </a:t>
            </a:r>
            <a:endParaRPr lang="fr-FR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 Box 5"/>
              <p:cNvSpPr txBox="1">
                <a:spLocks noChangeArrowheads="1"/>
              </p:cNvSpPr>
              <p:nvPr/>
            </p:nvSpPr>
            <p:spPr bwMode="auto">
              <a:xfrm>
                <a:off x="4052879" y="6232811"/>
                <a:ext cx="2217812" cy="324036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lIns="27432" tIns="22860" rIns="0" bIns="0" anchor="t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1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u="none" strike="noStrike" baseline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fr-FR" sz="1400" b="1" i="1" u="none" strike="noStrike" baseline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</a:rPr>
                          <m:t>𝑽</m:t>
                        </m:r>
                      </m:e>
                      <m:sub>
                        <m:r>
                          <a:rPr lang="fr-FR" sz="1400" b="1" i="1" u="none" strike="noStrike" baseline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</a:rPr>
                          <m:t>𝑫𝑺</m:t>
                        </m:r>
                      </m:sub>
                    </m:sSub>
                    <m:r>
                      <a:rPr lang="fr-FR" sz="1400" b="1" i="1" u="none" strike="noStrike" baseline="0" smtClean="0">
                        <a:solidFill>
                          <a:srgbClr val="000000"/>
                        </a:solidFill>
                        <a:latin typeface="Cambria Math"/>
                        <a:cs typeface="Arial"/>
                      </a:rPr>
                      <m:t>=−</m:t>
                    </m:r>
                    <m:sSub>
                      <m:sSubPr>
                        <m:ctrlPr>
                          <a:rPr lang="fr-FR" sz="1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Arial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</a:rPr>
                          <m:t>𝑽</m:t>
                        </m:r>
                      </m:e>
                      <m:sub>
                        <m:r>
                          <a:rPr lang="fr-FR" sz="1400" b="1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</a:rPr>
                          <m:t>𝑷</m:t>
                        </m:r>
                      </m:sub>
                    </m:sSub>
                  </m:oMath>
                </a14:m>
                <a:r>
                  <a:rPr lang="fr-FR" sz="1400" b="1" i="0" u="none" strike="noStrike" baseline="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avec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Arial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</a:rPr>
                          <m:t>𝑽</m:t>
                        </m:r>
                      </m:e>
                      <m:sub>
                        <m:r>
                          <a:rPr lang="fr-FR" sz="1400" b="1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</a:rPr>
                          <m:t>𝑷</m:t>
                        </m:r>
                      </m:sub>
                    </m:sSub>
                    <m:r>
                      <a:rPr lang="fr-FR" sz="1400" b="1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/>
                      </a:rPr>
                      <m:t>&lt;</m:t>
                    </m:r>
                    <m:r>
                      <a:rPr lang="fr-FR" sz="1400" b="1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/>
                      </a:rPr>
                      <m:t>𝟎</m:t>
                    </m:r>
                  </m:oMath>
                </a14:m>
                <a:endParaRPr lang="fr-FR" sz="1400" b="1" i="0" u="none" strike="noStrike" baseline="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7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2879" y="6232811"/>
                <a:ext cx="2217812" cy="324036"/>
              </a:xfrm>
              <a:prstGeom prst="rect">
                <a:avLst/>
              </a:prstGeom>
              <a:blipFill rotWithShape="1">
                <a:blip r:embed="rId8"/>
                <a:stretch>
                  <a:fillRect l="-1374" t="-7407" b="-5556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253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Atomes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white"/>
                </a:solidFill>
              </a:rPr>
              <a:t>Physique des semi-conducteurs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Image 6"/>
          <p:cNvPicPr/>
          <p:nvPr/>
        </p:nvPicPr>
        <p:blipFill>
          <a:blip r:embed="rId2"/>
          <a:stretch>
            <a:fillRect/>
          </a:stretch>
        </p:blipFill>
        <p:spPr>
          <a:xfrm>
            <a:off x="884548" y="1484784"/>
            <a:ext cx="5943600" cy="4968552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5144995" y="2204864"/>
            <a:ext cx="46805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4577625" y="1484784"/>
            <a:ext cx="2070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4 électrons de valence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5144995" y="3060087"/>
            <a:ext cx="350564" cy="43204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4846219" y="2628039"/>
            <a:ext cx="369041" cy="432048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7030A0"/>
              </a:solidFill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5495559" y="3060087"/>
            <a:ext cx="333530" cy="432048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7030A0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740532" y="3146149"/>
            <a:ext cx="288032" cy="3459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0" y="3309416"/>
            <a:ext cx="891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0070C0"/>
                </a:solidFill>
              </a:rPr>
              <a:t>3 couches occupées: K,L,M</a:t>
            </a:r>
            <a:endParaRPr lang="fr-FR" sz="1400" b="1" dirty="0">
              <a:solidFill>
                <a:srgbClr val="0070C0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4376936" y="2024844"/>
            <a:ext cx="399018" cy="6892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5779505" y="1877941"/>
            <a:ext cx="1153715" cy="133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3370055" y="1783559"/>
            <a:ext cx="1476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>
                <a:solidFill>
                  <a:srgbClr val="7030A0"/>
                </a:solidFill>
              </a:rPr>
              <a:t>Dopage type P</a:t>
            </a:r>
            <a:endParaRPr lang="fr-FR" sz="1600" i="1" dirty="0">
              <a:solidFill>
                <a:srgbClr val="7030A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900437" y="1484784"/>
            <a:ext cx="1476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>
                <a:solidFill>
                  <a:srgbClr val="7030A0"/>
                </a:solidFill>
              </a:rPr>
              <a:t>Dopage type N</a:t>
            </a:r>
            <a:endParaRPr lang="fr-FR" sz="1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7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prstClr val="white"/>
                </a:solidFill>
              </a:rPr>
              <a:t>Caractéristiques externes du JFET</a:t>
            </a:r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bipolaire</a:t>
            </a:r>
          </a:p>
          <a:p>
            <a:pPr lvl="0"/>
            <a:r>
              <a:rPr lang="fr-FR" dirty="0">
                <a:solidFill>
                  <a:prstClr val="white"/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fr-FR" dirty="0" smtClean="0"/>
                  <a:t>Réseau de caractéristiques</a:t>
                </a:r>
              </a:p>
              <a:p>
                <a:pPr lvl="1"/>
                <a:r>
                  <a:rPr lang="fr-FR" dirty="0" smtClean="0"/>
                  <a:t>Comportement 1: zone de résistance commandé en tension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𝑑𝑠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=</m:t>
                    </m:r>
                    <m:r>
                      <a:rPr lang="fr-FR" b="0" i="1" smtClean="0">
                        <a:latin typeface="Cambria Math"/>
                      </a:rPr>
                      <m:t>h</m:t>
                    </m:r>
                    <m:r>
                      <a:rPr lang="fr-FR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𝐺𝑆</m:t>
                        </m:r>
                        <m:r>
                          <a:rPr lang="fr-FR" b="0" i="1" smtClean="0">
                            <a:latin typeface="Cambria Math"/>
                          </a:rPr>
                          <m:t>)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)</m:t>
                    </m:r>
                  </m:oMath>
                </a14:m>
                <a:endParaRPr lang="fr-FR" dirty="0" smtClean="0"/>
              </a:p>
              <a:p>
                <a:pPr lvl="1"/>
                <a:r>
                  <a:rPr lang="fr-FR" dirty="0"/>
                  <a:t>Comportement </a:t>
                </a:r>
                <a:r>
                  <a:rPr lang="fr-FR" dirty="0" smtClean="0"/>
                  <a:t>2: source de courant commandé en tension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=</m:t>
                    </m:r>
                    <m:r>
                      <a:rPr lang="fr-FR" i="1">
                        <a:latin typeface="Cambria Math"/>
                      </a:rPr>
                      <m:t>𝑓</m:t>
                    </m:r>
                    <m:r>
                      <a:rPr lang="fr-FR" i="1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𝐺𝑆</m:t>
                        </m:r>
                        <m:r>
                          <a:rPr lang="fr-FR" i="1">
                            <a:latin typeface="Cambria Math"/>
                          </a:rPr>
                          <m:t>)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)</m:t>
                    </m:r>
                  </m:oMath>
                </a14:m>
                <a:endParaRPr lang="fr-FR" dirty="0"/>
              </a:p>
              <a:p>
                <a:pPr lvl="1"/>
                <a:endParaRPr lang="fr-FR" dirty="0"/>
              </a:p>
              <a:p>
                <a:pPr lvl="1"/>
                <a:endParaRPr lang="fr-FR" dirty="0" smtClean="0"/>
              </a:p>
              <a:p>
                <a:pPr lvl="1"/>
                <a:endParaRPr lang="fr-FR" dirty="0" smtClean="0"/>
              </a:p>
            </p:txBody>
          </p:sp>
        </mc:Choice>
        <mc:Fallback xmlns="">
          <p:sp>
            <p:nvSpPr>
              <p:cNvPr id="5" name="Espace réservé du contenu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t="-7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40</a:t>
            </a:fld>
            <a:endParaRPr lang="en-US" dirty="0"/>
          </a:p>
        </p:txBody>
      </p:sp>
      <p:grpSp>
        <p:nvGrpSpPr>
          <p:cNvPr id="11" name="Groupe 10"/>
          <p:cNvGrpSpPr/>
          <p:nvPr/>
        </p:nvGrpSpPr>
        <p:grpSpPr>
          <a:xfrm>
            <a:off x="992558" y="2736704"/>
            <a:ext cx="7960285" cy="3858094"/>
            <a:chOff x="812540" y="2276872"/>
            <a:chExt cx="7960285" cy="3858094"/>
          </a:xfrm>
        </p:grpSpPr>
        <p:pic>
          <p:nvPicPr>
            <p:cNvPr id="327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540" y="2276872"/>
              <a:ext cx="7960285" cy="385809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4292353" y="3537012"/>
              <a:ext cx="1416731" cy="3960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Forme libre 8"/>
            <p:cNvSpPr/>
            <p:nvPr/>
          </p:nvSpPr>
          <p:spPr>
            <a:xfrm>
              <a:off x="3915052" y="2743200"/>
              <a:ext cx="754602" cy="2833400"/>
            </a:xfrm>
            <a:custGeom>
              <a:avLst/>
              <a:gdLst>
                <a:gd name="connsiteX0" fmla="*/ 0 w 754602"/>
                <a:gd name="connsiteY0" fmla="*/ 2831977 h 2833400"/>
                <a:gd name="connsiteX1" fmla="*/ 319597 w 754602"/>
                <a:gd name="connsiteY1" fmla="*/ 2743200 h 2833400"/>
                <a:gd name="connsiteX2" fmla="*/ 541538 w 754602"/>
                <a:gd name="connsiteY2" fmla="*/ 2254928 h 2833400"/>
                <a:gd name="connsiteX3" fmla="*/ 674703 w 754602"/>
                <a:gd name="connsiteY3" fmla="*/ 1518082 h 2833400"/>
                <a:gd name="connsiteX4" fmla="*/ 754602 w 754602"/>
                <a:gd name="connsiteY4" fmla="*/ 0 h 2833400"/>
                <a:gd name="connsiteX5" fmla="*/ 754602 w 754602"/>
                <a:gd name="connsiteY5" fmla="*/ 0 h 2833400"/>
                <a:gd name="connsiteX6" fmla="*/ 754602 w 754602"/>
                <a:gd name="connsiteY6" fmla="*/ 0 h 2833400"/>
                <a:gd name="connsiteX7" fmla="*/ 745725 w 754602"/>
                <a:gd name="connsiteY7" fmla="*/ 8878 h 2833400"/>
                <a:gd name="connsiteX8" fmla="*/ 745725 w 754602"/>
                <a:gd name="connsiteY8" fmla="*/ 8878 h 28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4602" h="2833400">
                  <a:moveTo>
                    <a:pt x="0" y="2831977"/>
                  </a:moveTo>
                  <a:cubicBezTo>
                    <a:pt x="114670" y="2835676"/>
                    <a:pt x="229341" y="2839375"/>
                    <a:pt x="319597" y="2743200"/>
                  </a:cubicBezTo>
                  <a:cubicBezTo>
                    <a:pt x="409853" y="2647025"/>
                    <a:pt x="482354" y="2459114"/>
                    <a:pt x="541538" y="2254928"/>
                  </a:cubicBezTo>
                  <a:cubicBezTo>
                    <a:pt x="600722" y="2050742"/>
                    <a:pt x="639192" y="1893903"/>
                    <a:pt x="674703" y="1518082"/>
                  </a:cubicBezTo>
                  <a:cubicBezTo>
                    <a:pt x="710214" y="1142261"/>
                    <a:pt x="754602" y="0"/>
                    <a:pt x="754602" y="0"/>
                  </a:cubicBezTo>
                  <a:lnTo>
                    <a:pt x="754602" y="0"/>
                  </a:lnTo>
                  <a:lnTo>
                    <a:pt x="754602" y="0"/>
                  </a:lnTo>
                  <a:lnTo>
                    <a:pt x="745725" y="8878"/>
                  </a:lnTo>
                  <a:lnTo>
                    <a:pt x="745725" y="8878"/>
                  </a:lnTo>
                </a:path>
              </a:pathLst>
            </a:cu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4436069" y="2747432"/>
            <a:ext cx="4167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fr-F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80733" y="2759245"/>
            <a:ext cx="4167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fr-F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96516" y="3951656"/>
            <a:ext cx="2196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JFET en zone pincée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80492" y="4320988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4500" algn="l"/>
              </a:tabLst>
            </a:pPr>
            <a:r>
              <a:rPr lang="fr-FR" sz="1400" b="1" dirty="0" smtClean="0">
                <a:solidFill>
                  <a:schemeClr val="accent1"/>
                </a:solidFill>
              </a:rPr>
              <a:t>Mise en évidence:</a:t>
            </a:r>
          </a:p>
          <a:p>
            <a:pPr marL="285750" indent="-285750">
              <a:buFont typeface="Arial" pitchFamily="34" charset="0"/>
              <a:buChar char="•"/>
              <a:tabLst>
                <a:tab pos="444500" algn="l"/>
              </a:tabLst>
            </a:pPr>
            <a:r>
              <a:rPr lang="fr-FR" sz="1400" b="1" dirty="0" smtClean="0">
                <a:solidFill>
                  <a:schemeClr val="accent1"/>
                </a:solidFill>
              </a:rPr>
              <a:t>Du contrôle de </a:t>
            </a:r>
            <a:r>
              <a:rPr lang="fr-FR" sz="1400" b="1" dirty="0" err="1" smtClean="0">
                <a:solidFill>
                  <a:schemeClr val="accent1"/>
                </a:solidFill>
              </a:rPr>
              <a:t>Vgs</a:t>
            </a:r>
            <a:r>
              <a:rPr lang="fr-FR" sz="1400" b="1" dirty="0" smtClean="0">
                <a:solidFill>
                  <a:schemeClr val="accent1"/>
                </a:solidFill>
              </a:rPr>
              <a:t> sur 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4772980" y="3996844"/>
                <a:ext cx="2008405" cy="391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</a:rPr>
                            <m:t>𝑑𝑠</m:t>
                          </m:r>
                        </m:sub>
                      </m:sSub>
                      <m:r>
                        <a:rPr lang="fr-FR" i="1" smtClean="0">
                          <a:latin typeface="Cambria Math"/>
                          <a:ea typeface="Cambria Math"/>
                        </a:rPr>
                        <m:t>≥</m:t>
                      </m:r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𝑔𝑠</m:t>
                          </m:r>
                        </m:sub>
                      </m:sSub>
                      <m:r>
                        <a:rPr lang="fr-FR" b="0" i="0" smtClean="0">
                          <a:latin typeface="Cambria Math"/>
                          <a:ea typeface="Cambria Math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2980" y="3996844"/>
                <a:ext cx="2008405" cy="391902"/>
              </a:xfrm>
              <a:prstGeom prst="rect">
                <a:avLst/>
              </a:prstGeom>
              <a:blipFill rotWithShape="1">
                <a:blip r:embed="rId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7392809"/>
              </p:ext>
            </p:extLst>
          </p:nvPr>
        </p:nvGraphicFramePr>
        <p:xfrm>
          <a:off x="5973646" y="4665751"/>
          <a:ext cx="1819275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38" name="Equation" r:id="rId6" imgW="1104840" imgH="253800" progId="Equation.DSMT4">
                  <p:embed/>
                </p:oleObj>
              </mc:Choice>
              <mc:Fallback>
                <p:oleObj name="Equation" r:id="rId6" imgW="1104840" imgH="253800" progId="Equation.DSMT4">
                  <p:embed/>
                  <p:pic>
                    <p:nvPicPr>
                      <p:cNvPr id="0" name="Objet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3646" y="4665751"/>
                        <a:ext cx="1819275" cy="417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9961192"/>
              </p:ext>
            </p:extLst>
          </p:nvPr>
        </p:nvGraphicFramePr>
        <p:xfrm>
          <a:off x="1163638" y="5008563"/>
          <a:ext cx="1819275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39" name="Equation" r:id="rId8" imgW="1104900" imgH="254000" progId="Equation.DSMT4">
                  <p:embed/>
                </p:oleObj>
              </mc:Choice>
              <mc:Fallback>
                <p:oleObj name="Equation" r:id="rId8" imgW="1104900" imgH="254000" progId="Equation.DSMT4">
                  <p:embed/>
                  <p:pic>
                    <p:nvPicPr>
                      <p:cNvPr id="0" name="Obje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3638" y="5008563"/>
                        <a:ext cx="1819275" cy="417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7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84" y="3191308"/>
            <a:ext cx="3118065" cy="300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JFET en résistance commandée</a:t>
            </a:r>
            <a:endParaRPr lang="fr-FR" dirty="0"/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bipolaire</a:t>
            </a:r>
          </a:p>
          <a:p>
            <a:pPr lvl="0"/>
            <a:r>
              <a:rPr lang="fr-FR" dirty="0">
                <a:solidFill>
                  <a:prstClr val="white"/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Résistance commandée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Modèle équivalent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41</a:t>
            </a:fld>
            <a:endParaRPr lang="en-US" dirty="0"/>
          </a:p>
        </p:txBody>
      </p:sp>
      <p:grpSp>
        <p:nvGrpSpPr>
          <p:cNvPr id="27" name="Groupe 26"/>
          <p:cNvGrpSpPr/>
          <p:nvPr/>
        </p:nvGrpSpPr>
        <p:grpSpPr>
          <a:xfrm>
            <a:off x="614357" y="1902122"/>
            <a:ext cx="3085120" cy="1912858"/>
            <a:chOff x="2036676" y="1660158"/>
            <a:chExt cx="3085120" cy="1912858"/>
          </a:xfrm>
        </p:grpSpPr>
        <p:cxnSp>
          <p:nvCxnSpPr>
            <p:cNvPr id="7" name="Connecteur droit avec flèche 6"/>
            <p:cNvCxnSpPr/>
            <p:nvPr/>
          </p:nvCxnSpPr>
          <p:spPr>
            <a:xfrm flipV="1">
              <a:off x="2936776" y="1736812"/>
              <a:ext cx="0" cy="183620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avec flèche 7"/>
            <p:cNvCxnSpPr/>
            <p:nvPr/>
          </p:nvCxnSpPr>
          <p:spPr>
            <a:xfrm>
              <a:off x="2036676" y="2780928"/>
              <a:ext cx="234026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2936776" y="1660158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I</a:t>
              </a:r>
              <a:r>
                <a:rPr lang="fr-FR" baseline="-25000" dirty="0" smtClean="0"/>
                <a:t>d</a:t>
              </a:r>
              <a:endParaRPr lang="fr-FR" baseline="-25000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4185692" y="2387377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V</a:t>
              </a:r>
              <a:r>
                <a:rPr lang="fr-FR" baseline="-25000" dirty="0" smtClean="0"/>
                <a:t>ds</a:t>
              </a:r>
              <a:endParaRPr lang="fr-FR" baseline="-25000" dirty="0"/>
            </a:p>
          </p:txBody>
        </p:sp>
        <p:cxnSp>
          <p:nvCxnSpPr>
            <p:cNvPr id="12" name="Connecteur droit 11"/>
            <p:cNvCxnSpPr/>
            <p:nvPr/>
          </p:nvCxnSpPr>
          <p:spPr>
            <a:xfrm flipV="1">
              <a:off x="2360712" y="2096852"/>
              <a:ext cx="1304528" cy="1224136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flipV="1">
              <a:off x="2216696" y="2393268"/>
              <a:ext cx="1448544" cy="74770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flipV="1">
              <a:off x="2522848" y="2017704"/>
              <a:ext cx="972108" cy="1303284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2216696" y="2572044"/>
              <a:ext cx="1548172" cy="360662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3260812" y="2160844"/>
                <a:ext cx="543660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Condition de fonctionnement en zone résistive:</a:t>
                </a:r>
              </a:p>
              <a:p>
                <a:endParaRPr lang="fr-FR" sz="1600" i="1" dirty="0" smtClean="0"/>
              </a:p>
              <a:p>
                <a:endParaRPr lang="fr-FR" sz="1600" i="1" dirty="0"/>
              </a:p>
              <a:p>
                <a:r>
                  <a:rPr lang="fr-FR" sz="1600" i="1" dirty="0" smtClean="0"/>
                  <a:t>Remarque: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Arial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</a:rPr>
                          <m:t>𝑽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</a:rPr>
                          <m:t>𝑷</m:t>
                        </m:r>
                      </m:sub>
                    </m:sSub>
                    <m:r>
                      <a:rPr lang="fr-FR" sz="1600" b="1" i="1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/>
                      </a:rPr>
                      <m:t>&lt;</m:t>
                    </m:r>
                    <m:r>
                      <a:rPr lang="fr-FR" sz="1600" b="1" i="1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/>
                      </a:rPr>
                      <m:t>𝟎</m:t>
                    </m:r>
                  </m:oMath>
                </a14:m>
                <a:endParaRPr lang="fr-FR" sz="1600" i="1" dirty="0" smtClean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2" y="2160844"/>
                <a:ext cx="5436604" cy="1384995"/>
              </a:xfrm>
              <a:prstGeom prst="rect">
                <a:avLst/>
              </a:prstGeom>
              <a:blipFill rotWithShape="1">
                <a:blip r:embed="rId4"/>
                <a:stretch>
                  <a:fillRect l="-1009" t="-21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e 14"/>
          <p:cNvGrpSpPr/>
          <p:nvPr/>
        </p:nvGrpSpPr>
        <p:grpSpPr>
          <a:xfrm>
            <a:off x="2931529" y="3948389"/>
            <a:ext cx="2711311" cy="1490313"/>
            <a:chOff x="1373049" y="4218088"/>
            <a:chExt cx="2711311" cy="1490313"/>
          </a:xfrm>
        </p:grpSpPr>
        <p:grpSp>
          <p:nvGrpSpPr>
            <p:cNvPr id="29" name="Group 286"/>
            <p:cNvGrpSpPr>
              <a:grpSpLocks/>
            </p:cNvGrpSpPr>
            <p:nvPr/>
          </p:nvGrpSpPr>
          <p:grpSpPr bwMode="auto">
            <a:xfrm>
              <a:off x="1373049" y="4218088"/>
              <a:ext cx="2679851" cy="1443161"/>
              <a:chOff x="912" y="3181"/>
              <a:chExt cx="1067" cy="505"/>
            </a:xfrm>
          </p:grpSpPr>
          <p:sp>
            <p:nvSpPr>
              <p:cNvPr id="30" name="Freeform 260"/>
              <p:cNvSpPr>
                <a:spLocks/>
              </p:cNvSpPr>
              <p:nvPr/>
            </p:nvSpPr>
            <p:spPr bwMode="auto">
              <a:xfrm>
                <a:off x="1517" y="3347"/>
                <a:ext cx="235" cy="305"/>
              </a:xfrm>
              <a:custGeom>
                <a:avLst/>
                <a:gdLst>
                  <a:gd name="T0" fmla="*/ 810 w 810"/>
                  <a:gd name="T1" fmla="*/ 0 h 762"/>
                  <a:gd name="T2" fmla="*/ 0 w 810"/>
                  <a:gd name="T3" fmla="*/ 0 h 762"/>
                  <a:gd name="T4" fmla="*/ 0 w 810"/>
                  <a:gd name="T5" fmla="*/ 762 h 762"/>
                  <a:gd name="T6" fmla="*/ 804 w 810"/>
                  <a:gd name="T7" fmla="*/ 762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0" h="762">
                    <a:moveTo>
                      <a:pt x="810" y="0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804" y="762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Line 264"/>
              <p:cNvSpPr>
                <a:spLocks noChangeShapeType="1"/>
              </p:cNvSpPr>
              <p:nvPr/>
            </p:nvSpPr>
            <p:spPr bwMode="auto">
              <a:xfrm>
                <a:off x="1015" y="3652"/>
                <a:ext cx="502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Oval 265"/>
              <p:cNvSpPr>
                <a:spLocks noChangeArrowheads="1"/>
              </p:cNvSpPr>
              <p:nvPr/>
            </p:nvSpPr>
            <p:spPr bwMode="auto">
              <a:xfrm>
                <a:off x="1507" y="3640"/>
                <a:ext cx="24" cy="2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" name="Oval 266"/>
              <p:cNvSpPr>
                <a:spLocks noChangeArrowheads="1"/>
              </p:cNvSpPr>
              <p:nvPr/>
            </p:nvSpPr>
            <p:spPr bwMode="auto">
              <a:xfrm>
                <a:off x="1733" y="3328"/>
                <a:ext cx="28" cy="29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" name="Oval 267"/>
              <p:cNvSpPr>
                <a:spLocks noChangeArrowheads="1"/>
              </p:cNvSpPr>
              <p:nvPr/>
            </p:nvSpPr>
            <p:spPr bwMode="auto">
              <a:xfrm>
                <a:off x="989" y="3335"/>
                <a:ext cx="29" cy="29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Oval 268"/>
              <p:cNvSpPr>
                <a:spLocks noChangeArrowheads="1"/>
              </p:cNvSpPr>
              <p:nvPr/>
            </p:nvSpPr>
            <p:spPr bwMode="auto">
              <a:xfrm>
                <a:off x="1737" y="3640"/>
                <a:ext cx="29" cy="29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" name="Oval 269"/>
              <p:cNvSpPr>
                <a:spLocks noChangeArrowheads="1"/>
              </p:cNvSpPr>
              <p:nvPr/>
            </p:nvSpPr>
            <p:spPr bwMode="auto">
              <a:xfrm>
                <a:off x="1003" y="3636"/>
                <a:ext cx="29" cy="2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Line 270"/>
              <p:cNvSpPr>
                <a:spLocks noChangeShapeType="1"/>
              </p:cNvSpPr>
              <p:nvPr/>
            </p:nvSpPr>
            <p:spPr bwMode="auto">
              <a:xfrm flipV="1">
                <a:off x="1178" y="3379"/>
                <a:ext cx="0" cy="2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lg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Line 271"/>
              <p:cNvSpPr>
                <a:spLocks noChangeShapeType="1"/>
              </p:cNvSpPr>
              <p:nvPr/>
            </p:nvSpPr>
            <p:spPr bwMode="auto">
              <a:xfrm flipV="1">
                <a:off x="1735" y="3376"/>
                <a:ext cx="0" cy="24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lg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" name="Rectangle 272"/>
              <p:cNvSpPr>
                <a:spLocks noChangeArrowheads="1"/>
              </p:cNvSpPr>
              <p:nvPr/>
            </p:nvSpPr>
            <p:spPr bwMode="auto">
              <a:xfrm>
                <a:off x="1773" y="3436"/>
                <a:ext cx="206" cy="1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r>
                  <a:rPr lang="fr-FR" sz="1200" b="1" i="1" dirty="0"/>
                  <a:t>V</a:t>
                </a:r>
                <a:r>
                  <a:rPr lang="fr-FR" sz="1200" b="1" i="1" baseline="-25000" dirty="0"/>
                  <a:t>DS</a:t>
                </a:r>
                <a:endParaRPr lang="fr-FR" sz="3600" b="1" dirty="0"/>
              </a:p>
            </p:txBody>
          </p:sp>
          <p:sp>
            <p:nvSpPr>
              <p:cNvPr id="41" name="Rectangle 273"/>
              <p:cNvSpPr>
                <a:spLocks noChangeArrowheads="1"/>
              </p:cNvSpPr>
              <p:nvPr/>
            </p:nvSpPr>
            <p:spPr bwMode="auto">
              <a:xfrm>
                <a:off x="965" y="3434"/>
                <a:ext cx="149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r>
                  <a:rPr lang="fr-FR" sz="1200" b="1" i="1" dirty="0"/>
                  <a:t>V</a:t>
                </a:r>
                <a:r>
                  <a:rPr lang="fr-FR" sz="1200" b="1" i="1" baseline="-25000" dirty="0"/>
                  <a:t>GS </a:t>
                </a:r>
                <a:endParaRPr lang="fr-FR" sz="3600" b="1" dirty="0"/>
              </a:p>
            </p:txBody>
          </p:sp>
          <p:sp>
            <p:nvSpPr>
              <p:cNvPr id="42" name="Line 274"/>
              <p:cNvSpPr>
                <a:spLocks noChangeShapeType="1"/>
              </p:cNvSpPr>
              <p:nvPr/>
            </p:nvSpPr>
            <p:spPr bwMode="auto">
              <a:xfrm rot="5400000">
                <a:off x="1605" y="3311"/>
                <a:ext cx="0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Rectangle 275"/>
              <p:cNvSpPr>
                <a:spLocks noChangeArrowheads="1"/>
              </p:cNvSpPr>
              <p:nvPr/>
            </p:nvSpPr>
            <p:spPr bwMode="auto">
              <a:xfrm>
                <a:off x="1376" y="3181"/>
                <a:ext cx="500" cy="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endParaRPr lang="fr-FR" sz="1200" dirty="0"/>
              </a:p>
            </p:txBody>
          </p:sp>
          <p:sp>
            <p:nvSpPr>
              <p:cNvPr id="44" name="Rectangle 276"/>
              <p:cNvSpPr>
                <a:spLocks noChangeArrowheads="1"/>
              </p:cNvSpPr>
              <p:nvPr/>
            </p:nvSpPr>
            <p:spPr bwMode="auto">
              <a:xfrm>
                <a:off x="941" y="3609"/>
                <a:ext cx="53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r>
                  <a:rPr lang="fr-FR" sz="1000" b="1" dirty="0"/>
                  <a:t>S</a:t>
                </a:r>
                <a:endParaRPr lang="fr-FR" sz="3200" dirty="0"/>
              </a:p>
            </p:txBody>
          </p:sp>
          <p:sp>
            <p:nvSpPr>
              <p:cNvPr id="45" name="Rectangle 277"/>
              <p:cNvSpPr>
                <a:spLocks noChangeArrowheads="1"/>
              </p:cNvSpPr>
              <p:nvPr/>
            </p:nvSpPr>
            <p:spPr bwMode="auto">
              <a:xfrm>
                <a:off x="912" y="3304"/>
                <a:ext cx="53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r>
                  <a:rPr lang="fr-FR" sz="1050" b="1" dirty="0"/>
                  <a:t>G</a:t>
                </a:r>
                <a:endParaRPr lang="fr-FR" sz="3600" dirty="0"/>
              </a:p>
            </p:txBody>
          </p:sp>
          <p:sp>
            <p:nvSpPr>
              <p:cNvPr id="46" name="Rectangle 278"/>
              <p:cNvSpPr>
                <a:spLocks noChangeArrowheads="1"/>
              </p:cNvSpPr>
              <p:nvPr/>
            </p:nvSpPr>
            <p:spPr bwMode="auto">
              <a:xfrm>
                <a:off x="1790" y="3292"/>
                <a:ext cx="53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r>
                  <a:rPr lang="fr-FR" sz="900" b="1" dirty="0"/>
                  <a:t>D</a:t>
                </a:r>
                <a:endParaRPr lang="fr-FR" sz="2800" dirty="0"/>
              </a:p>
            </p:txBody>
          </p:sp>
          <p:sp>
            <p:nvSpPr>
              <p:cNvPr id="48" name="Line 281"/>
              <p:cNvSpPr>
                <a:spLocks noChangeShapeType="1"/>
              </p:cNvSpPr>
              <p:nvPr/>
            </p:nvSpPr>
            <p:spPr bwMode="auto">
              <a:xfrm rot="16200000" flipH="1">
                <a:off x="1121" y="3311"/>
                <a:ext cx="0" cy="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Rectangle 282"/>
              <p:cNvSpPr>
                <a:spLocks noChangeArrowheads="1"/>
              </p:cNvSpPr>
              <p:nvPr/>
            </p:nvSpPr>
            <p:spPr bwMode="auto">
              <a:xfrm>
                <a:off x="1046" y="3220"/>
                <a:ext cx="200" cy="8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r>
                  <a:rPr lang="fr-FR" sz="1200" b="1" i="1" dirty="0"/>
                  <a:t>I</a:t>
                </a:r>
                <a:r>
                  <a:rPr lang="fr-FR" sz="1200" b="1" i="1" baseline="-25000" dirty="0"/>
                  <a:t>G </a:t>
                </a:r>
                <a:r>
                  <a:rPr lang="fr-FR" sz="1200" b="1" dirty="0"/>
                  <a:t>= 0</a:t>
                </a:r>
                <a:endParaRPr lang="fr-FR" sz="3600" b="1" dirty="0"/>
              </a:p>
            </p:txBody>
          </p:sp>
          <p:sp>
            <p:nvSpPr>
              <p:cNvPr id="50" name="Line 283"/>
              <p:cNvSpPr>
                <a:spLocks noChangeShapeType="1"/>
              </p:cNvSpPr>
              <p:nvPr/>
            </p:nvSpPr>
            <p:spPr bwMode="auto">
              <a:xfrm>
                <a:off x="1006" y="3347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2814693" y="4931129"/>
              <a:ext cx="155718" cy="4000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Rectangle 276"/>
            <p:cNvSpPr>
              <a:spLocks noChangeArrowheads="1"/>
            </p:cNvSpPr>
            <p:nvPr/>
          </p:nvSpPr>
          <p:spPr bwMode="auto">
            <a:xfrm>
              <a:off x="3520267" y="5488355"/>
              <a:ext cx="133114" cy="220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r>
                <a:rPr lang="fr-FR" sz="1000" b="1" dirty="0"/>
                <a:t>S</a:t>
              </a:r>
              <a:endParaRPr lang="fr-FR" sz="3200" dirty="0"/>
            </a:p>
          </p:txBody>
        </p:sp>
        <p:cxnSp>
          <p:nvCxnSpPr>
            <p:cNvPr id="56" name="Connecteur droit avec flèche 55"/>
            <p:cNvCxnSpPr/>
            <p:nvPr/>
          </p:nvCxnSpPr>
          <p:spPr>
            <a:xfrm flipV="1">
              <a:off x="2694138" y="4931129"/>
              <a:ext cx="409387" cy="40008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ZoneTexte 56"/>
            <p:cNvSpPr txBox="1"/>
            <p:nvPr/>
          </p:nvSpPr>
          <p:spPr>
            <a:xfrm>
              <a:off x="2525683" y="4299962"/>
              <a:ext cx="15586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i="1" dirty="0"/>
                <a:t> </a:t>
              </a:r>
              <a:r>
                <a:rPr lang="fr-FR" sz="1400" b="1" i="1" dirty="0" err="1" smtClean="0"/>
                <a:t>r</a:t>
              </a:r>
              <a:r>
                <a:rPr lang="fr-FR" sz="1400" b="1" i="1" baseline="-25000" dirty="0" err="1" smtClean="0"/>
                <a:t>ds</a:t>
              </a:r>
              <a:r>
                <a:rPr lang="fr-FR" sz="1400" b="1" i="1" dirty="0" smtClean="0"/>
                <a:t>=h(V</a:t>
              </a:r>
              <a:r>
                <a:rPr lang="fr-FR" sz="1400" b="1" i="1" baseline="-25000" dirty="0" smtClean="0"/>
                <a:t>GS</a:t>
              </a:r>
              <a:r>
                <a:rPr lang="fr-FR" sz="1400" b="1" i="1" dirty="0" smtClean="0"/>
                <a:t>)</a:t>
              </a:r>
              <a:endParaRPr lang="fr-FR" b="1" i="1" dirty="0"/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2492635" y="4813247"/>
              <a:ext cx="409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 err="1"/>
                <a:t>r</a:t>
              </a:r>
              <a:r>
                <a:rPr lang="fr-FR" b="1" i="1" baseline="-25000" dirty="0" err="1"/>
                <a:t>ds</a:t>
              </a:r>
              <a:endParaRPr lang="fr-FR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58"/>
              <p:cNvSpPr txBox="1"/>
              <p:nvPr/>
            </p:nvSpPr>
            <p:spPr>
              <a:xfrm>
                <a:off x="3318180" y="2504976"/>
                <a:ext cx="2008405" cy="391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𝑽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𝒅𝒔</m:t>
                          </m:r>
                        </m:sub>
                      </m:sSub>
                      <m:r>
                        <a:rPr lang="fr-FR" b="1" i="1">
                          <a:solidFill>
                            <a:srgbClr val="7030A0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sSub>
                        <m:sSubPr>
                          <m:ctrlP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  <m:t>𝑽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  <m:t>𝒈𝒔</m:t>
                          </m:r>
                        </m:sub>
                      </m:sSub>
                      <m:r>
                        <a:rPr lang="fr-FR" b="1" i="0" smtClean="0">
                          <a:solidFill>
                            <a:srgbClr val="7030A0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fr-FR" b="1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</a:rPr>
                                <m:t>𝑷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9" name="ZoneTexte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8180" y="2504976"/>
                <a:ext cx="2008405" cy="391902"/>
              </a:xfrm>
              <a:prstGeom prst="rect">
                <a:avLst/>
              </a:prstGeom>
              <a:blipFill rotWithShape="1">
                <a:blip r:embed="rId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1" name="Obje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968680"/>
              </p:ext>
            </p:extLst>
          </p:nvPr>
        </p:nvGraphicFramePr>
        <p:xfrm>
          <a:off x="3892648" y="5438702"/>
          <a:ext cx="2638425" cy="103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80" name="Equation" r:id="rId6" imgW="1726920" imgH="672840" progId="Equation.DSMT4">
                  <p:embed/>
                </p:oleObj>
              </mc:Choice>
              <mc:Fallback>
                <p:oleObj name="Equation" r:id="rId6" imgW="1726920" imgH="672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92648" y="5438702"/>
                        <a:ext cx="2638425" cy="1030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7091300" y="5558369"/>
                <a:ext cx="32694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  <a:cs typeface="Arial"/>
                            </a:rPr>
                            <m:t>𝑽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  <a:cs typeface="Arial"/>
                            </a:rPr>
                            <m:t>𝑷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1300" y="5558369"/>
                <a:ext cx="326948" cy="276999"/>
              </a:xfrm>
              <a:prstGeom prst="rect">
                <a:avLst/>
              </a:prstGeom>
              <a:blipFill rotWithShape="1">
                <a:blip r:embed="rId8"/>
                <a:stretch>
                  <a:fillRect l="-16667" r="-9259" b="-155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/>
          <p:cNvSpPr txBox="1"/>
          <p:nvPr/>
        </p:nvSpPr>
        <p:spPr>
          <a:xfrm>
            <a:off x="7525806" y="4275988"/>
            <a:ext cx="1284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/>
              <a:t>r</a:t>
            </a:r>
            <a:r>
              <a:rPr lang="fr-FR" b="1" i="1" baseline="-25000" dirty="0" err="1"/>
              <a:t>ds</a:t>
            </a:r>
            <a:r>
              <a:rPr lang="fr-FR" b="1" i="1" dirty="0"/>
              <a:t>=h(V</a:t>
            </a:r>
            <a:r>
              <a:rPr lang="fr-FR" b="1" i="1" baseline="-25000" dirty="0"/>
              <a:t>GS</a:t>
            </a:r>
            <a:r>
              <a:rPr lang="fr-FR" b="1" i="1" dirty="0"/>
              <a:t>)</a:t>
            </a:r>
          </a:p>
        </p:txBody>
      </p:sp>
      <p:graphicFrame>
        <p:nvGraphicFramePr>
          <p:cNvPr id="14" name="Obj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0930628"/>
              </p:ext>
            </p:extLst>
          </p:nvPr>
        </p:nvGraphicFramePr>
        <p:xfrm>
          <a:off x="438681" y="5558369"/>
          <a:ext cx="292735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81" name="Equation" r:id="rId9" imgW="1777680" imgH="304560" progId="Equation.DSMT4">
                  <p:embed/>
                </p:oleObj>
              </mc:Choice>
              <mc:Fallback>
                <p:oleObj name="Equation" r:id="rId9" imgW="1777680" imgH="304560" progId="Equation.DSMT4">
                  <p:embed/>
                  <p:pic>
                    <p:nvPicPr>
                      <p:cNvPr id="0" name="Obje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81" y="5558369"/>
                        <a:ext cx="2927350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0446155"/>
              </p:ext>
            </p:extLst>
          </p:nvPr>
        </p:nvGraphicFramePr>
        <p:xfrm>
          <a:off x="9191625" y="5129595"/>
          <a:ext cx="7143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82" name="Equation" r:id="rId11" imgW="482400" imgH="457200" progId="Equation.DSMT4">
                  <p:embed/>
                </p:oleObj>
              </mc:Choice>
              <mc:Fallback>
                <p:oleObj name="Equation" r:id="rId11" imgW="482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191625" y="5129595"/>
                        <a:ext cx="714375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Flèche droite 17"/>
          <p:cNvSpPr/>
          <p:nvPr/>
        </p:nvSpPr>
        <p:spPr>
          <a:xfrm>
            <a:off x="3415680" y="5696868"/>
            <a:ext cx="381297" cy="276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473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JFET en résistance commandée</a:t>
            </a:r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bipolaire</a:t>
            </a:r>
          </a:p>
          <a:p>
            <a:pPr lvl="0"/>
            <a:r>
              <a:rPr lang="fr-FR" dirty="0">
                <a:solidFill>
                  <a:prstClr val="white"/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Applications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52" y="1962174"/>
            <a:ext cx="3519624" cy="213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 descr="http://electronique.aop.free.fr/AOP_lineaire_NF/circuits/ca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48" y="1702243"/>
            <a:ext cx="3456384" cy="275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864768" y="1548355"/>
            <a:ext cx="1970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7030A0"/>
                </a:solidFill>
              </a:rPr>
              <a:t>Multiplexeur analogique</a:t>
            </a:r>
            <a:endParaRPr lang="fr-FR" sz="1400" i="1" dirty="0">
              <a:solidFill>
                <a:srgbClr val="7030A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207832" y="1548355"/>
            <a:ext cx="2365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7030A0"/>
                </a:solidFill>
              </a:rPr>
              <a:t>Contrôle automatique de gain</a:t>
            </a:r>
            <a:endParaRPr lang="fr-FR" sz="1400" i="1" dirty="0">
              <a:solidFill>
                <a:srgbClr val="7030A0"/>
              </a:solidFill>
            </a:endParaRP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35" y="4293096"/>
            <a:ext cx="3209494" cy="214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2864768" y="5877272"/>
            <a:ext cx="2044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7030A0"/>
                </a:solidFill>
              </a:rPr>
              <a:t>Echantillonneur/bloqueur</a:t>
            </a:r>
            <a:endParaRPr lang="fr-FR" sz="1400" i="1" dirty="0">
              <a:solidFill>
                <a:srgbClr val="7030A0"/>
              </a:solidFill>
            </a:endParaRPr>
          </a:p>
        </p:txBody>
      </p:sp>
      <p:pic>
        <p:nvPicPr>
          <p:cNvPr id="34823" name="Picture 7" descr="http://project.irone.org/wp-content/uploads/2010/09/Variable-Attenuator-Circui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48" y="4418451"/>
            <a:ext cx="3132348" cy="163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7073205" y="5928221"/>
            <a:ext cx="1154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7030A0"/>
                </a:solidFill>
              </a:rPr>
              <a:t>Gain variable</a:t>
            </a:r>
            <a:endParaRPr lang="fr-FR" sz="14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55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JFET en source de courant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bipolaire</a:t>
            </a:r>
          </a:p>
          <a:p>
            <a:pPr lvl="0"/>
            <a:r>
              <a:rPr lang="fr-FR" dirty="0">
                <a:solidFill>
                  <a:prstClr val="white"/>
                </a:solidFill>
              </a:rPr>
              <a:t>Transistor JFET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Source de courant contrôlé en tension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/>
              <a:t>Modèle </a:t>
            </a:r>
            <a:r>
              <a:rPr lang="fr-FR" dirty="0" smtClean="0"/>
              <a:t>équivalent </a:t>
            </a:r>
            <a:r>
              <a:rPr lang="fr-FR" dirty="0" smtClean="0">
                <a:solidFill>
                  <a:srgbClr val="7030A0"/>
                </a:solidFill>
              </a:rPr>
              <a:t>statique</a:t>
            </a:r>
            <a:r>
              <a:rPr lang="fr-FR" dirty="0" smtClean="0"/>
              <a:t> ou </a:t>
            </a:r>
            <a:r>
              <a:rPr lang="fr-FR" dirty="0" smtClean="0">
                <a:solidFill>
                  <a:srgbClr val="7030A0"/>
                </a:solidFill>
              </a:rPr>
              <a:t>grand signal</a:t>
            </a:r>
          </a:p>
          <a:p>
            <a:pPr lvl="1"/>
            <a:r>
              <a:rPr lang="fr-FR" dirty="0" smtClean="0"/>
              <a:t>Pour les petits signaux un modèle spécifique « petit signal » est utilisé</a:t>
            </a:r>
          </a:p>
          <a:p>
            <a:pPr lvl="2"/>
            <a:r>
              <a:rPr lang="fr-FR" dirty="0" smtClean="0"/>
              <a:t>La fonction de transconductance est linéarisée autour d’un point de repos V</a:t>
            </a:r>
            <a:r>
              <a:rPr lang="fr-FR" baseline="-25000" dirty="0" smtClean="0"/>
              <a:t>gs0</a:t>
            </a:r>
          </a:p>
          <a:p>
            <a:pPr lvl="2"/>
            <a:endParaRPr lang="fr-FR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43</a:t>
            </a:fld>
            <a:endParaRPr lang="en-US" dirty="0"/>
          </a:p>
        </p:txBody>
      </p:sp>
      <p:grpSp>
        <p:nvGrpSpPr>
          <p:cNvPr id="70" name="Groupe 69"/>
          <p:cNvGrpSpPr/>
          <p:nvPr/>
        </p:nvGrpSpPr>
        <p:grpSpPr>
          <a:xfrm>
            <a:off x="1219236" y="4805039"/>
            <a:ext cx="2679851" cy="1443161"/>
            <a:chOff x="5133020" y="1929879"/>
            <a:chExt cx="2679851" cy="1443161"/>
          </a:xfrm>
        </p:grpSpPr>
        <p:grpSp>
          <p:nvGrpSpPr>
            <p:cNvPr id="68" name="Groupe 67"/>
            <p:cNvGrpSpPr/>
            <p:nvPr/>
          </p:nvGrpSpPr>
          <p:grpSpPr>
            <a:xfrm>
              <a:off x="5133020" y="1929879"/>
              <a:ext cx="2679851" cy="1443161"/>
              <a:chOff x="1049420" y="1929879"/>
              <a:chExt cx="2679851" cy="1443161"/>
            </a:xfrm>
          </p:grpSpPr>
          <p:grpSp>
            <p:nvGrpSpPr>
              <p:cNvPr id="44" name="Group 286"/>
              <p:cNvGrpSpPr>
                <a:grpSpLocks/>
              </p:cNvGrpSpPr>
              <p:nvPr/>
            </p:nvGrpSpPr>
            <p:grpSpPr bwMode="auto">
              <a:xfrm>
                <a:off x="1049420" y="1929879"/>
                <a:ext cx="2679851" cy="1443161"/>
                <a:chOff x="912" y="3181"/>
                <a:chExt cx="1067" cy="505"/>
              </a:xfrm>
            </p:grpSpPr>
            <p:sp>
              <p:nvSpPr>
                <p:cNvPr id="45" name="Freeform 260"/>
                <p:cNvSpPr>
                  <a:spLocks/>
                </p:cNvSpPr>
                <p:nvPr/>
              </p:nvSpPr>
              <p:spPr bwMode="auto">
                <a:xfrm>
                  <a:off x="1517" y="3347"/>
                  <a:ext cx="235" cy="305"/>
                </a:xfrm>
                <a:custGeom>
                  <a:avLst/>
                  <a:gdLst>
                    <a:gd name="T0" fmla="*/ 810 w 810"/>
                    <a:gd name="T1" fmla="*/ 0 h 762"/>
                    <a:gd name="T2" fmla="*/ 0 w 810"/>
                    <a:gd name="T3" fmla="*/ 0 h 762"/>
                    <a:gd name="T4" fmla="*/ 0 w 810"/>
                    <a:gd name="T5" fmla="*/ 762 h 762"/>
                    <a:gd name="T6" fmla="*/ 804 w 810"/>
                    <a:gd name="T7" fmla="*/ 762 h 7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10" h="762">
                      <a:moveTo>
                        <a:pt x="810" y="0"/>
                      </a:moveTo>
                      <a:lnTo>
                        <a:pt x="0" y="0"/>
                      </a:lnTo>
                      <a:lnTo>
                        <a:pt x="0" y="762"/>
                      </a:lnTo>
                      <a:lnTo>
                        <a:pt x="804" y="762"/>
                      </a:ln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" name="Line 264"/>
                <p:cNvSpPr>
                  <a:spLocks noChangeShapeType="1"/>
                </p:cNvSpPr>
                <p:nvPr/>
              </p:nvSpPr>
              <p:spPr bwMode="auto">
                <a:xfrm>
                  <a:off x="1015" y="3652"/>
                  <a:ext cx="502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" name="Oval 265"/>
                <p:cNvSpPr>
                  <a:spLocks noChangeArrowheads="1"/>
                </p:cNvSpPr>
                <p:nvPr/>
              </p:nvSpPr>
              <p:spPr bwMode="auto">
                <a:xfrm>
                  <a:off x="1507" y="3640"/>
                  <a:ext cx="24" cy="2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" name="Oval 266"/>
                <p:cNvSpPr>
                  <a:spLocks noChangeArrowheads="1"/>
                </p:cNvSpPr>
                <p:nvPr/>
              </p:nvSpPr>
              <p:spPr bwMode="auto">
                <a:xfrm>
                  <a:off x="1733" y="3328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" name="Oval 267"/>
                <p:cNvSpPr>
                  <a:spLocks noChangeArrowheads="1"/>
                </p:cNvSpPr>
                <p:nvPr/>
              </p:nvSpPr>
              <p:spPr bwMode="auto">
                <a:xfrm>
                  <a:off x="989" y="3335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" name="Oval 268"/>
                <p:cNvSpPr>
                  <a:spLocks noChangeArrowheads="1"/>
                </p:cNvSpPr>
                <p:nvPr/>
              </p:nvSpPr>
              <p:spPr bwMode="auto">
                <a:xfrm>
                  <a:off x="1737" y="3640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" name="Oval 269"/>
                <p:cNvSpPr>
                  <a:spLocks noChangeArrowheads="1"/>
                </p:cNvSpPr>
                <p:nvPr/>
              </p:nvSpPr>
              <p:spPr bwMode="auto">
                <a:xfrm>
                  <a:off x="1003" y="363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" name="Line 270"/>
                <p:cNvSpPr>
                  <a:spLocks noChangeShapeType="1"/>
                </p:cNvSpPr>
                <p:nvPr/>
              </p:nvSpPr>
              <p:spPr bwMode="auto">
                <a:xfrm flipV="1">
                  <a:off x="1178" y="3379"/>
                  <a:ext cx="0" cy="2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none" w="sm" len="lg"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" name="Line 271"/>
                <p:cNvSpPr>
                  <a:spLocks noChangeShapeType="1"/>
                </p:cNvSpPr>
                <p:nvPr/>
              </p:nvSpPr>
              <p:spPr bwMode="auto">
                <a:xfrm flipV="1">
                  <a:off x="1735" y="3376"/>
                  <a:ext cx="0" cy="24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none" w="sm" len="lg"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" name="Rectangle 272"/>
                <p:cNvSpPr>
                  <a:spLocks noChangeArrowheads="1"/>
                </p:cNvSpPr>
                <p:nvPr/>
              </p:nvSpPr>
              <p:spPr bwMode="auto">
                <a:xfrm>
                  <a:off x="1773" y="3436"/>
                  <a:ext cx="206" cy="1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r>
                    <a:rPr lang="fr-FR" sz="1200" b="1" i="1" dirty="0"/>
                    <a:t>V</a:t>
                  </a:r>
                  <a:r>
                    <a:rPr lang="fr-FR" sz="1200" b="1" i="1" baseline="-25000" dirty="0"/>
                    <a:t>DS</a:t>
                  </a:r>
                  <a:endParaRPr lang="fr-FR" sz="3600" b="1" dirty="0"/>
                </a:p>
              </p:txBody>
            </p:sp>
            <p:sp>
              <p:nvSpPr>
                <p:cNvPr id="56" name="Rectangle 273"/>
                <p:cNvSpPr>
                  <a:spLocks noChangeArrowheads="1"/>
                </p:cNvSpPr>
                <p:nvPr/>
              </p:nvSpPr>
              <p:spPr bwMode="auto">
                <a:xfrm>
                  <a:off x="965" y="3434"/>
                  <a:ext cx="149" cy="1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r>
                    <a:rPr lang="fr-FR" sz="1200" b="1" i="1" dirty="0"/>
                    <a:t>V</a:t>
                  </a:r>
                  <a:r>
                    <a:rPr lang="fr-FR" sz="1200" b="1" i="1" baseline="-25000" dirty="0"/>
                    <a:t>GS </a:t>
                  </a:r>
                  <a:endParaRPr lang="fr-FR" sz="3600" b="1" dirty="0"/>
                </a:p>
              </p:txBody>
            </p:sp>
            <p:sp>
              <p:nvSpPr>
                <p:cNvPr id="57" name="Line 274"/>
                <p:cNvSpPr>
                  <a:spLocks noChangeShapeType="1"/>
                </p:cNvSpPr>
                <p:nvPr/>
              </p:nvSpPr>
              <p:spPr bwMode="auto">
                <a:xfrm rot="5400000">
                  <a:off x="1605" y="3311"/>
                  <a:ext cx="0" cy="7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" name="Rectangle 275"/>
                <p:cNvSpPr>
                  <a:spLocks noChangeArrowheads="1"/>
                </p:cNvSpPr>
                <p:nvPr/>
              </p:nvSpPr>
              <p:spPr bwMode="auto">
                <a:xfrm>
                  <a:off x="1376" y="3181"/>
                  <a:ext cx="500" cy="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endParaRPr lang="fr-FR" sz="1200" dirty="0"/>
                </a:p>
              </p:txBody>
            </p:sp>
            <p:sp>
              <p:nvSpPr>
                <p:cNvPr id="59" name="Rectangle 276"/>
                <p:cNvSpPr>
                  <a:spLocks noChangeArrowheads="1"/>
                </p:cNvSpPr>
                <p:nvPr/>
              </p:nvSpPr>
              <p:spPr bwMode="auto">
                <a:xfrm>
                  <a:off x="941" y="3609"/>
                  <a:ext cx="53" cy="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r>
                    <a:rPr lang="fr-FR" sz="1000" b="1" dirty="0"/>
                    <a:t>S</a:t>
                  </a:r>
                  <a:endParaRPr lang="fr-FR" sz="3200" dirty="0"/>
                </a:p>
              </p:txBody>
            </p:sp>
            <p:sp>
              <p:nvSpPr>
                <p:cNvPr id="60" name="Rectangle 277"/>
                <p:cNvSpPr>
                  <a:spLocks noChangeArrowheads="1"/>
                </p:cNvSpPr>
                <p:nvPr/>
              </p:nvSpPr>
              <p:spPr bwMode="auto">
                <a:xfrm>
                  <a:off x="912" y="3304"/>
                  <a:ext cx="53" cy="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r>
                    <a:rPr lang="fr-FR" sz="1050" b="1" dirty="0"/>
                    <a:t>G</a:t>
                  </a:r>
                  <a:endParaRPr lang="fr-FR" sz="3600" dirty="0"/>
                </a:p>
              </p:txBody>
            </p:sp>
            <p:sp>
              <p:nvSpPr>
                <p:cNvPr id="61" name="Rectangle 278"/>
                <p:cNvSpPr>
                  <a:spLocks noChangeArrowheads="1"/>
                </p:cNvSpPr>
                <p:nvPr/>
              </p:nvSpPr>
              <p:spPr bwMode="auto">
                <a:xfrm>
                  <a:off x="1790" y="3292"/>
                  <a:ext cx="53" cy="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r>
                    <a:rPr lang="fr-FR" sz="900" b="1" dirty="0"/>
                    <a:t>D</a:t>
                  </a:r>
                  <a:endParaRPr lang="fr-FR" sz="2800" dirty="0"/>
                </a:p>
              </p:txBody>
            </p:sp>
            <p:sp>
              <p:nvSpPr>
                <p:cNvPr id="62" name="Line 281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1121" y="3311"/>
                  <a:ext cx="0" cy="7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" name="Rectangle 282"/>
                <p:cNvSpPr>
                  <a:spLocks noChangeArrowheads="1"/>
                </p:cNvSpPr>
                <p:nvPr/>
              </p:nvSpPr>
              <p:spPr bwMode="auto">
                <a:xfrm>
                  <a:off x="1046" y="3220"/>
                  <a:ext cx="200" cy="8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r>
                    <a:rPr lang="fr-FR" sz="1200" b="1" i="1" dirty="0"/>
                    <a:t>I</a:t>
                  </a:r>
                  <a:r>
                    <a:rPr lang="fr-FR" sz="1200" b="1" i="1" baseline="-25000" dirty="0"/>
                    <a:t>G </a:t>
                  </a:r>
                  <a:r>
                    <a:rPr lang="fr-FR" sz="1200" b="1" dirty="0"/>
                    <a:t>= 0</a:t>
                  </a:r>
                  <a:endParaRPr lang="fr-FR" sz="3600" b="1" dirty="0"/>
                </a:p>
              </p:txBody>
            </p:sp>
            <p:sp>
              <p:nvSpPr>
                <p:cNvPr id="64" name="Line 283"/>
                <p:cNvSpPr>
                  <a:spLocks noChangeShapeType="1"/>
                </p:cNvSpPr>
                <p:nvPr/>
              </p:nvSpPr>
              <p:spPr bwMode="auto">
                <a:xfrm>
                  <a:off x="1006" y="3347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67" name="Rectangle 86"/>
              <p:cNvSpPr>
                <a:spLocks noChangeArrowheads="1"/>
              </p:cNvSpPr>
              <p:nvPr/>
            </p:nvSpPr>
            <p:spPr bwMode="auto">
              <a:xfrm>
                <a:off x="2498636" y="2130761"/>
                <a:ext cx="582612" cy="206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r>
                  <a:rPr lang="fr-FR" sz="1100" b="1" i="1" dirty="0"/>
                  <a:t>I</a:t>
                </a:r>
                <a:r>
                  <a:rPr lang="fr-FR" sz="1100" b="1" i="1" baseline="-25000" dirty="0"/>
                  <a:t>D </a:t>
                </a:r>
                <a:r>
                  <a:rPr lang="fr-FR" sz="1100" b="1" dirty="0"/>
                  <a:t>= </a:t>
                </a:r>
                <a:r>
                  <a:rPr lang="fr-FR" sz="1100" b="1" dirty="0" smtClean="0"/>
                  <a:t>f(</a:t>
                </a:r>
                <a:r>
                  <a:rPr lang="fr-FR" sz="1100" b="1" i="1" dirty="0" smtClean="0"/>
                  <a:t>V</a:t>
                </a:r>
                <a:r>
                  <a:rPr lang="fr-FR" sz="1100" b="1" baseline="-25000" dirty="0" smtClean="0"/>
                  <a:t>GS</a:t>
                </a:r>
                <a:r>
                  <a:rPr lang="fr-FR" sz="1100" b="1" dirty="0" smtClean="0"/>
                  <a:t>)</a:t>
                </a:r>
                <a:endParaRPr lang="fr-FR" sz="3200" b="1" dirty="0"/>
              </a:p>
            </p:txBody>
          </p:sp>
        </p:grpSp>
        <p:grpSp>
          <p:nvGrpSpPr>
            <p:cNvPr id="69" name="Groupe 68"/>
            <p:cNvGrpSpPr/>
            <p:nvPr/>
          </p:nvGrpSpPr>
          <p:grpSpPr>
            <a:xfrm>
              <a:off x="6524363" y="2743233"/>
              <a:ext cx="258762" cy="193675"/>
              <a:chOff x="2438769" y="2751805"/>
              <a:chExt cx="258762" cy="193675"/>
            </a:xfrm>
          </p:grpSpPr>
          <p:sp>
            <p:nvSpPr>
              <p:cNvPr id="65" name="Rectangle 73"/>
              <p:cNvSpPr>
                <a:spLocks noChangeArrowheads="1"/>
              </p:cNvSpPr>
              <p:nvPr/>
            </p:nvSpPr>
            <p:spPr bwMode="auto">
              <a:xfrm rot="18937231">
                <a:off x="2465406" y="2751805"/>
                <a:ext cx="194072" cy="193675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6" name="Line 74"/>
              <p:cNvSpPr>
                <a:spLocks noChangeShapeType="1"/>
              </p:cNvSpPr>
              <p:nvPr/>
            </p:nvSpPr>
            <p:spPr bwMode="auto">
              <a:xfrm>
                <a:off x="2438769" y="2850541"/>
                <a:ext cx="258762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pic>
        <p:nvPicPr>
          <p:cNvPr id="7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9124" y="1213196"/>
            <a:ext cx="2273521" cy="292934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1358213" y="2070037"/>
                <a:ext cx="4953000" cy="110799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fr-FR" dirty="0"/>
                  <a:t>Condition de fonctionnement en zone </a:t>
                </a:r>
                <a:r>
                  <a:rPr lang="fr-FR" dirty="0" smtClean="0"/>
                  <a:t>pincée:</a:t>
                </a:r>
                <a:endParaRPr lang="fr-FR" dirty="0"/>
              </a:p>
              <a:p>
                <a:endParaRPr lang="fr-FR" sz="1600" i="1" dirty="0"/>
              </a:p>
              <a:p>
                <a:endParaRPr lang="fr-FR" sz="1600" i="1" dirty="0"/>
              </a:p>
              <a:p>
                <a:r>
                  <a:rPr lang="fr-FR" sz="1600" i="1" dirty="0"/>
                  <a:t>Remarque: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Arial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</a:rPr>
                          <m:t>𝑽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</a:rPr>
                          <m:t>𝑷</m:t>
                        </m:r>
                      </m:sub>
                    </m:sSub>
                    <m:r>
                      <a:rPr lang="fr-FR" sz="1600" b="1" i="1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/>
                      </a:rPr>
                      <m:t>&lt;</m:t>
                    </m:r>
                    <m:r>
                      <a:rPr lang="fr-FR" sz="1600" b="1" i="1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/>
                      </a:rPr>
                      <m:t>𝟎</m:t>
                    </m:r>
                  </m:oMath>
                </a14:m>
                <a:endParaRPr lang="fr-FR" sz="1600" i="1" dirty="0"/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213" y="2070037"/>
                <a:ext cx="4953000" cy="1107996"/>
              </a:xfrm>
              <a:prstGeom prst="rect">
                <a:avLst/>
              </a:prstGeom>
              <a:blipFill rotWithShape="1">
                <a:blip r:embed="rId4"/>
                <a:stretch>
                  <a:fillRect l="-1108" t="-2762" b="-66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ZoneTexte 76"/>
              <p:cNvSpPr txBox="1"/>
              <p:nvPr/>
            </p:nvSpPr>
            <p:spPr>
              <a:xfrm>
                <a:off x="1460612" y="2504975"/>
                <a:ext cx="2008405" cy="391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𝑽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𝒅𝒔</m:t>
                          </m:r>
                        </m:sub>
                      </m:sSub>
                      <m:r>
                        <a:rPr lang="fr-FR" b="1" i="1" smtClean="0">
                          <a:solidFill>
                            <a:srgbClr val="7030A0"/>
                          </a:solidFill>
                          <a:latin typeface="Cambria Math"/>
                          <a:ea typeface="Cambria Math"/>
                        </a:rPr>
                        <m:t>&gt;</m:t>
                      </m:r>
                      <m:sSub>
                        <m:sSubPr>
                          <m:ctrlP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  <m:t>𝑽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  <m:t>𝒈𝒔</m:t>
                          </m:r>
                        </m:sub>
                      </m:sSub>
                      <m:r>
                        <a:rPr lang="fr-FR" b="1" i="0" smtClean="0">
                          <a:solidFill>
                            <a:srgbClr val="7030A0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fr-FR" b="1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</a:rPr>
                                <m:t>𝑷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7" name="ZoneTexte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0612" y="2504975"/>
                <a:ext cx="2008405" cy="391902"/>
              </a:xfrm>
              <a:prstGeom prst="rect">
                <a:avLst/>
              </a:prstGeom>
              <a:blipFill rotWithShape="1">
                <a:blip r:embed="rId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8" name="Objet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6883030"/>
              </p:ext>
            </p:extLst>
          </p:nvPr>
        </p:nvGraphicFramePr>
        <p:xfrm>
          <a:off x="4038600" y="5036375"/>
          <a:ext cx="1819275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2" name="Equation" r:id="rId6" imgW="1104840" imgH="253800" progId="Equation.DSMT4">
                  <p:embed/>
                </p:oleObj>
              </mc:Choice>
              <mc:Fallback>
                <p:oleObj name="Equation" r:id="rId6" imgW="11048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38600" y="5036375"/>
                        <a:ext cx="1819275" cy="417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1854187"/>
              </p:ext>
            </p:extLst>
          </p:nvPr>
        </p:nvGraphicFramePr>
        <p:xfrm>
          <a:off x="7600950" y="5546663"/>
          <a:ext cx="1711325" cy="647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3" name="Equation" r:id="rId8" imgW="1307880" imgH="495000" progId="Equation.DSMT4">
                  <p:embed/>
                </p:oleObj>
              </mc:Choice>
              <mc:Fallback>
                <p:oleObj name="Equation" r:id="rId8" imgW="130788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00950" y="5546663"/>
                        <a:ext cx="1711325" cy="647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Imag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469" y="4974544"/>
            <a:ext cx="460905" cy="47550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834713" y="5393963"/>
            <a:ext cx="2766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i="1" dirty="0" smtClean="0"/>
              <a:t>k</a:t>
            </a:r>
            <a:r>
              <a:rPr lang="fr-FR" dirty="0" smtClean="0"/>
              <a:t>: transconductance statique exprimée en A/V</a:t>
            </a:r>
            <a:r>
              <a:rPr lang="fr-FR" baseline="30000" dirty="0" smtClean="0"/>
              <a:t>2</a:t>
            </a:r>
            <a:endParaRPr lang="fr-FR" baseline="30000" dirty="0"/>
          </a:p>
        </p:txBody>
      </p:sp>
      <p:sp>
        <p:nvSpPr>
          <p:cNvPr id="40" name="ZoneTexte 39"/>
          <p:cNvSpPr txBox="1"/>
          <p:nvPr/>
        </p:nvSpPr>
        <p:spPr>
          <a:xfrm>
            <a:off x="7336476" y="5007574"/>
            <a:ext cx="2766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on retrouve la même équation sous une autre forme</a:t>
            </a:r>
            <a:endParaRPr lang="fr-FR" sz="1600" i="1" baseline="30000" dirty="0"/>
          </a:p>
        </p:txBody>
      </p:sp>
    </p:spTree>
    <p:extLst>
      <p:ext uri="{BB962C8B-B14F-4D97-AF65-F5344CB8AC3E}">
        <p14:creationId xmlns:p14="http://schemas.microsoft.com/office/powerpoint/2010/main" val="103789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composants MOSFET</a:t>
            </a:r>
            <a:endParaRPr lang="fr-FR" dirty="0"/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bipolaire</a:t>
            </a:r>
          </a:p>
          <a:p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dirty="0"/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Symboles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Structure à </a:t>
            </a:r>
            <a:r>
              <a:rPr lang="fr-FR" dirty="0"/>
              <a:t>enrichissement </a:t>
            </a:r>
            <a:r>
              <a:rPr lang="fr-FR" dirty="0" smtClean="0"/>
              <a:t>(</a:t>
            </a:r>
            <a:r>
              <a:rPr lang="fr-FR" dirty="0" err="1" smtClean="0"/>
              <a:t>Enhancement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7" name="Image 6"/>
          <p:cNvPicPr/>
          <p:nvPr/>
        </p:nvPicPr>
        <p:blipFill>
          <a:blip r:embed="rId2"/>
          <a:stretch>
            <a:fillRect/>
          </a:stretch>
        </p:blipFill>
        <p:spPr>
          <a:xfrm>
            <a:off x="2343149" y="1316354"/>
            <a:ext cx="3829050" cy="1998345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943225" y="1316354"/>
            <a:ext cx="1857375" cy="1998345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3441616"/>
            <a:ext cx="2608625" cy="299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49" y="4002792"/>
            <a:ext cx="2371725" cy="220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Ellipse 11"/>
          <p:cNvSpPr/>
          <p:nvPr/>
        </p:nvSpPr>
        <p:spPr>
          <a:xfrm>
            <a:off x="2552700" y="3752850"/>
            <a:ext cx="600075" cy="4762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/>
          <p:cNvCxnSpPr/>
          <p:nvPr/>
        </p:nvCxnSpPr>
        <p:spPr>
          <a:xfrm flipH="1">
            <a:off x="1628775" y="3990975"/>
            <a:ext cx="923925" cy="238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333375" y="4110037"/>
            <a:ext cx="1552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70C0"/>
                </a:solidFill>
              </a:rPr>
              <a:t>Présence d’un diélectrique isolant</a:t>
            </a:r>
            <a:endParaRPr lang="fr-FR" sz="1600" dirty="0">
              <a:solidFill>
                <a:srgbClr val="0070C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257674" y="5233749"/>
            <a:ext cx="1724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Formation du canal de conduction en appliquant </a:t>
            </a:r>
            <a:r>
              <a:rPr lang="fr-FR" sz="1400" i="1" dirty="0" err="1" smtClean="0"/>
              <a:t>Vgs</a:t>
            </a:r>
            <a:r>
              <a:rPr lang="fr-FR" sz="1400" i="1" dirty="0" smtClean="0"/>
              <a:t>&gt;0</a:t>
            </a:r>
            <a:endParaRPr lang="fr-FR" sz="1400" i="1" dirty="0"/>
          </a:p>
        </p:txBody>
      </p:sp>
      <p:sp>
        <p:nvSpPr>
          <p:cNvPr id="19" name="Flèche droite 18"/>
          <p:cNvSpPr/>
          <p:nvPr/>
        </p:nvSpPr>
        <p:spPr>
          <a:xfrm>
            <a:off x="4800600" y="4657725"/>
            <a:ext cx="790575" cy="4481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514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E-MOSFET:</a:t>
            </a:r>
            <a:r>
              <a:rPr lang="fr-FR" dirty="0"/>
              <a:t> </a:t>
            </a:r>
            <a:r>
              <a:rPr lang="fr-FR" dirty="0" smtClean="0"/>
              <a:t> caractéristiques externes</a:t>
            </a:r>
            <a:endParaRPr lang="fr-FR" dirty="0"/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dirty="0">
                <a:solidFill>
                  <a:prstClr val="white"/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caractéristiques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7" y="2174319"/>
            <a:ext cx="7008008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rme libre 6"/>
          <p:cNvSpPr/>
          <p:nvPr/>
        </p:nvSpPr>
        <p:spPr>
          <a:xfrm>
            <a:off x="3790949" y="1663358"/>
            <a:ext cx="895351" cy="3327742"/>
          </a:xfrm>
          <a:custGeom>
            <a:avLst/>
            <a:gdLst>
              <a:gd name="connsiteX0" fmla="*/ 0 w 828675"/>
              <a:gd name="connsiteY0" fmla="*/ 2628900 h 2628900"/>
              <a:gd name="connsiteX1" fmla="*/ 247650 w 828675"/>
              <a:gd name="connsiteY1" fmla="*/ 2495550 h 2628900"/>
              <a:gd name="connsiteX2" fmla="*/ 390525 w 828675"/>
              <a:gd name="connsiteY2" fmla="*/ 2181225 h 2628900"/>
              <a:gd name="connsiteX3" fmla="*/ 561975 w 828675"/>
              <a:gd name="connsiteY3" fmla="*/ 1600200 h 2628900"/>
              <a:gd name="connsiteX4" fmla="*/ 828675 w 828675"/>
              <a:gd name="connsiteY4" fmla="*/ 0 h 2628900"/>
              <a:gd name="connsiteX5" fmla="*/ 828675 w 828675"/>
              <a:gd name="connsiteY5" fmla="*/ 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8675" h="2628900">
                <a:moveTo>
                  <a:pt x="0" y="2628900"/>
                </a:moveTo>
                <a:cubicBezTo>
                  <a:pt x="91281" y="2599531"/>
                  <a:pt x="182563" y="2570162"/>
                  <a:pt x="247650" y="2495550"/>
                </a:cubicBezTo>
                <a:cubicBezTo>
                  <a:pt x="312738" y="2420937"/>
                  <a:pt x="338138" y="2330450"/>
                  <a:pt x="390525" y="2181225"/>
                </a:cubicBezTo>
                <a:cubicBezTo>
                  <a:pt x="442912" y="2032000"/>
                  <a:pt x="488950" y="1963737"/>
                  <a:pt x="561975" y="1600200"/>
                </a:cubicBezTo>
                <a:cubicBezTo>
                  <a:pt x="635000" y="1236662"/>
                  <a:pt x="828675" y="0"/>
                  <a:pt x="828675" y="0"/>
                </a:cubicBezTo>
                <a:lnTo>
                  <a:pt x="828675" y="0"/>
                </a:lnTo>
              </a:path>
            </a:pathLst>
          </a:cu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4205286" y="2019300"/>
            <a:ext cx="208356" cy="428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5522108" y="2021918"/>
            <a:ext cx="263133" cy="4260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4874408" y="5034437"/>
            <a:ext cx="263133" cy="4260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2388381" y="1725780"/>
            <a:ext cx="2524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Transistor non pincé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842391" y="1725780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Transistor pincé (ou « saturé »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619623" y="5455681"/>
            <a:ext cx="292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Transistor bloqué (Id=0)</a:t>
            </a:r>
            <a:endParaRPr lang="fr-FR" b="1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3870205" y="1408001"/>
                <a:ext cx="2008405" cy="358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/>
                            </a:rPr>
                            <m:t>𝑑𝑠</m:t>
                          </m:r>
                        </m:sub>
                      </m:sSub>
                      <m:r>
                        <a:rPr lang="fr-FR" sz="1600" i="1" smtClean="0">
                          <a:latin typeface="Cambria Math"/>
                          <a:ea typeface="Cambria Math"/>
                        </a:rPr>
                        <m:t>≥</m:t>
                      </m:r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/>
                              <a:ea typeface="Cambria Math"/>
                            </a:rPr>
                            <m:t>𝑔𝑠</m:t>
                          </m:r>
                        </m:sub>
                      </m:sSub>
                      <m:r>
                        <a:rPr lang="fr-FR" sz="1600" b="0" i="0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1600" b="0" i="0" smtClean="0">
                          <a:latin typeface="Cambria Math"/>
                          <a:ea typeface="Cambria Math"/>
                        </a:rPr>
                        <m:t>VT</m:t>
                      </m:r>
                    </m:oMath>
                  </m:oMathPara>
                </a14:m>
                <a:endParaRPr lang="fr-FR" sz="1600" baseline="-25000" dirty="0"/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0205" y="1408001"/>
                <a:ext cx="2008405" cy="358560"/>
              </a:xfrm>
              <a:prstGeom prst="rect">
                <a:avLst/>
              </a:prstGeom>
              <a:blipFill rotWithShape="1">
                <a:blip r:embed="rId3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cteur droit avec flèche 20"/>
          <p:cNvCxnSpPr/>
          <p:nvPr/>
        </p:nvCxnSpPr>
        <p:spPr>
          <a:xfrm flipV="1">
            <a:off x="1343025" y="5324476"/>
            <a:ext cx="295275" cy="26278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11" y="5693522"/>
            <a:ext cx="460905" cy="475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1033460" y="5562227"/>
                <a:ext cx="243363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/>
                  <a:t>À retenir: </a:t>
                </a:r>
              </a:p>
              <a:p>
                <a:pPr marL="171450" indent="-171450">
                  <a:buFont typeface="Arial" pitchFamily="34" charset="0"/>
                  <a:buChar char="•"/>
                </a:pPr>
                <a:r>
                  <a:rPr lang="fr-FR" sz="1200" dirty="0" smtClean="0"/>
                  <a:t>On travaille avec V</a:t>
                </a:r>
                <a:r>
                  <a:rPr lang="fr-FR" sz="1200" baseline="-25000" dirty="0" smtClean="0"/>
                  <a:t>GS</a:t>
                </a:r>
                <a14:m>
                  <m:oMath xmlns:m="http://schemas.openxmlformats.org/officeDocument/2006/math">
                    <m:r>
                      <a:rPr lang="fr-FR" sz="1200" i="1">
                        <a:latin typeface="Cambria Math"/>
                        <a:ea typeface="Cambria Math"/>
                      </a:rPr>
                      <m:t>≥ </m:t>
                    </m:r>
                  </m:oMath>
                </a14:m>
                <a:r>
                  <a:rPr lang="fr-FR" sz="1200" dirty="0" smtClean="0"/>
                  <a:t>0</a:t>
                </a:r>
              </a:p>
              <a:p>
                <a:pPr marL="171450" indent="-171450">
                  <a:buFont typeface="Arial" pitchFamily="34" charset="0"/>
                  <a:buChar char="•"/>
                </a:pPr>
                <a:r>
                  <a:rPr lang="fr-FR" sz="1200" dirty="0" smtClean="0"/>
                  <a:t>tant que V</a:t>
                </a:r>
                <a:r>
                  <a:rPr lang="fr-FR" sz="1200" baseline="-25000" dirty="0" smtClean="0"/>
                  <a:t>GS</a:t>
                </a:r>
                <a:r>
                  <a:rPr lang="fr-FR" sz="1200" dirty="0" smtClean="0"/>
                  <a:t> n’a pas atteint le seuil V</a:t>
                </a:r>
                <a:r>
                  <a:rPr lang="fr-FR" sz="1200" baseline="-25000" dirty="0" smtClean="0"/>
                  <a:t>T </a:t>
                </a:r>
                <a:r>
                  <a:rPr lang="fr-FR" sz="1200" dirty="0" smtClean="0"/>
                  <a:t> le transistor est bloqué</a:t>
                </a:r>
                <a:endParaRPr lang="fr-FR" sz="1200" dirty="0"/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460" y="5562227"/>
                <a:ext cx="2433639" cy="830997"/>
              </a:xfrm>
              <a:prstGeom prst="rect">
                <a:avLst/>
              </a:prstGeom>
              <a:blipFill rotWithShape="1">
                <a:blip r:embed="rId5"/>
                <a:stretch>
                  <a:fillRect l="-251" b="-438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Espace réservé du contenu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072205"/>
            <a:ext cx="620273" cy="516894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7718855" y="2714209"/>
            <a:ext cx="2107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Pour  les techno FET le sens  « saturé » est différent de celui des  bipolaires</a:t>
            </a:r>
            <a:endParaRPr lang="fr-F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38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E-MOSFET</a:t>
            </a:r>
            <a:r>
              <a:rPr lang="fr-FR" dirty="0" smtClean="0"/>
              <a:t>: modèles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dirty="0">
                <a:solidFill>
                  <a:prstClr val="white"/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4"/>
              <p:cNvSpPr>
                <a:spLocks noGrp="1"/>
              </p:cNvSpPr>
              <p:nvPr>
                <p:ph idx="1"/>
              </p:nvPr>
            </p:nvSpPr>
            <p:spPr>
              <a:xfrm>
                <a:off x="152399" y="1371600"/>
                <a:ext cx="9515475" cy="50673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fr-FR" dirty="0" smtClean="0"/>
                  <a:t>Modèles équivalents </a:t>
                </a:r>
              </a:p>
              <a:p>
                <a:pPr lvl="1"/>
                <a:r>
                  <a:rPr lang="fr-FR" dirty="0" smtClean="0">
                    <a:solidFill>
                      <a:srgbClr val="FF0000"/>
                    </a:solidFill>
                  </a:rPr>
                  <a:t>Identiques au JFET</a:t>
                </a:r>
              </a:p>
              <a:p>
                <a:pPr lvl="1"/>
                <a:r>
                  <a:rPr lang="fr-FR" dirty="0" smtClean="0"/>
                  <a:t>Rappel : source </a:t>
                </a:r>
                <a:r>
                  <a:rPr lang="fr-FR" dirty="0"/>
                  <a:t>de courant contrôlé en </a:t>
                </a:r>
                <a:r>
                  <a:rPr lang="fr-FR" dirty="0" smtClean="0"/>
                  <a:t>tension</a:t>
                </a:r>
              </a:p>
              <a:p>
                <a:pPr lvl="2"/>
                <a:r>
                  <a:rPr lang="fr-FR" dirty="0" smtClean="0"/>
                  <a:t>Condition </a:t>
                </a:r>
                <a14:m>
                  <m:oMath xmlns:m="http://schemas.openxmlformats.org/officeDocument/2006/math">
                    <m:r>
                      <a:rPr lang="fr-FR" b="0" i="0" smtClean="0">
                        <a:latin typeface="Cambria Math"/>
                      </a:rPr>
                      <m:t>: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𝑑𝑠</m:t>
                        </m:r>
                      </m:sub>
                    </m:sSub>
                    <m:r>
                      <a:rPr lang="fr-FR" i="1">
                        <a:latin typeface="Cambria Math"/>
                        <a:ea typeface="Cambria Math"/>
                      </a:rPr>
                      <m:t>≥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𝑉</m:t>
                        </m:r>
                      </m:e>
                      <m:sub>
                        <m:r>
                          <a:rPr lang="fr-FR" i="1">
                            <a:latin typeface="Cambria Math"/>
                            <a:ea typeface="Cambria Math"/>
                          </a:rPr>
                          <m:t>𝑔𝑠</m:t>
                        </m:r>
                      </m:sub>
                    </m:sSub>
                    <m:r>
                      <a:rPr lang="fr-FR">
                        <a:latin typeface="Cambria Math"/>
                        <a:ea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fr-FR">
                        <a:latin typeface="Cambria Math"/>
                        <a:ea typeface="Cambria Math"/>
                      </a:rPr>
                      <m:t>VT</m:t>
                    </m:r>
                  </m:oMath>
                </a14:m>
                <a:endParaRPr lang="fr-FR" baseline="-25000" dirty="0" smtClean="0"/>
              </a:p>
              <a:p>
                <a:pPr lvl="2"/>
                <a:r>
                  <a:rPr lang="fr-FR" dirty="0"/>
                  <a:t>Modèle équivalent </a:t>
                </a:r>
                <a:r>
                  <a:rPr lang="fr-FR" dirty="0">
                    <a:solidFill>
                      <a:srgbClr val="7030A0"/>
                    </a:solidFill>
                  </a:rPr>
                  <a:t>statique</a:t>
                </a:r>
                <a:r>
                  <a:rPr lang="fr-FR" dirty="0"/>
                  <a:t> ou </a:t>
                </a:r>
                <a:r>
                  <a:rPr lang="fr-FR" dirty="0">
                    <a:solidFill>
                      <a:srgbClr val="7030A0"/>
                    </a:solidFill>
                  </a:rPr>
                  <a:t>grand signal</a:t>
                </a:r>
              </a:p>
              <a:p>
                <a:pPr lvl="2"/>
                <a:endParaRPr lang="fr-FR" baseline="-25000" dirty="0"/>
              </a:p>
              <a:p>
                <a:pPr lvl="2"/>
                <a:endParaRPr lang="fr-FR" dirty="0"/>
              </a:p>
              <a:p>
                <a:pPr marL="457200" lvl="1" indent="0">
                  <a:buNone/>
                </a:pPr>
                <a:r>
                  <a:rPr lang="fr-FR" dirty="0" smtClean="0"/>
                  <a:t> </a:t>
                </a:r>
              </a:p>
              <a:p>
                <a:pPr marL="457200" lvl="1" indent="0">
                  <a:buNone/>
                </a:pPr>
                <a:endParaRPr lang="fr-FR" dirty="0"/>
              </a:p>
              <a:p>
                <a:pPr marL="457200" lvl="1" indent="0">
                  <a:buNone/>
                </a:pPr>
                <a:endParaRPr lang="fr-FR" dirty="0" smtClean="0"/>
              </a:p>
              <a:p>
                <a:pPr marL="457200" lvl="1" indent="0">
                  <a:buNone/>
                </a:pPr>
                <a:endParaRPr lang="fr-FR" dirty="0"/>
              </a:p>
              <a:p>
                <a:endParaRPr lang="fr-FR" dirty="0" smtClean="0"/>
              </a:p>
              <a:p>
                <a:r>
                  <a:rPr lang="fr-FR" dirty="0" smtClean="0"/>
                  <a:t>Applications</a:t>
                </a:r>
              </a:p>
              <a:p>
                <a:pPr lvl="1"/>
                <a:r>
                  <a:rPr lang="fr-FR" dirty="0" smtClean="0"/>
                  <a:t>Tout domaine de l’électronique</a:t>
                </a:r>
              </a:p>
              <a:p>
                <a:pPr lvl="2"/>
                <a:r>
                  <a:rPr lang="fr-FR" dirty="0" smtClean="0"/>
                  <a:t>Conception de circuits intégrés analogique ou digital (structures CMOS)</a:t>
                </a:r>
              </a:p>
              <a:p>
                <a:pPr lvl="2"/>
                <a:r>
                  <a:rPr lang="fr-FR" dirty="0" smtClean="0"/>
                  <a:t>Amplificateurs</a:t>
                </a:r>
              </a:p>
              <a:p>
                <a:pPr lvl="2"/>
                <a:r>
                  <a:rPr lang="fr-FR" dirty="0" smtClean="0"/>
                  <a:t>Interrupteurs de puissance</a:t>
                </a:r>
                <a:endParaRPr lang="fr-FR" dirty="0"/>
              </a:p>
              <a:p>
                <a:pPr marL="457200" lvl="1" indent="0">
                  <a:buNone/>
                </a:pPr>
                <a:endParaRPr lang="fr-FR" dirty="0"/>
              </a:p>
            </p:txBody>
          </p:sp>
        </mc:Choice>
        <mc:Fallback xmlns="">
          <p:sp>
            <p:nvSpPr>
              <p:cNvPr id="5" name="Espace réservé du contenu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399" y="1371600"/>
                <a:ext cx="9515475" cy="5067300"/>
              </a:xfrm>
              <a:blipFill rotWithShape="1">
                <a:blip r:embed="rId3"/>
                <a:stretch>
                  <a:fillRect t="-1444" b="-13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46</a:t>
            </a:fld>
            <a:endParaRPr lang="en-US" dirty="0"/>
          </a:p>
        </p:txBody>
      </p:sp>
      <p:grpSp>
        <p:nvGrpSpPr>
          <p:cNvPr id="35" name="Groupe 34"/>
          <p:cNvGrpSpPr/>
          <p:nvPr/>
        </p:nvGrpSpPr>
        <p:grpSpPr>
          <a:xfrm>
            <a:off x="2040519" y="3150051"/>
            <a:ext cx="2679851" cy="1443161"/>
            <a:chOff x="5133020" y="1929879"/>
            <a:chExt cx="2679851" cy="1443161"/>
          </a:xfrm>
        </p:grpSpPr>
        <p:grpSp>
          <p:nvGrpSpPr>
            <p:cNvPr id="36" name="Groupe 35"/>
            <p:cNvGrpSpPr/>
            <p:nvPr/>
          </p:nvGrpSpPr>
          <p:grpSpPr>
            <a:xfrm>
              <a:off x="5133020" y="1929879"/>
              <a:ext cx="2679851" cy="1443161"/>
              <a:chOff x="1049420" y="1929879"/>
              <a:chExt cx="2679851" cy="1443161"/>
            </a:xfrm>
          </p:grpSpPr>
          <p:grpSp>
            <p:nvGrpSpPr>
              <p:cNvPr id="40" name="Group 286"/>
              <p:cNvGrpSpPr>
                <a:grpSpLocks/>
              </p:cNvGrpSpPr>
              <p:nvPr/>
            </p:nvGrpSpPr>
            <p:grpSpPr bwMode="auto">
              <a:xfrm>
                <a:off x="1049420" y="1929879"/>
                <a:ext cx="2679851" cy="1443161"/>
                <a:chOff x="912" y="3181"/>
                <a:chExt cx="1067" cy="505"/>
              </a:xfrm>
            </p:grpSpPr>
            <p:sp>
              <p:nvSpPr>
                <p:cNvPr id="42" name="Freeform 260"/>
                <p:cNvSpPr>
                  <a:spLocks/>
                </p:cNvSpPr>
                <p:nvPr/>
              </p:nvSpPr>
              <p:spPr bwMode="auto">
                <a:xfrm>
                  <a:off x="1517" y="3347"/>
                  <a:ext cx="235" cy="305"/>
                </a:xfrm>
                <a:custGeom>
                  <a:avLst/>
                  <a:gdLst>
                    <a:gd name="T0" fmla="*/ 810 w 810"/>
                    <a:gd name="T1" fmla="*/ 0 h 762"/>
                    <a:gd name="T2" fmla="*/ 0 w 810"/>
                    <a:gd name="T3" fmla="*/ 0 h 762"/>
                    <a:gd name="T4" fmla="*/ 0 w 810"/>
                    <a:gd name="T5" fmla="*/ 762 h 762"/>
                    <a:gd name="T6" fmla="*/ 804 w 810"/>
                    <a:gd name="T7" fmla="*/ 762 h 7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10" h="762">
                      <a:moveTo>
                        <a:pt x="810" y="0"/>
                      </a:moveTo>
                      <a:lnTo>
                        <a:pt x="0" y="0"/>
                      </a:lnTo>
                      <a:lnTo>
                        <a:pt x="0" y="762"/>
                      </a:lnTo>
                      <a:lnTo>
                        <a:pt x="804" y="762"/>
                      </a:ln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" name="Line 264"/>
                <p:cNvSpPr>
                  <a:spLocks noChangeShapeType="1"/>
                </p:cNvSpPr>
                <p:nvPr/>
              </p:nvSpPr>
              <p:spPr bwMode="auto">
                <a:xfrm>
                  <a:off x="1015" y="3652"/>
                  <a:ext cx="502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" name="Oval 265"/>
                <p:cNvSpPr>
                  <a:spLocks noChangeArrowheads="1"/>
                </p:cNvSpPr>
                <p:nvPr/>
              </p:nvSpPr>
              <p:spPr bwMode="auto">
                <a:xfrm>
                  <a:off x="1507" y="3640"/>
                  <a:ext cx="24" cy="2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" name="Oval 266"/>
                <p:cNvSpPr>
                  <a:spLocks noChangeArrowheads="1"/>
                </p:cNvSpPr>
                <p:nvPr/>
              </p:nvSpPr>
              <p:spPr bwMode="auto">
                <a:xfrm>
                  <a:off x="1733" y="3328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" name="Oval 267"/>
                <p:cNvSpPr>
                  <a:spLocks noChangeArrowheads="1"/>
                </p:cNvSpPr>
                <p:nvPr/>
              </p:nvSpPr>
              <p:spPr bwMode="auto">
                <a:xfrm>
                  <a:off x="989" y="3335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" name="Oval 268"/>
                <p:cNvSpPr>
                  <a:spLocks noChangeArrowheads="1"/>
                </p:cNvSpPr>
                <p:nvPr/>
              </p:nvSpPr>
              <p:spPr bwMode="auto">
                <a:xfrm>
                  <a:off x="1737" y="3640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" name="Oval 269"/>
                <p:cNvSpPr>
                  <a:spLocks noChangeArrowheads="1"/>
                </p:cNvSpPr>
                <p:nvPr/>
              </p:nvSpPr>
              <p:spPr bwMode="auto">
                <a:xfrm>
                  <a:off x="1003" y="363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" name="Line 270"/>
                <p:cNvSpPr>
                  <a:spLocks noChangeShapeType="1"/>
                </p:cNvSpPr>
                <p:nvPr/>
              </p:nvSpPr>
              <p:spPr bwMode="auto">
                <a:xfrm flipV="1">
                  <a:off x="1178" y="3379"/>
                  <a:ext cx="0" cy="24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none" w="sm" len="lg"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" name="Line 271"/>
                <p:cNvSpPr>
                  <a:spLocks noChangeShapeType="1"/>
                </p:cNvSpPr>
                <p:nvPr/>
              </p:nvSpPr>
              <p:spPr bwMode="auto">
                <a:xfrm flipV="1">
                  <a:off x="1735" y="3376"/>
                  <a:ext cx="0" cy="24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none" w="sm" len="lg"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" name="Rectangle 272"/>
                <p:cNvSpPr>
                  <a:spLocks noChangeArrowheads="1"/>
                </p:cNvSpPr>
                <p:nvPr/>
              </p:nvSpPr>
              <p:spPr bwMode="auto">
                <a:xfrm>
                  <a:off x="1773" y="3436"/>
                  <a:ext cx="206" cy="1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r>
                    <a:rPr lang="fr-FR" sz="1200" b="1" i="1" dirty="0"/>
                    <a:t>V</a:t>
                  </a:r>
                  <a:r>
                    <a:rPr lang="fr-FR" sz="1200" b="1" i="1" baseline="-25000" dirty="0"/>
                    <a:t>DS</a:t>
                  </a:r>
                  <a:endParaRPr lang="fr-FR" sz="3600" b="1" dirty="0"/>
                </a:p>
              </p:txBody>
            </p:sp>
            <p:sp>
              <p:nvSpPr>
                <p:cNvPr id="52" name="Rectangle 273"/>
                <p:cNvSpPr>
                  <a:spLocks noChangeArrowheads="1"/>
                </p:cNvSpPr>
                <p:nvPr/>
              </p:nvSpPr>
              <p:spPr bwMode="auto">
                <a:xfrm>
                  <a:off x="965" y="3434"/>
                  <a:ext cx="149" cy="1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r>
                    <a:rPr lang="fr-FR" sz="1200" b="1" i="1" dirty="0"/>
                    <a:t>V</a:t>
                  </a:r>
                  <a:r>
                    <a:rPr lang="fr-FR" sz="1200" b="1" i="1" baseline="-25000" dirty="0"/>
                    <a:t>GS </a:t>
                  </a:r>
                  <a:endParaRPr lang="fr-FR" sz="3600" b="1" dirty="0"/>
                </a:p>
              </p:txBody>
            </p:sp>
            <p:sp>
              <p:nvSpPr>
                <p:cNvPr id="53" name="Line 274"/>
                <p:cNvSpPr>
                  <a:spLocks noChangeShapeType="1"/>
                </p:cNvSpPr>
                <p:nvPr/>
              </p:nvSpPr>
              <p:spPr bwMode="auto">
                <a:xfrm rot="5400000">
                  <a:off x="1605" y="3311"/>
                  <a:ext cx="0" cy="7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" name="Rectangle 275"/>
                <p:cNvSpPr>
                  <a:spLocks noChangeArrowheads="1"/>
                </p:cNvSpPr>
                <p:nvPr/>
              </p:nvSpPr>
              <p:spPr bwMode="auto">
                <a:xfrm>
                  <a:off x="1376" y="3181"/>
                  <a:ext cx="500" cy="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endParaRPr lang="fr-FR" sz="1200" dirty="0"/>
                </a:p>
              </p:txBody>
            </p:sp>
            <p:sp>
              <p:nvSpPr>
                <p:cNvPr id="55" name="Rectangle 276"/>
                <p:cNvSpPr>
                  <a:spLocks noChangeArrowheads="1"/>
                </p:cNvSpPr>
                <p:nvPr/>
              </p:nvSpPr>
              <p:spPr bwMode="auto">
                <a:xfrm>
                  <a:off x="941" y="3609"/>
                  <a:ext cx="53" cy="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r>
                    <a:rPr lang="fr-FR" sz="1000" b="1" dirty="0"/>
                    <a:t>S</a:t>
                  </a:r>
                  <a:endParaRPr lang="fr-FR" sz="3200" dirty="0"/>
                </a:p>
              </p:txBody>
            </p:sp>
            <p:sp>
              <p:nvSpPr>
                <p:cNvPr id="56" name="Rectangle 277"/>
                <p:cNvSpPr>
                  <a:spLocks noChangeArrowheads="1"/>
                </p:cNvSpPr>
                <p:nvPr/>
              </p:nvSpPr>
              <p:spPr bwMode="auto">
                <a:xfrm>
                  <a:off x="912" y="3304"/>
                  <a:ext cx="53" cy="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r>
                    <a:rPr lang="fr-FR" sz="1050" b="1" dirty="0"/>
                    <a:t>G</a:t>
                  </a:r>
                  <a:endParaRPr lang="fr-FR" sz="3600" dirty="0"/>
                </a:p>
              </p:txBody>
            </p:sp>
            <p:sp>
              <p:nvSpPr>
                <p:cNvPr id="57" name="Rectangle 278"/>
                <p:cNvSpPr>
                  <a:spLocks noChangeArrowheads="1"/>
                </p:cNvSpPr>
                <p:nvPr/>
              </p:nvSpPr>
              <p:spPr bwMode="auto">
                <a:xfrm>
                  <a:off x="1790" y="3292"/>
                  <a:ext cx="53" cy="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r>
                    <a:rPr lang="fr-FR" sz="900" b="1" dirty="0"/>
                    <a:t>D</a:t>
                  </a:r>
                  <a:endParaRPr lang="fr-FR" sz="2800" dirty="0"/>
                </a:p>
              </p:txBody>
            </p:sp>
            <p:sp>
              <p:nvSpPr>
                <p:cNvPr id="58" name="Line 281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1121" y="3311"/>
                  <a:ext cx="0" cy="7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" name="Rectangle 282"/>
                <p:cNvSpPr>
                  <a:spLocks noChangeArrowheads="1"/>
                </p:cNvSpPr>
                <p:nvPr/>
              </p:nvSpPr>
              <p:spPr bwMode="auto">
                <a:xfrm>
                  <a:off x="1046" y="3220"/>
                  <a:ext cx="200" cy="8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r>
                    <a:rPr lang="fr-FR" sz="1200" b="1" i="1" dirty="0"/>
                    <a:t>I</a:t>
                  </a:r>
                  <a:r>
                    <a:rPr lang="fr-FR" sz="1200" b="1" i="1" baseline="-25000" dirty="0"/>
                    <a:t>G </a:t>
                  </a:r>
                  <a:r>
                    <a:rPr lang="fr-FR" sz="1200" b="1" dirty="0"/>
                    <a:t>= 0</a:t>
                  </a:r>
                  <a:endParaRPr lang="fr-FR" sz="3600" b="1" dirty="0"/>
                </a:p>
              </p:txBody>
            </p:sp>
            <p:sp>
              <p:nvSpPr>
                <p:cNvPr id="60" name="Line 283"/>
                <p:cNvSpPr>
                  <a:spLocks noChangeShapeType="1"/>
                </p:cNvSpPr>
                <p:nvPr/>
              </p:nvSpPr>
              <p:spPr bwMode="auto">
                <a:xfrm>
                  <a:off x="1006" y="3347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41" name="Rectangle 86"/>
              <p:cNvSpPr>
                <a:spLocks noChangeArrowheads="1"/>
              </p:cNvSpPr>
              <p:nvPr/>
            </p:nvSpPr>
            <p:spPr bwMode="auto">
              <a:xfrm>
                <a:off x="2498636" y="2130761"/>
                <a:ext cx="582612" cy="206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r>
                  <a:rPr lang="fr-FR" sz="1100" b="1" i="1" dirty="0"/>
                  <a:t>I</a:t>
                </a:r>
                <a:r>
                  <a:rPr lang="fr-FR" sz="1100" b="1" i="1" baseline="-25000" dirty="0"/>
                  <a:t>D </a:t>
                </a:r>
                <a:r>
                  <a:rPr lang="fr-FR" sz="1100" b="1" dirty="0"/>
                  <a:t>= </a:t>
                </a:r>
                <a:r>
                  <a:rPr lang="fr-FR" sz="1100" b="1" dirty="0" smtClean="0"/>
                  <a:t>f(</a:t>
                </a:r>
                <a:r>
                  <a:rPr lang="fr-FR" sz="1100" b="1" i="1" dirty="0" smtClean="0"/>
                  <a:t>V</a:t>
                </a:r>
                <a:r>
                  <a:rPr lang="fr-FR" sz="1100" b="1" baseline="-25000" dirty="0" smtClean="0"/>
                  <a:t>GS</a:t>
                </a:r>
                <a:r>
                  <a:rPr lang="fr-FR" sz="1100" b="1" dirty="0" smtClean="0"/>
                  <a:t>)</a:t>
                </a:r>
                <a:endParaRPr lang="fr-FR" sz="3200" b="1" dirty="0"/>
              </a:p>
            </p:txBody>
          </p:sp>
        </p:grpSp>
        <p:grpSp>
          <p:nvGrpSpPr>
            <p:cNvPr id="37" name="Groupe 36"/>
            <p:cNvGrpSpPr/>
            <p:nvPr/>
          </p:nvGrpSpPr>
          <p:grpSpPr>
            <a:xfrm>
              <a:off x="6524363" y="2743233"/>
              <a:ext cx="258762" cy="193675"/>
              <a:chOff x="2438769" y="2751805"/>
              <a:chExt cx="258762" cy="193675"/>
            </a:xfrm>
          </p:grpSpPr>
          <p:sp>
            <p:nvSpPr>
              <p:cNvPr id="38" name="Rectangle 73"/>
              <p:cNvSpPr>
                <a:spLocks noChangeArrowheads="1"/>
              </p:cNvSpPr>
              <p:nvPr/>
            </p:nvSpPr>
            <p:spPr bwMode="auto">
              <a:xfrm rot="18937231">
                <a:off x="2465406" y="2751805"/>
                <a:ext cx="194072" cy="193675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Line 74"/>
              <p:cNvSpPr>
                <a:spLocks noChangeShapeType="1"/>
              </p:cNvSpPr>
              <p:nvPr/>
            </p:nvSpPr>
            <p:spPr bwMode="auto">
              <a:xfrm>
                <a:off x="2438769" y="2850541"/>
                <a:ext cx="258762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ZoneTexte 63"/>
              <p:cNvSpPr txBox="1"/>
              <p:nvPr/>
            </p:nvSpPr>
            <p:spPr>
              <a:xfrm>
                <a:off x="4720370" y="3776427"/>
                <a:ext cx="19240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 smtClean="0">
                    <a:solidFill>
                      <a:srgbClr val="FF0000"/>
                    </a:solidFill>
                  </a:rPr>
                  <a:t>attention:</a:t>
                </a:r>
              </a:p>
              <a:p>
                <a:r>
                  <a:rPr lang="fr-FR" sz="1600" b="1" dirty="0" smtClean="0">
                    <a:solidFill>
                      <a:srgbClr val="FF0000"/>
                    </a:solidFill>
                  </a:rPr>
                  <a:t>V</a:t>
                </a:r>
                <a:r>
                  <a:rPr lang="fr-FR" sz="1600" b="1" baseline="-25000" dirty="0" smtClean="0">
                    <a:solidFill>
                      <a:srgbClr val="FF0000"/>
                    </a:solidFill>
                  </a:rPr>
                  <a:t>GS</a:t>
                </a:r>
                <a:r>
                  <a:rPr lang="fr-FR" sz="1600" b="1" dirty="0">
                    <a:solidFill>
                      <a:srgbClr val="FF000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fr-FR" sz="1600" b="1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≥</m:t>
                    </m:r>
                    <m:r>
                      <a:rPr lang="fr-FR" sz="1600" b="1" i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𝟎</m:t>
                    </m:r>
                  </m:oMath>
                </a14:m>
                <a:r>
                  <a:rPr lang="fr-FR" sz="1600" b="1" dirty="0" smtClean="0">
                    <a:solidFill>
                      <a:srgbClr val="FF0000"/>
                    </a:solidFill>
                  </a:rPr>
                  <a:t> et V</a:t>
                </a:r>
                <a:r>
                  <a:rPr lang="fr-FR" sz="1600" b="1" baseline="-25000" dirty="0" smtClean="0">
                    <a:solidFill>
                      <a:srgbClr val="FF0000"/>
                    </a:solidFill>
                  </a:rPr>
                  <a:t>T</a:t>
                </a:r>
                <a:r>
                  <a:rPr lang="fr-FR" sz="1600" b="1" dirty="0" smtClean="0">
                    <a:solidFill>
                      <a:srgbClr val="FF0000"/>
                    </a:solidFill>
                  </a:rPr>
                  <a:t>&gt;0 </a:t>
                </a:r>
                <a:endParaRPr lang="fr-FR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4" name="ZoneTexte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0370" y="3776427"/>
                <a:ext cx="1924050" cy="584775"/>
              </a:xfrm>
              <a:prstGeom prst="rect">
                <a:avLst/>
              </a:prstGeom>
              <a:blipFill rotWithShape="1">
                <a:blip r:embed="rId4"/>
                <a:stretch>
                  <a:fillRect l="-1582" t="-3125" b="-1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6947055"/>
              </p:ext>
            </p:extLst>
          </p:nvPr>
        </p:nvGraphicFramePr>
        <p:xfrm>
          <a:off x="4720370" y="3162151"/>
          <a:ext cx="36385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2" name="Equation" r:id="rId5" imgW="2209680" imgH="495000" progId="Equation.DSMT4">
                  <p:embed/>
                </p:oleObj>
              </mc:Choice>
              <mc:Fallback>
                <p:oleObj name="Equation" r:id="rId5" imgW="2209680" imgH="495000" progId="Equation.DSMT4">
                  <p:embed/>
                  <p:pic>
                    <p:nvPicPr>
                      <p:cNvPr id="0" name="Objet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0370" y="3162151"/>
                        <a:ext cx="36385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844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D</a:t>
            </a:r>
            <a:r>
              <a:rPr lang="fr-FR" dirty="0" smtClean="0"/>
              <a:t>-MOSFET</a:t>
            </a:r>
            <a:r>
              <a:rPr lang="fr-FR" dirty="0"/>
              <a:t>:  caractéristiques externes</a:t>
            </a:r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dirty="0">
                <a:solidFill>
                  <a:prstClr val="white"/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52400" y="1371600"/>
            <a:ext cx="6429375" cy="5029200"/>
          </a:xfrm>
        </p:spPr>
        <p:txBody>
          <a:bodyPr/>
          <a:lstStyle/>
          <a:p>
            <a:r>
              <a:rPr lang="fr-FR" dirty="0"/>
              <a:t>Structure </a:t>
            </a:r>
            <a:r>
              <a:rPr lang="fr-FR" dirty="0" smtClean="0"/>
              <a:t>à appauvrissement</a:t>
            </a:r>
          </a:p>
          <a:p>
            <a:pPr lvl="1"/>
            <a:r>
              <a:rPr lang="fr-FR" dirty="0" smtClean="0"/>
              <a:t>Permet de travailler en appauvrissement (</a:t>
            </a:r>
            <a:r>
              <a:rPr lang="fr-FR" dirty="0" err="1" smtClean="0"/>
              <a:t>Dépletion</a:t>
            </a:r>
            <a:r>
              <a:rPr lang="fr-FR" dirty="0" smtClean="0"/>
              <a:t>) mais aussi en enrichissement  (V</a:t>
            </a:r>
            <a:r>
              <a:rPr lang="fr-FR" baseline="-25000" dirty="0" smtClean="0"/>
              <a:t>GS</a:t>
            </a:r>
            <a:r>
              <a:rPr lang="fr-FR" dirty="0" smtClean="0"/>
              <a:t>&gt;0)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caractéristiques</a:t>
            </a:r>
            <a:endParaRPr lang="fr-FR" dirty="0"/>
          </a:p>
          <a:p>
            <a:pPr lvl="1"/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647" y="1329596"/>
            <a:ext cx="2759147" cy="252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194348" y="2592152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le canal est formé pour </a:t>
            </a:r>
            <a:r>
              <a:rPr lang="fr-FR" sz="1600" b="1" i="1" dirty="0" err="1" smtClean="0"/>
              <a:t>Vgs</a:t>
            </a:r>
            <a:r>
              <a:rPr lang="fr-FR" sz="1600" b="1" i="1" dirty="0" smtClean="0"/>
              <a:t>=0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3240976"/>
            <a:ext cx="6515100" cy="320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647" y="4474774"/>
            <a:ext cx="460905" cy="47550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070647" y="5008228"/>
            <a:ext cx="2433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Les équations restent identiques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33207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bipolaire</a:t>
            </a:r>
          </a:p>
          <a:p>
            <a:pPr lvl="0"/>
            <a:r>
              <a:rPr lang="fr-FR" sz="1200" dirty="0">
                <a:solidFill>
                  <a:srgbClr val="4F81BD">
                    <a:lumMod val="75000"/>
                  </a:srgbClr>
                </a:solidFill>
              </a:rPr>
              <a:t>Transistor JFET</a:t>
            </a:r>
          </a:p>
          <a:p>
            <a:pPr lvl="0"/>
            <a:r>
              <a:rPr lang="fr-FR" dirty="0">
                <a:solidFill>
                  <a:prstClr val="white"/>
                </a:solidFill>
              </a:rPr>
              <a:t>Transistor MOSFET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Physique des semi-conducteurs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Transistor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Fiche synthèse des transistors à effet champs</a:t>
            </a:r>
            <a:endParaRPr lang="fr-FR" dirty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202347"/>
            <a:ext cx="4539714" cy="527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4383499"/>
            <a:ext cx="4710111" cy="216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Espace réservé du contenu 1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897" y="2058612"/>
            <a:ext cx="461356" cy="47382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048374" y="1943100"/>
            <a:ext cx="3152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i="1" dirty="0" smtClean="0"/>
              <a:t>Vous remarquerez que pour trouver les courbes des transistors complémentaires il suffit d’inverser les signes , à condition toutefois de conserver les mêmes conventions de fléchages courants/tensions</a:t>
            </a:r>
            <a:endParaRPr lang="fr-FR" sz="1600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57199" y="3374259"/>
            <a:ext cx="2762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P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32621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Atomes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white"/>
                </a:solidFill>
              </a:rPr>
              <a:t>Physique des semi-conducteurs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Bandes d’énergies</a:t>
            </a:r>
          </a:p>
          <a:p>
            <a:pPr lvl="1"/>
            <a:r>
              <a:rPr lang="fr-FR" dirty="0" smtClean="0"/>
              <a:t>Répartition énergétiques en bandes discontinues</a:t>
            </a:r>
          </a:p>
          <a:p>
            <a:pPr lvl="2"/>
            <a:r>
              <a:rPr lang="fr-FR" dirty="0" smtClean="0"/>
              <a:t>Orbitales associées à des états énergétiques</a:t>
            </a:r>
          </a:p>
          <a:p>
            <a:pPr lvl="2"/>
            <a:r>
              <a:rPr lang="fr-FR" dirty="0" smtClean="0"/>
              <a:t>Bandes interdites </a:t>
            </a:r>
          </a:p>
          <a:p>
            <a:pPr lvl="1"/>
            <a:r>
              <a:rPr lang="fr-FR" dirty="0" smtClean="0"/>
              <a:t>2 bandes impliquées dans la conduction électrique</a:t>
            </a:r>
          </a:p>
          <a:p>
            <a:pPr lvl="2"/>
            <a:r>
              <a:rPr lang="fr-FR" dirty="0" smtClean="0"/>
              <a:t>La </a:t>
            </a:r>
            <a:r>
              <a:rPr lang="fr-FR" dirty="0"/>
              <a:t>b</a:t>
            </a:r>
            <a:r>
              <a:rPr lang="fr-FR" dirty="0" smtClean="0"/>
              <a:t>ande de conduction et bande de valence</a:t>
            </a:r>
          </a:p>
          <a:p>
            <a:pPr lvl="1"/>
            <a:endParaRPr lang="fr-FR" dirty="0" smtClean="0"/>
          </a:p>
          <a:p>
            <a:pPr lvl="2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Image 6" descr="http://www.energieplus-lesite.be/uploads/RTEmagicC_Ph28.png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668" y="3465004"/>
            <a:ext cx="5112568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15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Semi-conducteur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white"/>
                </a:solidFill>
              </a:rPr>
              <a:t>Physique des semi-conducteurs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52400" y="1371600"/>
            <a:ext cx="9372600" cy="5153744"/>
          </a:xfrm>
        </p:spPr>
        <p:txBody>
          <a:bodyPr>
            <a:normAutofit/>
          </a:bodyPr>
          <a:lstStyle/>
          <a:p>
            <a:r>
              <a:rPr lang="fr-FR" dirty="0"/>
              <a:t>Structure cristalline du silicium non </a:t>
            </a:r>
            <a:r>
              <a:rPr lang="fr-FR" dirty="0" smtClean="0"/>
              <a:t>dopé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/>
              <a:t>Propriétés :</a:t>
            </a:r>
          </a:p>
          <a:p>
            <a:pPr lvl="1"/>
            <a:r>
              <a:rPr lang="fr-FR" dirty="0"/>
              <a:t>Structure cristalline très rigide.</a:t>
            </a:r>
          </a:p>
          <a:p>
            <a:pPr lvl="1"/>
            <a:r>
              <a:rPr lang="fr-FR" dirty="0"/>
              <a:t>4 liaisons par atome assurant la rigidité du </a:t>
            </a:r>
            <a:r>
              <a:rPr lang="fr-FR" dirty="0" smtClean="0"/>
              <a:t>cristal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372" y="1916832"/>
            <a:ext cx="4568808" cy="316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101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white"/>
                </a:solidFill>
              </a:rPr>
              <a:t>Physique des semi-conducteurs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28464" y="1321634"/>
            <a:ext cx="3420380" cy="5029200"/>
          </a:xfrm>
        </p:spPr>
        <p:txBody>
          <a:bodyPr/>
          <a:lstStyle/>
          <a:p>
            <a:r>
              <a:rPr lang="fr-FR" dirty="0"/>
              <a:t>Création d’une paire </a:t>
            </a:r>
            <a:r>
              <a:rPr lang="fr-FR" dirty="0" smtClean="0"/>
              <a:t>électron-trou</a:t>
            </a:r>
          </a:p>
          <a:p>
            <a:pPr marL="444500" lvl="1" indent="-177800">
              <a:spcBef>
                <a:spcPts val="0"/>
              </a:spcBef>
            </a:pPr>
            <a:r>
              <a:rPr lang="fr-FR" sz="1600" dirty="0"/>
              <a:t>Sous l’action de la température, un électron </a:t>
            </a:r>
            <a:r>
              <a:rPr lang="fr-FR" sz="1600" dirty="0" smtClean="0"/>
              <a:t>provenant d’une </a:t>
            </a:r>
            <a:r>
              <a:rPr lang="fr-FR" sz="1600" dirty="0"/>
              <a:t>liaison peut se </a:t>
            </a:r>
            <a:r>
              <a:rPr lang="fr-FR" sz="1600" b="1" dirty="0"/>
              <a:t>libérer</a:t>
            </a:r>
            <a:r>
              <a:rPr lang="fr-FR" sz="1600" dirty="0"/>
              <a:t>.</a:t>
            </a:r>
          </a:p>
          <a:p>
            <a:pPr marL="444500" lvl="1" indent="-177800">
              <a:spcBef>
                <a:spcPts val="0"/>
              </a:spcBef>
            </a:pPr>
            <a:r>
              <a:rPr lang="fr-FR" sz="1600" dirty="0"/>
              <a:t>L’</a:t>
            </a:r>
            <a:r>
              <a:rPr lang="fr-FR" sz="1600" b="1" dirty="0"/>
              <a:t>électron </a:t>
            </a:r>
            <a:r>
              <a:rPr lang="fr-FR" sz="1600" dirty="0"/>
              <a:t>(chargé négativement) laisse à sa place un </a:t>
            </a:r>
            <a:r>
              <a:rPr lang="fr-FR" sz="1600" b="1" dirty="0" smtClean="0"/>
              <a:t>trou </a:t>
            </a:r>
            <a:r>
              <a:rPr lang="fr-FR" sz="1600" dirty="0" smtClean="0"/>
              <a:t>(chargé </a:t>
            </a:r>
            <a:r>
              <a:rPr lang="fr-FR" sz="1600" dirty="0"/>
              <a:t>positivement).</a:t>
            </a:r>
          </a:p>
          <a:p>
            <a:pPr marL="444500" lvl="1" indent="-177800">
              <a:spcBef>
                <a:spcPts val="0"/>
              </a:spcBef>
            </a:pPr>
            <a:r>
              <a:rPr lang="fr-FR" sz="1600" dirty="0"/>
              <a:t>Les trous et électrons sont appelés </a:t>
            </a:r>
            <a:r>
              <a:rPr lang="fr-FR" sz="1600" b="1" dirty="0"/>
              <a:t>porteurs libres </a:t>
            </a:r>
            <a:r>
              <a:rPr lang="fr-FR" sz="1600" i="1" dirty="0"/>
              <a:t>⇒ </a:t>
            </a:r>
            <a:r>
              <a:rPr lang="fr-FR" sz="1600" dirty="0" smtClean="0"/>
              <a:t>ils sont </a:t>
            </a:r>
            <a:r>
              <a:rPr lang="fr-FR" sz="1600" dirty="0"/>
              <a:t>le support du courant électrique</a:t>
            </a:r>
            <a:r>
              <a:rPr lang="fr-FR" sz="1600" dirty="0" smtClean="0"/>
              <a:t>.</a:t>
            </a:r>
            <a:endParaRPr lang="fr-FR" sz="16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" y="4833156"/>
            <a:ext cx="1999149" cy="147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semicond_1.avi">
            <a:hlinkClick r:id="" action="ppaction://media"/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92860" y="1196752"/>
            <a:ext cx="5976664" cy="3528392"/>
          </a:xfrm>
        </p:spPr>
      </p:pic>
      <p:sp>
        <p:nvSpPr>
          <p:cNvPr id="8" name="Espace réservé du contenu 1"/>
          <p:cNvSpPr txBox="1">
            <a:spLocks/>
          </p:cNvSpPr>
          <p:nvPr/>
        </p:nvSpPr>
        <p:spPr>
          <a:xfrm>
            <a:off x="0" y="685800"/>
            <a:ext cx="8763000" cy="457200"/>
          </a:xfrm>
          <a:prstGeom prst="rect">
            <a:avLst/>
          </a:prstGeom>
          <a:gradFill flip="none" rotWithShape="1">
            <a:gsLst>
              <a:gs pos="13000">
                <a:schemeClr val="tx2">
                  <a:lumMod val="75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>
              <a:rot lat="0" lon="0" rev="2400000"/>
            </a:lightRig>
          </a:scene3d>
          <a:sp3d prstMaterial="softEdge"/>
        </p:spPr>
        <p:txBody>
          <a:bodyPr vert="horz" lIns="91440" tIns="45720" rIns="91440" bIns="45720" rtlCol="0">
            <a:noAutofit/>
          </a:bodyPr>
          <a:lstStyle>
            <a:lvl1pPr marL="342900" indent="-173038" algn="l" defTabSz="914400" rtl="0" eaLnBrk="1" latinLnBrk="0" hangingPunct="1">
              <a:spcBef>
                <a:spcPct val="20000"/>
              </a:spcBef>
              <a:buFontTx/>
              <a:buNone/>
              <a:defRPr sz="2400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Semi-conducteur</a:t>
            </a:r>
            <a:endParaRPr lang="fr-FR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800" y="4812133"/>
            <a:ext cx="2740194" cy="159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512840" y="5609349"/>
            <a:ext cx="396044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400" dirty="0" smtClean="0"/>
              <a:t>trou</a:t>
            </a:r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5817096" y="5821791"/>
            <a:ext cx="215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Illustration du courant de ‘trou’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292410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Semi-conducteur</a:t>
            </a:r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white"/>
                </a:solidFill>
              </a:rPr>
              <a:t>Physique des semi-conducteurs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Dopage</a:t>
            </a:r>
          </a:p>
          <a:p>
            <a:pPr lvl="1"/>
            <a:r>
              <a:rPr lang="fr-FR" dirty="0"/>
              <a:t>On rajoute des impuretés à la place d’atomes de </a:t>
            </a:r>
            <a:r>
              <a:rPr lang="fr-FR" dirty="0" smtClean="0"/>
              <a:t>Si</a:t>
            </a:r>
          </a:p>
          <a:p>
            <a:pPr lvl="1"/>
            <a:r>
              <a:rPr lang="fr-FR" dirty="0" smtClean="0"/>
              <a:t>Dopage type N: impureté </a:t>
            </a:r>
            <a:r>
              <a:rPr lang="fr-FR" dirty="0"/>
              <a:t>a 5 électrons </a:t>
            </a:r>
            <a:r>
              <a:rPr lang="fr-FR" dirty="0" smtClean="0"/>
              <a:t>=&gt;</a:t>
            </a:r>
            <a:r>
              <a:rPr lang="fr-FR" b="1" dirty="0"/>
              <a:t> 1 électron </a:t>
            </a:r>
            <a:r>
              <a:rPr lang="fr-FR" sz="2000" b="1" dirty="0"/>
              <a:t>est libre </a:t>
            </a:r>
            <a:endParaRPr lang="fr-FR" sz="2000" b="1" dirty="0" smtClean="0"/>
          </a:p>
          <a:p>
            <a:pPr lvl="1"/>
            <a:r>
              <a:rPr lang="fr-FR" dirty="0"/>
              <a:t>Dopage type </a:t>
            </a:r>
            <a:r>
              <a:rPr lang="fr-FR" dirty="0" smtClean="0"/>
              <a:t>P: </a:t>
            </a:r>
            <a:r>
              <a:rPr lang="fr-FR" dirty="0"/>
              <a:t>impureté a 3</a:t>
            </a:r>
            <a:r>
              <a:rPr lang="fr-FR" dirty="0" smtClean="0"/>
              <a:t> </a:t>
            </a:r>
            <a:r>
              <a:rPr lang="fr-FR" dirty="0"/>
              <a:t>électrons =&gt;</a:t>
            </a:r>
            <a:r>
              <a:rPr lang="fr-FR" b="1" dirty="0"/>
              <a:t> 1 </a:t>
            </a:r>
            <a:r>
              <a:rPr lang="fr-FR" b="1" dirty="0" smtClean="0"/>
              <a:t>trou </a:t>
            </a:r>
            <a:r>
              <a:rPr lang="fr-FR" sz="2000" b="1" dirty="0"/>
              <a:t>est libre </a:t>
            </a:r>
          </a:p>
          <a:p>
            <a:pPr marL="457200" lvl="1" indent="0">
              <a:buNone/>
            </a:pP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980" y="2960948"/>
            <a:ext cx="3593963" cy="335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11" y="2960949"/>
            <a:ext cx="3377033" cy="330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56656" y="6218098"/>
            <a:ext cx="1800200" cy="1903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Type N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5889104" y="6217479"/>
            <a:ext cx="1800200" cy="190327"/>
          </a:xfrm>
          <a:prstGeom prst="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Type 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537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Jonction PN</a:t>
            </a:r>
            <a:endParaRPr lang="fr-FR" dirty="0"/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white"/>
                </a:solidFill>
              </a:rPr>
              <a:t>Physique des semi-conducteurs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Diode</a:t>
            </a:r>
            <a:b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Transistor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Avant équilibre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5A644-3D3D-429D-A9CD-4A8B08FF027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716" y="1315857"/>
            <a:ext cx="472052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65067" y="4107755"/>
            <a:ext cx="42029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dirty="0"/>
              <a:t>Des </a:t>
            </a:r>
            <a:r>
              <a:rPr lang="fr-FR" sz="1600" b="1" dirty="0"/>
              <a:t>électrons</a:t>
            </a:r>
            <a:r>
              <a:rPr lang="fr-FR" sz="1600" dirty="0"/>
              <a:t>, </a:t>
            </a:r>
            <a:r>
              <a:rPr lang="fr-FR" sz="1600" b="1" dirty="0"/>
              <a:t>porteurs libres majoritaires </a:t>
            </a:r>
            <a:r>
              <a:rPr lang="fr-FR" sz="1600" dirty="0"/>
              <a:t>apportés </a:t>
            </a:r>
            <a:r>
              <a:rPr lang="fr-FR" sz="1600" dirty="0" smtClean="0"/>
              <a:t>par les impuretés</a:t>
            </a:r>
            <a:endParaRPr lang="fr-FR" sz="1600" dirty="0"/>
          </a:p>
          <a:p>
            <a:pPr algn="just"/>
            <a:r>
              <a:rPr lang="fr-FR" sz="1600" dirty="0"/>
              <a:t>Des trous, porteurs libres minoritaires dus à </a:t>
            </a:r>
            <a:r>
              <a:rPr lang="fr-FR" sz="1600" dirty="0" smtClean="0"/>
              <a:t>l’agitation thermique</a:t>
            </a:r>
            <a:r>
              <a:rPr lang="fr-FR" sz="1600" dirty="0"/>
              <a:t>.</a:t>
            </a:r>
          </a:p>
          <a:p>
            <a:pPr algn="just"/>
            <a:r>
              <a:rPr lang="fr-FR" sz="1600" dirty="0"/>
              <a:t>Des </a:t>
            </a:r>
            <a:r>
              <a:rPr lang="fr-FR" sz="1600" b="1" dirty="0"/>
              <a:t>ions fixes chargés positivement </a:t>
            </a:r>
            <a:r>
              <a:rPr lang="fr-FR" sz="1600" dirty="0"/>
              <a:t>: les </a:t>
            </a:r>
            <a:r>
              <a:rPr lang="fr-FR" sz="1600" dirty="0" smtClean="0"/>
              <a:t>impuretés ayant </a:t>
            </a:r>
            <a:r>
              <a:rPr lang="fr-FR" sz="1600" dirty="0"/>
              <a:t>perdu un </a:t>
            </a:r>
            <a:r>
              <a:rPr lang="fr-FR" sz="1600" dirty="0" smtClean="0"/>
              <a:t>électron</a:t>
            </a:r>
            <a:endParaRPr lang="fr-FR" sz="1600" dirty="0"/>
          </a:p>
        </p:txBody>
      </p:sp>
      <p:sp>
        <p:nvSpPr>
          <p:cNvPr id="8" name="Rectangle 7"/>
          <p:cNvSpPr/>
          <p:nvPr/>
        </p:nvSpPr>
        <p:spPr>
          <a:xfrm>
            <a:off x="237201" y="4107755"/>
            <a:ext cx="40677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Des </a:t>
            </a:r>
            <a:r>
              <a:rPr lang="fr-FR" sz="1600" b="1" dirty="0"/>
              <a:t>trous</a:t>
            </a:r>
            <a:r>
              <a:rPr lang="fr-FR" sz="1600" dirty="0"/>
              <a:t>, </a:t>
            </a:r>
            <a:r>
              <a:rPr lang="fr-FR" sz="1600" b="1" dirty="0"/>
              <a:t>porteurs libres majoritaires </a:t>
            </a:r>
            <a:r>
              <a:rPr lang="fr-FR" sz="1600" dirty="0"/>
              <a:t>apportés par </a:t>
            </a:r>
            <a:r>
              <a:rPr lang="fr-FR" sz="1600" dirty="0" smtClean="0"/>
              <a:t>les impuretés</a:t>
            </a:r>
            <a:endParaRPr lang="fr-FR" sz="1600" dirty="0"/>
          </a:p>
          <a:p>
            <a:r>
              <a:rPr lang="fr-FR" sz="1600" dirty="0"/>
              <a:t>Des électrons, porteurs libres minoritaires dus à </a:t>
            </a:r>
            <a:r>
              <a:rPr lang="fr-FR" sz="1600" dirty="0" smtClean="0"/>
              <a:t>l’agitation thermique</a:t>
            </a:r>
            <a:r>
              <a:rPr lang="fr-FR" sz="1600" dirty="0"/>
              <a:t>.</a:t>
            </a:r>
          </a:p>
          <a:p>
            <a:r>
              <a:rPr lang="fr-FR" sz="1600" dirty="0"/>
              <a:t>Des </a:t>
            </a:r>
            <a:r>
              <a:rPr lang="fr-FR" sz="1600" b="1" dirty="0"/>
              <a:t>ions fixes chargés négativement </a:t>
            </a:r>
            <a:r>
              <a:rPr lang="fr-FR" sz="1600" dirty="0"/>
              <a:t>: les </a:t>
            </a:r>
            <a:r>
              <a:rPr lang="fr-FR" sz="1600" dirty="0" smtClean="0"/>
              <a:t>impuretés ayant </a:t>
            </a:r>
            <a:r>
              <a:rPr lang="fr-FR" sz="1600" dirty="0"/>
              <a:t>perdu un trou.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4812247" y="1988840"/>
            <a:ext cx="0" cy="4068452"/>
          </a:xfrm>
          <a:prstGeom prst="line">
            <a:avLst/>
          </a:prstGeom>
          <a:ln w="41275">
            <a:solidFill>
              <a:schemeClr val="accent1">
                <a:shade val="95000"/>
                <a:satMod val="105000"/>
                <a:alpha val="74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ouble flèche horizontale 11"/>
          <p:cNvSpPr/>
          <p:nvPr/>
        </p:nvSpPr>
        <p:spPr>
          <a:xfrm>
            <a:off x="4254184" y="4703465"/>
            <a:ext cx="1116124" cy="378239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3874880" y="3934045"/>
            <a:ext cx="17641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7030A0"/>
                </a:solidFill>
              </a:rPr>
              <a:t>Phénomène de diffusion</a:t>
            </a:r>
            <a:endParaRPr lang="fr-FR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3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e 2013 v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 2013 v3</Template>
  <TotalTime>4640</TotalTime>
  <Words>2470</Words>
  <Application>Microsoft Office PowerPoint</Application>
  <PresentationFormat>A4 Paper (210x297 mm)</PresentationFormat>
  <Paragraphs>770</Paragraphs>
  <Slides>48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Adobe Garamond Pro Bold</vt:lpstr>
      <vt:lpstr>Andalus</vt:lpstr>
      <vt:lpstr>Arial</vt:lpstr>
      <vt:lpstr>Calibri</vt:lpstr>
      <vt:lpstr>Cambria Math</vt:lpstr>
      <vt:lpstr>Courier New</vt:lpstr>
      <vt:lpstr>Times New Roman</vt:lpstr>
      <vt:lpstr>Wingdings</vt:lpstr>
      <vt:lpstr>Modele 2013 v3</vt:lpstr>
      <vt:lpstr>Equation</vt:lpstr>
      <vt:lpstr>Feuille de calcul</vt:lpstr>
      <vt:lpstr>PowerPoint Presentation</vt:lpstr>
      <vt:lpstr>PowerPoint Presentation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  <vt:lpstr>Physique des semi-conducteurs Diode Transistor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Jb</dc:creator>
  <cp:lastModifiedBy>Jbr</cp:lastModifiedBy>
  <cp:revision>106</cp:revision>
  <dcterms:created xsi:type="dcterms:W3CDTF">2012-07-20T12:14:19Z</dcterms:created>
  <dcterms:modified xsi:type="dcterms:W3CDTF">2018-06-26T13:58:35Z</dcterms:modified>
</cp:coreProperties>
</file>